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5143500" type="screen16x9"/>
  <p:notesSz cx="6858000" cy="9144000"/>
  <p:embeddedFontLst>
    <p:embeddedFont>
      <p:font typeface="Quicksand" panose="020B0604020202020204" charset="0"/>
      <p:regular r:id="rId20"/>
      <p:bold r:id="rId21"/>
    </p:embeddedFont>
    <p:embeddedFont>
      <p:font typeface="Quicksand Light" panose="020B0604020202020204" charset="0"/>
      <p:regular r:id="rId22"/>
      <p:bold r:id="rId23"/>
    </p:embeddedFont>
    <p:embeddedFont>
      <p:font typeface="Quicksand Medium" panose="020B0604020202020204" charset="0"/>
      <p:regular r:id="rId24"/>
      <p:bold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95">
          <p15:clr>
            <a:srgbClr val="EA9999"/>
          </p15:clr>
        </p15:guide>
        <p15:guide id="2" pos="1034">
          <p15:clr>
            <a:srgbClr val="EA9999"/>
          </p15:clr>
        </p15:guide>
        <p15:guide id="3" pos="1102">
          <p15:clr>
            <a:srgbClr val="EA9999"/>
          </p15:clr>
        </p15:guide>
        <p15:guide id="4" pos="1940">
          <p15:clr>
            <a:srgbClr val="EA9999"/>
          </p15:clr>
        </p15:guide>
        <p15:guide id="5" pos="2007">
          <p15:clr>
            <a:srgbClr val="EA9999"/>
          </p15:clr>
        </p15:guide>
        <p15:guide id="6" pos="2846">
          <p15:clr>
            <a:srgbClr val="EA9999"/>
          </p15:clr>
        </p15:guide>
        <p15:guide id="7" pos="2914">
          <p15:clr>
            <a:srgbClr val="EA9999"/>
          </p15:clr>
        </p15:guide>
        <p15:guide id="8" pos="3753">
          <p15:clr>
            <a:srgbClr val="EA9999"/>
          </p15:clr>
        </p15:guide>
        <p15:guide id="9" pos="3821">
          <p15:clr>
            <a:srgbClr val="EA9999"/>
          </p15:clr>
        </p15:guide>
        <p15:guide id="10" pos="4660">
          <p15:clr>
            <a:srgbClr val="EA9999"/>
          </p15:clr>
        </p15:guide>
        <p15:guide id="11" pos="4728">
          <p15:clr>
            <a:srgbClr val="EA9999"/>
          </p15:clr>
        </p15:guide>
        <p15:guide id="12" pos="5567">
          <p15:clr>
            <a:srgbClr val="EA9999"/>
          </p15:clr>
        </p15:guide>
        <p15:guide id="13" orient="horz" pos="195">
          <p15:clr>
            <a:srgbClr val="EA9999"/>
          </p15:clr>
        </p15:guide>
        <p15:guide id="14" orient="horz" pos="1145">
          <p15:clr>
            <a:srgbClr val="EA9999"/>
          </p15:clr>
        </p15:guide>
        <p15:guide id="15" orient="horz" pos="1423">
          <p15:clr>
            <a:srgbClr val="EA9999"/>
          </p15:clr>
        </p15:guide>
        <p15:guide id="16" orient="horz" pos="2093">
          <p15:clr>
            <a:srgbClr val="EA9999"/>
          </p15:clr>
        </p15:guide>
        <p15:guide id="17" orient="horz" pos="3041">
          <p15:clr>
            <a:srgbClr val="EA9999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623145-4287-4214-8516-17B174A86874}">
  <a:tblStyle styleId="{D3623145-4287-4214-8516-17B174A868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pos="195"/>
        <p:guide pos="1034"/>
        <p:guide pos="1102"/>
        <p:guide pos="1940"/>
        <p:guide pos="2007"/>
        <p:guide pos="2846"/>
        <p:guide pos="2914"/>
        <p:guide pos="3753"/>
        <p:guide pos="3821"/>
        <p:guide pos="4660"/>
        <p:guide pos="4728"/>
        <p:guide pos="5567"/>
        <p:guide orient="horz" pos="195"/>
        <p:guide orient="horz" pos="1145"/>
        <p:guide orient="horz" pos="1423"/>
        <p:guide orient="horz" pos="2093"/>
        <p:guide orient="horz" pos="30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e-cc.io/curriculu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rketing-businessman-person-hands-6801872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man-in-black-blazer-sitting-on-black-leather-armchair-5922673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kpi-indicators-performance-4266500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erson-encoding-in-laptop-574071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ea948baa0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ea948baa0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>Version 1, January 2024	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Resources are updated regularly - the latest version is available at: </a:t>
            </a:r>
            <a:r>
              <a:rPr lang="en-GB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the-cc.io/curriculum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This resource is licensed by the Raspberry Pi Foundation under a Creative Commons Attribution-NonCommercial-ShareAlike 4.0 International licence. To view a copy of this license, visit, see </a:t>
            </a:r>
            <a:r>
              <a:rPr lang="en-GB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creativecommons.org/licenses/by-nc-sa/4.0/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8730bbfe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58730bbfe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58730bbfe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58730bbfe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Photo by Anna Nekrashevich from Pexels: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https://www.pexels.com/photo/marketing-businessman-person-hands-6801872/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e4d01838f0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e4d01838f0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Screenshot of an adapted Google Sheets template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fdbb4885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fdbb4885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Photo by RDNE Stock project from Pexels: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https://www.pexels.com/photo/man-in-black-blazer-sitting-on-black-leather-armchair-5922673/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fdbb4885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5fdbb4885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Project management – Feedback film: https://vimeo.com/883952178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a2f9e75b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a2f9e75b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8730bbf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8730bbf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by Mohamed_hassan from Pixabay: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https://pixabay.com/illustrations/kpi-indicators-performance-4266500/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fdbb488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fdbb488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Project management - Introduction to KPIs film: https://vimeo.com/883952486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7a2f9e75b9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7a2f9e75b9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8730bbfe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8730bbfe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4d01838f0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e4d01838f0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Photo by Lukas from Pexels: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https://www.pexels.com/photo/person-encoding-in-laptop-574071/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8730bbfe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8730bbfe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58730bbfe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58730bbfe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55500" y="4491500"/>
            <a:ext cx="1407075" cy="4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TITLE_4_1_1_1_1_1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>
            <a:off x="6840000" y="0"/>
            <a:ext cx="19623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 1">
  <p:cSld name="TITLE_4_1_1_1_2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 b="1"/>
            </a:lvl1pPr>
            <a:lvl2pPr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2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2:1">
  <p:cSld name="TITLE_4_1_1_1_3_1_1_1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310900" y="1017724"/>
            <a:ext cx="55800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6041575" y="1017700"/>
            <a:ext cx="27918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1:2">
  <p:cSld name="TITLE_4_1_1_1_3_1_1_1_1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10900" y="1017724"/>
            <a:ext cx="27900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3253475" y="1017700"/>
            <a:ext cx="55794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1:1:1">
  <p:cSld name="TITLE_4_1_1_1_3_1_1_1_1_1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0900" y="1017724"/>
            <a:ext cx="27000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2534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4"/>
          </p:nvPr>
        </p:nvSpPr>
        <p:spPr>
          <a:xfrm>
            <a:off x="61490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Quicksand"/>
              <a:buNone/>
              <a:defRPr sz="28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883952178?app_id=12296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883952486?app_id=12296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917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/>
              <a:t>Project management tools</a:t>
            </a:r>
            <a:br>
              <a:rPr lang="en-GB" sz="4400" dirty="0"/>
            </a:br>
            <a:r>
              <a:rPr lang="en-GB" sz="4400" dirty="0"/>
              <a:t>for the Project brief for Design, development and implementation</a:t>
            </a:r>
            <a:endParaRPr sz="4400" dirty="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88" y="4408551"/>
            <a:ext cx="1355401" cy="5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44256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Empathy mapping is a </a:t>
            </a:r>
            <a:r>
              <a:rPr lang="en-GB" b="1"/>
              <a:t>visualisation tool</a:t>
            </a:r>
            <a:r>
              <a:rPr lang="en-GB"/>
              <a:t> that helps to gain insight into a target audience or user.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User experience (UX) designers</a:t>
            </a:r>
            <a:r>
              <a:rPr lang="en-GB"/>
              <a:t> use empathy maps to develop an understanding of their users. They can then share this information with the team developing the solution.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Empathy maps</a:t>
            </a:r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graphicFrame>
        <p:nvGraphicFramePr>
          <p:cNvPr id="193" name="Google Shape;193;p22"/>
          <p:cNvGraphicFramePr/>
          <p:nvPr/>
        </p:nvGraphicFramePr>
        <p:xfrm>
          <a:off x="4859400" y="1017725"/>
          <a:ext cx="4060950" cy="3441300"/>
        </p:xfrm>
        <a:graphic>
          <a:graphicData uri="http://schemas.openxmlformats.org/drawingml/2006/table">
            <a:tbl>
              <a:tblPr>
                <a:noFill/>
                <a:tableStyleId>{D3623145-4287-4214-8516-17B174A86874}</a:tableStyleId>
              </a:tblPr>
              <a:tblGrid>
                <a:gridCol w="203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" name="Google Shape;194;p22"/>
          <p:cNvSpPr/>
          <p:nvPr/>
        </p:nvSpPr>
        <p:spPr>
          <a:xfrm>
            <a:off x="6299452" y="2204351"/>
            <a:ext cx="1161000" cy="10800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User</a:t>
            </a:r>
            <a:endParaRPr sz="22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5233107" y="1541257"/>
            <a:ext cx="12723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Says</a:t>
            </a:r>
            <a:endParaRPr sz="21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5233107" y="3293857"/>
            <a:ext cx="12723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Does</a:t>
            </a:r>
            <a:endParaRPr sz="21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7290507" y="1550218"/>
            <a:ext cx="12723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Thinks</a:t>
            </a:r>
            <a:endParaRPr sz="21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7290507" y="3293857"/>
            <a:ext cx="12723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Feels</a:t>
            </a:r>
            <a:endParaRPr sz="21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48594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Gantt chart is a planning tool that presents each task as a block of time.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It shows how much time it will take to complete a task.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 Gantt chart shows which tasks are </a:t>
            </a:r>
            <a:r>
              <a:rPr lang="en-GB" b="1"/>
              <a:t>dependent</a:t>
            </a:r>
            <a:r>
              <a:rPr lang="en-GB"/>
              <a:t> on another one being completed before they can begin.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It also shows which tasks can be completed at the same time as others (</a:t>
            </a:r>
            <a:r>
              <a:rPr lang="en-GB" b="1"/>
              <a:t>concurrently</a:t>
            </a:r>
            <a:r>
              <a:rPr lang="en-GB"/>
              <a:t>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Gantt charts</a:t>
            </a:r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06" name="Google Shape;2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000" y="469775"/>
            <a:ext cx="2410925" cy="42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75" y="1585800"/>
            <a:ext cx="8248650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310900" y="12166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Gantt chart example </a:t>
            </a:r>
            <a:endParaRPr/>
          </a:p>
        </p:txBody>
      </p:sp>
      <p:sp>
        <p:nvSpPr>
          <p:cNvPr id="213" name="Google Shape;213;p24"/>
          <p:cNvSpPr txBox="1">
            <a:spLocks noGrp="1"/>
          </p:cNvSpPr>
          <p:nvPr>
            <p:ph type="body" idx="2"/>
          </p:nvPr>
        </p:nvSpPr>
        <p:spPr>
          <a:xfrm>
            <a:off x="258125" y="4509000"/>
            <a:ext cx="85212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This Gantt chart is an adapted Google Sheets Gantt chart template.</a:t>
            </a:r>
            <a:endParaRPr/>
          </a:p>
        </p:txBody>
      </p:sp>
      <p:sp>
        <p:nvSpPr>
          <p:cNvPr id="214" name="Google Shape;214;p24"/>
          <p:cNvSpPr/>
          <p:nvPr/>
        </p:nvSpPr>
        <p:spPr>
          <a:xfrm>
            <a:off x="367900" y="792000"/>
            <a:ext cx="1393800" cy="5664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Work breakdown structure (WBS)</a:t>
            </a:r>
            <a:endParaRPr sz="1100">
              <a:solidFill>
                <a:schemeClr val="lt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cxnSp>
        <p:nvCxnSpPr>
          <p:cNvPr id="215" name="Google Shape;215;p24"/>
          <p:cNvCxnSpPr>
            <a:stCxn id="214" idx="2"/>
          </p:cNvCxnSpPr>
          <p:nvPr/>
        </p:nvCxnSpPr>
        <p:spPr>
          <a:xfrm flipH="1">
            <a:off x="601300" y="1358400"/>
            <a:ext cx="463500" cy="354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6" name="Google Shape;216;p24"/>
          <p:cNvSpPr/>
          <p:nvPr/>
        </p:nvSpPr>
        <p:spPr>
          <a:xfrm>
            <a:off x="1881950" y="799225"/>
            <a:ext cx="1922400" cy="566400"/>
          </a:xfrm>
          <a:prstGeom prst="roundRect">
            <a:avLst>
              <a:gd name="adj" fmla="val 102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Task breakdown linked to SMART goals</a:t>
            </a:r>
            <a:endParaRPr sz="1100">
              <a:solidFill>
                <a:schemeClr val="lt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cxnSp>
        <p:nvCxnSpPr>
          <p:cNvPr id="217" name="Google Shape;217;p24"/>
          <p:cNvCxnSpPr>
            <a:stCxn id="216" idx="2"/>
          </p:cNvCxnSpPr>
          <p:nvPr/>
        </p:nvCxnSpPr>
        <p:spPr>
          <a:xfrm flipH="1">
            <a:off x="2429750" y="1365625"/>
            <a:ext cx="413400" cy="461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8" name="Google Shape;218;p24"/>
          <p:cNvSpPr/>
          <p:nvPr/>
        </p:nvSpPr>
        <p:spPr>
          <a:xfrm>
            <a:off x="4080075" y="792325"/>
            <a:ext cx="1768800" cy="580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Duration of task, with planned start and end times</a:t>
            </a:r>
            <a:endParaRPr sz="1100">
              <a:solidFill>
                <a:schemeClr val="lt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cxnSp>
        <p:nvCxnSpPr>
          <p:cNvPr id="219" name="Google Shape;219;p24"/>
          <p:cNvCxnSpPr>
            <a:stCxn id="218" idx="2"/>
          </p:cNvCxnSpPr>
          <p:nvPr/>
        </p:nvCxnSpPr>
        <p:spPr>
          <a:xfrm flipH="1">
            <a:off x="4907475" y="1372525"/>
            <a:ext cx="57000" cy="371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0" name="Google Shape;220;p24"/>
          <p:cNvSpPr/>
          <p:nvPr/>
        </p:nvSpPr>
        <p:spPr>
          <a:xfrm>
            <a:off x="5926300" y="799225"/>
            <a:ext cx="1259400" cy="5664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Calculated using functions</a:t>
            </a:r>
            <a:endParaRPr sz="1100">
              <a:solidFill>
                <a:schemeClr val="lt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cxnSp>
        <p:nvCxnSpPr>
          <p:cNvPr id="221" name="Google Shape;221;p24"/>
          <p:cNvCxnSpPr>
            <a:stCxn id="220" idx="2"/>
          </p:cNvCxnSpPr>
          <p:nvPr/>
        </p:nvCxnSpPr>
        <p:spPr>
          <a:xfrm>
            <a:off x="6556000" y="1365625"/>
            <a:ext cx="63900" cy="297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24"/>
          <p:cNvCxnSpPr/>
          <p:nvPr/>
        </p:nvCxnSpPr>
        <p:spPr>
          <a:xfrm flipH="1">
            <a:off x="6124588" y="1365475"/>
            <a:ext cx="155700" cy="346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3" name="Google Shape;223;p24"/>
          <p:cNvSpPr/>
          <p:nvPr/>
        </p:nvSpPr>
        <p:spPr>
          <a:xfrm>
            <a:off x="7263125" y="817075"/>
            <a:ext cx="1622700" cy="53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Lesson time broken into 10-minute slots</a:t>
            </a:r>
            <a:endParaRPr sz="1100">
              <a:solidFill>
                <a:schemeClr val="lt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cxnSp>
        <p:nvCxnSpPr>
          <p:cNvPr id="224" name="Google Shape;224;p24"/>
          <p:cNvCxnSpPr>
            <a:stCxn id="223" idx="2"/>
          </p:cNvCxnSpPr>
          <p:nvPr/>
        </p:nvCxnSpPr>
        <p:spPr>
          <a:xfrm>
            <a:off x="8074475" y="1347775"/>
            <a:ext cx="92700" cy="241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 txBox="1">
            <a:spLocks noGrp="1"/>
          </p:cNvSpPr>
          <p:nvPr>
            <p:ph type="body" idx="1"/>
          </p:nvPr>
        </p:nvSpPr>
        <p:spPr>
          <a:xfrm>
            <a:off x="371700" y="948525"/>
            <a:ext cx="4325400" cy="30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Feedback is an essential part of any project.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Feedback enables a product or service to become better.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Feedback should be collected from a wide range of users with both technical and non-technical expertise.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It is OK to change your plans based on feedback; it shows you have listened and taken points on board. </a:t>
            </a:r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title"/>
          </p:nvPr>
        </p:nvSpPr>
        <p:spPr>
          <a:xfrm>
            <a:off x="310900" y="1611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Feedback</a:t>
            </a:r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32" name="Google Shape;23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575" y="1053683"/>
            <a:ext cx="3910899" cy="260726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5"/>
          <p:cNvSpPr/>
          <p:nvPr/>
        </p:nvSpPr>
        <p:spPr>
          <a:xfrm>
            <a:off x="5066100" y="3913525"/>
            <a:ext cx="3910800" cy="9159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Observation </a:t>
            </a:r>
            <a:r>
              <a:rPr lang="en-GB" sz="1200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can also be used for feedback. For example, you could observe someone using a new piece of software to see if they come across any difficulties.</a:t>
            </a:r>
            <a:endParaRPr sz="1200">
              <a:solidFill>
                <a:schemeClr val="lt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239" name="Google Shape;239;p26" title="T-Level_Feedback.m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527398" cy="479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Project Management: Feedback">
            <a:hlinkClick r:id="" action="ppaction://media"/>
            <a:extLst>
              <a:ext uri="{FF2B5EF4-FFF2-40B4-BE49-F238E27FC236}">
                <a16:creationId xmlns:a16="http://schemas.microsoft.com/office/drawing/2014/main" id="{2EC16ECC-0265-7CCD-813D-7DE9979DA9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04309" y="187004"/>
            <a:ext cx="8390285" cy="4726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Project management is the use of specific </a:t>
            </a:r>
            <a:r>
              <a:rPr lang="en-GB" b="1"/>
              <a:t>skills, knowledge,</a:t>
            </a:r>
            <a:r>
              <a:rPr lang="en-GB"/>
              <a:t> and </a:t>
            </a:r>
            <a:r>
              <a:rPr lang="en-GB" b="1"/>
              <a:t>tools</a:t>
            </a:r>
            <a:r>
              <a:rPr lang="en-GB"/>
              <a:t> to deliver a project. In digital industries, this could be to develop some new software or to install a new network, for example.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Project management means: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Knowing what your goals are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Knowing what the skills are in your team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Knowing what timescale is involved for the completion of the project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Allocating tasks and deadlines to appropriate members of the team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Monitoring the completion of different tasks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Managing resources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project management?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310900" y="865325"/>
            <a:ext cx="50925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key performance indicator (KPI) is a type of </a:t>
            </a:r>
            <a:r>
              <a:rPr lang="en-GB" b="1"/>
              <a:t>performance objective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KPIs should be quantifiable measures of performance over time for a specific objective.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Organisations use KPIs to focus the attention of everyone within the organisation.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A KPI for a new software project may relate to the amount of system downtime during the switchover.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310900" y="1550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KPIs</a:t>
            </a:r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1000" y="944699"/>
            <a:ext cx="3435802" cy="343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95" name="Google Shape;95;p16" title="T-Level_KPI.m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527398" cy="479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nline Media 1" title="Project Management: Introduction to KPIs">
            <a:hlinkClick r:id="" action="ppaction://media"/>
            <a:extLst>
              <a:ext uri="{FF2B5EF4-FFF2-40B4-BE49-F238E27FC236}">
                <a16:creationId xmlns:a16="http://schemas.microsoft.com/office/drawing/2014/main" id="{7644CF2E-6726-0108-658B-5F865BB448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93316" y="334538"/>
            <a:ext cx="7986482" cy="4499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40155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quality of the goals or objectives set will determine the success or failure of a project.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SMART targets</a:t>
            </a:r>
            <a:r>
              <a:rPr lang="en-GB"/>
              <a:t> (or SMART goals) are a form of objec­tive set­ting which can be used to cre­ate effective targets.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ldNum" idx="12"/>
          </p:nvPr>
        </p:nvSpPr>
        <p:spPr>
          <a:xfrm>
            <a:off x="8832200" y="46769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SMART targets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4847800" y="178125"/>
            <a:ext cx="923100" cy="87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endParaRPr sz="34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4847800" y="1145975"/>
            <a:ext cx="923100" cy="87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endParaRPr sz="34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847800" y="2113825"/>
            <a:ext cx="923100" cy="87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A</a:t>
            </a:r>
            <a:endParaRPr sz="34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4847800" y="3081675"/>
            <a:ext cx="923100" cy="87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R</a:t>
            </a:r>
            <a:endParaRPr sz="34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793150" y="408125"/>
            <a:ext cx="923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Specific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4847800" y="4049525"/>
            <a:ext cx="923100" cy="87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T</a:t>
            </a:r>
            <a:endParaRPr sz="34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5793150" y="1398725"/>
            <a:ext cx="12996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Measurable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5793150" y="2313125"/>
            <a:ext cx="11964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Achievable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5793150" y="3379925"/>
            <a:ext cx="923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Realistic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5793150" y="4294325"/>
            <a:ext cx="923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Timely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41337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MoSCoW method is a </a:t>
            </a:r>
            <a:r>
              <a:rPr lang="en-GB" b="1"/>
              <a:t>prioritisation tool</a:t>
            </a:r>
            <a:r>
              <a:rPr lang="en-GB"/>
              <a:t> that is used to determine the most important tasks or features of a project.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It is especially useful when there are competing priorities or when large teams work together and need to know the most important tasks to focus on.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MoSCoW method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20" name="Google Shape;120;p18"/>
          <p:cNvSpPr txBox="1"/>
          <p:nvPr/>
        </p:nvSpPr>
        <p:spPr>
          <a:xfrm>
            <a:off x="4847800" y="863925"/>
            <a:ext cx="923100" cy="87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endParaRPr sz="34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4847800" y="1831775"/>
            <a:ext cx="923100" cy="87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</a:t>
            </a:r>
            <a:endParaRPr sz="34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847800" y="2799625"/>
            <a:ext cx="923100" cy="87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C</a:t>
            </a:r>
            <a:endParaRPr sz="34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847800" y="3767475"/>
            <a:ext cx="923100" cy="878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W</a:t>
            </a:r>
            <a:endParaRPr sz="3400" b="1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5793150" y="865325"/>
            <a:ext cx="29685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Must have — all the requirements that are necessary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5793150" y="1831775"/>
            <a:ext cx="30651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Should have — requirements that are important but not necessary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5793150" y="2822375"/>
            <a:ext cx="29685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Could have — requirements that would be nice to have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5769764" y="3756199"/>
            <a:ext cx="29685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Will not have — requirements that have been identified as not a priority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391575" y="757875"/>
            <a:ext cx="50028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Systems Development Life Cycle (SDLC)</a:t>
            </a:r>
            <a:r>
              <a:rPr lang="en-GB" b="1"/>
              <a:t> </a:t>
            </a:r>
            <a:r>
              <a:rPr lang="en-GB"/>
              <a:t>defines the main </a:t>
            </a:r>
            <a:r>
              <a:rPr lang="en-GB" b="1"/>
              <a:t>stages of software development</a:t>
            </a:r>
            <a:r>
              <a:rPr lang="en-GB"/>
              <a:t>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There are many different approaches to software development, and most development teams use an iterative approach, where stages are revisited throughout the project.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In large organisations, employees will have specific roles and responsibilities within the systems development life cycle. 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258125" y="173049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/>
              <a:t>Systems Development Life Cycle (SDLC)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5675" y="1352025"/>
            <a:ext cx="3355251" cy="22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146075" y="-58901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/>
              <a:t>Systems Development Life Cycle (SDLC)</a:t>
            </a:r>
            <a:endParaRPr sz="2300"/>
          </a:p>
        </p:txBody>
      </p:sp>
      <p:sp>
        <p:nvSpPr>
          <p:cNvPr id="141" name="Google Shape;141;p2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3297500" y="1241942"/>
            <a:ext cx="2540100" cy="2540100"/>
          </a:xfrm>
          <a:prstGeom prst="donut">
            <a:avLst>
              <a:gd name="adj" fmla="val 16067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20"/>
          <p:cNvGrpSpPr/>
          <p:nvPr/>
        </p:nvGrpSpPr>
        <p:grpSpPr>
          <a:xfrm>
            <a:off x="5460604" y="601463"/>
            <a:ext cx="3128700" cy="894300"/>
            <a:chOff x="5367779" y="637863"/>
            <a:chExt cx="3128700" cy="894300"/>
          </a:xfrm>
        </p:grpSpPr>
        <p:cxnSp>
          <p:nvCxnSpPr>
            <p:cNvPr id="144" name="Google Shape;144;p20"/>
            <p:cNvCxnSpPr>
              <a:stCxn id="145" idx="1"/>
            </p:cNvCxnSpPr>
            <p:nvPr/>
          </p:nvCxnSpPr>
          <p:spPr>
            <a:xfrm flipH="1">
              <a:off x="5367779" y="972663"/>
              <a:ext cx="497400" cy="559500"/>
            </a:xfrm>
            <a:prstGeom prst="straightConnector1">
              <a:avLst/>
            </a:prstGeom>
            <a:noFill/>
            <a:ln w="19050" cap="flat" cmpd="sng">
              <a:solidFill>
                <a:srgbClr val="802017"/>
              </a:solidFill>
              <a:prstDash val="solid"/>
              <a:round/>
              <a:headEnd type="oval" w="med" len="med"/>
              <a:tailEnd type="none" w="sm" len="sm"/>
            </a:ln>
          </p:spPr>
        </p:cxnSp>
        <p:sp>
          <p:nvSpPr>
            <p:cNvPr id="145" name="Google Shape;145;p20"/>
            <p:cNvSpPr txBox="1"/>
            <p:nvPr/>
          </p:nvSpPr>
          <p:spPr>
            <a:xfrm>
              <a:off x="5865179" y="637863"/>
              <a:ext cx="26313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chemeClr val="accent6"/>
                  </a:solidFill>
                  <a:latin typeface="Quicksand"/>
                  <a:ea typeface="Quicksand"/>
                  <a:cs typeface="Quicksand"/>
                  <a:sym typeface="Quicksand"/>
                </a:rPr>
                <a:t>Analysis</a:t>
              </a:r>
              <a:endParaRPr sz="11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This stage focuses on understanding and defining the user requirements. This stage is normally carried out by a </a:t>
              </a:r>
              <a:r>
                <a:rPr lang="en-GB" sz="1100" b="1">
                  <a:solidFill>
                    <a:schemeClr val="accent6"/>
                  </a:solidFill>
                  <a:latin typeface="Quicksand"/>
                  <a:ea typeface="Quicksand"/>
                  <a:cs typeface="Quicksand"/>
                  <a:sym typeface="Quicksand"/>
                </a:rPr>
                <a:t>systems analyst</a:t>
              </a:r>
              <a:r>
                <a:rPr lang="en-GB" sz="1100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.</a:t>
              </a:r>
              <a:r>
                <a:rPr lang="en-GB" sz="1100" b="1">
                  <a:solidFill>
                    <a:schemeClr val="accent6"/>
                  </a:solidFill>
                  <a:latin typeface="Quicksand"/>
                  <a:ea typeface="Quicksand"/>
                  <a:cs typeface="Quicksand"/>
                  <a:sym typeface="Quicksand"/>
                </a:rPr>
                <a:t> </a:t>
              </a:r>
              <a:r>
                <a:rPr lang="en-GB" sz="1100" b="1">
                  <a:solidFill>
                    <a:schemeClr val="dk1"/>
                  </a:solidFill>
                  <a:latin typeface="Quicksand"/>
                  <a:ea typeface="Quicksand"/>
                  <a:cs typeface="Quicksand"/>
                  <a:sym typeface="Quicksand"/>
                </a:rPr>
                <a:t>The systems analyst works closely with the client to make sure the requirements are fully understood.</a:t>
              </a:r>
              <a:endParaRPr sz="1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146" name="Google Shape;146;p20"/>
          <p:cNvCxnSpPr/>
          <p:nvPr/>
        </p:nvCxnSpPr>
        <p:spPr>
          <a:xfrm>
            <a:off x="3190050" y="1084250"/>
            <a:ext cx="717900" cy="524100"/>
          </a:xfrm>
          <a:prstGeom prst="straightConnector1">
            <a:avLst/>
          </a:prstGeom>
          <a:noFill/>
          <a:ln w="19050" cap="flat" cmpd="sng">
            <a:solidFill>
              <a:srgbClr val="EDA29B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47" name="Google Shape;147;p20"/>
          <p:cNvCxnSpPr/>
          <p:nvPr/>
        </p:nvCxnSpPr>
        <p:spPr>
          <a:xfrm rot="10800000">
            <a:off x="5625475" y="2847875"/>
            <a:ext cx="442200" cy="153300"/>
          </a:xfrm>
          <a:prstGeom prst="straightConnector1">
            <a:avLst/>
          </a:prstGeom>
          <a:noFill/>
          <a:ln w="19050" cap="flat" cmpd="sng">
            <a:solidFill>
              <a:srgbClr val="D83829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48" name="Google Shape;148;p20"/>
          <p:cNvCxnSpPr>
            <a:stCxn id="149" idx="3"/>
          </p:cNvCxnSpPr>
          <p:nvPr/>
        </p:nvCxnSpPr>
        <p:spPr>
          <a:xfrm rot="10800000" flipH="1">
            <a:off x="2867350" y="2847900"/>
            <a:ext cx="642300" cy="216300"/>
          </a:xfrm>
          <a:prstGeom prst="straightConnector1">
            <a:avLst/>
          </a:prstGeom>
          <a:noFill/>
          <a:ln w="19050" cap="flat" cmpd="sng">
            <a:solidFill>
              <a:srgbClr val="D83829"/>
            </a:solidFill>
            <a:prstDash val="solid"/>
            <a:round/>
            <a:headEnd type="oval" w="med" len="med"/>
            <a:tailEnd type="none" w="sm" len="sm"/>
          </a:ln>
        </p:spPr>
      </p:cxnSp>
      <p:cxnSp>
        <p:nvCxnSpPr>
          <p:cNvPr id="150" name="Google Shape;150;p20"/>
          <p:cNvCxnSpPr/>
          <p:nvPr/>
        </p:nvCxnSpPr>
        <p:spPr>
          <a:xfrm rot="10800000">
            <a:off x="4563402" y="3617200"/>
            <a:ext cx="0" cy="489600"/>
          </a:xfrm>
          <a:prstGeom prst="straightConnector1">
            <a:avLst/>
          </a:prstGeom>
          <a:noFill/>
          <a:ln w="19050" cap="flat" cmpd="sng">
            <a:solidFill>
              <a:srgbClr val="802017"/>
            </a:solidFill>
            <a:prstDash val="solid"/>
            <a:round/>
            <a:headEnd type="oval" w="med" len="med"/>
            <a:tailEnd type="none" w="sm" len="sm"/>
          </a:ln>
        </p:spPr>
      </p:cxnSp>
      <p:sp>
        <p:nvSpPr>
          <p:cNvPr id="151" name="Google Shape;151;p20"/>
          <p:cNvSpPr/>
          <p:nvPr/>
        </p:nvSpPr>
        <p:spPr>
          <a:xfrm rot="1800047">
            <a:off x="3219843" y="1162634"/>
            <a:ext cx="2690936" cy="2690936"/>
          </a:xfrm>
          <a:prstGeom prst="blockArc">
            <a:avLst>
              <a:gd name="adj1" fmla="val 14414370"/>
              <a:gd name="adj2" fmla="val 18998613"/>
              <a:gd name="adj3" fmla="val 8907"/>
            </a:avLst>
          </a:prstGeom>
          <a:solidFill>
            <a:srgbClr val="802017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 rot="-9000757" flipH="1">
            <a:off x="3225716" y="1161008"/>
            <a:ext cx="2690226" cy="2690226"/>
          </a:xfrm>
          <a:prstGeom prst="blockArc">
            <a:avLst>
              <a:gd name="adj1" fmla="val 20178804"/>
              <a:gd name="adj2" fmla="val 2623923"/>
              <a:gd name="adj3" fmla="val 8858"/>
            </a:avLst>
          </a:prstGeom>
          <a:solidFill>
            <a:srgbClr val="D83829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3845784" y="21326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="1">
                <a:solidFill>
                  <a:srgbClr val="020202"/>
                </a:solidFill>
                <a:latin typeface="Quicksand"/>
                <a:ea typeface="Quicksand"/>
                <a:cs typeface="Quicksand"/>
                <a:sym typeface="Quicksand"/>
              </a:rPr>
              <a:t>SDLC</a:t>
            </a:r>
            <a:endParaRPr sz="2700" b="1">
              <a:solidFill>
                <a:srgbClr val="02020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4" name="Google Shape;154;p20"/>
          <p:cNvSpPr/>
          <p:nvPr/>
        </p:nvSpPr>
        <p:spPr>
          <a:xfrm rot="-3781968">
            <a:off x="5556765" y="1934184"/>
            <a:ext cx="363191" cy="363191"/>
          </a:xfrm>
          <a:prstGeom prst="rtTriangle">
            <a:avLst/>
          </a:prstGeom>
          <a:solidFill>
            <a:srgbClr val="8020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0"/>
          <p:cNvSpPr/>
          <p:nvPr/>
        </p:nvSpPr>
        <p:spPr>
          <a:xfrm rot="-1800109" flipH="1">
            <a:off x="3215030" y="1158674"/>
            <a:ext cx="2696852" cy="2696852"/>
          </a:xfrm>
          <a:prstGeom prst="blockArc">
            <a:avLst>
              <a:gd name="adj1" fmla="val 14334136"/>
              <a:gd name="adj2" fmla="val 18854681"/>
              <a:gd name="adj3" fmla="val 8846"/>
            </a:avLst>
          </a:prstGeom>
          <a:solidFill>
            <a:srgbClr val="EDA29B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0"/>
          <p:cNvSpPr/>
          <p:nvPr/>
        </p:nvSpPr>
        <p:spPr>
          <a:xfrm rot="9000757">
            <a:off x="3207432" y="1163833"/>
            <a:ext cx="2690226" cy="2690226"/>
          </a:xfrm>
          <a:prstGeom prst="blockArc">
            <a:avLst>
              <a:gd name="adj1" fmla="val 20184517"/>
              <a:gd name="adj2" fmla="val 3007258"/>
              <a:gd name="adj3" fmla="val 9336"/>
            </a:avLst>
          </a:prstGeom>
          <a:solidFill>
            <a:srgbClr val="D83829"/>
          </a:solidFill>
          <a:ln w="9525" cap="flat" cmpd="sng">
            <a:solidFill>
              <a:srgbClr val="D83829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0"/>
          <p:cNvSpPr/>
          <p:nvPr/>
        </p:nvSpPr>
        <p:spPr>
          <a:xfrm rot="-9000757" flipH="1">
            <a:off x="3207528" y="1165358"/>
            <a:ext cx="2690226" cy="2690226"/>
          </a:xfrm>
          <a:prstGeom prst="blockArc">
            <a:avLst>
              <a:gd name="adj1" fmla="val 15738599"/>
              <a:gd name="adj2" fmla="val 20008131"/>
              <a:gd name="adj3" fmla="val 9063"/>
            </a:avLst>
          </a:prstGeom>
          <a:solidFill>
            <a:srgbClr val="802017"/>
          </a:solidFill>
          <a:ln>
            <a:noFill/>
          </a:ln>
          <a:effectLst>
            <a:outerShdw blurRad="71438" dist="9525" dir="54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"/>
          <p:cNvSpPr/>
          <p:nvPr/>
        </p:nvSpPr>
        <p:spPr>
          <a:xfrm rot="9240359">
            <a:off x="3213511" y="1933890"/>
            <a:ext cx="363469" cy="363469"/>
          </a:xfrm>
          <a:prstGeom prst="rtTriangle">
            <a:avLst/>
          </a:prstGeom>
          <a:solidFill>
            <a:srgbClr val="D83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0"/>
          <p:cNvSpPr/>
          <p:nvPr/>
        </p:nvSpPr>
        <p:spPr>
          <a:xfrm rot="476150">
            <a:off x="5119958" y="3315400"/>
            <a:ext cx="362875" cy="362875"/>
          </a:xfrm>
          <a:prstGeom prst="rtTriangle">
            <a:avLst/>
          </a:prstGeom>
          <a:solidFill>
            <a:srgbClr val="D838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0"/>
          <p:cNvSpPr/>
          <p:nvPr/>
        </p:nvSpPr>
        <p:spPr>
          <a:xfrm rot="4857950">
            <a:off x="3653723" y="3315351"/>
            <a:ext cx="363003" cy="363003"/>
          </a:xfrm>
          <a:prstGeom prst="rtTriangle">
            <a:avLst/>
          </a:prstGeom>
          <a:solidFill>
            <a:srgbClr val="8020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0"/>
          <p:cNvSpPr/>
          <p:nvPr/>
        </p:nvSpPr>
        <p:spPr>
          <a:xfrm rot="-8100000">
            <a:off x="4382715" y="1103593"/>
            <a:ext cx="363170" cy="363170"/>
          </a:xfrm>
          <a:prstGeom prst="rtTriangle">
            <a:avLst/>
          </a:prstGeom>
          <a:solidFill>
            <a:srgbClr val="EDA2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6123553" y="2729400"/>
            <a:ext cx="25401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Design</a:t>
            </a:r>
            <a:endParaRPr sz="1100" b="1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This stage focuses on the design process and typically includes designs for user interfaces, system outputs, algorithms, and security features. In large projects, this stage is overseen by </a:t>
            </a:r>
            <a:r>
              <a:rPr lang="en-GB" sz="11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systems architects</a:t>
            </a:r>
            <a:r>
              <a:rPr lang="en-GB" sz="1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r>
              <a:rPr lang="en-GB" sz="11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100" b="1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3509675" y="4011950"/>
            <a:ext cx="23280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Build</a:t>
            </a:r>
            <a:endParaRPr sz="1100" b="1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 team of </a:t>
            </a:r>
            <a:r>
              <a:rPr lang="en-GB" sz="11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programmers </a:t>
            </a:r>
            <a:r>
              <a:rPr lang="en-GB" sz="1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with a wide range of experience and skills work together to develop the solution.</a:t>
            </a:r>
            <a:endParaRPr sz="1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905050" y="2729400"/>
            <a:ext cx="19623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Testing</a:t>
            </a:r>
            <a:endParaRPr sz="1100" b="1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Testing is usually carried out during the development process. A strategy or approach to testing should be agreed. There are many different approaches to testing that can be taken.</a:t>
            </a:r>
            <a:endParaRPr sz="1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931850" y="636575"/>
            <a:ext cx="24255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rPr>
              <a:t>Evaluation</a:t>
            </a:r>
            <a:endParaRPr sz="1100" b="1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This stage can be carried out throughout the development process to inform later stages. However, there is usually a formal evaluation when the project is complete. </a:t>
            </a:r>
            <a:endParaRPr sz="11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body" idx="1"/>
          </p:nvPr>
        </p:nvSpPr>
        <p:spPr>
          <a:xfrm>
            <a:off x="310900" y="789125"/>
            <a:ext cx="49470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Gibbs’ reflective cycle is a framework for examining experiences.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Description: </a:t>
            </a:r>
            <a:r>
              <a:rPr lang="en-GB"/>
              <a:t>What happened?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Feelings: </a:t>
            </a:r>
            <a:r>
              <a:rPr lang="en-GB"/>
              <a:t>How did you react and feel?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Evaluation: </a:t>
            </a:r>
            <a:r>
              <a:rPr lang="en-GB"/>
              <a:t>What was good or bad?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Analysis: </a:t>
            </a:r>
            <a:r>
              <a:rPr lang="en-GB"/>
              <a:t>Why did it happen?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Conclusion: </a:t>
            </a:r>
            <a:r>
              <a:rPr lang="en-GB"/>
              <a:t>What have you learnt?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Action plan: </a:t>
            </a:r>
            <a:r>
              <a:rPr lang="en-GB"/>
              <a:t>What are you going to do differently next time?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310900" y="155024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Gibbs’ reflective cycle</a:t>
            </a:r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grpSp>
        <p:nvGrpSpPr>
          <p:cNvPr id="172" name="Google Shape;172;p21"/>
          <p:cNvGrpSpPr/>
          <p:nvPr/>
        </p:nvGrpSpPr>
        <p:grpSpPr>
          <a:xfrm>
            <a:off x="5454225" y="1231375"/>
            <a:ext cx="3294625" cy="2936025"/>
            <a:chOff x="5749950" y="1016325"/>
            <a:chExt cx="3294625" cy="2936025"/>
          </a:xfrm>
        </p:grpSpPr>
        <p:sp>
          <p:nvSpPr>
            <p:cNvPr id="173" name="Google Shape;173;p21"/>
            <p:cNvSpPr/>
            <p:nvPr/>
          </p:nvSpPr>
          <p:spPr>
            <a:xfrm>
              <a:off x="6210075" y="1208650"/>
              <a:ext cx="2471400" cy="2456400"/>
            </a:xfrm>
            <a:prstGeom prst="ellipse">
              <a:avLst/>
            </a:prstGeom>
            <a:noFill/>
            <a:ln w="28575" cap="flat" cmpd="sng">
              <a:solidFill>
                <a:schemeClr val="accent6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7756925" y="1097988"/>
              <a:ext cx="720000" cy="7200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91425" rIns="540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b="1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Feelings</a:t>
              </a:r>
              <a:endParaRPr sz="7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8324575" y="2149900"/>
              <a:ext cx="720000" cy="7200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b="1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Evaluation</a:t>
              </a:r>
              <a:endParaRPr sz="7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550800" y="3232350"/>
              <a:ext cx="720000" cy="7200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4000" tIns="91425" rIns="540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b="1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Analysis</a:t>
              </a:r>
              <a:endParaRPr sz="7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6245925" y="3053525"/>
              <a:ext cx="720000" cy="7200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" tIns="91425" rIns="180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b="1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Conclusion</a:t>
              </a:r>
              <a:endParaRPr sz="7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5749950" y="2004850"/>
              <a:ext cx="720000" cy="7200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b="1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Action plan</a:t>
              </a:r>
              <a:endParaRPr sz="7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6520375" y="1016325"/>
              <a:ext cx="720000" cy="720000"/>
            </a:xfrm>
            <a:prstGeom prst="ellipse">
              <a:avLst/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700" b="1">
                  <a:solidFill>
                    <a:schemeClr val="lt1"/>
                  </a:solidFill>
                  <a:latin typeface="Quicksand"/>
                  <a:ea typeface="Quicksand"/>
                  <a:cs typeface="Quicksand"/>
                  <a:sym typeface="Quicksand"/>
                </a:rPr>
                <a:t>Description</a:t>
              </a:r>
              <a:endParaRPr sz="7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 rot="2524856">
              <a:off x="6458481" y="1519791"/>
              <a:ext cx="149960" cy="142513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 rot="6660767">
              <a:off x="7695760" y="1172346"/>
              <a:ext cx="149759" cy="14263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 rot="9885903">
              <a:off x="8564989" y="2022038"/>
              <a:ext cx="149556" cy="142636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 rot="-7822658">
              <a:off x="8188074" y="3303113"/>
              <a:ext cx="150041" cy="142624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 rot="-4359169">
              <a:off x="6873268" y="3494250"/>
              <a:ext cx="149919" cy="14242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 rot="-997344">
              <a:off x="6163111" y="2654953"/>
              <a:ext cx="149967" cy="142669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3" ma:contentTypeDescription="Create a new document." ma:contentTypeScope="" ma:versionID="e657a83b9f9d9db40c473c1736728bf5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60711ed51eba4c3221038c121e220964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A1F220-568B-4BC2-B21C-1110DF0439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3c77ee-4b4c-4c71-81d8-13ade05a2728"/>
    <ds:schemaRef ds:uri="35bd0bae-f88e-4010-86b3-4f837abcc0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D1B0F-5A9B-446E-8EC9-814B0F57EF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01EE12-7641-48CC-92D8-4C36ADF81892}">
  <ds:schemaRefs>
    <ds:schemaRef ds:uri="http://schemas.microsoft.com/office/2006/metadata/properties"/>
    <ds:schemaRef ds:uri="http://schemas.microsoft.com/office/infopath/2007/PartnerControls"/>
    <ds:schemaRef ds:uri="35bd0bae-f88e-4010-86b3-4f837abcc0be"/>
    <ds:schemaRef ds:uri="793c77ee-4b4c-4c71-81d8-13ade05a27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Microsoft Office PowerPoint</Application>
  <PresentationFormat>On-screen Show (16:9)</PresentationFormat>
  <Paragraphs>120</Paragraphs>
  <Slides>14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Quicksand</vt:lpstr>
      <vt:lpstr>Roboto</vt:lpstr>
      <vt:lpstr>Quicksand Light</vt:lpstr>
      <vt:lpstr>Quicksand Medium</vt:lpstr>
      <vt:lpstr>Arial</vt:lpstr>
      <vt:lpstr>RPF Curriculum Slides</vt:lpstr>
      <vt:lpstr>Project management tools for the Project brief for Design, development and implementation</vt:lpstr>
      <vt:lpstr>What is project management?</vt:lpstr>
      <vt:lpstr>KPIs</vt:lpstr>
      <vt:lpstr>PowerPoint Presentation</vt:lpstr>
      <vt:lpstr>SMART targets</vt:lpstr>
      <vt:lpstr>The MoSCoW method</vt:lpstr>
      <vt:lpstr>Systems Development Life Cycle (SDLC) </vt:lpstr>
      <vt:lpstr>Systems Development Life Cycle (SDLC)</vt:lpstr>
      <vt:lpstr>Gibbs’ reflective cycle</vt:lpstr>
      <vt:lpstr>Empathy maps</vt:lpstr>
      <vt:lpstr>Gantt charts</vt:lpstr>
      <vt:lpstr>Gantt chart example </vt:lpstr>
      <vt:lpstr>Feedback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2024-01-16T13:12:01Z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