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authors.xml" ContentType="application/vnd.ms-powerpoint.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4" r:id="rId2"/>
    <p:sldId id="258" r:id="rId3"/>
    <p:sldId id="348" r:id="rId4"/>
    <p:sldId id="369" r:id="rId5"/>
    <p:sldId id="357" r:id="rId6"/>
    <p:sldId id="377" r:id="rId7"/>
    <p:sldId id="392" r:id="rId8"/>
    <p:sldId id="381" r:id="rId9"/>
    <p:sldId id="382" r:id="rId10"/>
    <p:sldId id="383" r:id="rId11"/>
    <p:sldId id="387" r:id="rId12"/>
    <p:sldId id="314" r:id="rId13"/>
    <p:sldId id="39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95D"/>
    <a:srgbClr val="88A2FF"/>
    <a:srgbClr val="466318"/>
    <a:srgbClr val="E2EEBE"/>
    <a:srgbClr val="FFF5C4"/>
    <a:srgbClr val="534C29"/>
    <a:srgbClr val="8E53EF"/>
    <a:srgbClr val="FF7575"/>
    <a:srgbClr val="F6FAEC"/>
    <a:srgbClr val="C0C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85170" autoAdjust="0"/>
  </p:normalViewPr>
  <p:slideViewPr>
    <p:cSldViewPr snapToGrid="0">
      <p:cViewPr varScale="1">
        <p:scale>
          <a:sx n="63" d="100"/>
          <a:sy n="63" d="100"/>
        </p:scale>
        <p:origin x="764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589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pPr/>
              <a:t>15/02/2024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DA393-7453-4DA0-B5D8-123CC7E33204}" type="datetimeFigureOut">
              <a:rPr lang="en-GB" smtClean="0"/>
              <a:pPr/>
              <a:t>15/02/2024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C461D-57F4-45D0-81A6-A5D1FD1AB88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214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qualifications.pearson.com/en/qualifications/t-levels/digital-production-design-and-development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qualifications.pearson.com/en/qualifications/t-levels/digital-production-design-and-development.html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Image © iStock Inc. </a:t>
            </a:r>
            <a:r>
              <a:rPr lang="en-GB"/>
              <a:t>Gorodenkoff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6C461D-57F4-45D0-81A6-A5D1FD1AB885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C461D-57F4-45D0-81A6-A5D1FD1AB88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391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C461D-57F4-45D0-81A6-A5D1FD1AB88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203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Pearson sample assessment materials (SAMs): </a:t>
            </a:r>
            <a:r>
              <a:rPr lang="en-GB" sz="1800" u="sng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Digital Production, Design and Development | Pearson qualifications</a:t>
            </a:r>
            <a:endParaRPr lang="en-GB" sz="1800" kern="1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/>
              <a:t>https://qualifications.pearson.com/en/qualifications/t-levels/digital-production-design-and-development.html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6C461D-57F4-45D0-81A6-A5D1FD1AB885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Image © Shutterstock Inc. ESB Professional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C81928-176F-4C7B-8911-50997B4A671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054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C461D-57F4-45D0-81A6-A5D1FD1AB88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469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C461D-57F4-45D0-81A6-A5D1FD1AB88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758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A list of Command verbs are available on the Awarding Organisation/Pearson website: </a:t>
            </a:r>
            <a:r>
              <a:rPr lang="en-GB" sz="1800" u="sng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Digital Production, Design and Development | Pearson qualifications</a:t>
            </a:r>
            <a:endParaRPr lang="en-GB" sz="1800" kern="1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/>
              <a:t>(under Teaching and Learning Materials/Digital Taxonomy)</a:t>
            </a:r>
            <a:br>
              <a:rPr lang="en-GB" dirty="0"/>
            </a:br>
            <a:r>
              <a:rPr lang="en-GB" dirty="0"/>
              <a:t>https://qualifications.pearson.com/en/qualifications/t-levels/digital-production-design-and-development.html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C461D-57F4-45D0-81A6-A5D1FD1AB88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541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C461D-57F4-45D0-81A6-A5D1FD1AB88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834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C461D-57F4-45D0-81A6-A5D1FD1AB88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3564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6C461D-57F4-45D0-81A6-A5D1FD1AB88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972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46E5EB6-EF23-9191-1C19-791D0A3DF8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1771"/>
            <a:ext cx="12192000" cy="346165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08266"/>
            <a:ext cx="12192000" cy="5247131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2AE04597-155A-6B3A-1944-370275A2C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534C2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7DDE4753-3D21-8D68-A3C9-DBE0C643A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33622E4-CEE5-F34B-4F3F-C30CEBF6A7A0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382D39ED-89CE-10BF-CA4F-114ADD68CA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534C29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46EF1A25-418E-44D5-1531-10C67B17D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3" y="1283345"/>
            <a:ext cx="1811434" cy="1799998"/>
          </a:xfrm>
          <a:prstGeom prst="rect">
            <a:avLst/>
          </a:prstGeom>
        </p:spPr>
      </p:pic>
      <p:pic>
        <p:nvPicPr>
          <p:cNvPr id="12" name="Picture 11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0AB31EAA-B3FD-B9A5-574E-4FE687C7AD5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052" y="1854837"/>
            <a:ext cx="2099139" cy="867170"/>
          </a:xfrm>
          <a:prstGeom prst="rect">
            <a:avLst/>
          </a:prstGeom>
        </p:spPr>
      </p:pic>
      <p:pic>
        <p:nvPicPr>
          <p:cNvPr id="17" name="Picture 16" descr="A computer screen with a cursor&#10;&#10;Description automatically generated with medium confidence">
            <a:extLst>
              <a:ext uri="{FF2B5EF4-FFF2-40B4-BE49-F238E27FC236}">
                <a16:creationId xmlns:a16="http://schemas.microsoft.com/office/drawing/2014/main" id="{8A953CFC-292D-84EE-197A-65A19CA3DF5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34212" y="1804514"/>
            <a:ext cx="1123576" cy="757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C93EE95-F5FB-361F-396E-9D2852686C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EAC885B-A4A4-DCB2-7EAC-A1F1A996CE7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2425175-C340-950A-69CF-C6171BA23D5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351338"/>
          </a:xfrm>
          <a:noFill/>
          <a:ln w="28575">
            <a:solidFill>
              <a:srgbClr val="FFF5C4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351338"/>
          </a:xfrm>
          <a:noFill/>
          <a:ln w="28575">
            <a:solidFill>
              <a:srgbClr val="FFF5C4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FFF5C4"/>
          </a:solidFill>
          <a:ln w="19050" cap="sq">
            <a:solidFill>
              <a:srgbClr val="534C29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3792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0869"/>
            <a:ext cx="12192000" cy="5247131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E61FDA-5E2B-208F-5A20-01FC775E7B9F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A84B42-8716-CE90-6869-48F287E44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534C2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C25522E-F1EB-D453-3C62-8C88FCE29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5" name="Picture 4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8437C381-8074-A17F-F687-533B90ACEC0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4836" y="500555"/>
            <a:ext cx="2178305" cy="9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50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5C4"/>
          </a:solidFill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FFF5C4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Media Placeholder 9">
            <a:extLst>
              <a:ext uri="{FF2B5EF4-FFF2-40B4-BE49-F238E27FC236}">
                <a16:creationId xmlns:a16="http://schemas.microsoft.com/office/drawing/2014/main" id="{0095BD2F-F391-2580-EF45-78A8400DE8A8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Media Placeholder 9">
            <a:extLst>
              <a:ext uri="{FF2B5EF4-FFF2-40B4-BE49-F238E27FC236}">
                <a16:creationId xmlns:a16="http://schemas.microsoft.com/office/drawing/2014/main" id="{7C2FE202-B601-6147-0FB5-4AB7192AC6B6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Media Placeholder 9">
            <a:extLst>
              <a:ext uri="{FF2B5EF4-FFF2-40B4-BE49-F238E27FC236}">
                <a16:creationId xmlns:a16="http://schemas.microsoft.com/office/drawing/2014/main" id="{F0776623-6A70-FD98-13E7-8CFD1D7A8CD8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Media Placeholder 9">
            <a:extLst>
              <a:ext uri="{FF2B5EF4-FFF2-40B4-BE49-F238E27FC236}">
                <a16:creationId xmlns:a16="http://schemas.microsoft.com/office/drawing/2014/main" id="{80610CF5-9B18-B334-BD20-03A5707860BB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6" name="Media Placeholder 9">
            <a:extLst>
              <a:ext uri="{FF2B5EF4-FFF2-40B4-BE49-F238E27FC236}">
                <a16:creationId xmlns:a16="http://schemas.microsoft.com/office/drawing/2014/main" id="{97A3AAEF-B4B9-1F0C-2696-3B9A63ECF378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B25DEF2-95E9-AF12-BA85-B95BD95DF635}"/>
              </a:ext>
            </a:extLst>
          </p:cNvPr>
          <p:cNvSpPr/>
          <p:nvPr userDrawn="1"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458A704-8E63-8F81-D087-D63DDA59B5B6}"/>
              </a:ext>
            </a:extLst>
          </p:cNvPr>
          <p:cNvSpPr/>
          <p:nvPr userDrawn="1"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33E243A-5AF3-2E4C-DF7E-DFCFF2A8F8EF}"/>
              </a:ext>
            </a:extLst>
          </p:cNvPr>
          <p:cNvSpPr/>
          <p:nvPr userDrawn="1"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7C2A6B0-34D4-2DD9-9C4C-3A414954B402}"/>
              </a:ext>
            </a:extLst>
          </p:cNvPr>
          <p:cNvSpPr/>
          <p:nvPr userDrawn="1"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5FF401B-B15A-7261-E346-3FFC29F079E8}"/>
              </a:ext>
            </a:extLst>
          </p:cNvPr>
          <p:cNvSpPr/>
          <p:nvPr userDrawn="1"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pattern, circle, screenshot, design&#10;&#10;Description automatically generated">
            <a:extLst>
              <a:ext uri="{FF2B5EF4-FFF2-40B4-BE49-F238E27FC236}">
                <a16:creationId xmlns:a16="http://schemas.microsoft.com/office/drawing/2014/main" id="{26D4B314-F49E-12B5-620F-16A35F5C2F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7985" y="-1"/>
            <a:ext cx="10394015" cy="6858001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Media Placeholder 9">
            <a:extLst>
              <a:ext uri="{FF2B5EF4-FFF2-40B4-BE49-F238E27FC236}">
                <a16:creationId xmlns:a16="http://schemas.microsoft.com/office/drawing/2014/main" id="{0095BD2F-F391-2580-EF45-78A8400DE8A8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71F1-E160-0253-6C35-1902EF17E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648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A4C40C32-74F9-B9CA-C59A-65AD4DD3C82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A4879B2-B6EE-DE7B-2C83-25EEB102F0B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Gatsby Technical Education Projects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1, January 2024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65" r:id="rId6"/>
    <p:sldLayoutId id="2147483662" r:id="rId7"/>
    <p:sldLayoutId id="2147483671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6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534C29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534C29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29830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Digital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32600"/>
            <a:ext cx="9144000" cy="583211"/>
          </a:xfrm>
        </p:spPr>
        <p:txBody>
          <a:bodyPr>
            <a:normAutofit/>
          </a:bodyPr>
          <a:lstStyle/>
          <a:p>
            <a:r>
              <a:rPr lang="en-US" dirty="0"/>
              <a:t>Topic 1: Emerging issues and impact of digital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/>
          <a:lstStyle/>
          <a:p>
            <a:r>
              <a:rPr lang="en-GB" dirty="0"/>
              <a:t>Route: Digital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373936"/>
            <a:ext cx="9144000" cy="458004"/>
          </a:xfrm>
        </p:spPr>
        <p:txBody>
          <a:bodyPr/>
          <a:lstStyle/>
          <a:p>
            <a:r>
              <a:rPr lang="en-GB" dirty="0"/>
              <a:t>Lesson 4: Preparing for summative assessment of </a:t>
            </a:r>
            <a:br>
              <a:rPr lang="en-GB" dirty="0"/>
            </a:br>
            <a:r>
              <a:rPr lang="en-GB" dirty="0"/>
              <a:t>Emerging issues and impact of digital</a:t>
            </a:r>
          </a:p>
        </p:txBody>
      </p:sp>
    </p:spTree>
    <p:extLst>
      <p:ext uri="{BB962C8B-B14F-4D97-AF65-F5344CB8AC3E}">
        <p14:creationId xmlns:p14="http://schemas.microsoft.com/office/powerpoint/2010/main" val="2106349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Access to services study question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GB" sz="1400" kern="100" dirty="0">
                <a:effectLst/>
                <a:ea typeface="Calibri" panose="020F0502020204030204" pitchFamily="34" charset="0"/>
              </a:rPr>
              <a:t>A local community café is run by volunteers and is very popular with people of all ages. </a:t>
            </a:r>
            <a:r>
              <a:rPr lang="en-GB" sz="1400" kern="100" dirty="0">
                <a:ea typeface="Calibri" panose="020F0502020204030204" pitchFamily="34" charset="0"/>
              </a:rPr>
              <a:t>A</a:t>
            </a:r>
            <a:r>
              <a:rPr lang="en-GB" sz="1400" kern="100" dirty="0">
                <a:effectLst/>
                <a:ea typeface="Calibri" panose="020F0502020204030204" pitchFamily="34" charset="0"/>
              </a:rPr>
              <a:t> local technology company has helped them to move their ordering and stock management to a digital platform that includes:</a:t>
            </a:r>
          </a:p>
          <a:p>
            <a:pPr lvl="1"/>
            <a:r>
              <a:rPr lang="en-GB" sz="1400" kern="100" dirty="0">
                <a:effectLst/>
                <a:ea typeface="Calibri" panose="020F0502020204030204" pitchFamily="34" charset="0"/>
              </a:rPr>
              <a:t>an app for ordering from the menu at tables;</a:t>
            </a:r>
          </a:p>
          <a:p>
            <a:pPr lvl="1"/>
            <a:r>
              <a:rPr lang="en-GB" sz="1400" kern="100" dirty="0">
                <a:effectLst/>
                <a:ea typeface="Calibri" panose="020F0502020204030204" pitchFamily="34" charset="0"/>
              </a:rPr>
              <a:t>contactless only payment methods;</a:t>
            </a:r>
          </a:p>
          <a:p>
            <a:pPr lvl="1"/>
            <a:r>
              <a:rPr lang="en-GB" sz="1400" kern="100" dirty="0">
                <a:effectLst/>
                <a:ea typeface="Calibri" panose="020F0502020204030204" pitchFamily="34" charset="0"/>
              </a:rPr>
              <a:t>automated stock control.</a:t>
            </a:r>
          </a:p>
          <a:p>
            <a:pPr marL="114300" indent="0">
              <a:buNone/>
            </a:pPr>
            <a:r>
              <a:rPr lang="en-GB" sz="1400" kern="100" dirty="0">
                <a:effectLst/>
                <a:ea typeface="Calibri" panose="020F0502020204030204" pitchFamily="34" charset="0"/>
              </a:rPr>
              <a:t>Their aim was to make it easier for volunteers to focus on customer care than on running the business. </a:t>
            </a:r>
          </a:p>
          <a:p>
            <a:pPr marL="114300" indent="0">
              <a:buNone/>
            </a:pPr>
            <a:r>
              <a:rPr lang="en-GB" sz="1400" kern="100" dirty="0">
                <a:ea typeface="Calibri" panose="020F0502020204030204" pitchFamily="34" charset="0"/>
              </a:rPr>
              <a:t>Evaluate</a:t>
            </a:r>
            <a:r>
              <a:rPr lang="en-GB" sz="1400" kern="100" dirty="0">
                <a:effectLst/>
                <a:ea typeface="Calibri" panose="020F0502020204030204" pitchFamily="34" charset="0"/>
              </a:rPr>
              <a:t> the impact this new digital platform will have on the local community.</a:t>
            </a:r>
          </a:p>
          <a:p>
            <a:pPr marL="114300" indent="0" algn="r">
              <a:buNone/>
            </a:pPr>
            <a:r>
              <a:rPr lang="en-GB" sz="1400" kern="100" dirty="0">
                <a:effectLst/>
                <a:ea typeface="Calibri" panose="020F0502020204030204" pitchFamily="34" charset="0"/>
              </a:rPr>
              <a:t>[12 marks]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Resources needed:</a:t>
            </a:r>
            <a:br>
              <a:rPr lang="en-US" b="1" dirty="0"/>
            </a:br>
            <a:br>
              <a:rPr lang="en-US" b="1" dirty="0"/>
            </a:br>
            <a:r>
              <a:rPr lang="en-GB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L4 Activity </a:t>
            </a:r>
            <a:r>
              <a:rPr lang="en-GB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Access to services study question</a:t>
            </a:r>
          </a:p>
          <a:p>
            <a:pPr marL="0" indent="0">
              <a:buNone/>
            </a:pPr>
            <a:r>
              <a:rPr lang="en-GB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L4 Activity </a:t>
            </a:r>
            <a:r>
              <a:rPr lang="en-GB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br>
              <a:rPr lang="en-GB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Answer notes</a:t>
            </a:r>
          </a:p>
          <a:p>
            <a:pPr marL="0" indent="0">
              <a:buNone/>
            </a:pPr>
            <a:endParaRPr lang="en-GB" kern="1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9000000" cy="365125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2077396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Key principles: checklist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2000" kern="100" dirty="0">
                <a:solidFill>
                  <a:srgbClr val="0D0D0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As a class, use your learning from this lesson to d</a:t>
            </a:r>
            <a:r>
              <a:rPr lang="en-GB" sz="20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evelop a checklist of the key principles to follow when answering </a:t>
            </a:r>
            <a:r>
              <a:rPr lang="en-GB" sz="2000" kern="100" dirty="0">
                <a:solidFill>
                  <a:srgbClr val="0D0D0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extended response questions</a:t>
            </a:r>
            <a:r>
              <a:rPr lang="en-GB" sz="20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2000" kern="100" dirty="0">
                <a:solidFill>
                  <a:srgbClr val="0D0D0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Save the checklist to a shared space in a suitable format for all class members to use for revision.</a:t>
            </a:r>
            <a:endParaRPr lang="en-GB" sz="2000" kern="1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2400" kern="100" dirty="0">
              <a:solidFill>
                <a:srgbClr val="0D0D0D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2400" kern="100" dirty="0">
                <a:solidFill>
                  <a:srgbClr val="0D0D0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Use this checklist throughout your course for </a:t>
            </a:r>
            <a:br>
              <a:rPr lang="en-GB" sz="2400" kern="100" dirty="0">
                <a:solidFill>
                  <a:srgbClr val="0D0D0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kern="100" dirty="0">
                <a:solidFill>
                  <a:srgbClr val="0D0D0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self-evaluation and reflection during revision.</a:t>
            </a:r>
            <a:endParaRPr lang="en-GB" sz="2400" kern="1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9000000" cy="365125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4</a:t>
            </a:r>
          </a:p>
        </p:txBody>
      </p:sp>
    </p:spTree>
    <p:extLst>
      <p:ext uri="{BB962C8B-B14F-4D97-AF65-F5344CB8AC3E}">
        <p14:creationId xmlns:p14="http://schemas.microsoft.com/office/powerpoint/2010/main" val="1558726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have: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GB" dirty="0"/>
              <a:t>determined the key characteristics of an extended response question (ERQ)</a:t>
            </a:r>
          </a:p>
          <a:p>
            <a:r>
              <a:rPr lang="en-GB" dirty="0"/>
              <a:t>analysed extended response questions</a:t>
            </a:r>
          </a:p>
          <a:p>
            <a:r>
              <a:rPr lang="en-GB" dirty="0"/>
              <a:t>practised answering </a:t>
            </a:r>
            <a:r>
              <a:rPr lang="en-GB" dirty="0">
                <a:solidFill>
                  <a:srgbClr val="000000"/>
                </a:solidFill>
                <a:effectLst/>
                <a:latin typeface="Helvetica" pitchFamily="2" charset="0"/>
              </a:rPr>
              <a:t>extended response </a:t>
            </a:r>
            <a:r>
              <a:rPr lang="en-GB" dirty="0"/>
              <a:t>questions</a:t>
            </a:r>
          </a:p>
          <a:p>
            <a:r>
              <a:rPr lang="en-GB"/>
              <a:t>learnt </a:t>
            </a:r>
            <a:r>
              <a:rPr lang="en-GB" dirty="0"/>
              <a:t>how to achieve the highest marks in an extended response question.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198" y="6356349"/>
            <a:ext cx="7200000" cy="410211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800" b="1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Skills: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8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Summarising information skills</a:t>
            </a:r>
          </a:p>
          <a:p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skills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General competencies: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English: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8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E2 Present information and ideas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8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E4 Summarise information/ideas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8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E5 Synthesise information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Digital:</a:t>
            </a:r>
          </a:p>
          <a:p>
            <a:pPr marL="0" indent="0"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D3 Communicate and collaborate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089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Further practice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rmAutofit/>
          </a:bodyPr>
          <a:lstStyle/>
          <a:p>
            <a:r>
              <a:rPr lang="en-GB" sz="2000" dirty="0"/>
              <a:t>For further practice, have a go at Additional study questions 1 and 2. </a:t>
            </a:r>
          </a:p>
          <a:p>
            <a:r>
              <a:rPr lang="en-GB" sz="2000" dirty="0"/>
              <a:t>Set aside 15 minutes for each question and answer them under exam conditions.</a:t>
            </a:r>
          </a:p>
          <a:p>
            <a:r>
              <a:rPr lang="en-GB" sz="2000" dirty="0"/>
              <a:t>Self-mark or ask a friend to mark your answers using the answer notes provided.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 fontScale="85000" lnSpcReduction="10000"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Resources needed:</a:t>
            </a:r>
            <a:br>
              <a:rPr lang="en-US" b="1" dirty="0"/>
            </a:br>
            <a:br>
              <a:rPr lang="en-US" b="1" dirty="0"/>
            </a:br>
            <a:r>
              <a:rPr lang="en-GB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L4 Additional study question 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L4 Additional study question 2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kern="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L4 Additional study question 1 answer notes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L4 Additional study question 2 answer notes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9000000" cy="365125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98785"/>
            <a:ext cx="2078545" cy="365125"/>
          </a:xfrm>
          <a:solidFill>
            <a:srgbClr val="8E53EF"/>
          </a:solidFill>
        </p:spPr>
        <p:txBody>
          <a:bodyPr/>
          <a:lstStyle/>
          <a:p>
            <a:r>
              <a:rPr lang="en-GB" dirty="0"/>
              <a:t>Consolidation</a:t>
            </a:r>
          </a:p>
        </p:txBody>
      </p:sp>
    </p:spTree>
    <p:extLst>
      <p:ext uri="{BB962C8B-B14F-4D97-AF65-F5344CB8AC3E}">
        <p14:creationId xmlns:p14="http://schemas.microsoft.com/office/powerpoint/2010/main" val="3658860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lesson, we will: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r>
              <a:rPr lang="en-GB" dirty="0"/>
              <a:t>determine the key characteristics of an extended response question (ERQ)</a:t>
            </a:r>
          </a:p>
          <a:p>
            <a:r>
              <a:rPr lang="en-GB" dirty="0"/>
              <a:t>analyse extended response questions</a:t>
            </a:r>
          </a:p>
          <a:p>
            <a:r>
              <a:rPr lang="en-GB" dirty="0"/>
              <a:t>practise answering </a:t>
            </a:r>
            <a:r>
              <a:rPr lang="en-GB" dirty="0">
                <a:solidFill>
                  <a:srgbClr val="000000"/>
                </a:solidFill>
                <a:effectLst/>
                <a:latin typeface="Helvetica" pitchFamily="2" charset="0"/>
              </a:rPr>
              <a:t>extended response </a:t>
            </a:r>
            <a:r>
              <a:rPr lang="en-GB" dirty="0"/>
              <a:t>questions</a:t>
            </a:r>
          </a:p>
          <a:p>
            <a:r>
              <a:rPr lang="en-GB" dirty="0"/>
              <a:t>learn how to achieve the highest marks in an extended response question.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800" b="1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Skills: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8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Summarising information skills</a:t>
            </a:r>
          </a:p>
          <a:p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skills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General competencies: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English: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8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E2 Present information and ideas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8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E4 Summarise information/ideas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GB" sz="18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E5 Synthesise information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/>
              <a:t>Digital:</a:t>
            </a:r>
          </a:p>
          <a:p>
            <a:pPr marL="0" indent="0">
              <a:lnSpc>
                <a:spcPct val="107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D3 Communicate and collaborate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7200000" cy="365125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</p:spTree>
    <p:extLst>
      <p:ext uri="{BB962C8B-B14F-4D97-AF65-F5344CB8AC3E}">
        <p14:creationId xmlns:p14="http://schemas.microsoft.com/office/powerpoint/2010/main" val="299420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1C9C1E-A887-3CBA-6580-68AAF2A3F0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1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BCB5F62-126E-5CFF-4742-6DC2E87A0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14274" cy="1325563"/>
          </a:xfrm>
        </p:spPr>
        <p:txBody>
          <a:bodyPr>
            <a:normAutofit/>
          </a:bodyPr>
          <a:lstStyle/>
          <a:p>
            <a:r>
              <a:rPr lang="en-GB" dirty="0"/>
              <a:t>How can we prepare for summative assessments?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456300A-6046-4AF4-7EB5-6BDDD193CD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288607"/>
            <a:ext cx="9000000" cy="432867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3758AB-4E02-BE7A-536C-C8F407BC6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5863289"/>
            <a:ext cx="10515599" cy="432867"/>
          </a:xfrm>
        </p:spPr>
        <p:txBody>
          <a:bodyPr/>
          <a:lstStyle/>
          <a:p>
            <a:r>
              <a:rPr lang="en-GB" dirty="0"/>
              <a:t>Students working on summative assessment following a preparation lesson.</a:t>
            </a:r>
          </a:p>
          <a:p>
            <a:endParaRPr lang="en-GB" dirty="0"/>
          </a:p>
        </p:txBody>
      </p:sp>
      <p:pic>
        <p:nvPicPr>
          <p:cNvPr id="4" name="Picture 3" descr="Students writing on paper in a classroom&#10;&#10;Description automatically generated">
            <a:extLst>
              <a:ext uri="{FF2B5EF4-FFF2-40B4-BE49-F238E27FC236}">
                <a16:creationId xmlns:a16="http://schemas.microsoft.com/office/drawing/2014/main" id="{9D14E513-29FF-1460-9A7D-59E9DE0E9CD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5181" y="1653064"/>
            <a:ext cx="7772400" cy="412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3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Company culture study question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GB" sz="1600" dirty="0"/>
              <a:t>Alex has worked at a publishing company called ‘Quills’ for over 30 years, since it started. They started as a traditional printer that published books in the UK.</a:t>
            </a:r>
          </a:p>
          <a:p>
            <a:pPr marL="114300" indent="0">
              <a:buNone/>
            </a:pPr>
            <a:r>
              <a:rPr lang="en-GB" sz="1600" dirty="0"/>
              <a:t>Now a manager, Alex has been involved in the company embracing modern digital technology and ensuring all employees are on board with recent changes.</a:t>
            </a:r>
          </a:p>
          <a:p>
            <a:pPr marL="114300" indent="0">
              <a:buNone/>
            </a:pPr>
            <a:r>
              <a:rPr lang="en-GB" sz="1600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Evaluate how Alex will need to manage the impact of digital working to create a positive workplace culture. </a:t>
            </a:r>
          </a:p>
          <a:p>
            <a:pPr marL="457200" marR="0" lvl="1" indent="0" algn="r" defTabSz="914400" rtl="0" eaLnBrk="1" fontAlgn="auto" latinLnBrk="0" hangingPunct="1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Tx/>
              <a:buNone/>
              <a:tabLst/>
              <a:defRPr/>
            </a:pPr>
            <a:r>
              <a:rPr lang="en-GB" sz="1600" kern="100" dirty="0">
                <a:ea typeface="Calibri" panose="020F0502020204030204" pitchFamily="34" charset="0"/>
              </a:rPr>
              <a:t>[12</a:t>
            </a:r>
            <a:r>
              <a:rPr lang="en-GB" sz="1600" kern="100" dirty="0">
                <a:effectLst/>
                <a:ea typeface="Calibri" panose="020F0502020204030204" pitchFamily="34" charset="0"/>
              </a:rPr>
              <a:t> marks]</a:t>
            </a:r>
            <a:endParaRPr lang="en-GB" sz="1600" kern="100" dirty="0">
              <a:ea typeface="Calibri" panose="020F050202020403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Resources needed:</a:t>
            </a:r>
            <a:br>
              <a:rPr lang="en-US" b="1" dirty="0"/>
            </a:br>
            <a:br>
              <a:rPr lang="en-US" b="1" dirty="0"/>
            </a:br>
            <a:r>
              <a:rPr lang="en-GB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L4 Activity 2: </a:t>
            </a:r>
            <a:r>
              <a:rPr lang="en-GB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Company culture study question </a:t>
            </a:r>
            <a:endParaRPr lang="en-GB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9000000" cy="365125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4166131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Company culture study question analysis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9000000" cy="365125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BFA8C82F-7EB1-8396-6267-A6FFC0020A12}"/>
              </a:ext>
            </a:extLst>
          </p:cNvPr>
          <p:cNvSpPr txBox="1">
            <a:spLocks/>
          </p:cNvSpPr>
          <p:nvPr/>
        </p:nvSpPr>
        <p:spPr>
          <a:xfrm>
            <a:off x="1181100" y="1893126"/>
            <a:ext cx="10078370" cy="4097303"/>
          </a:xfrm>
          <a:prstGeom prst="rect">
            <a:avLst/>
          </a:prstGeom>
          <a:solidFill>
            <a:schemeClr val="bg1"/>
          </a:solidFill>
        </p:spPr>
        <p:txBody>
          <a:bodyPr vert="horz" lIns="180000" tIns="180000" rIns="180000" bIns="18000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8000"/>
              </a:lnSpc>
              <a:spcBef>
                <a:spcPts val="10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8000"/>
              </a:lnSpc>
              <a:spcBef>
                <a:spcPts val="500"/>
              </a:spcBef>
              <a:buClr>
                <a:srgbClr val="534C29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anose="020B0604020202020204" pitchFamily="34" charset="0"/>
              <a:buNone/>
            </a:pPr>
            <a:r>
              <a:rPr lang="en-GB" sz="2000" dirty="0"/>
              <a:t>Alex has worked at a </a:t>
            </a:r>
            <a:r>
              <a:rPr lang="en-GB" sz="2000" dirty="0">
                <a:highlight>
                  <a:srgbClr val="E2EEBE"/>
                </a:highlight>
              </a:rPr>
              <a:t>publishing company</a:t>
            </a:r>
            <a:r>
              <a:rPr lang="en-GB" sz="2000" dirty="0"/>
              <a:t> called ‘Quills’ for over 30 years, since it started. They started as a </a:t>
            </a:r>
            <a:r>
              <a:rPr lang="en-GB" sz="2000" dirty="0">
                <a:highlight>
                  <a:srgbClr val="E2EEBE"/>
                </a:highlight>
              </a:rPr>
              <a:t>traditional printer</a:t>
            </a:r>
            <a:r>
              <a:rPr lang="en-GB" sz="2000" dirty="0"/>
              <a:t> that published books in the UK.</a:t>
            </a:r>
          </a:p>
          <a:p>
            <a:pPr marL="114300" indent="0">
              <a:buFont typeface="Arial" panose="020B0604020202020204" pitchFamily="34" charset="0"/>
              <a:buNone/>
            </a:pPr>
            <a:r>
              <a:rPr lang="en-GB" sz="2000" dirty="0"/>
              <a:t>Now a manager, Alex has been involved in the company </a:t>
            </a:r>
            <a:r>
              <a:rPr lang="en-GB" sz="2000" dirty="0">
                <a:highlight>
                  <a:srgbClr val="E2EEBE"/>
                </a:highlight>
              </a:rPr>
              <a:t>embracing modern digital</a:t>
            </a:r>
            <a:r>
              <a:rPr lang="en-GB" sz="2000" dirty="0"/>
              <a:t> technology and ensuring all employees are </a:t>
            </a:r>
            <a:r>
              <a:rPr lang="en-GB" sz="2000" dirty="0">
                <a:highlight>
                  <a:srgbClr val="E2EEBE"/>
                </a:highlight>
              </a:rPr>
              <a:t>on board </a:t>
            </a:r>
            <a:r>
              <a:rPr lang="en-GB" sz="2000" dirty="0"/>
              <a:t>with recent changes.</a:t>
            </a:r>
          </a:p>
          <a:p>
            <a:pPr marL="114300" indent="0">
              <a:buFont typeface="Arial" panose="020B0604020202020204" pitchFamily="34" charset="0"/>
              <a:buNone/>
            </a:pPr>
            <a:r>
              <a:rPr lang="en-GB" sz="2000" dirty="0">
                <a:highlight>
                  <a:srgbClr val="E2EEBE"/>
                </a:highlight>
              </a:rPr>
              <a:t>Evaluate</a:t>
            </a:r>
            <a:r>
              <a:rPr lang="en-GB" sz="2000" dirty="0"/>
              <a:t> how Alex will need to manage the </a:t>
            </a:r>
            <a:r>
              <a:rPr lang="en-GB" sz="2000" dirty="0">
                <a:highlight>
                  <a:srgbClr val="E2EEBE"/>
                </a:highlight>
              </a:rPr>
              <a:t>impact of digital working to create a positive workplace culture.</a:t>
            </a:r>
          </a:p>
          <a:p>
            <a:pPr marL="114300" indent="0">
              <a:buNone/>
            </a:pPr>
            <a:r>
              <a:rPr lang="en-GB" sz="1800" kern="100" dirty="0">
                <a:ea typeface="Calibri" panose="020F0502020204030204" pitchFamily="34" charset="0"/>
              </a:rPr>
              <a:t>  									[12</a:t>
            </a:r>
            <a:r>
              <a:rPr lang="en-GB" sz="1800" dirty="0"/>
              <a:t> marks]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75FAEDF-A80E-56F1-3AE9-3BD57F267429}"/>
              </a:ext>
            </a:extLst>
          </p:cNvPr>
          <p:cNvGrpSpPr/>
          <p:nvPr/>
        </p:nvGrpSpPr>
        <p:grpSpPr>
          <a:xfrm>
            <a:off x="1912209" y="1374257"/>
            <a:ext cx="2299424" cy="647176"/>
            <a:chOff x="838200" y="637280"/>
            <a:chExt cx="2299424" cy="647176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CED47B6-0721-5288-A2E6-D25A959703D8}"/>
                </a:ext>
              </a:extLst>
            </p:cNvPr>
            <p:cNvSpPr/>
            <p:nvPr/>
          </p:nvSpPr>
          <p:spPr>
            <a:xfrm>
              <a:off x="838200" y="658779"/>
              <a:ext cx="2194560" cy="625677"/>
            </a:xfrm>
            <a:prstGeom prst="rect">
              <a:avLst/>
            </a:prstGeom>
            <a:solidFill>
              <a:srgbClr val="FFF5C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E2EEBE"/>
                </a:highlight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B393D97-F9E6-39C8-17BF-162CAC458D0A}"/>
                </a:ext>
              </a:extLst>
            </p:cNvPr>
            <p:cNvSpPr txBox="1"/>
            <p:nvPr/>
          </p:nvSpPr>
          <p:spPr>
            <a:xfrm>
              <a:off x="943064" y="637280"/>
              <a:ext cx="21945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The type of business is relevant.</a:t>
              </a:r>
            </a:p>
          </p:txBody>
        </p:sp>
      </p:grp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6366072-BF96-8B41-25A9-C5C21A102ABC}"/>
              </a:ext>
            </a:extLst>
          </p:cNvPr>
          <p:cNvCxnSpPr>
            <a:cxnSpLocks/>
          </p:cNvCxnSpPr>
          <p:nvPr/>
        </p:nvCxnSpPr>
        <p:spPr>
          <a:xfrm>
            <a:off x="4105415" y="1908341"/>
            <a:ext cx="593068" cy="148266"/>
          </a:xfrm>
          <a:prstGeom prst="straightConnector1">
            <a:avLst/>
          </a:prstGeom>
          <a:ln>
            <a:solidFill>
              <a:srgbClr val="4663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78A7EE5-22EC-FC5A-3565-FDAA7DEDED6F}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5178287" y="1669636"/>
            <a:ext cx="3538271" cy="775390"/>
          </a:xfrm>
          <a:prstGeom prst="straightConnector1">
            <a:avLst/>
          </a:prstGeom>
          <a:ln>
            <a:solidFill>
              <a:srgbClr val="4663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79E574C-096C-46FF-51EB-1EF8E1BB3883}"/>
              </a:ext>
            </a:extLst>
          </p:cNvPr>
          <p:cNvGrpSpPr/>
          <p:nvPr/>
        </p:nvGrpSpPr>
        <p:grpSpPr>
          <a:xfrm>
            <a:off x="8716558" y="1328570"/>
            <a:ext cx="2618901" cy="653904"/>
            <a:chOff x="7756017" y="730250"/>
            <a:chExt cx="2618901" cy="653904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8244361-F4EA-E4DD-C309-22F9A076513E}"/>
                </a:ext>
              </a:extLst>
            </p:cNvPr>
            <p:cNvSpPr/>
            <p:nvPr/>
          </p:nvSpPr>
          <p:spPr>
            <a:xfrm>
              <a:off x="7756017" y="758477"/>
              <a:ext cx="2542912" cy="625677"/>
            </a:xfrm>
            <a:prstGeom prst="rect">
              <a:avLst/>
            </a:prstGeom>
            <a:solidFill>
              <a:srgbClr val="FFF5C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E2EEBE"/>
                </a:highlight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07881D4-3E2A-DB50-33BB-930D02159B48}"/>
                </a:ext>
              </a:extLst>
            </p:cNvPr>
            <p:cNvSpPr txBox="1"/>
            <p:nvPr/>
          </p:nvSpPr>
          <p:spPr>
            <a:xfrm>
              <a:off x="7832006" y="730250"/>
              <a:ext cx="25429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Moving from traditional to modern methods.</a:t>
              </a:r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7CA7A970-AC44-4161-2436-D38DB0C27118}"/>
              </a:ext>
            </a:extLst>
          </p:cNvPr>
          <p:cNvCxnSpPr>
            <a:cxnSpLocks/>
          </p:cNvCxnSpPr>
          <p:nvPr/>
        </p:nvCxnSpPr>
        <p:spPr>
          <a:xfrm flipH="1">
            <a:off x="10080171" y="1982474"/>
            <a:ext cx="235083" cy="880603"/>
          </a:xfrm>
          <a:prstGeom prst="straightConnector1">
            <a:avLst/>
          </a:prstGeom>
          <a:ln>
            <a:solidFill>
              <a:srgbClr val="4663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AE9E1CD-0B8D-873D-4A2F-5BD5EFC01134}"/>
              </a:ext>
            </a:extLst>
          </p:cNvPr>
          <p:cNvGrpSpPr/>
          <p:nvPr/>
        </p:nvGrpSpPr>
        <p:grpSpPr>
          <a:xfrm>
            <a:off x="7880277" y="5065656"/>
            <a:ext cx="2098665" cy="680148"/>
            <a:chOff x="8444208" y="4909744"/>
            <a:chExt cx="1438161" cy="680148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1CB69A9-B53F-424F-444C-30709A10741E}"/>
                </a:ext>
              </a:extLst>
            </p:cNvPr>
            <p:cNvSpPr/>
            <p:nvPr/>
          </p:nvSpPr>
          <p:spPr>
            <a:xfrm>
              <a:off x="8444208" y="4909744"/>
              <a:ext cx="1438161" cy="680148"/>
            </a:xfrm>
            <a:prstGeom prst="rect">
              <a:avLst/>
            </a:prstGeom>
            <a:solidFill>
              <a:srgbClr val="FFF5C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highlight>
                  <a:srgbClr val="E2EEBE"/>
                </a:highlight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4B64AB5-4BFA-CF36-AE89-80F6F8969EB5}"/>
                </a:ext>
              </a:extLst>
            </p:cNvPr>
            <p:cNvSpPr txBox="1"/>
            <p:nvPr/>
          </p:nvSpPr>
          <p:spPr>
            <a:xfrm>
              <a:off x="8468546" y="4938350"/>
              <a:ext cx="13894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Training and support is required.</a:t>
              </a:r>
            </a:p>
          </p:txBody>
        </p:sp>
      </p:grp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5D99B12-C76F-3499-E3F3-43DB19C23515}"/>
              </a:ext>
            </a:extLst>
          </p:cNvPr>
          <p:cNvCxnSpPr>
            <a:cxnSpLocks/>
          </p:cNvCxnSpPr>
          <p:nvPr/>
        </p:nvCxnSpPr>
        <p:spPr>
          <a:xfrm flipH="1" flipV="1">
            <a:off x="7108371" y="3506598"/>
            <a:ext cx="1197429" cy="1587664"/>
          </a:xfrm>
          <a:prstGeom prst="straightConnector1">
            <a:avLst/>
          </a:prstGeom>
          <a:ln>
            <a:solidFill>
              <a:srgbClr val="4663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168694DB-FEAF-FE75-B670-02E709A8371A}"/>
              </a:ext>
            </a:extLst>
          </p:cNvPr>
          <p:cNvSpPr/>
          <p:nvPr/>
        </p:nvSpPr>
        <p:spPr>
          <a:xfrm>
            <a:off x="4547397" y="4343182"/>
            <a:ext cx="2907704" cy="625677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E2EEBE"/>
              </a:highlight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1A902D9-DAC7-9DE9-FBD9-326FF232C64A}"/>
              </a:ext>
            </a:extLst>
          </p:cNvPr>
          <p:cNvSpPr txBox="1"/>
          <p:nvPr/>
        </p:nvSpPr>
        <p:spPr>
          <a:xfrm>
            <a:off x="4774746" y="4344300"/>
            <a:ext cx="2828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Changes related to digital working.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A8ADCCB-70DE-0F88-67B4-4CEB43B226AF}"/>
              </a:ext>
            </a:extLst>
          </p:cNvPr>
          <p:cNvCxnSpPr>
            <a:cxnSpLocks/>
          </p:cNvCxnSpPr>
          <p:nvPr/>
        </p:nvCxnSpPr>
        <p:spPr>
          <a:xfrm flipV="1">
            <a:off x="5878286" y="3838471"/>
            <a:ext cx="478039" cy="504711"/>
          </a:xfrm>
          <a:prstGeom prst="straightConnector1">
            <a:avLst/>
          </a:prstGeom>
          <a:ln>
            <a:solidFill>
              <a:srgbClr val="4663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BBBAE64-90BD-86C1-CDDB-81CC1993031A}"/>
              </a:ext>
            </a:extLst>
          </p:cNvPr>
          <p:cNvCxnSpPr>
            <a:cxnSpLocks/>
          </p:cNvCxnSpPr>
          <p:nvPr/>
        </p:nvCxnSpPr>
        <p:spPr>
          <a:xfrm flipH="1" flipV="1">
            <a:off x="3200400" y="4223657"/>
            <a:ext cx="261257" cy="870605"/>
          </a:xfrm>
          <a:prstGeom prst="straightConnector1">
            <a:avLst/>
          </a:prstGeom>
          <a:ln>
            <a:solidFill>
              <a:srgbClr val="4663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860609DA-3BCB-DD3C-B241-6F9E7131B90B}"/>
              </a:ext>
            </a:extLst>
          </p:cNvPr>
          <p:cNvSpPr/>
          <p:nvPr/>
        </p:nvSpPr>
        <p:spPr>
          <a:xfrm>
            <a:off x="2922844" y="5100880"/>
            <a:ext cx="2907704" cy="69546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E2EEBE"/>
              </a:highlight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AE4D7AC-15BA-10E9-07D2-7CE81A2EDD1F}"/>
              </a:ext>
            </a:extLst>
          </p:cNvPr>
          <p:cNvSpPr txBox="1"/>
          <p:nvPr/>
        </p:nvSpPr>
        <p:spPr>
          <a:xfrm>
            <a:off x="3050845" y="5090840"/>
            <a:ext cx="2828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contributes to a positive workplace culture?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69F0732-4888-379F-2F02-234E30FCDAD0}"/>
              </a:ext>
            </a:extLst>
          </p:cNvPr>
          <p:cNvCxnSpPr>
            <a:cxnSpLocks/>
          </p:cNvCxnSpPr>
          <p:nvPr/>
        </p:nvCxnSpPr>
        <p:spPr>
          <a:xfrm>
            <a:off x="1183373" y="2944243"/>
            <a:ext cx="351513" cy="746014"/>
          </a:xfrm>
          <a:prstGeom prst="straightConnector1">
            <a:avLst/>
          </a:prstGeom>
          <a:ln>
            <a:solidFill>
              <a:srgbClr val="4663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90CE6D54-5389-8349-0677-407D00DB1B6D}"/>
              </a:ext>
            </a:extLst>
          </p:cNvPr>
          <p:cNvSpPr/>
          <p:nvPr/>
        </p:nvSpPr>
        <p:spPr>
          <a:xfrm>
            <a:off x="185820" y="2185284"/>
            <a:ext cx="1192096" cy="1126989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E2EEBE"/>
              </a:highlight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406BE6B-41C9-76AD-7611-E26EC1B567C1}"/>
              </a:ext>
            </a:extLst>
          </p:cNvPr>
          <p:cNvSpPr txBox="1"/>
          <p:nvPr/>
        </p:nvSpPr>
        <p:spPr>
          <a:xfrm>
            <a:off x="185820" y="2331633"/>
            <a:ext cx="1192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 the</a:t>
            </a:r>
          </a:p>
          <a:p>
            <a:r>
              <a:rPr lang="en-GB" dirty="0"/>
              <a:t>command</a:t>
            </a:r>
          </a:p>
          <a:p>
            <a:r>
              <a:rPr lang="en-GB" dirty="0"/>
              <a:t>verb.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4C4348B-EE23-C363-8A20-30FDB2DF63A2}"/>
              </a:ext>
            </a:extLst>
          </p:cNvPr>
          <p:cNvCxnSpPr>
            <a:cxnSpLocks/>
          </p:cNvCxnSpPr>
          <p:nvPr/>
        </p:nvCxnSpPr>
        <p:spPr>
          <a:xfrm flipV="1">
            <a:off x="922510" y="3838471"/>
            <a:ext cx="478039" cy="719779"/>
          </a:xfrm>
          <a:prstGeom prst="straightConnector1">
            <a:avLst/>
          </a:prstGeom>
          <a:ln>
            <a:solidFill>
              <a:srgbClr val="46631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ECBE16F8-9200-DB96-3F43-B2A1E782DBDF}"/>
              </a:ext>
            </a:extLst>
          </p:cNvPr>
          <p:cNvSpPr/>
          <p:nvPr/>
        </p:nvSpPr>
        <p:spPr>
          <a:xfrm>
            <a:off x="413657" y="4558250"/>
            <a:ext cx="2194560" cy="940807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E2EEBE"/>
              </a:highlight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E96C67-FE3F-809C-0F92-DFDFB8217795}"/>
              </a:ext>
            </a:extLst>
          </p:cNvPr>
          <p:cNvSpPr txBox="1"/>
          <p:nvPr/>
        </p:nvSpPr>
        <p:spPr>
          <a:xfrm>
            <a:off x="413657" y="4541314"/>
            <a:ext cx="2433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Evidence or examples</a:t>
            </a:r>
          </a:p>
          <a:p>
            <a:r>
              <a:rPr lang="en-GB" dirty="0"/>
              <a:t>needed and a supported conclusion.</a:t>
            </a:r>
          </a:p>
        </p:txBody>
      </p:sp>
    </p:spTree>
    <p:extLst>
      <p:ext uri="{BB962C8B-B14F-4D97-AF65-F5344CB8AC3E}">
        <p14:creationId xmlns:p14="http://schemas.microsoft.com/office/powerpoint/2010/main" val="1723540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Company culture study question analysis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rmAutofit lnSpcReduction="10000"/>
          </a:bodyPr>
          <a:lstStyle/>
          <a:p>
            <a:pPr marL="400050" indent="-285750"/>
            <a:r>
              <a:rPr lang="en-GB" sz="1800" b="1" kern="100" dirty="0">
                <a:effectLst/>
                <a:ea typeface="Calibri" panose="020F0502020204030204" pitchFamily="34" charset="0"/>
              </a:rPr>
              <a:t>Comman</a:t>
            </a:r>
            <a:r>
              <a:rPr lang="en-GB" sz="1800" b="1" kern="100" dirty="0">
                <a:ea typeface="Calibri" panose="020F0502020204030204" pitchFamily="34" charset="0"/>
              </a:rPr>
              <a:t>d word </a:t>
            </a:r>
            <a:r>
              <a:rPr lang="en-GB" sz="1800" b="1" kern="100" dirty="0">
                <a:effectLst/>
                <a:ea typeface="Calibri" panose="020F0502020204030204" pitchFamily="34" charset="0"/>
              </a:rPr>
              <a:t>definition</a:t>
            </a:r>
            <a:r>
              <a:rPr lang="en-GB" sz="1800" kern="100" dirty="0">
                <a:effectLst/>
                <a:ea typeface="Calibri" panose="020F0502020204030204" pitchFamily="34" charset="0"/>
              </a:rPr>
              <a:t> – </a:t>
            </a:r>
          </a:p>
          <a:p>
            <a:pPr marL="857250" lvl="1" indent="-285750"/>
            <a:r>
              <a:rPr lang="en-GB" sz="1400" b="1" kern="100" dirty="0">
                <a:ea typeface="Calibri" panose="020F0502020204030204" pitchFamily="34" charset="0"/>
              </a:rPr>
              <a:t>Evaluate</a:t>
            </a:r>
            <a:r>
              <a:rPr lang="en-GB" sz="1400" kern="100" dirty="0">
                <a:effectLst/>
                <a:ea typeface="Calibri" panose="020F0502020204030204" pitchFamily="34" charset="0"/>
              </a:rPr>
              <a:t> – Consider various aspects of a subject’s qualities in relation to its context such as: strengths or weaknesses, advantages or disadvantages, pros and cons. Come to a judgement supported by evidence which will often be in the form of a conclusion.</a:t>
            </a:r>
            <a:r>
              <a:rPr lang="en-GB" sz="1400" b="0" i="0" u="none" strike="noStrike" dirty="0">
                <a:solidFill>
                  <a:srgbClr val="000000"/>
                </a:solidFill>
                <a:effectLst/>
              </a:rPr>
              <a:t>.</a:t>
            </a:r>
            <a:endParaRPr lang="en-GB" sz="1400" kern="100" dirty="0">
              <a:effectLst/>
              <a:ea typeface="Calibri" panose="020F0502020204030204" pitchFamily="34" charset="0"/>
            </a:endParaRPr>
          </a:p>
          <a:p>
            <a:pPr marL="400050" indent="-285750"/>
            <a:r>
              <a:rPr lang="en-GB" sz="1800" b="1" kern="100" dirty="0">
                <a:ea typeface="Calibri" panose="020F0502020204030204" pitchFamily="34" charset="0"/>
              </a:rPr>
              <a:t>Question</a:t>
            </a:r>
            <a:r>
              <a:rPr lang="en-GB" sz="1800" kern="100" dirty="0">
                <a:ea typeface="Calibri" panose="020F0502020204030204" pitchFamily="34" charset="0"/>
              </a:rPr>
              <a:t> – evaluative answer needed with conclusion:</a:t>
            </a:r>
          </a:p>
          <a:p>
            <a:pPr marL="857250" lvl="1" indent="-285750"/>
            <a:r>
              <a:rPr lang="en-GB" sz="1400" kern="100" dirty="0">
                <a:ea typeface="Calibri" panose="020F0502020204030204" pitchFamily="34" charset="0"/>
              </a:rPr>
              <a:t>Evaluate how Alex will need to manage the impact of digital working to create a positive workplace culture</a:t>
            </a:r>
          </a:p>
          <a:p>
            <a:pPr marL="400050" indent="-285750"/>
            <a:r>
              <a:rPr lang="en-GB" sz="1800" b="1" kern="100" dirty="0">
                <a:ea typeface="Calibri" panose="020F0502020204030204" pitchFamily="34" charset="0"/>
              </a:rPr>
              <a:t>Context </a:t>
            </a:r>
            <a:r>
              <a:rPr lang="en-GB" sz="1800" kern="100" dirty="0">
                <a:ea typeface="Calibri" panose="020F0502020204030204" pitchFamily="34" charset="0"/>
              </a:rPr>
              <a:t>–</a:t>
            </a:r>
            <a:r>
              <a:rPr lang="en-GB" sz="1800" b="1" kern="100" dirty="0">
                <a:ea typeface="Calibri" panose="020F0502020204030204" pitchFamily="34" charset="0"/>
              </a:rPr>
              <a:t> </a:t>
            </a:r>
            <a:r>
              <a:rPr lang="en-GB" sz="1800" kern="100" dirty="0">
                <a:ea typeface="Calibri" panose="020F0502020204030204" pitchFamily="34" charset="0"/>
              </a:rPr>
              <a:t>business type, size, age, location; what change is going </a:t>
            </a:r>
            <a:r>
              <a:rPr lang="en-GB" sz="1800" kern="100">
                <a:ea typeface="Calibri" panose="020F0502020204030204" pitchFamily="34" charset="0"/>
              </a:rPr>
              <a:t>to happen, etc.</a:t>
            </a:r>
            <a:endParaRPr lang="en-GB" sz="1800" kern="100" dirty="0">
              <a:ea typeface="Calibri" panose="020F0502020204030204" pitchFamily="34" charset="0"/>
            </a:endParaRPr>
          </a:p>
          <a:p>
            <a:pPr marL="400050" indent="-285750"/>
            <a:r>
              <a:rPr lang="en-GB" sz="1800" b="1" kern="100" dirty="0">
                <a:ea typeface="Calibri" panose="020F0502020204030204" pitchFamily="34" charset="0"/>
              </a:rPr>
              <a:t>Revision</a:t>
            </a:r>
            <a:r>
              <a:rPr lang="en-GB" sz="1800" kern="100" dirty="0">
                <a:ea typeface="Calibri" panose="020F0502020204030204" pitchFamily="34" charset="0"/>
              </a:rPr>
              <a:t> – look back at your learning about workplace culture in Lessons 1–3.</a:t>
            </a:r>
          </a:p>
          <a:p>
            <a:pPr marL="400050" indent="-285750"/>
            <a:r>
              <a:rPr lang="en-GB" sz="1800" b="1" kern="100" dirty="0">
                <a:ea typeface="Calibri" panose="020F0502020204030204" pitchFamily="34" charset="0"/>
              </a:rPr>
              <a:t>Notes</a:t>
            </a:r>
            <a:r>
              <a:rPr lang="en-GB" sz="1800" kern="100" dirty="0">
                <a:ea typeface="Calibri" panose="020F0502020204030204" pitchFamily="34" charset="0"/>
              </a:rPr>
              <a:t> – write short bullet points to plan your answer.</a:t>
            </a:r>
            <a:endParaRPr lang="en-GB" sz="2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Resources needed:</a:t>
            </a:r>
            <a:br>
              <a:rPr lang="en-US" b="1" dirty="0"/>
            </a:br>
            <a:br>
              <a:rPr lang="en-US" b="1" dirty="0">
                <a:solidFill>
                  <a:srgbClr val="FF0000"/>
                </a:solidFill>
              </a:rPr>
            </a:br>
            <a:r>
              <a:rPr lang="en-GB" kern="1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L4 Activity 2: Answer notes and model answer</a:t>
            </a:r>
            <a:endParaRPr lang="en-GB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9000000" cy="365125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1787070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14B0D-E913-A006-6E49-4C87999D5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754"/>
            <a:ext cx="10515600" cy="1325563"/>
          </a:xfrm>
        </p:spPr>
        <p:txBody>
          <a:bodyPr/>
          <a:lstStyle/>
          <a:p>
            <a:r>
              <a:rPr lang="en-GB" dirty="0"/>
              <a:t>Mark scheme guidelines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F12765-259D-80AD-A60E-2FAAE12AD1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6466114" cy="365125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5C3916-D347-83D2-CC26-0CA287C9DC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4263" y="161925"/>
            <a:ext cx="2078037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5203A21-5F08-0575-8003-7A4EE16ED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68391"/>
              </p:ext>
            </p:extLst>
          </p:nvPr>
        </p:nvGraphicFramePr>
        <p:xfrm>
          <a:off x="1984831" y="1153887"/>
          <a:ext cx="7725229" cy="51108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3292">
                  <a:extLst>
                    <a:ext uri="{9D8B030D-6E8A-4147-A177-3AD203B41FA5}">
                      <a16:colId xmlns:a16="http://schemas.microsoft.com/office/drawing/2014/main" val="841737779"/>
                    </a:ext>
                  </a:extLst>
                </a:gridCol>
                <a:gridCol w="662429">
                  <a:extLst>
                    <a:ext uri="{9D8B030D-6E8A-4147-A177-3AD203B41FA5}">
                      <a16:colId xmlns:a16="http://schemas.microsoft.com/office/drawing/2014/main" val="2921329308"/>
                    </a:ext>
                  </a:extLst>
                </a:gridCol>
                <a:gridCol w="6369508">
                  <a:extLst>
                    <a:ext uri="{9D8B030D-6E8A-4147-A177-3AD203B41FA5}">
                      <a16:colId xmlns:a16="http://schemas.microsoft.com/office/drawing/2014/main" val="2675098404"/>
                    </a:ext>
                  </a:extLst>
                </a:gridCol>
              </a:tblGrid>
              <a:tr h="478354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Descriptor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053203"/>
                  </a:ext>
                </a:extLst>
              </a:tr>
              <a:tr h="323256">
                <a:tc>
                  <a:txBody>
                    <a:bodyPr/>
                    <a:lstStyle/>
                    <a:p>
                      <a:endParaRPr lang="en-GB" sz="12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rewardable material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050214"/>
                  </a:ext>
                </a:extLst>
              </a:tr>
              <a:tr h="1436423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sz="1200" kern="100" dirty="0">
                          <a:ea typeface="Calibri" panose="020F0502020204030204" pitchFamily="34" charset="0"/>
                        </a:rPr>
                        <a:t>–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a basic analysis of the situation by superficially breaking down the different aspects into component parts (AO3)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basic application of knowledge and understanding that is partially relevant to the context of the question (AO2)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a basic evaluation which partially considers different factors/events and their relative importance, leading to a conclusion which is superficial or unsupported (AO3)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267622"/>
                  </a:ext>
                </a:extLst>
              </a:tr>
              <a:tr h="1436423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GB" sz="1200" kern="100" dirty="0">
                          <a:ea typeface="Calibri" panose="020F0502020204030204" pitchFamily="34" charset="0"/>
                        </a:rPr>
                        <a:t>–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a good analysis of the situation by breaking down the different aspects into component parts (AO3)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good application of knowledge and understanding that is relevant to the context of the question (AO2)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a good evaluation which considers different factors/events and their relevant importance, leading to a conclusion which is partially supported (AO3)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457116"/>
                  </a:ext>
                </a:extLst>
              </a:tr>
              <a:tr h="1436423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en-GB" sz="1200" kern="100" dirty="0">
                          <a:ea typeface="Calibri" panose="020F0502020204030204" pitchFamily="34" charset="0"/>
                        </a:rPr>
                        <a:t>–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a thorough analysis of the situation by comprehensively breaking down the different aspects into their component parts (AO3)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comprehensive application of knowledge and understanding that is consistently relevant to the context of the question (AO2)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Demonstrates a thorough evaluation which comprehensively considers different factors/events and their relative importance leading to a conclusion which is well supported (AO3)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022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495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86AB381D-6E53-C664-1449-F7C7EAA77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 scheme: key points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0DB5824-6018-206D-4FE9-7F414BEB9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Notice the differences in language </a:t>
            </a:r>
            <a:br>
              <a:rPr lang="en-US" dirty="0"/>
            </a:br>
            <a:r>
              <a:rPr lang="en-US" dirty="0"/>
              <a:t>between levels.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Covering the majority of key points </a:t>
            </a:r>
            <a:br>
              <a:rPr lang="en-US" dirty="0"/>
            </a:br>
            <a:r>
              <a:rPr lang="en-US" dirty="0"/>
              <a:t>is required for Level 3, 9-12 marks.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Identify and understand what is needed from </a:t>
            </a:r>
            <a:br>
              <a:rPr lang="en-US" dirty="0"/>
            </a:br>
            <a:r>
              <a:rPr lang="en-US" dirty="0"/>
              <a:t>the command verb.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quality of written communication is </a:t>
            </a:r>
            <a:br>
              <a:rPr lang="en-US" dirty="0"/>
            </a:br>
            <a:r>
              <a:rPr lang="en-US" dirty="0"/>
              <a:t>important.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9000000" cy="365125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FEB4FAC-907D-7BD1-2BFB-9B63E8EB2FA5}"/>
              </a:ext>
            </a:extLst>
          </p:cNvPr>
          <p:cNvSpPr/>
          <p:nvPr/>
        </p:nvSpPr>
        <p:spPr>
          <a:xfrm>
            <a:off x="7647709" y="2425735"/>
            <a:ext cx="3151118" cy="3151118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F5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A computer screen with a cursor&#10;&#10;Description automatically generated with medium confidence">
            <a:extLst>
              <a:ext uri="{FF2B5EF4-FFF2-40B4-BE49-F238E27FC236}">
                <a16:creationId xmlns:a16="http://schemas.microsoft.com/office/drawing/2014/main" id="{1A734B9E-EDE9-22DC-DEC9-38BA3C517F5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3441" y="3282494"/>
            <a:ext cx="2131895" cy="143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692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441A1A-96D1-31B2-17D6-7960B9A3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Writing your answer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509F4-901C-3661-2A44-9A91B8F23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>
            <a:normAutofit fontScale="92500"/>
          </a:bodyPr>
          <a:lstStyle/>
          <a:p>
            <a:r>
              <a:rPr lang="en-US" sz="2200" dirty="0"/>
              <a:t>Allocate about 1 minute per mark in an exam: maximum 15 minutes for a 12-mark question.</a:t>
            </a:r>
            <a:endParaRPr lang="en-GB" sz="2200" dirty="0"/>
          </a:p>
          <a:p>
            <a:r>
              <a:rPr lang="en-GB" sz="2200" dirty="0"/>
              <a:t>Analyse the question, annotating key words/phrases your answer should address. </a:t>
            </a:r>
          </a:p>
          <a:p>
            <a:r>
              <a:rPr lang="en-GB" sz="2200" dirty="0"/>
              <a:t>Apply detailed knowledge and think about </a:t>
            </a:r>
            <a:br>
              <a:rPr lang="en-GB" sz="2200" dirty="0"/>
            </a:br>
            <a:r>
              <a:rPr lang="en-GB" sz="2200" dirty="0"/>
              <a:t>different situations and contexts.</a:t>
            </a:r>
          </a:p>
          <a:p>
            <a:r>
              <a:rPr lang="en-GB" sz="2200" dirty="0"/>
              <a:t>Use technical terms where appropriate.</a:t>
            </a:r>
          </a:p>
          <a:p>
            <a:r>
              <a:rPr lang="en-GB" sz="2200" dirty="0"/>
              <a:t>Include a brief conclusion at the end.</a:t>
            </a:r>
          </a:p>
          <a:p>
            <a:r>
              <a:rPr lang="en-GB" sz="2200" dirty="0"/>
              <a:t>Make sure your writing is clear and well-structured, with correct use of spelling, grammar and punctuation.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2E64551-BB55-42D7-A163-0EF4924DC8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3174076 w 3174076"/>
              <a:gd name="connsiteY1" fmla="*/ 0 h 4351338"/>
              <a:gd name="connsiteX2" fmla="*/ 3174076 w 3174076"/>
              <a:gd name="connsiteY2" fmla="*/ 4351338 h 4351338"/>
              <a:gd name="connsiteX3" fmla="*/ 0 w 3174076"/>
              <a:gd name="connsiteY3" fmla="*/ 4351338 h 4351338"/>
              <a:gd name="connsiteX4" fmla="*/ 0 w 3174076"/>
              <a:gd name="connsiteY4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683513" y="-33775"/>
                  <a:pt x="1982506" y="138873"/>
                  <a:pt x="3174076" y="0"/>
                </a:cubicBezTo>
                <a:cubicBezTo>
                  <a:pt x="3100305" y="585222"/>
                  <a:pt x="3018193" y="3710241"/>
                  <a:pt x="3174076" y="4351338"/>
                </a:cubicBezTo>
                <a:cubicBezTo>
                  <a:pt x="2289957" y="4214008"/>
                  <a:pt x="1369523" y="4213482"/>
                  <a:pt x="0" y="4351338"/>
                </a:cubicBezTo>
                <a:cubicBezTo>
                  <a:pt x="152408" y="2268068"/>
                  <a:pt x="73868" y="1803478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582902" y="-101487"/>
                  <a:pt x="2639420" y="-162162"/>
                  <a:pt x="3174076" y="0"/>
                </a:cubicBezTo>
                <a:cubicBezTo>
                  <a:pt x="3234789" y="1739382"/>
                  <a:pt x="3113004" y="3375976"/>
                  <a:pt x="3174076" y="4351338"/>
                </a:cubicBezTo>
                <a:cubicBezTo>
                  <a:pt x="2062552" y="4401403"/>
                  <a:pt x="1170419" y="4192889"/>
                  <a:pt x="0" y="4351338"/>
                </a:cubicBezTo>
                <a:cubicBezTo>
                  <a:pt x="-24452" y="3602151"/>
                  <a:pt x="-67663" y="209217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981765707">
                  <ask:type>
                    <ask:lineSketchCurved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kern="100" dirty="0">
                <a:solidFill>
                  <a:srgbClr val="0D0D0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mark scheme guidelines explain the requirements to achieve each level of marks.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D875A6-BBFF-AC68-23F3-BAAB4815B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9000000" cy="365125"/>
          </a:xfrm>
        </p:spPr>
        <p:txBody>
          <a:bodyPr/>
          <a:lstStyle/>
          <a:p>
            <a:r>
              <a:rPr lang="en-GB" dirty="0"/>
              <a:t>Lesson 4: Preparing for summative assessment of Emerging issues and impact of digital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1AB3ED-1853-6C25-C5DE-EC7CBFD81F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1335475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0D84288-D04E-47D2-885A-72F3A01A73E2}"/>
</file>

<file path=customXml/itemProps2.xml><?xml version="1.0" encoding="utf-8"?>
<ds:datastoreItem xmlns:ds="http://schemas.openxmlformats.org/officeDocument/2006/customXml" ds:itemID="{870B1BDB-175E-4419-8466-A530CCB8D872}"/>
</file>

<file path=customXml/itemProps3.xml><?xml version="1.0" encoding="utf-8"?>
<ds:datastoreItem xmlns:ds="http://schemas.openxmlformats.org/officeDocument/2006/customXml" ds:itemID="{CAA90452-0EC7-4B2A-A4BF-B6D7C81D504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1497</Words>
  <Application>Microsoft Office PowerPoint</Application>
  <PresentationFormat>Widescreen</PresentationFormat>
  <Paragraphs>167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Narrow</vt:lpstr>
      <vt:lpstr>Calibri</vt:lpstr>
      <vt:lpstr>Helvetica</vt:lpstr>
      <vt:lpstr>Office Theme</vt:lpstr>
      <vt:lpstr>Digital</vt:lpstr>
      <vt:lpstr>In this lesson, we will:</vt:lpstr>
      <vt:lpstr>How can we prepare for summative assessments?</vt:lpstr>
      <vt:lpstr>Company culture study question</vt:lpstr>
      <vt:lpstr>Company culture study question analysis</vt:lpstr>
      <vt:lpstr>Company culture study question analysis</vt:lpstr>
      <vt:lpstr>Mark scheme guidelines</vt:lpstr>
      <vt:lpstr>Mark scheme: key points</vt:lpstr>
      <vt:lpstr>Writing your answer</vt:lpstr>
      <vt:lpstr>Access to services study question</vt:lpstr>
      <vt:lpstr>Key principles: checklist</vt:lpstr>
      <vt:lpstr>In this lesson, we have:</vt:lpstr>
      <vt:lpstr>Further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2023-12-06T14:21:51Z</dcterms:created>
  <dcterms:modified xsi:type="dcterms:W3CDTF">2024-02-15T15:47:40Z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