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67" r:id="rId2"/>
    <p:sldId id="258" r:id="rId3"/>
    <p:sldId id="259" r:id="rId4"/>
    <p:sldId id="287" r:id="rId5"/>
    <p:sldId id="299" r:id="rId6"/>
    <p:sldId id="288" r:id="rId7"/>
    <p:sldId id="300" r:id="rId8"/>
    <p:sldId id="270" r:id="rId9"/>
    <p:sldId id="289" r:id="rId10"/>
    <p:sldId id="290" r:id="rId11"/>
    <p:sldId id="291" r:id="rId12"/>
    <p:sldId id="292" r:id="rId13"/>
    <p:sldId id="297" r:id="rId14"/>
    <p:sldId id="293" r:id="rId15"/>
    <p:sldId id="294" r:id="rId16"/>
    <p:sldId id="284" r:id="rId17"/>
    <p:sldId id="298" r:id="rId18"/>
    <p:sldId id="271" r:id="rId19"/>
    <p:sldId id="29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A2FF"/>
    <a:srgbClr val="E2EEBE"/>
    <a:srgbClr val="8E53EF"/>
    <a:srgbClr val="466318"/>
    <a:srgbClr val="FF7575"/>
    <a:srgbClr val="F6FAEC"/>
    <a:srgbClr val="C0CEFF"/>
    <a:srgbClr val="10283A"/>
    <a:srgbClr val="F1995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81" autoAdjust="0"/>
    <p:restoredTop sz="88776" autoAdjust="0"/>
  </p:normalViewPr>
  <p:slideViewPr>
    <p:cSldViewPr snapToGrid="0">
      <p:cViewPr varScale="1">
        <p:scale>
          <a:sx n="62" d="100"/>
          <a:sy n="62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1059" y="45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18/10/relationships/authors" Target="authors.xml"/><Relationship Id="rId30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41D0A8-53FF-630C-A836-51A3FCF6790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2E7DE2-9C0D-6BF3-1161-3FCE11A4D79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90100-C4EB-4E88-91FA-DBDEB754A07B}" type="datetimeFigureOut">
              <a:rPr lang="en-GB" smtClean="0"/>
              <a:pPr/>
              <a:t>05/03/2024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F8F44F-3644-328A-AC9D-5615F79C6CC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DFE00-70B8-9624-0D12-55AEF16C7C7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BE69C-86F9-4AFD-A89E-85F0E027EAC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38770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FB59CA-7A41-4A35-A91B-476B135E7AE6}" type="datetimeFigureOut">
              <a:rPr lang="en-US" smtClean="0"/>
              <a:pPr/>
              <a:t>3/5/2024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0D470C-3F6B-4593-9EA3-2AB115CDA1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01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TnB-WMd2ik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4DPAzumKFM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tvzUbYRwcTk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J7XyJWtrkk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H7pHJVMHeA&amp;t=13s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eforapprenticeships.org/occupational-maps/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healthcareers.nhs.uk/explore-roles/explore-roles" TargetMode="Externa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a.org.uk/courses/workplace-mental-health-first-aid/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Image © 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docs-Google Sans"/>
              </a:rPr>
              <a:t>iStockphoto/</a:t>
            </a:r>
            <a:r>
              <a:rPr lang="en-GB" sz="1200" b="0" i="0" dirty="0" err="1">
                <a:solidFill>
                  <a:srgbClr val="000000"/>
                </a:solidFill>
                <a:effectLst/>
                <a:latin typeface="docs-Google Sans"/>
              </a:rPr>
              <a:t>sturti</a:t>
            </a:r>
            <a:r>
              <a:rPr lang="en-GB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365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So, what does a healthcare scientist do?: http://www.theguardian.com/careers/healthcare-scientist-job-description</a:t>
            </a:r>
          </a:p>
          <a:p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What is healthcare science?: http://www.england.nhs.uk/healthcare-science/what/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NHS Health Careers: http://www.healthcareers.nhs.uk/explore-roles/explore-roles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1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None/>
              <a:tabLst/>
              <a:defRPr/>
            </a:pPr>
            <a:r>
              <a:rPr lang="en-US" sz="1200" u="none" dirty="0">
                <a:solidFill>
                  <a:schemeClr val="hlink"/>
                </a:solidFill>
              </a:rPr>
              <a:t>Videos </a:t>
            </a:r>
            <a:r>
              <a:rPr lang="en-US" sz="1200" dirty="0">
                <a:effectLst/>
                <a:latin typeface="Segoe UI" panose="020B0502040204020203" pitchFamily="34" charset="0"/>
              </a:rPr>
              <a:t>which describe roles in different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organisations</a:t>
            </a:r>
            <a:r>
              <a:rPr lang="en-US" sz="1200" u="none" dirty="0">
                <a:solidFill>
                  <a:schemeClr val="hlink"/>
                </a:solidFill>
              </a:rPr>
              <a:t>: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dirty="0">
              <a:extLst>
                <a:ext uri="http://customooxmlschemas.google.com/">
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</a:ext>
              </a:extLs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Healthc</a:t>
            </a:r>
            <a:r>
              <a:rPr lang="en-US" sz="1200" dirty="0"/>
              <a:t>are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assistant practitioner –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https://www.youtube.com/watch?v=fTnB-WMd2ik</a:t>
            </a:r>
            <a:r>
              <a:rPr lang="en-US" sz="1200" u="sng" dirty="0">
                <a:solidFill>
                  <a:schemeClr val="hlink"/>
                </a:solidFill>
              </a:rPr>
              <a:t> </a:t>
            </a:r>
            <a:r>
              <a:rPr lang="en-GB" sz="180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(with permission)</a:t>
            </a:r>
            <a:endParaRPr lang="en-US" sz="1200" u="sng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/>
              <a:t>Community nurse 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xmlns:lc="http://schemas.openxmlformats.org/drawingml/2006/lockedCanvas" textRoundtripDataId="0"/>
                  </a:ext>
                </a:extLst>
              </a:rPr>
              <a:t>–</a:t>
            </a:r>
            <a:r>
              <a:rPr lang="en-US" sz="1200" dirty="0"/>
              <a:t> </a:t>
            </a:r>
            <a:r>
              <a:rPr lang="en-US" sz="1200" u="sng" kern="1200" dirty="0">
                <a:solidFill>
                  <a:schemeClr val="hlink"/>
                </a:solidFill>
                <a:latin typeface="+mn-lt"/>
                <a:ea typeface="+mn-ea"/>
                <a:cs typeface="+mn-cs"/>
              </a:rPr>
              <a:t>https://www.youtube.com/embed/TmDuX2-Jcow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u="sng" dirty="0">
              <a:solidFill>
                <a:schemeClr val="hlin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05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None/>
              <a:tabLst/>
              <a:defRPr/>
            </a:pPr>
            <a:r>
              <a:rPr lang="en-US" sz="1200" u="none" dirty="0">
                <a:solidFill>
                  <a:schemeClr val="hlink"/>
                </a:solidFill>
              </a:rPr>
              <a:t>Videos </a:t>
            </a:r>
            <a:r>
              <a:rPr lang="en-US" sz="1200" dirty="0">
                <a:effectLst/>
                <a:latin typeface="Segoe UI" panose="020B0502040204020203" pitchFamily="34" charset="0"/>
              </a:rPr>
              <a:t>which describe roles in different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organisations</a:t>
            </a:r>
            <a:r>
              <a:rPr lang="en-US" sz="1200" u="none" dirty="0">
                <a:solidFill>
                  <a:schemeClr val="hlink"/>
                </a:solidFill>
              </a:rPr>
              <a:t>: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/>
              <a:t>Mental health nurse –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https://www.youtube.com/watch?v=34DPAzumKFM</a:t>
            </a:r>
            <a:endParaRPr lang="en-US"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/>
              <a:t>Midwife – </a:t>
            </a:r>
            <a:r>
              <a:rPr lang="en-US" sz="1200" u="sng" dirty="0">
                <a:solidFill>
                  <a:schemeClr val="hlink"/>
                </a:solidFill>
                <a:hlinkClick r:id="rId4"/>
              </a:rPr>
              <a:t>https://www.youtube.com/watch?v=tvzUbYRwcTk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None/>
              <a:tabLst/>
              <a:defRPr/>
            </a:pPr>
            <a:r>
              <a:rPr lang="en-US" sz="1200" u="none" dirty="0">
                <a:solidFill>
                  <a:schemeClr val="hlink"/>
                </a:solidFill>
              </a:rPr>
              <a:t>Videos </a:t>
            </a:r>
            <a:r>
              <a:rPr lang="en-US" sz="1200" dirty="0">
                <a:effectLst/>
                <a:latin typeface="Segoe UI" panose="020B0502040204020203" pitchFamily="34" charset="0"/>
              </a:rPr>
              <a:t>which describe roles in different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organisations</a:t>
            </a:r>
            <a:r>
              <a:rPr lang="en-US" sz="1200" u="none" dirty="0">
                <a:solidFill>
                  <a:schemeClr val="hlink"/>
                </a:solidFill>
              </a:rPr>
              <a:t>: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/>
              <a:t>Radiographer – </a:t>
            </a:r>
            <a:r>
              <a:rPr lang="en-US" sz="120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https://www.youtube.com/watch?v=4J7XyJWtrkk</a:t>
            </a:r>
            <a:endParaRPr lang="en-US" sz="1200" u="sng" dirty="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/>
              <a:t>Dietician (watch to 1.59) – </a:t>
            </a:r>
            <a:r>
              <a:rPr lang="en-US" sz="1200" u="sng" dirty="0">
                <a:solidFill>
                  <a:schemeClr val="hlink"/>
                </a:solidFill>
              </a:rPr>
              <a:t>https://www.youtube.com/watch?v=l2Id0cCsOVc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518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FontTx/>
              <a:buNone/>
              <a:tabLst/>
              <a:defRPr/>
            </a:pPr>
            <a:r>
              <a:rPr lang="en-US" sz="1200" u="none" dirty="0">
                <a:solidFill>
                  <a:schemeClr val="hlink"/>
                </a:solidFill>
              </a:rPr>
              <a:t>Videos </a:t>
            </a:r>
            <a:r>
              <a:rPr lang="en-US" sz="1200" dirty="0">
                <a:effectLst/>
                <a:latin typeface="Segoe UI" panose="020B0502040204020203" pitchFamily="34" charset="0"/>
              </a:rPr>
              <a:t>which describe roles in different </a:t>
            </a:r>
            <a:r>
              <a:rPr lang="en-US" sz="1200" dirty="0" err="1">
                <a:effectLst/>
                <a:latin typeface="Segoe UI" panose="020B0502040204020203" pitchFamily="34" charset="0"/>
              </a:rPr>
              <a:t>organisations</a:t>
            </a:r>
            <a:r>
              <a:rPr lang="en-US" sz="1200" u="none" dirty="0">
                <a:solidFill>
                  <a:schemeClr val="hlink"/>
                </a:solidFill>
              </a:rPr>
              <a:t>: </a:t>
            </a:r>
          </a:p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lang="en-US" sz="1200" u="sng" dirty="0">
              <a:solidFill>
                <a:schemeClr val="hlink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/>
              <a:t>Research assistant – </a:t>
            </a:r>
            <a:r>
              <a:rPr lang="en-CA" sz="1800" dirty="0">
                <a:effectLst/>
                <a:latin typeface="Segoe UI" panose="020B0502040204020203" pitchFamily="34" charset="0"/>
              </a:rPr>
              <a:t>https://www.youtube.com/watch?v=qlLMZ2sJ5Lk 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endParaRPr lang="en-US" sz="12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</a:pPr>
            <a:r>
              <a:rPr lang="en-US" sz="1200" dirty="0"/>
              <a:t>Genetic counsellor – </a:t>
            </a:r>
            <a:r>
              <a:rPr lang="en-US" sz="1200" u="sng" dirty="0">
                <a:solidFill>
                  <a:schemeClr val="hlink"/>
                </a:solidFill>
                <a:hlinkClick r:id="rId3"/>
              </a:rPr>
              <a:t>https://www.youtube.com/watch?v=hH7pHJVMHeA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5131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Websites linked in this slide:</a:t>
            </a:r>
          </a:p>
          <a:p>
            <a:r>
              <a:rPr lang="en-GB" sz="180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3"/>
              </a:rPr>
              <a:t>www.instituteforapprenticeships.org/occupational-maps/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GB" sz="1800" u="sng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r>
              <a:rPr lang="en-GB" sz="1800" u="sng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hlinkClick r:id="rId4"/>
              </a:rPr>
              <a:t>www.healthcareers.nhs.uk/explore-roles/explore-roles</a:t>
            </a:r>
            <a:r>
              <a:rPr lang="en-GB" sz="1800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349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credit: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© </a:t>
            </a:r>
            <a:r>
              <a:rPr lang="en-CA" b="0" i="0" dirty="0">
                <a:solidFill>
                  <a:srgbClr val="1F1F1F"/>
                </a:solidFill>
                <a:effectLst/>
                <a:latin typeface="Google Sans"/>
              </a:rPr>
              <a:t>Shutterstock/VH-studio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2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St John’s Ambulance: http://www.sja.org.uk/get-involved/young-people/</a:t>
            </a:r>
          </a:p>
          <a:p>
            <a:r>
              <a:rPr lang="en-GB" dirty="0"/>
              <a:t>NHS: http://www.england.nhs.uk/get-involved/get-involved/volunteering/</a:t>
            </a:r>
          </a:p>
          <a:p>
            <a:r>
              <a:rPr lang="en-GB" dirty="0"/>
              <a:t>Non-profit organisations: www.</a:t>
            </a:r>
            <a:r>
              <a:rPr lang="en-US" dirty="0"/>
              <a:t>kissingitbetter.co.uk/get-involved/volunteer/</a:t>
            </a:r>
            <a:endParaRPr lang="en-GB" dirty="0"/>
          </a:p>
          <a:p>
            <a:r>
              <a:rPr lang="en-GB" dirty="0"/>
              <a:t>Speakers for Schools: http://www.speakersforschools.org/vwex/</a:t>
            </a:r>
          </a:p>
          <a:p>
            <a:r>
              <a:rPr lang="en-CA" dirty="0" err="1"/>
              <a:t>Springpod</a:t>
            </a:r>
            <a:r>
              <a:rPr lang="en-CA" dirty="0"/>
              <a:t>: www.springpod.com/virtual-work-experience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930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Preparing for your industry placement: http://www.gov.uk/government/publications/student-guide-preparing-for-industry-placements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Mental health first aid courses: </a:t>
            </a:r>
            <a:r>
              <a:rPr lang="en-US" sz="1200" dirty="0">
                <a:hlinkClick r:id="rId3"/>
              </a:rPr>
              <a:t>www.sja.org.uk/courses/workplace-mental-health-first-aid/</a:t>
            </a: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BSL courses: http://www.british-sign.co.uk/learn-online-british-sign-language-course/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FutureLearn short courses: http://www.futurelearn.com/subjects/healthcare-medicine-courses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OpenLearn Health: http://www.open.edu/openlearn/free-courses/full-catalogue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Royal Society for Public Health courses: http://www.rsph.org.uk/our-services/e-learning.html</a:t>
            </a:r>
          </a:p>
          <a:p>
            <a:r>
              <a:rPr lang="en-US" sz="1200" b="0" dirty="0"/>
              <a:t>Continue to develop your essential skills: http://www.skillsbuilder.org/</a:t>
            </a:r>
            <a:endParaRPr lang="en-GB" b="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0D470C-3F6B-4593-9EA3-2AB115CDA1A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6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46E5EB6-EF23-9191-1C19-791D0A3DF8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1771"/>
            <a:ext cx="12192000" cy="3461657"/>
          </a:xfrm>
          <a:prstGeom prst="rect">
            <a:avLst/>
          </a:prstGeom>
        </p:spPr>
      </p:pic>
      <p:pic>
        <p:nvPicPr>
          <p:cNvPr id="6" name="Picture 5" descr="A picture containing screenshot, design&#10;&#10;Description automatically generated">
            <a:extLst>
              <a:ext uri="{FF2B5EF4-FFF2-40B4-BE49-F238E27FC236}">
                <a16:creationId xmlns:a16="http://schemas.microsoft.com/office/drawing/2014/main" id="{CF0436F5-4759-CE02-9A1C-07D30041419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608266"/>
            <a:ext cx="12192000" cy="5247132"/>
          </a:xfrm>
          <a:prstGeom prst="rect">
            <a:avLst/>
          </a:prstGeom>
        </p:spPr>
      </p:pic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33622E4-CEE5-F34B-4F3F-C30CEBF6A7A0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1A01DBF-6845-8111-1CE3-3D349B59292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90283" y="1283344"/>
            <a:ext cx="1811434" cy="1800000"/>
          </a:xfrm>
          <a:prstGeom prst="rect">
            <a:avLst/>
          </a:prstGeom>
        </p:spPr>
      </p:pic>
      <p:pic>
        <p:nvPicPr>
          <p:cNvPr id="17" name="Picture 16" descr="A heart with a pulse line&#10;&#10;Description automatically generated with low confidence">
            <a:extLst>
              <a:ext uri="{FF2B5EF4-FFF2-40B4-BE49-F238E27FC236}">
                <a16:creationId xmlns:a16="http://schemas.microsoft.com/office/drawing/2014/main" id="{CBFB300C-2BB8-401C-5DD0-A1E1AA7DCF3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7945" y="1806627"/>
            <a:ext cx="1134190" cy="879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C3DBCA-7C4D-8464-41A1-E5A6B97E9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1979FD-01AA-1067-1460-57F7EF5F90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583211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921591CF-EA9C-66D4-29AD-8DBF21EEA2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724"/>
            <a:ext cx="5623668" cy="534189"/>
          </a:xfrm>
        </p:spPr>
        <p:txBody>
          <a:bodyPr>
            <a:noAutofit/>
          </a:bodyPr>
          <a:lstStyle>
            <a:lvl1pPr marL="0" indent="0" algn="r">
              <a:buNone/>
              <a:defRPr sz="2000" b="1" i="0" u="none">
                <a:solidFill>
                  <a:srgbClr val="466318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E9CA186E-4A24-6614-1555-2BC031D1D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24000" y="5625863"/>
            <a:ext cx="9144000" cy="458004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3" name="Picture 12" descr="A picture containing screenshot, graphics, pattern, circle&#10;&#10;Description automatically generated">
            <a:extLst>
              <a:ext uri="{FF2B5EF4-FFF2-40B4-BE49-F238E27FC236}">
                <a16:creationId xmlns:a16="http://schemas.microsoft.com/office/drawing/2014/main" id="{A9378456-E134-818B-E1E2-317DDED15FA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163" y="1861525"/>
            <a:ext cx="2049637" cy="860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073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ans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8F0C2EF-6E16-9B82-6B63-442BD0C2483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9635E-39ED-F784-26B0-6A6520D6AD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75008" y="2892829"/>
            <a:ext cx="3507474" cy="3284134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10283A"/>
                </a:solidFill>
              </a:defRPr>
            </a:lvl2pPr>
            <a:lvl3pPr marL="914400" indent="0">
              <a:buNone/>
              <a:defRPr sz="2000">
                <a:solidFill>
                  <a:srgbClr val="10283A"/>
                </a:solidFill>
              </a:defRPr>
            </a:lvl3pPr>
            <a:lvl4pPr marL="1371600" indent="0">
              <a:buNone/>
              <a:defRPr sz="2000">
                <a:solidFill>
                  <a:srgbClr val="10283A"/>
                </a:solidFill>
              </a:defRPr>
            </a:lvl4pPr>
            <a:lvl5pPr marL="1828800" indent="0">
              <a:buNone/>
              <a:defRPr sz="2000">
                <a:solidFill>
                  <a:srgbClr val="10283A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EAC885B-A4A4-DCB2-7EAC-A1F1A996CE75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14E3177-C0BC-55FC-4E39-B45CD33145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75008" y="2055812"/>
            <a:ext cx="2689727" cy="620511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10283A"/>
                </a:solidFill>
              </a:defRPr>
            </a:lvl1pPr>
            <a:lvl2pPr marL="457200" indent="0">
              <a:buNone/>
              <a:defRPr sz="2000">
                <a:solidFill>
                  <a:srgbClr val="FF0000"/>
                </a:solidFill>
              </a:defRPr>
            </a:lvl2pPr>
            <a:lvl3pPr marL="914400" indent="0">
              <a:buNone/>
              <a:defRPr sz="2000">
                <a:solidFill>
                  <a:srgbClr val="FF0000"/>
                </a:solidFill>
              </a:defRPr>
            </a:lvl3pPr>
            <a:lvl4pPr marL="1371600" indent="0">
              <a:buNone/>
              <a:defRPr sz="2000">
                <a:solidFill>
                  <a:srgbClr val="FF0000"/>
                </a:solidFill>
              </a:defRPr>
            </a:lvl4pPr>
            <a:lvl5pPr marL="1828800" indent="0">
              <a:buNone/>
              <a:defRPr sz="2000">
                <a:solidFill>
                  <a:srgbClr val="FF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5E4C997-4AE7-5413-8EBD-5D3A204E83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38E42E70-E1D6-307E-10B0-2F5B246987F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458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81CF4477-6D3D-2D7E-2E3D-CAC0483B27E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9788" y="1872343"/>
            <a:ext cx="3932238" cy="398870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7E2D6-6541-EB56-B25E-8362BF15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255486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401A65-36E9-75E7-2C99-A3E5430245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284514"/>
            <a:ext cx="5762398" cy="4576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42425175-C340-950A-69CF-C6171BA23D5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4B12EA37-2B28-33A5-1D17-A7374800F6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2B62C6E0-46EF-437B-CFEB-4B65E34ADC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69483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wo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D15544B-F175-9EAE-3425-9D9811AB2A7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0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01330FB-8399-C74E-BF60-F600FDC5CC0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6168046" y="1978025"/>
            <a:ext cx="5196840" cy="4351338"/>
          </a:xfrm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E5148E20-5D43-7AC1-2CBA-646804B0C4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DE05CFA6-FB5A-1E49-1F0A-E11C421F4B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3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text+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  <a:solidFill>
            <a:schemeClr val="bg1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5360CA8-9563-DFF9-85DA-504D2363294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4076"/>
              <a:gd name="connsiteY0" fmla="*/ 0 h 4351338"/>
              <a:gd name="connsiteX1" fmla="*/ 539593 w 3174076"/>
              <a:gd name="connsiteY1" fmla="*/ 0 h 4351338"/>
              <a:gd name="connsiteX2" fmla="*/ 1079186 w 3174076"/>
              <a:gd name="connsiteY2" fmla="*/ 0 h 4351338"/>
              <a:gd name="connsiteX3" fmla="*/ 1650520 w 3174076"/>
              <a:gd name="connsiteY3" fmla="*/ 0 h 4351338"/>
              <a:gd name="connsiteX4" fmla="*/ 2253594 w 3174076"/>
              <a:gd name="connsiteY4" fmla="*/ 0 h 4351338"/>
              <a:gd name="connsiteX5" fmla="*/ 3174076 w 3174076"/>
              <a:gd name="connsiteY5" fmla="*/ 0 h 4351338"/>
              <a:gd name="connsiteX6" fmla="*/ 3174076 w 3174076"/>
              <a:gd name="connsiteY6" fmla="*/ 708646 h 4351338"/>
              <a:gd name="connsiteX7" fmla="*/ 3174076 w 3174076"/>
              <a:gd name="connsiteY7" fmla="*/ 1199726 h 4351338"/>
              <a:gd name="connsiteX8" fmla="*/ 3174076 w 3174076"/>
              <a:gd name="connsiteY8" fmla="*/ 1734319 h 4351338"/>
              <a:gd name="connsiteX9" fmla="*/ 3174076 w 3174076"/>
              <a:gd name="connsiteY9" fmla="*/ 2312425 h 4351338"/>
              <a:gd name="connsiteX10" fmla="*/ 3174076 w 3174076"/>
              <a:gd name="connsiteY10" fmla="*/ 2890532 h 4351338"/>
              <a:gd name="connsiteX11" fmla="*/ 3174076 w 3174076"/>
              <a:gd name="connsiteY11" fmla="*/ 3425125 h 4351338"/>
              <a:gd name="connsiteX12" fmla="*/ 3174076 w 3174076"/>
              <a:gd name="connsiteY12" fmla="*/ 4351338 h 4351338"/>
              <a:gd name="connsiteX13" fmla="*/ 2475779 w 3174076"/>
              <a:gd name="connsiteY13" fmla="*/ 4351338 h 4351338"/>
              <a:gd name="connsiteX14" fmla="*/ 1809223 w 3174076"/>
              <a:gd name="connsiteY14" fmla="*/ 4351338 h 4351338"/>
              <a:gd name="connsiteX15" fmla="*/ 1206149 w 3174076"/>
              <a:gd name="connsiteY15" fmla="*/ 4351338 h 4351338"/>
              <a:gd name="connsiteX16" fmla="*/ 0 w 3174076"/>
              <a:gd name="connsiteY16" fmla="*/ 4351338 h 4351338"/>
              <a:gd name="connsiteX17" fmla="*/ 0 w 3174076"/>
              <a:gd name="connsiteY17" fmla="*/ 3642692 h 4351338"/>
              <a:gd name="connsiteX18" fmla="*/ 0 w 3174076"/>
              <a:gd name="connsiteY18" fmla="*/ 3151612 h 4351338"/>
              <a:gd name="connsiteX19" fmla="*/ 0 w 3174076"/>
              <a:gd name="connsiteY19" fmla="*/ 2486479 h 4351338"/>
              <a:gd name="connsiteX20" fmla="*/ 0 w 3174076"/>
              <a:gd name="connsiteY20" fmla="*/ 1995399 h 4351338"/>
              <a:gd name="connsiteX21" fmla="*/ 0 w 3174076"/>
              <a:gd name="connsiteY21" fmla="*/ 1286753 h 4351338"/>
              <a:gd name="connsiteX22" fmla="*/ 0 w 3174076"/>
              <a:gd name="connsiteY22" fmla="*/ 665133 h 4351338"/>
              <a:gd name="connsiteX23" fmla="*/ 0 w 3174076"/>
              <a:gd name="connsiteY23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174076" h="4351338" fill="none" extrusionOk="0">
                <a:moveTo>
                  <a:pt x="0" y="0"/>
                </a:moveTo>
                <a:cubicBezTo>
                  <a:pt x="268416" y="-23827"/>
                  <a:pt x="352197" y="24648"/>
                  <a:pt x="539593" y="0"/>
                </a:cubicBezTo>
                <a:cubicBezTo>
                  <a:pt x="726989" y="-24648"/>
                  <a:pt x="971240" y="-20080"/>
                  <a:pt x="1079186" y="0"/>
                </a:cubicBezTo>
                <a:cubicBezTo>
                  <a:pt x="1187132" y="20080"/>
                  <a:pt x="1440798" y="-18762"/>
                  <a:pt x="1650520" y="0"/>
                </a:cubicBezTo>
                <a:cubicBezTo>
                  <a:pt x="1860242" y="18762"/>
                  <a:pt x="2083458" y="-8389"/>
                  <a:pt x="2253594" y="0"/>
                </a:cubicBezTo>
                <a:cubicBezTo>
                  <a:pt x="2423730" y="8389"/>
                  <a:pt x="2941083" y="-37671"/>
                  <a:pt x="3174076" y="0"/>
                </a:cubicBezTo>
                <a:cubicBezTo>
                  <a:pt x="3171503" y="328352"/>
                  <a:pt x="3162404" y="507417"/>
                  <a:pt x="3174076" y="708646"/>
                </a:cubicBezTo>
                <a:cubicBezTo>
                  <a:pt x="3185748" y="909875"/>
                  <a:pt x="3188485" y="1079887"/>
                  <a:pt x="3174076" y="1199726"/>
                </a:cubicBezTo>
                <a:cubicBezTo>
                  <a:pt x="3159667" y="1319565"/>
                  <a:pt x="3151895" y="1579508"/>
                  <a:pt x="3174076" y="1734319"/>
                </a:cubicBezTo>
                <a:cubicBezTo>
                  <a:pt x="3196257" y="1889130"/>
                  <a:pt x="3195829" y="2045705"/>
                  <a:pt x="3174076" y="2312425"/>
                </a:cubicBezTo>
                <a:cubicBezTo>
                  <a:pt x="3152323" y="2579145"/>
                  <a:pt x="3169865" y="2685824"/>
                  <a:pt x="3174076" y="2890532"/>
                </a:cubicBezTo>
                <a:cubicBezTo>
                  <a:pt x="3178287" y="3095240"/>
                  <a:pt x="3171104" y="3213803"/>
                  <a:pt x="3174076" y="3425125"/>
                </a:cubicBezTo>
                <a:cubicBezTo>
                  <a:pt x="3177048" y="3636447"/>
                  <a:pt x="3154403" y="4108609"/>
                  <a:pt x="3174076" y="4351338"/>
                </a:cubicBezTo>
                <a:cubicBezTo>
                  <a:pt x="3031832" y="4321705"/>
                  <a:pt x="2622579" y="4372546"/>
                  <a:pt x="2475779" y="4351338"/>
                </a:cubicBezTo>
                <a:cubicBezTo>
                  <a:pt x="2328979" y="4330130"/>
                  <a:pt x="2072231" y="4349691"/>
                  <a:pt x="1809223" y="4351338"/>
                </a:cubicBezTo>
                <a:cubicBezTo>
                  <a:pt x="1546215" y="4352985"/>
                  <a:pt x="1343102" y="4378518"/>
                  <a:pt x="1206149" y="4351338"/>
                </a:cubicBezTo>
                <a:cubicBezTo>
                  <a:pt x="1069196" y="4324158"/>
                  <a:pt x="376438" y="4330080"/>
                  <a:pt x="0" y="4351338"/>
                </a:cubicBezTo>
                <a:cubicBezTo>
                  <a:pt x="32564" y="4157387"/>
                  <a:pt x="11478" y="3815685"/>
                  <a:pt x="0" y="3642692"/>
                </a:cubicBezTo>
                <a:cubicBezTo>
                  <a:pt x="-11478" y="3469699"/>
                  <a:pt x="-17769" y="3356878"/>
                  <a:pt x="0" y="3151612"/>
                </a:cubicBezTo>
                <a:cubicBezTo>
                  <a:pt x="17769" y="2946346"/>
                  <a:pt x="12578" y="2797666"/>
                  <a:pt x="0" y="2486479"/>
                </a:cubicBezTo>
                <a:cubicBezTo>
                  <a:pt x="-12578" y="2175292"/>
                  <a:pt x="-9907" y="2104087"/>
                  <a:pt x="0" y="1995399"/>
                </a:cubicBezTo>
                <a:cubicBezTo>
                  <a:pt x="9907" y="1886711"/>
                  <a:pt x="11327" y="1512831"/>
                  <a:pt x="0" y="1286753"/>
                </a:cubicBezTo>
                <a:cubicBezTo>
                  <a:pt x="-11327" y="1060675"/>
                  <a:pt x="5859" y="832266"/>
                  <a:pt x="0" y="665133"/>
                </a:cubicBezTo>
                <a:cubicBezTo>
                  <a:pt x="-5859" y="498000"/>
                  <a:pt x="75" y="259686"/>
                  <a:pt x="0" y="0"/>
                </a:cubicBezTo>
                <a:close/>
              </a:path>
              <a:path w="3174076" h="4351338" stroke="0" extrusionOk="0">
                <a:moveTo>
                  <a:pt x="0" y="0"/>
                </a:moveTo>
                <a:cubicBezTo>
                  <a:pt x="238831" y="14723"/>
                  <a:pt x="480051" y="-10538"/>
                  <a:pt x="698297" y="0"/>
                </a:cubicBezTo>
                <a:cubicBezTo>
                  <a:pt x="916543" y="10538"/>
                  <a:pt x="1154726" y="13383"/>
                  <a:pt x="1301371" y="0"/>
                </a:cubicBezTo>
                <a:cubicBezTo>
                  <a:pt x="1448016" y="-13383"/>
                  <a:pt x="1807132" y="-30"/>
                  <a:pt x="1999668" y="0"/>
                </a:cubicBezTo>
                <a:cubicBezTo>
                  <a:pt x="2192204" y="30"/>
                  <a:pt x="2655866" y="13746"/>
                  <a:pt x="3174076" y="0"/>
                </a:cubicBezTo>
                <a:cubicBezTo>
                  <a:pt x="3154416" y="328479"/>
                  <a:pt x="3156727" y="507405"/>
                  <a:pt x="3174076" y="665133"/>
                </a:cubicBezTo>
                <a:cubicBezTo>
                  <a:pt x="3191425" y="822861"/>
                  <a:pt x="3193977" y="1042506"/>
                  <a:pt x="3174076" y="1199726"/>
                </a:cubicBezTo>
                <a:cubicBezTo>
                  <a:pt x="3154175" y="1356946"/>
                  <a:pt x="3183847" y="1517591"/>
                  <a:pt x="3174076" y="1821346"/>
                </a:cubicBezTo>
                <a:cubicBezTo>
                  <a:pt x="3164305" y="2125101"/>
                  <a:pt x="3194528" y="2073601"/>
                  <a:pt x="3174076" y="2312425"/>
                </a:cubicBezTo>
                <a:cubicBezTo>
                  <a:pt x="3153624" y="2551249"/>
                  <a:pt x="3185805" y="2772558"/>
                  <a:pt x="3174076" y="2934045"/>
                </a:cubicBezTo>
                <a:cubicBezTo>
                  <a:pt x="3162347" y="3095532"/>
                  <a:pt x="3155247" y="3369274"/>
                  <a:pt x="3174076" y="3599178"/>
                </a:cubicBezTo>
                <a:cubicBezTo>
                  <a:pt x="3192905" y="3829082"/>
                  <a:pt x="3154199" y="4122520"/>
                  <a:pt x="3174076" y="4351338"/>
                </a:cubicBezTo>
                <a:cubicBezTo>
                  <a:pt x="2875561" y="4332635"/>
                  <a:pt x="2778934" y="4334576"/>
                  <a:pt x="2571002" y="4351338"/>
                </a:cubicBezTo>
                <a:cubicBezTo>
                  <a:pt x="2363070" y="4368100"/>
                  <a:pt x="2267472" y="4359571"/>
                  <a:pt x="2031409" y="4351338"/>
                </a:cubicBezTo>
                <a:cubicBezTo>
                  <a:pt x="1795346" y="4343105"/>
                  <a:pt x="1673628" y="4348935"/>
                  <a:pt x="1396593" y="4351338"/>
                </a:cubicBezTo>
                <a:cubicBezTo>
                  <a:pt x="1119558" y="4353741"/>
                  <a:pt x="1036303" y="4351322"/>
                  <a:pt x="793519" y="4351338"/>
                </a:cubicBezTo>
                <a:cubicBezTo>
                  <a:pt x="550735" y="4351354"/>
                  <a:pt x="330547" y="4384738"/>
                  <a:pt x="0" y="4351338"/>
                </a:cubicBezTo>
                <a:cubicBezTo>
                  <a:pt x="12507" y="4129693"/>
                  <a:pt x="4998" y="4047075"/>
                  <a:pt x="0" y="3860258"/>
                </a:cubicBezTo>
                <a:cubicBezTo>
                  <a:pt x="-4998" y="3673441"/>
                  <a:pt x="3114" y="3407381"/>
                  <a:pt x="0" y="3151612"/>
                </a:cubicBezTo>
                <a:cubicBezTo>
                  <a:pt x="-3114" y="2895843"/>
                  <a:pt x="16768" y="2799560"/>
                  <a:pt x="0" y="2617019"/>
                </a:cubicBezTo>
                <a:cubicBezTo>
                  <a:pt x="-16768" y="2434478"/>
                  <a:pt x="-28652" y="2250010"/>
                  <a:pt x="0" y="1908373"/>
                </a:cubicBezTo>
                <a:cubicBezTo>
                  <a:pt x="28652" y="1566736"/>
                  <a:pt x="-2930" y="1442324"/>
                  <a:pt x="0" y="1199726"/>
                </a:cubicBezTo>
                <a:cubicBezTo>
                  <a:pt x="2930" y="957128"/>
                  <a:pt x="8576" y="401800"/>
                  <a:pt x="0" y="0"/>
                </a:cubicBezTo>
                <a:close/>
              </a:path>
            </a:pathLst>
          </a:custGeom>
          <a:solidFill>
            <a:srgbClr val="E2EEBE"/>
          </a:solidFill>
          <a:ln w="19050" cap="sq">
            <a:solidFill>
              <a:srgbClr val="466318"/>
            </a:solidFill>
            <a:extLst>
              <a:ext uri="{C807C97D-BFC1-408E-A445-0C87EB9F89A2}">
                <ask:lineSketchStyleProps xmlns:ask="http://schemas.microsoft.com/office/drawing/2018/sketchyshapes" sd="809461488">
                  <ask:type>
                    <ask:lineSketchFreehand/>
                  </ask:type>
                </ask:lineSketchStyleProps>
              </a:ext>
            </a:extLst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6EB070F2-6F26-BF10-67CE-69E180ABB0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78F13B2F-E75D-A0E3-4CBA-ECA797356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1580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so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07" y="527811"/>
            <a:ext cx="8745021" cy="8687336"/>
          </a:xfrm>
          <a:prstGeom prst="rect">
            <a:avLst/>
          </a:prstGeom>
        </p:spPr>
      </p:pic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E53E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EBB2B898-75E4-BA92-0EDE-F8F75E140AC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04760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sson pau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0E12BB-9714-8016-5459-5843FDB8A2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1FE61FDA-5E2B-208F-5A20-01FC775E7B9F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E32168-1B12-F447-BA77-F4CBD96EA5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 anchor="b" anchorCtr="0">
            <a:noAutofit/>
          </a:bodyPr>
          <a:lstStyle>
            <a:lvl1pPr algn="ctr">
              <a:defRPr sz="5200" b="1">
                <a:solidFill>
                  <a:srgbClr val="466318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C54409B6-E451-15C3-FEE3-B443953C5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189"/>
            <a:ext cx="9144000" cy="1316636"/>
          </a:xfr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1C4DCCD-22C1-0BB1-9541-2BCEE8392769}"/>
              </a:ext>
            </a:extLst>
          </p:cNvPr>
          <p:cNvGrpSpPr/>
          <p:nvPr userDrawn="1"/>
        </p:nvGrpSpPr>
        <p:grpSpPr>
          <a:xfrm>
            <a:off x="7053943" y="457724"/>
            <a:ext cx="4607815" cy="981687"/>
            <a:chOff x="5473511" y="457724"/>
            <a:chExt cx="6024961" cy="1283607"/>
          </a:xfrm>
        </p:grpSpPr>
        <p:pic>
          <p:nvPicPr>
            <p:cNvPr id="10" name="Picture 9" descr="A picture containing screenshot, graphics, pattern, circle&#10;&#10;Description automatically generated">
              <a:extLst>
                <a:ext uri="{FF2B5EF4-FFF2-40B4-BE49-F238E27FC236}">
                  <a16:creationId xmlns:a16="http://schemas.microsoft.com/office/drawing/2014/main" id="{D7C10F6B-EE9A-7316-3756-6CF40BACB9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0224" y="501650"/>
              <a:ext cx="2848248" cy="1195756"/>
            </a:xfrm>
            <a:prstGeom prst="rect">
              <a:avLst/>
            </a:prstGeom>
          </p:spPr>
        </p:pic>
        <p:pic>
          <p:nvPicPr>
            <p:cNvPr id="11" name="Picture 10" descr="A picture containing dance&#10;&#10;Description automatically generated">
              <a:extLst>
                <a:ext uri="{FF2B5EF4-FFF2-40B4-BE49-F238E27FC236}">
                  <a16:creationId xmlns:a16="http://schemas.microsoft.com/office/drawing/2014/main" id="{53030C76-BE1C-E67E-DF54-B0AFEF56A953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473511" y="457724"/>
              <a:ext cx="2766975" cy="12836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470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08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2ED04E-677C-C92B-8D41-838378B5328C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pic>
        <p:nvPicPr>
          <p:cNvPr id="8" name="Picture 7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33131622-DDC2-ED14-86B4-2BF01D354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8180" y="162686"/>
            <a:ext cx="8745021" cy="8687336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5DD11EB-73B6-9FA1-9358-3BB8241E05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0353" y="1825625"/>
            <a:ext cx="3823447" cy="4351338"/>
          </a:xfrm>
          <a:solidFill>
            <a:schemeClr val="bg1"/>
          </a:solidFill>
          <a:ln w="28575">
            <a:solidFill>
              <a:srgbClr val="88A2FF"/>
            </a:solidFill>
          </a:ln>
        </p:spPr>
        <p:txBody>
          <a:bodyPr lIns="180000" tIns="144000" rIns="180000" bIns="144000">
            <a:no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FF5D3C5C-5B7F-CBEB-FEEC-39FE9832DE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35391365-8BD4-3948-009B-4610525006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61031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 dirty="0"/>
              <a:t>Occupations in the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927FA953-FAA1-35E6-D6EB-E529BDA03F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44703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5921829" cy="4351338"/>
          </a:xfrm>
          <a:solidFill>
            <a:srgbClr val="E2EEBE"/>
          </a:solidFill>
        </p:spPr>
        <p:txBody>
          <a:bodyPr lIns="180000" tIns="180000" rIns="180000" bIns="18000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3389DC1-D122-5083-AC82-273A6F5C1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2D77770-603A-956D-71F8-59FAB1C359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989083" y="1825625"/>
            <a:ext cx="4364717" cy="4351338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75581552-1077-6B8E-2257-50FA835221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18740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71D481-6A8A-F2BA-8418-1DA536508979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  <a:ln w="28575">
            <a:solidFill>
              <a:srgbClr val="E2EEBE"/>
            </a:solidFill>
          </a:ln>
        </p:spPr>
        <p:txBody>
          <a:bodyPr lIns="180000" tIns="180000" rIns="180000" bIns="18000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886DD7F-EBE6-95A7-5C4D-FB522DE24B7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56402D-9FD0-4E90-15E7-18D5BE69865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88A2FF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B95CEFE-2254-582E-AA71-BEC4140C9F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1000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Media Placeholder 9">
            <a:extLst>
              <a:ext uri="{FF2B5EF4-FFF2-40B4-BE49-F238E27FC236}">
                <a16:creationId xmlns:a16="http://schemas.microsoft.com/office/drawing/2014/main" id="{1EDB8D67-0F9B-0964-2D1D-261F76159667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1296736" y="2288570"/>
            <a:ext cx="2863468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7" name="Media Placeholder 9">
            <a:extLst>
              <a:ext uri="{FF2B5EF4-FFF2-40B4-BE49-F238E27FC236}">
                <a16:creationId xmlns:a16="http://schemas.microsoft.com/office/drawing/2014/main" id="{EC2DE007-82A2-DA39-A035-AA97EA23E679}"/>
              </a:ext>
            </a:extLst>
          </p:cNvPr>
          <p:cNvSpPr>
            <a:spLocks noGrp="1"/>
          </p:cNvSpPr>
          <p:nvPr>
            <p:ph type="media" sz="quarter" idx="16"/>
          </p:nvPr>
        </p:nvSpPr>
        <p:spPr>
          <a:xfrm>
            <a:off x="4864711" y="2288570"/>
            <a:ext cx="2868020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8" name="Media Placeholder 9">
            <a:extLst>
              <a:ext uri="{FF2B5EF4-FFF2-40B4-BE49-F238E27FC236}">
                <a16:creationId xmlns:a16="http://schemas.microsoft.com/office/drawing/2014/main" id="{E49DBEDE-2DF1-5383-A289-6C26D144A1D4}"/>
              </a:ext>
            </a:extLst>
          </p:cNvPr>
          <p:cNvSpPr>
            <a:spLocks noGrp="1"/>
          </p:cNvSpPr>
          <p:nvPr>
            <p:ph type="media" sz="quarter" idx="17"/>
          </p:nvPr>
        </p:nvSpPr>
        <p:spPr>
          <a:xfrm>
            <a:off x="8485780" y="2811974"/>
            <a:ext cx="2868020" cy="2014538"/>
          </a:xfrm>
        </p:spPr>
        <p:txBody>
          <a:bodyPr/>
          <a:lstStyle/>
          <a:p>
            <a:endParaRPr lang="en-GB"/>
          </a:p>
        </p:txBody>
      </p:sp>
      <p:sp>
        <p:nvSpPr>
          <p:cNvPr id="19" name="Media Placeholder 9">
            <a:extLst>
              <a:ext uri="{FF2B5EF4-FFF2-40B4-BE49-F238E27FC236}">
                <a16:creationId xmlns:a16="http://schemas.microsoft.com/office/drawing/2014/main" id="{3338D577-3641-2B4B-D703-E641B92AFFB0}"/>
              </a:ext>
            </a:extLst>
          </p:cNvPr>
          <p:cNvSpPr>
            <a:spLocks noGrp="1"/>
          </p:cNvSpPr>
          <p:nvPr>
            <p:ph type="media" sz="quarter" idx="18"/>
          </p:nvPr>
        </p:nvSpPr>
        <p:spPr>
          <a:xfrm>
            <a:off x="3079980" y="3522622"/>
            <a:ext cx="2869506" cy="2014538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Media Placeholder 9">
            <a:extLst>
              <a:ext uri="{FF2B5EF4-FFF2-40B4-BE49-F238E27FC236}">
                <a16:creationId xmlns:a16="http://schemas.microsoft.com/office/drawing/2014/main" id="{CE5BEEFA-5D3C-7478-7775-5D006CB5E12C}"/>
              </a:ext>
            </a:extLst>
          </p:cNvPr>
          <p:cNvSpPr>
            <a:spLocks noGrp="1"/>
          </p:cNvSpPr>
          <p:nvPr>
            <p:ph type="media" sz="quarter" idx="19"/>
          </p:nvPr>
        </p:nvSpPr>
        <p:spPr>
          <a:xfrm>
            <a:off x="6652507" y="3522622"/>
            <a:ext cx="2869506" cy="201453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256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ctivity_video+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pattern, circle, screenshot, design&#10;&#10;Description automatically generated">
            <a:extLst>
              <a:ext uri="{FF2B5EF4-FFF2-40B4-BE49-F238E27FC236}">
                <a16:creationId xmlns:a16="http://schemas.microsoft.com/office/drawing/2014/main" id="{26D4B314-F49E-12B5-620F-16A35F5C2F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7985" y="-232757"/>
            <a:ext cx="10869835" cy="1079813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84CE04A-DDCC-591C-6176-D8C409627A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E28D89-88F2-7B76-6175-229131C10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42B8CCDF-DB6F-8C00-F908-1C017D9AF93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2528ACA5-1D17-0F9C-8E33-B422C18BAE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Media Placeholder 9">
            <a:extLst>
              <a:ext uri="{FF2B5EF4-FFF2-40B4-BE49-F238E27FC236}">
                <a16:creationId xmlns:a16="http://schemas.microsoft.com/office/drawing/2014/main" id="{092FE5E2-F98A-01C3-3E69-D46BAE20DA3D}"/>
              </a:ext>
            </a:extLst>
          </p:cNvPr>
          <p:cNvSpPr>
            <a:spLocks noGrp="1"/>
          </p:cNvSpPr>
          <p:nvPr>
            <p:ph type="media" sz="quarter" idx="12"/>
          </p:nvPr>
        </p:nvSpPr>
        <p:spPr>
          <a:xfrm>
            <a:off x="838200" y="1825625"/>
            <a:ext cx="10515600" cy="3714142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0E205A-90C6-9B1A-EE2A-91B43E15AB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5744095"/>
            <a:ext cx="10515599" cy="43286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17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_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8E80ED-875C-C9DC-352C-5F92FA6F5D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61979"/>
          <a:stretch/>
        </p:blipFill>
        <p:spPr>
          <a:xfrm>
            <a:off x="7556311" y="1"/>
            <a:ext cx="463568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BF35E-4FF2-56EA-FEEA-82EBBA150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412059-CE26-DF3F-AEE5-9C0A0884B4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6400801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5A4879B2-B6EE-DE7B-2C83-25EEB102F0BB}"/>
              </a:ext>
            </a:extLst>
          </p:cNvPr>
          <p:cNvSpPr txBox="1">
            <a:spLocks/>
          </p:cNvSpPr>
          <p:nvPr userDrawn="1"/>
        </p:nvSpPr>
        <p:spPr>
          <a:xfrm>
            <a:off x="72390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© Gatsby Technical Education Projects 2024</a:t>
            </a:r>
          </a:p>
          <a:p>
            <a:pPr algn="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Version 1, January 2024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6F986DF-3D2A-678C-B7BA-42B8340E3D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prstGeom prst="flowChartAlternateProcess">
            <a:avLst/>
          </a:prstGeom>
          <a:solidFill>
            <a:srgbClr val="F1995D"/>
          </a:solidFill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1pPr>
            <a:lvl2pPr marL="4572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2pPr>
            <a:lvl3pPr marL="9144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3pPr>
            <a:lvl4pPr marL="13716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4pPr>
            <a:lvl5pPr marL="1828800" indent="0">
              <a:buNone/>
              <a:defRPr sz="1400" b="1">
                <a:solidFill>
                  <a:srgbClr val="FFFFFF"/>
                </a:solidFill>
                <a:latin typeface="Arial Narrow" panose="020B0606020202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1F936F32-0F00-143C-23D0-72E9A6BD48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4210050" cy="365125"/>
          </a:xfrm>
        </p:spPr>
        <p:txBody>
          <a:bodyPr anchor="ctr" anchorCtr="0">
            <a:noAutofit/>
          </a:bodyPr>
          <a:lstStyle>
            <a:lvl1pPr marL="0" indent="0">
              <a:buNone/>
              <a:defRPr sz="1200">
                <a:solidFill>
                  <a:srgbClr val="898989"/>
                </a:solidFill>
              </a:defRPr>
            </a:lvl1pPr>
            <a:lvl2pPr marL="457200" indent="0">
              <a:buNone/>
              <a:defRPr sz="1200">
                <a:solidFill>
                  <a:srgbClr val="898989"/>
                </a:solidFill>
              </a:defRPr>
            </a:lvl2pPr>
            <a:lvl3pPr marL="914400" indent="0">
              <a:buNone/>
              <a:defRPr sz="1200">
                <a:solidFill>
                  <a:srgbClr val="898989"/>
                </a:solidFill>
              </a:defRPr>
            </a:lvl3pPr>
            <a:lvl4pPr marL="1371600" indent="0">
              <a:buNone/>
              <a:defRPr sz="1200">
                <a:solidFill>
                  <a:srgbClr val="898989"/>
                </a:solidFill>
              </a:defRPr>
            </a:lvl4pPr>
            <a:lvl5pPr marL="1828800" indent="0">
              <a:buNone/>
              <a:defRPr sz="1200">
                <a:solidFill>
                  <a:srgbClr val="89898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75749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72BFA8-2D39-244F-4F2A-031D91E2E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D84677-D669-F58E-69CC-70B9AE12C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293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0" r:id="rId2"/>
    <p:sldLayoutId id="2147483650" r:id="rId3"/>
    <p:sldLayoutId id="2147483661" r:id="rId4"/>
    <p:sldLayoutId id="2147483670" r:id="rId5"/>
    <p:sldLayoutId id="2147483665" r:id="rId6"/>
    <p:sldLayoutId id="2147483662" r:id="rId7"/>
    <p:sldLayoutId id="2147483671" r:id="rId8"/>
    <p:sldLayoutId id="2147483652" r:id="rId9"/>
    <p:sldLayoutId id="2147483664" r:id="rId10"/>
    <p:sldLayoutId id="2147483657" r:id="rId11"/>
    <p:sldLayoutId id="2147483667" r:id="rId12"/>
    <p:sldLayoutId id="2147483668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8000"/>
        </a:lnSpc>
        <a:spcBef>
          <a:spcPts val="1000"/>
        </a:spcBef>
        <a:buClr>
          <a:srgbClr val="466318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8000"/>
        </a:lnSpc>
        <a:spcBef>
          <a:spcPts val="500"/>
        </a:spcBef>
        <a:buClr>
          <a:srgbClr val="466318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ja.org.uk/get-involved/young-people/" TargetMode="External"/><Relationship Id="rId7" Type="http://schemas.openxmlformats.org/officeDocument/2006/relationships/hyperlink" Target="http://www.springpod.com/virtual-work-experienc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speakersforschools.org/vwex/" TargetMode="External"/><Relationship Id="rId5" Type="http://schemas.openxmlformats.org/officeDocument/2006/relationships/hyperlink" Target="kissingitbetter.co.uk/get-involved/volunteer/" TargetMode="External"/><Relationship Id="rId4" Type="http://schemas.openxmlformats.org/officeDocument/2006/relationships/hyperlink" Target="http://www.england.nhs.uk/get-involved/get-involved/volunteering/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sph.org.uk/our-services/e-learning.html" TargetMode="External"/><Relationship Id="rId3" Type="http://schemas.openxmlformats.org/officeDocument/2006/relationships/hyperlink" Target="http://www.gov.uk/government/publications/student-guide-preparing-for-industry-placements" TargetMode="External"/><Relationship Id="rId7" Type="http://schemas.openxmlformats.org/officeDocument/2006/relationships/hyperlink" Target="http://www.open.edu/openlearn/free-courses/full-catalogu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futurelearn.com/subjects/healthcare-medicine-courses" TargetMode="External"/><Relationship Id="rId5" Type="http://schemas.openxmlformats.org/officeDocument/2006/relationships/hyperlink" Target="http://www.british-sign.co.uk/learn-online-british-sign-language-course/" TargetMode="External"/><Relationship Id="rId4" Type="http://schemas.openxmlformats.org/officeDocument/2006/relationships/hyperlink" Target="http://www.sja.org.uk/courses/workplace-mental-health-first-aid/" TargetMode="External"/><Relationship Id="rId9" Type="http://schemas.openxmlformats.org/officeDocument/2006/relationships/hyperlink" Target="http://www.skillsbuilder.org/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guardian.com/careers/healthcare-scientist-job-descriptio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www.healthcareers.nhs.uk/explore-roles/explore-roles" TargetMode="External"/><Relationship Id="rId4" Type="http://schemas.openxmlformats.org/officeDocument/2006/relationships/hyperlink" Target="http://www.england.nhs.uk/healthcare-science/what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TmDuX2-Jcow?feature=oembed" TargetMode="External"/><Relationship Id="rId1" Type="http://schemas.openxmlformats.org/officeDocument/2006/relationships/video" Target="https://www.youtube.com/embed/fTnB-WMd2ik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tvzUbYRwcTk?feature=oembed" TargetMode="External"/><Relationship Id="rId1" Type="http://schemas.openxmlformats.org/officeDocument/2006/relationships/video" Target="https://www.youtube.com/embed/34DPAzumKFM?feature=oembed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l2Id0cCsOVc?list=PLnnppXZprOJfoLoXMx6sczt6maGP1XSlX" TargetMode="External"/><Relationship Id="rId1" Type="http://schemas.openxmlformats.org/officeDocument/2006/relationships/video" Target="https://www.youtube.com/embed/4J7XyJWtrkk?feature=oembed" TargetMode="Externa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https://www.youtube.com/embed/hH7pHJVMHeA?feature=oembed" TargetMode="External"/><Relationship Id="rId1" Type="http://schemas.openxmlformats.org/officeDocument/2006/relationships/video" Target="https://www.youtube.com/embed/olCINId56j0?feature=oembed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stituteforapprenticeships.org/occupational-maps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healthcareers.nhs.uk/explore-roles/explore-rol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DCE04C9-F46F-4224-A880-738B1633B5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835106"/>
            <a:ext cx="9144000" cy="875845"/>
          </a:xfrm>
        </p:spPr>
        <p:txBody>
          <a:bodyPr>
            <a:normAutofit/>
          </a:bodyPr>
          <a:lstStyle/>
          <a:p>
            <a:r>
              <a:rPr lang="en-GB" dirty="0"/>
              <a:t>Health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5EADF3-A590-4AFE-1185-A6960C9D1B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3788"/>
            <a:ext cx="9144000" cy="582612"/>
          </a:xfrm>
        </p:spPr>
        <p:txBody>
          <a:bodyPr>
            <a:normAutofit/>
          </a:bodyPr>
          <a:lstStyle/>
          <a:p>
            <a:r>
              <a:rPr lang="en-US" dirty="0"/>
              <a:t>Topic: Working within the health and science sectors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867F5A-5A0F-C526-6E2A-AC6C470A9D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0" y="2476500"/>
            <a:ext cx="5622925" cy="534988"/>
          </a:xfrm>
        </p:spPr>
        <p:txBody>
          <a:bodyPr/>
          <a:lstStyle/>
          <a:p>
            <a:r>
              <a:rPr lang="en-GB" dirty="0"/>
              <a:t>Route: Health &amp; Science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751806-CAEB-6B9E-B21F-4278168228F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1" y="5626100"/>
            <a:ext cx="10414534" cy="457200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</p:spTree>
    <p:extLst>
      <p:ext uri="{BB962C8B-B14F-4D97-AF65-F5344CB8AC3E}">
        <p14:creationId xmlns:p14="http://schemas.microsoft.com/office/powerpoint/2010/main" val="1924075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Types of occupation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90688"/>
            <a:ext cx="5037479" cy="4708354"/>
          </a:xfrm>
        </p:spPr>
        <p:txBody>
          <a:bodyPr vert="horz" lIns="180000" tIns="180000" rIns="180000" bIns="180000" rtlCol="0" anchor="t">
            <a:normAutofit/>
          </a:bodyPr>
          <a:lstStyle/>
          <a:p>
            <a:pPr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There are </a:t>
            </a:r>
            <a:r>
              <a:rPr lang="en-US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four pillars of practice for advanced-level nursing practice</a:t>
            </a:r>
            <a:r>
              <a:rPr lang="en-US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</a:p>
          <a:p>
            <a:pPr marL="699770" indent="-3429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D0D0D"/>
                </a:solidFill>
                <a:latin typeface="Arial"/>
                <a:ea typeface="Arial" panose="020B0604020202020204" pitchFamily="34" charset="0"/>
                <a:cs typeface="Arial"/>
              </a:rPr>
              <a:t>c</a:t>
            </a:r>
            <a:r>
              <a:rPr lang="en-US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linical/direct care;</a:t>
            </a:r>
          </a:p>
          <a:p>
            <a:pPr marL="699770" indent="-3429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D0D0D"/>
                </a:solidFill>
                <a:latin typeface="Arial"/>
                <a:ea typeface="Arial" panose="020B0604020202020204" pitchFamily="34" charset="0"/>
                <a:cs typeface="Arial"/>
              </a:rPr>
              <a:t>education;</a:t>
            </a:r>
            <a:endParaRPr lang="en-US" dirty="0">
              <a:solidFill>
                <a:srgbClr val="0D0D0D"/>
              </a:solidFill>
              <a:effectLst/>
              <a:latin typeface="Arial"/>
              <a:ea typeface="Arial" panose="020B0604020202020204" pitchFamily="34" charset="0"/>
            </a:endParaRPr>
          </a:p>
          <a:p>
            <a:pPr marL="699770" indent="-34290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D0D0D"/>
                </a:solidFill>
                <a:latin typeface="Arial"/>
                <a:ea typeface="Arial" panose="020B0604020202020204" pitchFamily="34" charset="0"/>
                <a:cs typeface="Arial"/>
              </a:rPr>
              <a:t>research;</a:t>
            </a:r>
          </a:p>
          <a:p>
            <a:pPr marL="699770" indent="-342900">
              <a:lnSpc>
                <a:spcPct val="114999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D0D0D"/>
                </a:solidFill>
                <a:latin typeface="Arial"/>
                <a:ea typeface="Arial" panose="020B0604020202020204" pitchFamily="34" charset="0"/>
                <a:cs typeface="Arial"/>
              </a:rPr>
              <a:t>leadership and management.</a:t>
            </a:r>
            <a:endParaRPr lang="en-US" dirty="0">
              <a:solidFill>
                <a:srgbClr val="0D0D0D"/>
              </a:solidFill>
              <a:ea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Activity 2</a:t>
            </a:r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5646683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pic>
        <p:nvPicPr>
          <p:cNvPr id="7" name="Picture 6" descr="A person in blue uniform with arms crossed">
            <a:extLst>
              <a:ext uri="{FF2B5EF4-FFF2-40B4-BE49-F238E27FC236}">
                <a16:creationId xmlns:a16="http://schemas.microsoft.com/office/drawing/2014/main" id="{3AD6EFCA-E9DB-F87A-5E5F-E7CB3577D4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16322" y="1690688"/>
            <a:ext cx="5477356" cy="3651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79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Classifying occupations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pPr lvl="0"/>
            <a:r>
              <a:rPr lang="en-GB"/>
              <a:t>Complete the card sort activity to sort a range of healthcare occupations into technical/higher technical/professional occupations. </a:t>
            </a:r>
          </a:p>
          <a:p>
            <a:pPr lvl="0"/>
            <a:r>
              <a:rPr lang="en-GB"/>
              <a:t>In your notes, write a brief description of the differences between the three classifications of occupation and use the cards to list a few examples of each.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3412"/>
              <a:gd name="connsiteY0" fmla="*/ 0 h 4351338"/>
              <a:gd name="connsiteX1" fmla="*/ 3173412 w 3173412"/>
              <a:gd name="connsiteY1" fmla="*/ 0 h 4351338"/>
              <a:gd name="connsiteX2" fmla="*/ 3173412 w 3173412"/>
              <a:gd name="connsiteY2" fmla="*/ 4351338 h 4351338"/>
              <a:gd name="connsiteX3" fmla="*/ 0 w 3173412"/>
              <a:gd name="connsiteY3" fmla="*/ 4351338 h 4351338"/>
              <a:gd name="connsiteX4" fmla="*/ 0 w 317341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412" h="4351338" fill="none" extrusionOk="0">
                <a:moveTo>
                  <a:pt x="0" y="0"/>
                </a:moveTo>
                <a:cubicBezTo>
                  <a:pt x="816512" y="-33775"/>
                  <a:pt x="2737541" y="138873"/>
                  <a:pt x="3173412" y="0"/>
                </a:cubicBezTo>
                <a:cubicBezTo>
                  <a:pt x="3099641" y="585222"/>
                  <a:pt x="3017529" y="3710241"/>
                  <a:pt x="3173412" y="4351338"/>
                </a:cubicBezTo>
                <a:cubicBezTo>
                  <a:pt x="1768252" y="4214008"/>
                  <a:pt x="521130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3412" h="4351338" stroke="0" extrusionOk="0">
                <a:moveTo>
                  <a:pt x="0" y="0"/>
                </a:moveTo>
                <a:cubicBezTo>
                  <a:pt x="1175655" y="-101487"/>
                  <a:pt x="1737843" y="-162162"/>
                  <a:pt x="3173412" y="0"/>
                </a:cubicBezTo>
                <a:cubicBezTo>
                  <a:pt x="3234125" y="1739382"/>
                  <a:pt x="3112340" y="3375976"/>
                  <a:pt x="3173412" y="4351338"/>
                </a:cubicBezTo>
                <a:cubicBezTo>
                  <a:pt x="1782543" y="4401403"/>
                  <a:pt x="560800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</a:p>
          <a:p>
            <a:r>
              <a:rPr lang="en-GB" dirty="0"/>
              <a:t>L3 Activity 3 Worksheet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11901"/>
            <a:ext cx="5257800" cy="409574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/>
              <a:t>Activity 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76737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Classifying occupations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4701"/>
            <a:ext cx="7083829" cy="4351338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None/>
            </a:pPr>
            <a:r>
              <a:rPr lang="en-GB" dirty="0">
                <a:solidFill>
                  <a:srgbClr val="0D0D0D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Answers</a:t>
            </a:r>
            <a:endParaRPr lang="en-US" dirty="0">
              <a:solidFill>
                <a:srgbClr val="0D0D0D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3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678214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graphicFrame>
        <p:nvGraphicFramePr>
          <p:cNvPr id="8" name="Google Shape;128;g251e307ced7_0_0">
            <a:extLst>
              <a:ext uri="{FF2B5EF4-FFF2-40B4-BE49-F238E27FC236}">
                <a16:creationId xmlns:a16="http://schemas.microsoft.com/office/drawing/2014/main" id="{D98FEAFA-319F-4A5E-39C3-1B47FE03D7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8514118"/>
              </p:ext>
            </p:extLst>
          </p:nvPr>
        </p:nvGraphicFramePr>
        <p:xfrm>
          <a:off x="952500" y="2184318"/>
          <a:ext cx="10287000" cy="305901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342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9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Technical</a:t>
                      </a:r>
                      <a:endParaRPr sz="2400" b="1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Higher technical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Professional</a:t>
                      </a:r>
                      <a:endParaRPr sz="24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optical assistant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5715" marR="280035" lvl="0" indent="-4445" algn="l" rtl="0">
                        <a:spcBef>
                          <a:spcPts val="6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lead practitioner in adult care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7620" lvl="0" indent="0" algn="l" rtl="0">
                        <a:spcBef>
                          <a:spcPts val="55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social worker 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adult care worker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healthcare assistant practitioner  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healthcare science practitioner  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healthcare support worker  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nursing associate  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registered nurse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dental nurse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dental technician 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dirty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paramedic</a:t>
                      </a:r>
                      <a:endParaRPr sz="2400" dirty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9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mortuary technician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laboratory manager  </a:t>
                      </a:r>
                      <a:endParaRPr sz="24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latin typeface="+mn-lt"/>
                          <a:ea typeface="Calibri"/>
                          <a:cs typeface="Calibri"/>
                          <a:sym typeface="Calibri"/>
                        </a:rPr>
                        <a:t>midwife</a:t>
                      </a:r>
                    </a:p>
                  </a:txBody>
                  <a:tcPr marL="68575" marR="68575" marT="0" marB="0">
                    <a:lnL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976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Career action plan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View the links in the following slides to explore some activities you could do to boost </a:t>
            </a:r>
            <a:r>
              <a:rPr lang="en-US" dirty="0"/>
              <a:t>your preparation for employment in your future career.</a:t>
            </a:r>
          </a:p>
          <a:p>
            <a:pPr lvl="0"/>
            <a:r>
              <a:rPr lang="en-GB" dirty="0"/>
              <a:t>Complete a short action plan of what you wish to work on to progress into your potential career.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3412"/>
              <a:gd name="connsiteY0" fmla="*/ 0 h 4351338"/>
              <a:gd name="connsiteX1" fmla="*/ 3173412 w 3173412"/>
              <a:gd name="connsiteY1" fmla="*/ 0 h 4351338"/>
              <a:gd name="connsiteX2" fmla="*/ 3173412 w 3173412"/>
              <a:gd name="connsiteY2" fmla="*/ 4351338 h 4351338"/>
              <a:gd name="connsiteX3" fmla="*/ 0 w 3173412"/>
              <a:gd name="connsiteY3" fmla="*/ 4351338 h 4351338"/>
              <a:gd name="connsiteX4" fmla="*/ 0 w 317341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412" h="4351338" fill="none" extrusionOk="0">
                <a:moveTo>
                  <a:pt x="0" y="0"/>
                </a:moveTo>
                <a:cubicBezTo>
                  <a:pt x="816512" y="-33775"/>
                  <a:pt x="2737541" y="138873"/>
                  <a:pt x="3173412" y="0"/>
                </a:cubicBezTo>
                <a:cubicBezTo>
                  <a:pt x="3099641" y="585222"/>
                  <a:pt x="3017529" y="3710241"/>
                  <a:pt x="3173412" y="4351338"/>
                </a:cubicBezTo>
                <a:cubicBezTo>
                  <a:pt x="1768252" y="4214008"/>
                  <a:pt x="521130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3412" h="4351338" stroke="0" extrusionOk="0">
                <a:moveTo>
                  <a:pt x="0" y="0"/>
                </a:moveTo>
                <a:cubicBezTo>
                  <a:pt x="1175655" y="-101487"/>
                  <a:pt x="1737843" y="-162162"/>
                  <a:pt x="3173412" y="0"/>
                </a:cubicBezTo>
                <a:cubicBezTo>
                  <a:pt x="3234125" y="1739382"/>
                  <a:pt x="3112340" y="3375976"/>
                  <a:pt x="3173412" y="4351338"/>
                </a:cubicBezTo>
                <a:cubicBezTo>
                  <a:pt x="1782543" y="4401403"/>
                  <a:pt x="560800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Resources needed</a:t>
            </a:r>
          </a:p>
          <a:p>
            <a:r>
              <a:rPr lang="en-GB" dirty="0"/>
              <a:t>L3 Activity 4 Worksheet</a:t>
            </a:r>
            <a:endParaRPr lang="en-US" dirty="0"/>
          </a:p>
          <a:p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11901"/>
            <a:ext cx="5100587" cy="409574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4</a:t>
            </a:r>
          </a:p>
        </p:txBody>
      </p:sp>
    </p:spTree>
    <p:extLst>
      <p:ext uri="{BB962C8B-B14F-4D97-AF65-F5344CB8AC3E}">
        <p14:creationId xmlns:p14="http://schemas.microsoft.com/office/powerpoint/2010/main" val="753934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Career action plan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4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877910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5DD16-65ED-F24D-830C-374389E7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0314"/>
            <a:ext cx="9703676" cy="4846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There are a number of things you can do to boost your CV, increasing your chances of employment; these include:</a:t>
            </a:r>
          </a:p>
          <a:p>
            <a:r>
              <a:rPr lang="en-US" sz="2400" b="1" dirty="0"/>
              <a:t>Engaging with professional </a:t>
            </a:r>
            <a:r>
              <a:rPr lang="en-US" sz="2400" b="1" dirty="0" err="1"/>
              <a:t>organisations</a:t>
            </a:r>
            <a:r>
              <a:rPr lang="en-US" sz="2400" dirty="0"/>
              <a:t> such as </a:t>
            </a:r>
            <a:r>
              <a:rPr lang="en-US" sz="2400" dirty="0">
                <a:hlinkClick r:id="rId3"/>
              </a:rPr>
              <a:t>St John’s Ambulance</a:t>
            </a:r>
            <a:r>
              <a:rPr lang="en-US" sz="2400" dirty="0"/>
              <a:t> </a:t>
            </a:r>
          </a:p>
          <a:p>
            <a:r>
              <a:rPr lang="en-US" sz="2400" b="1" dirty="0"/>
              <a:t>Volunteering</a:t>
            </a:r>
            <a:r>
              <a:rPr lang="en-US" sz="2400" dirty="0"/>
              <a:t> in the </a:t>
            </a:r>
            <a:r>
              <a:rPr lang="en-US" sz="2400" dirty="0">
                <a:hlinkClick r:id="rId4"/>
              </a:rPr>
              <a:t>NHS</a:t>
            </a:r>
            <a:r>
              <a:rPr lang="en-US" sz="2400" dirty="0"/>
              <a:t> and </a:t>
            </a:r>
            <a:r>
              <a:rPr lang="en-US" sz="2400" dirty="0">
                <a:hlinkClick r:id="rId5" action="ppaction://hlinkfile"/>
              </a:rPr>
              <a:t>non-profit </a:t>
            </a:r>
            <a:r>
              <a:rPr lang="en-US" sz="2400" dirty="0" err="1">
                <a:hlinkClick r:id="rId5" action="ppaction://hlinkfile"/>
              </a:rPr>
              <a:t>organisations</a:t>
            </a:r>
            <a:r>
              <a:rPr lang="en-US" sz="2400" dirty="0">
                <a:hlinkClick r:id="rId5" action="ppaction://hlinkfile"/>
              </a:rPr>
              <a:t> </a:t>
            </a:r>
            <a:endParaRPr lang="en-US" sz="2400" dirty="0"/>
          </a:p>
          <a:p>
            <a:r>
              <a:rPr lang="en-US" sz="2400" b="1" dirty="0"/>
              <a:t>Completing virtual work experience: </a:t>
            </a:r>
          </a:p>
          <a:p>
            <a:pPr marL="273050" lvl="0" indent="0" algn="l" rtl="0"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dirty="0">
                <a:hlinkClick r:id="rId6"/>
              </a:rPr>
              <a:t>Speakers for Schools </a:t>
            </a:r>
            <a:endParaRPr lang="en-US" dirty="0"/>
          </a:p>
          <a:p>
            <a:pPr marL="273050" lvl="0" indent="0" algn="l" rtl="0">
              <a:spcBef>
                <a:spcPts val="1000"/>
              </a:spcBef>
              <a:spcAft>
                <a:spcPts val="0"/>
              </a:spcAft>
              <a:buSzPts val="2100"/>
              <a:buNone/>
            </a:pPr>
            <a:r>
              <a:rPr lang="en-US" dirty="0" err="1">
                <a:hlinkClick r:id="rId7"/>
              </a:rPr>
              <a:t>Springpod</a:t>
            </a:r>
            <a:r>
              <a:rPr lang="en-US" dirty="0">
                <a:hlinkClick r:id="rId7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407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Career action plan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4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625662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5DD16-65ED-F24D-830C-374389E7D1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562"/>
            <a:ext cx="10744200" cy="4668328"/>
          </a:xfrm>
        </p:spPr>
        <p:txBody>
          <a:bodyPr>
            <a:noAutofit/>
          </a:bodyPr>
          <a:lstStyle/>
          <a:p>
            <a:r>
              <a:rPr lang="en-US" sz="2000" b="1" dirty="0">
                <a:hlinkClick r:id="rId3"/>
              </a:rPr>
              <a:t>Preparing for your industry placement </a:t>
            </a:r>
            <a:r>
              <a:rPr lang="en-US" sz="2000" dirty="0"/>
              <a:t>to get the most from this</a:t>
            </a:r>
          </a:p>
          <a:p>
            <a:r>
              <a:rPr lang="en-US" sz="2000" b="1" dirty="0"/>
              <a:t>Developing a wider interest in health, </a:t>
            </a:r>
            <a:r>
              <a:rPr lang="en-US" sz="2000" dirty="0"/>
              <a:t>for example by completing an online course or attending training</a:t>
            </a:r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Courier New" pitchFamily="49" charset="0"/>
              <a:buChar char="o"/>
            </a:pPr>
            <a:r>
              <a:rPr lang="en-US" sz="2000" dirty="0">
                <a:hlinkClick r:id="rId4"/>
              </a:rPr>
              <a:t>Mental Health First Aid Courses </a:t>
            </a:r>
            <a:endParaRPr lang="en-US" sz="20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Courier New" pitchFamily="49" charset="0"/>
              <a:buChar char="o"/>
            </a:pPr>
            <a:r>
              <a:rPr lang="en-US" sz="2000" dirty="0">
                <a:hlinkClick r:id="rId5"/>
              </a:rPr>
              <a:t>BSL courses</a:t>
            </a:r>
            <a:endParaRPr lang="en-US" sz="20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Courier New" pitchFamily="49" charset="0"/>
              <a:buChar char="o"/>
            </a:pPr>
            <a:r>
              <a:rPr lang="en-US" sz="2000" dirty="0">
                <a:hlinkClick r:id="rId6"/>
              </a:rPr>
              <a:t>FutureLearn short courses </a:t>
            </a:r>
            <a:endParaRPr lang="en-US" sz="20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Courier New" pitchFamily="49" charset="0"/>
              <a:buChar char="o"/>
            </a:pPr>
            <a:r>
              <a:rPr lang="en-US" sz="2000" dirty="0">
                <a:hlinkClick r:id="rId7"/>
              </a:rPr>
              <a:t>OpenLearn Health </a:t>
            </a:r>
            <a:endParaRPr lang="en-US" sz="20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Courier New" pitchFamily="49" charset="0"/>
              <a:buChar char="o"/>
            </a:pPr>
            <a:r>
              <a:rPr lang="en-US" sz="2000" dirty="0">
                <a:hlinkClick r:id="rId8"/>
              </a:rPr>
              <a:t>Royal Society for Public Health courses </a:t>
            </a:r>
            <a:endParaRPr lang="en-US" sz="2000" dirty="0"/>
          </a:p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Font typeface="Courier New" pitchFamily="49" charset="0"/>
              <a:buChar char="o"/>
            </a:pPr>
            <a:r>
              <a:rPr lang="en-US" sz="2000" b="1" dirty="0"/>
              <a:t>Continue to develop your </a:t>
            </a:r>
            <a:r>
              <a:rPr lang="en-US" sz="2000" b="1" dirty="0">
                <a:hlinkClick r:id="rId9"/>
              </a:rPr>
              <a:t>essential skills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136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AO2 Study question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50"/>
            <a:ext cx="5678214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C6D382-C36A-E2B3-447A-A69354020E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BE9DA175-2D43-5742-9189-06BFA97C7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882352" cy="4351338"/>
          </a:xfrm>
        </p:spPr>
        <p:txBody>
          <a:bodyPr>
            <a:normAutofit fontScale="85000" lnSpcReduction="1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 </a:t>
            </a:r>
            <a:r>
              <a:rPr lang="en-US" dirty="0"/>
              <a:t>nursing</a:t>
            </a:r>
            <a:r>
              <a:rPr lang="en-US" sz="2400" dirty="0"/>
              <a:t> student completed </a:t>
            </a:r>
            <a:r>
              <a:rPr lang="en-US" dirty="0"/>
              <a:t>one of their</a:t>
            </a:r>
            <a:r>
              <a:rPr lang="en-US" sz="2400" dirty="0"/>
              <a:t> placements working in a school, assisting a team of </a:t>
            </a:r>
            <a:r>
              <a:rPr lang="en-US" dirty="0"/>
              <a:t>professionals in healthcare activities such as </a:t>
            </a:r>
            <a:r>
              <a:rPr lang="en-US" dirty="0" err="1"/>
              <a:t>immunisations</a:t>
            </a:r>
            <a:r>
              <a:rPr lang="en-US" dirty="0"/>
              <a:t>, screenings and running clinics. The student was also involved in dealing with external agencies to support the mental health and wellbeing of students</a:t>
            </a:r>
            <a:r>
              <a:rPr lang="en-US" sz="2400" dirty="0"/>
              <a:t>. 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After completing their </a:t>
            </a:r>
            <a:r>
              <a:rPr lang="en-US" dirty="0"/>
              <a:t>university</a:t>
            </a:r>
            <a:r>
              <a:rPr lang="en-US" sz="2400" dirty="0"/>
              <a:t> degree, they decided that they no longer wished to pursue a career which required them to spend most of their time working in a </a:t>
            </a:r>
            <a:r>
              <a:rPr lang="en-US" dirty="0"/>
              <a:t>hospital setting</a:t>
            </a:r>
            <a:r>
              <a:rPr lang="en-US" sz="2400" dirty="0"/>
              <a:t>.  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Explain</a:t>
            </a:r>
            <a:r>
              <a:rPr lang="en-US" sz="2400" b="1" dirty="0"/>
              <a:t> two</a:t>
            </a:r>
            <a:r>
              <a:rPr lang="en-US" sz="2400" dirty="0"/>
              <a:t> other jobs </a:t>
            </a:r>
            <a:r>
              <a:rPr lang="en-US" sz="2400" u="sng" dirty="0"/>
              <a:t>outside</a:t>
            </a:r>
            <a:r>
              <a:rPr lang="en-US" sz="2400" dirty="0"/>
              <a:t> of the </a:t>
            </a:r>
            <a:r>
              <a:rPr lang="en-US" dirty="0"/>
              <a:t>health </a:t>
            </a:r>
            <a:r>
              <a:rPr lang="en-US" sz="2400" dirty="0"/>
              <a:t>sector </a:t>
            </a:r>
            <a:r>
              <a:rPr lang="en-US" dirty="0"/>
              <a:t>where</a:t>
            </a:r>
            <a:r>
              <a:rPr lang="en-US" sz="2400" dirty="0"/>
              <a:t> the student could apply their knowledge and the skills they have gained on placement and from their degree. 																		[4 marks]</a:t>
            </a:r>
          </a:p>
        </p:txBody>
      </p:sp>
    </p:spTree>
    <p:extLst>
      <p:ext uri="{BB962C8B-B14F-4D97-AF65-F5344CB8AC3E}">
        <p14:creationId xmlns:p14="http://schemas.microsoft.com/office/powerpoint/2010/main" val="16213359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AO2 Study question – mark scheme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56350"/>
            <a:ext cx="5531069" cy="365125"/>
          </a:xfrm>
        </p:spPr>
        <p:txBody>
          <a:bodyPr/>
          <a:lstStyle/>
          <a:p>
            <a:r>
              <a:rPr lang="en-GB" dirty="0"/>
              <a:t>Lesson 2: Opportunities for progression in the health and science sectors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1C6D382-C36A-E2B3-447A-A69354020E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solidFill>
            <a:srgbClr val="88A2FF"/>
          </a:solidFill>
        </p:spPr>
        <p:txBody>
          <a:bodyPr/>
          <a:lstStyle/>
          <a:p>
            <a:r>
              <a:rPr lang="en-GB" dirty="0"/>
              <a:t>Plenary</a:t>
            </a:r>
            <a:endParaRPr lang="en-US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E1B82D3-9618-D7BE-00E3-D5EC033C55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3127"/>
            <a:ext cx="10515600" cy="4283836"/>
          </a:xfrm>
        </p:spPr>
        <p:txBody>
          <a:bodyPr>
            <a:normAutofit fontScale="85000" lnSpcReduction="20000"/>
          </a:bodyPr>
          <a:lstStyle/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>
                <a:effectLst/>
                <a:ea typeface="Lato" panose="020F0502020204030203" pitchFamily="34" charset="0"/>
              </a:rPr>
              <a:t>Award </a:t>
            </a:r>
            <a:r>
              <a:rPr lang="en-GB" b="1" dirty="0">
                <a:effectLst/>
                <a:ea typeface="Lato" panose="020F0502020204030203" pitchFamily="34" charset="0"/>
              </a:rPr>
              <a:t>one </a:t>
            </a:r>
            <a:r>
              <a:rPr lang="en-GB" dirty="0">
                <a:effectLst/>
                <a:ea typeface="Lato" panose="020F0502020204030203" pitchFamily="34" charset="0"/>
              </a:rPr>
              <a:t>mark for each explanation point, up to a maximum of </a:t>
            </a:r>
            <a:r>
              <a:rPr lang="en-GB" b="1" dirty="0">
                <a:effectLst/>
                <a:ea typeface="Lato" panose="020F0502020204030203" pitchFamily="34" charset="0"/>
              </a:rPr>
              <a:t>two </a:t>
            </a:r>
            <a:r>
              <a:rPr lang="en-GB" dirty="0">
                <a:effectLst/>
                <a:ea typeface="Lato" panose="020F0502020204030203" pitchFamily="34" charset="0"/>
              </a:rPr>
              <a:t>marks.</a:t>
            </a:r>
            <a:r>
              <a:rPr lang="en-GB" dirty="0">
                <a:ea typeface="Lato" panose="020F0502020204030203" pitchFamily="34" charset="0"/>
              </a:rPr>
              <a:t> </a:t>
            </a:r>
            <a:r>
              <a:rPr lang="en-US" sz="2400" dirty="0"/>
              <a:t>Examples could include:</a:t>
            </a:r>
          </a:p>
          <a:p>
            <a:pPr marL="457200" lvl="0" indent="-3556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dirty="0"/>
              <a:t>Social worker supporting families and individuals (1) using their healthcare knowledge gained from their university degree and placement experience with agencies supporting mental health and wellbeing (1).</a:t>
            </a:r>
          </a:p>
          <a:p>
            <a:pPr marL="457200" lvl="0" indent="-3556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dirty="0"/>
              <a:t>Primary school teacher working in a large team</a:t>
            </a:r>
            <a:r>
              <a:rPr lang="en-US" sz="2400" dirty="0"/>
              <a:t> (1) using their placement and degree experience of working with children (and multidisciplinary agencies)/science knowledge from their degree to teach science (1).</a:t>
            </a:r>
          </a:p>
          <a:p>
            <a:pPr marL="457200" lvl="0" indent="-3556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SzPts val="2000"/>
              <a:buFont typeface="Noto Sans Symbols"/>
              <a:buChar char="●"/>
            </a:pPr>
            <a:r>
              <a:rPr lang="en-US" dirty="0"/>
              <a:t>Police officer working in the community (1). The student will have learned communication skills from both their degree and placements/</a:t>
            </a:r>
            <a:r>
              <a:rPr lang="en-US" dirty="0">
                <a:effectLst/>
              </a:rPr>
              <a:t>the skills of supporting vulnerable children, which can be applied to the wider community/t</a:t>
            </a:r>
            <a:r>
              <a:rPr lang="en-US" dirty="0"/>
              <a:t>heir healthcare knowledge to deal with ill or vulnerable citizens (1).</a:t>
            </a:r>
          </a:p>
          <a:p>
            <a:pPr marL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Accept any other suitable response.</a:t>
            </a:r>
          </a:p>
        </p:txBody>
      </p:sp>
    </p:spTree>
    <p:extLst>
      <p:ext uri="{BB962C8B-B14F-4D97-AF65-F5344CB8AC3E}">
        <p14:creationId xmlns:p14="http://schemas.microsoft.com/office/powerpoint/2010/main" val="2519235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C4D470B-BCBB-F609-A7BC-53BC006B8F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C2E8A0C4-6E89-275E-3913-5CA691E27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</a:pPr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To further help dispel some of the misconceptions around the lack of diversity of roles within healthcare, look at the following webpages: </a:t>
            </a:r>
          </a:p>
          <a:p>
            <a:pPr marL="698500" indent="-342900" defTabSz="723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  <a:hlinkClick r:id="rId3"/>
              </a:rPr>
              <a:t>So, what does a healthcare scientist do, exactly? </a:t>
            </a:r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(The Guardian)</a:t>
            </a:r>
          </a:p>
          <a:p>
            <a:pPr marL="698500" indent="-342900" defTabSz="723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  <a:hlinkClick r:id="rId4"/>
              </a:rPr>
              <a:t>What is healthcare science? </a:t>
            </a:r>
            <a:r>
              <a:rPr lang="en-GB" dirty="0">
                <a:solidFill>
                  <a:srgbClr val="0D0D0D"/>
                </a:solidFill>
                <a:effectLst/>
                <a:latin typeface="Arial"/>
                <a:ea typeface="Arial" panose="020B0604020202020204" pitchFamily="34" charset="0"/>
                <a:cs typeface="Arial"/>
              </a:rPr>
              <a:t>(NHS) </a:t>
            </a:r>
          </a:p>
          <a:p>
            <a:pPr marL="698500" indent="-342900" defTabSz="723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D0D0D"/>
                </a:solidFill>
                <a:latin typeface="Arial"/>
                <a:ea typeface="Arial" panose="020B0604020202020204" pitchFamily="34" charset="0"/>
                <a:cs typeface="Arial"/>
              </a:rPr>
              <a:t>You could also revisit </a:t>
            </a:r>
            <a:r>
              <a:rPr lang="en-GB" dirty="0">
                <a:solidFill>
                  <a:srgbClr val="0D0D0D"/>
                </a:solidFill>
                <a:latin typeface="Arial"/>
                <a:ea typeface="Arial" panose="020B0604020202020204" pitchFamily="34" charset="0"/>
                <a:cs typeface="Arial"/>
                <a:hlinkClick r:id="rId5"/>
              </a:rPr>
              <a:t>NHS Health Careers </a:t>
            </a:r>
            <a:endParaRPr lang="en-GB" dirty="0">
              <a:solidFill>
                <a:srgbClr val="0D0D0D"/>
              </a:solidFill>
              <a:latin typeface="Arial"/>
              <a:ea typeface="Arial" panose="020B0604020202020204" pitchFamily="34" charset="0"/>
              <a:cs typeface="Arial"/>
            </a:endParaRPr>
          </a:p>
          <a:p>
            <a:pPr marL="698500" indent="-342900" defTabSz="723900">
              <a:lnSpc>
                <a:spcPct val="107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latin typeface="Arial"/>
                <a:cs typeface="Arial"/>
              </a:rPr>
              <a:t>Write a paragraph to correct a common misconception, such as that all scientists work in a laboratory, or everyone that works in healthcare is a doctor or a nurse.</a:t>
            </a:r>
            <a:endParaRPr lang="en-GB" dirty="0">
              <a:solidFill>
                <a:srgbClr val="0D0D0D"/>
              </a:solidFill>
              <a:latin typeface="Arial"/>
              <a:cs typeface="Arial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10F3F5-5F24-7D3F-B8EE-DFA61C4BD4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Consolidation</a:t>
            </a: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AE74AB44-543F-7C7D-453C-666F3333D6C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11901"/>
            <a:ext cx="5398971" cy="409574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</p:spTree>
    <p:extLst>
      <p:ext uri="{BB962C8B-B14F-4D97-AF65-F5344CB8AC3E}">
        <p14:creationId xmlns:p14="http://schemas.microsoft.com/office/powerpoint/2010/main" val="2058731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In this lesson, we have: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761089" cy="4351338"/>
          </a:xfrm>
        </p:spPr>
        <p:txBody>
          <a:bodyPr>
            <a:normAutofit/>
          </a:bodyPr>
          <a:lstStyle/>
          <a:p>
            <a:r>
              <a:rPr lang="en-US"/>
              <a:t>described some of the diversity of roles that exist within the science and health fields</a:t>
            </a:r>
          </a:p>
          <a:p>
            <a:r>
              <a:rPr lang="en-US"/>
              <a:t>classified occupations as technical, higher technical or professional</a:t>
            </a:r>
          </a:p>
          <a:p>
            <a:r>
              <a:rPr lang="en-US"/>
              <a:t>described a range of health career opportunities and the next steps you can take to get there.</a:t>
            </a:r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610726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01CD2D28-EFF2-CA88-B8CF-C20AB18EE3C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  <a:solidFill>
            <a:srgbClr val="8E53EF"/>
          </a:solidFill>
        </p:spPr>
        <p:txBody>
          <a:bodyPr/>
          <a:lstStyle/>
          <a:p>
            <a:r>
              <a:rPr lang="en-GB"/>
              <a:t>Consolidation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61207EE-3ED2-4F47-0CBB-5655D367A80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54044" y="1690688"/>
            <a:ext cx="5099757" cy="4486275"/>
          </a:xfrm>
        </p:spPr>
        <p:txBody>
          <a:bodyPr>
            <a:normAutofit fontScale="70000" lnSpcReduction="20000"/>
          </a:bodyPr>
          <a:lstStyle/>
          <a:p>
            <a:r>
              <a:rPr lang="en-US" sz="1400" b="1"/>
              <a:t>Skills:</a:t>
            </a:r>
          </a:p>
          <a:p>
            <a:r>
              <a:rPr lang="en-US" sz="1400"/>
              <a:t>CS2.2 Communicate effectively with a variety of stakeholders</a:t>
            </a:r>
          </a:p>
          <a:p>
            <a:r>
              <a:rPr lang="en-US" sz="1400"/>
              <a:t>CS3.1 Identify the functions of different teams/team members as well as their own role within the wider team. </a:t>
            </a:r>
          </a:p>
          <a:p>
            <a:r>
              <a:rPr lang="en-US" sz="1400"/>
              <a:t>CS5.1 Apply research skills</a:t>
            </a:r>
          </a:p>
          <a:p>
            <a:r>
              <a:rPr lang="en-US" sz="1400" b="1"/>
              <a:t>General competencies:</a:t>
            </a:r>
          </a:p>
          <a:p>
            <a:r>
              <a:rPr lang="en-US" sz="1400"/>
              <a:t>English: </a:t>
            </a:r>
          </a:p>
          <a:p>
            <a:r>
              <a:rPr lang="en-US" sz="1400"/>
              <a:t>GEC1 Convey technical information to different audiences</a:t>
            </a:r>
          </a:p>
          <a:p>
            <a:r>
              <a:rPr lang="en-US" sz="1400"/>
              <a:t>GEC2 Present information and idea</a:t>
            </a:r>
          </a:p>
          <a:p>
            <a:r>
              <a:rPr lang="en-US" sz="1400"/>
              <a:t>GEC3 Create texts for different purposes and audiences</a:t>
            </a:r>
          </a:p>
          <a:p>
            <a:r>
              <a:rPr lang="en-US" sz="1400"/>
              <a:t>GEC4 Summarise information/ideas </a:t>
            </a:r>
          </a:p>
          <a:p>
            <a:r>
              <a:rPr lang="en-US" sz="1400"/>
              <a:t>GEC5 Synthesise information</a:t>
            </a:r>
          </a:p>
          <a:p>
            <a:r>
              <a:rPr lang="en-US" sz="1400"/>
              <a:t>GEC6 Take part in/lead discussions</a:t>
            </a:r>
          </a:p>
          <a:p>
            <a:r>
              <a:rPr lang="en-US" sz="1400"/>
              <a:t>Digital: </a:t>
            </a:r>
          </a:p>
          <a:p>
            <a:r>
              <a:rPr lang="en-US" sz="1400"/>
              <a:t>GDC1 Use digital technology and media effectively </a:t>
            </a:r>
          </a:p>
          <a:p>
            <a:r>
              <a:rPr lang="en-US" sz="1400"/>
              <a:t>GDC2 Design, create and edit documents and digital media</a:t>
            </a:r>
          </a:p>
          <a:p>
            <a:r>
              <a:rPr lang="en-US" sz="1400"/>
              <a:t>GDC3 Communicate and collaborate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89192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357BC3-A920-1744-4378-77EA2C9D1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In this lesson, we will:</a:t>
            </a:r>
            <a:endParaRPr lang="en-GB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2C64786-921D-E434-0361-3595FFD91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490156" cy="4351338"/>
          </a:xfrm>
        </p:spPr>
        <p:txBody>
          <a:bodyPr>
            <a:normAutofit/>
          </a:bodyPr>
          <a:lstStyle/>
          <a:p>
            <a:r>
              <a:rPr lang="en-US" sz="2000" dirty="0"/>
              <a:t>describe some of the diversity of roles that exist within the health sector</a:t>
            </a:r>
          </a:p>
          <a:p>
            <a:r>
              <a:rPr lang="en-US" sz="2000" dirty="0"/>
              <a:t>classify occupations as technical, higher technical or professional</a:t>
            </a:r>
          </a:p>
          <a:p>
            <a:r>
              <a:rPr lang="en-US" sz="2000" dirty="0"/>
              <a:t>describe a range of health career opportunities and the next steps you can take to get there.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0336A8-8E9F-6750-02CB-278E8B016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37957" y="1690688"/>
            <a:ext cx="5415844" cy="4486275"/>
          </a:xfrm>
        </p:spPr>
        <p:txBody>
          <a:bodyPr>
            <a:normAutofit fontScale="70000" lnSpcReduction="20000"/>
          </a:bodyPr>
          <a:lstStyle/>
          <a:p>
            <a:r>
              <a:rPr lang="en-US" sz="1400" b="1" dirty="0"/>
              <a:t>Skills:</a:t>
            </a:r>
          </a:p>
          <a:p>
            <a:r>
              <a:rPr lang="en-US" sz="1400" dirty="0"/>
              <a:t>CS2.2 Communicate effectively with a variety of stakeholders</a:t>
            </a:r>
          </a:p>
          <a:p>
            <a:r>
              <a:rPr lang="en-US" sz="1400" dirty="0"/>
              <a:t>CS3.1 Identify the functions of different teams/team members as well as their own role within the wider team. </a:t>
            </a:r>
          </a:p>
          <a:p>
            <a:r>
              <a:rPr lang="en-US" sz="1400" dirty="0"/>
              <a:t>CS5.1 Apply research skills </a:t>
            </a:r>
          </a:p>
          <a:p>
            <a:r>
              <a:rPr lang="en-US" sz="1400" b="1" dirty="0"/>
              <a:t>General competencies:</a:t>
            </a:r>
          </a:p>
          <a:p>
            <a:r>
              <a:rPr lang="en-US" sz="1400" dirty="0"/>
              <a:t>English: </a:t>
            </a:r>
          </a:p>
          <a:p>
            <a:r>
              <a:rPr lang="en-US" sz="1400" dirty="0"/>
              <a:t>GEC1 Convey technical information to different audiences</a:t>
            </a:r>
          </a:p>
          <a:p>
            <a:r>
              <a:rPr lang="en-US" sz="1400" dirty="0"/>
              <a:t>GEC2 Present information and idea</a:t>
            </a:r>
          </a:p>
          <a:p>
            <a:r>
              <a:rPr lang="en-US" sz="1400" dirty="0"/>
              <a:t>GEC3 Create texts for different purposes and audiences</a:t>
            </a:r>
          </a:p>
          <a:p>
            <a:r>
              <a:rPr lang="en-US" sz="1400" dirty="0"/>
              <a:t>GEC4 </a:t>
            </a:r>
            <a:r>
              <a:rPr lang="en-US" sz="1400" dirty="0" err="1"/>
              <a:t>Summarise</a:t>
            </a:r>
            <a:r>
              <a:rPr lang="en-US" sz="1400" dirty="0"/>
              <a:t> information/ideas </a:t>
            </a:r>
          </a:p>
          <a:p>
            <a:r>
              <a:rPr lang="en-US" sz="1400" dirty="0"/>
              <a:t>GEC5 </a:t>
            </a:r>
            <a:r>
              <a:rPr lang="en-US" sz="1400" dirty="0" err="1"/>
              <a:t>Synthesise</a:t>
            </a:r>
            <a:r>
              <a:rPr lang="en-US" sz="1400" dirty="0"/>
              <a:t> information</a:t>
            </a:r>
          </a:p>
          <a:p>
            <a:r>
              <a:rPr lang="en-US" sz="1400" dirty="0"/>
              <a:t>GEC6 Take part in/lead discussions</a:t>
            </a:r>
          </a:p>
          <a:p>
            <a:r>
              <a:rPr lang="en-US" sz="1400" dirty="0"/>
              <a:t>Digital: </a:t>
            </a:r>
          </a:p>
          <a:p>
            <a:r>
              <a:rPr lang="en-US" sz="1400" dirty="0"/>
              <a:t>GDC1 Use digital technology and media effectively </a:t>
            </a:r>
          </a:p>
          <a:p>
            <a:r>
              <a:rPr lang="en-US" sz="1400" dirty="0"/>
              <a:t>GDC2 Design, create and edit documents and digital media</a:t>
            </a:r>
          </a:p>
          <a:p>
            <a:r>
              <a:rPr lang="en-US" sz="1400" dirty="0"/>
              <a:t>GDC3 Communicate and collaborate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471921A-207F-0E70-E097-13DD6D1CCA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B0FA94E-7B0F-E8B2-17F4-EC94C02C2D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56349"/>
            <a:ext cx="5610726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</p:spTree>
    <p:extLst>
      <p:ext uri="{BB962C8B-B14F-4D97-AF65-F5344CB8AC3E}">
        <p14:creationId xmlns:p14="http://schemas.microsoft.com/office/powerpoint/2010/main" val="2994206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3435DA5-7169-6CA8-ECEE-55BEF64267A8}"/>
              </a:ext>
            </a:extLst>
          </p:cNvPr>
          <p:cNvSpPr/>
          <p:nvPr/>
        </p:nvSpPr>
        <p:spPr>
          <a:xfrm>
            <a:off x="962030" y="1690688"/>
            <a:ext cx="10515600" cy="4340994"/>
          </a:xfrm>
          <a:prstGeom prst="rect">
            <a:avLst/>
          </a:prstGeom>
          <a:solidFill>
            <a:srgbClr val="E2EEB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8DF8AA-D17B-CCC1-4F51-9BF424899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146059" cy="1325563"/>
          </a:xfrm>
        </p:spPr>
        <p:txBody>
          <a:bodyPr>
            <a:normAutofit/>
          </a:bodyPr>
          <a:lstStyle/>
          <a:p>
            <a:r>
              <a:rPr lang="en-GB" dirty="0"/>
              <a:t>How many occupations within the healthcare sector can you name?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249B6B6-EDF2-03CD-BEF9-0F567EA56E4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B2F7691-CFBD-7BDB-0F5E-460712211FC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6369978"/>
            <a:ext cx="5257800" cy="351496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3AB8EEF-F1A1-3E00-00F2-C2E333E607E2}"/>
              </a:ext>
            </a:extLst>
          </p:cNvPr>
          <p:cNvGrpSpPr/>
          <p:nvPr/>
        </p:nvGrpSpPr>
        <p:grpSpPr>
          <a:xfrm>
            <a:off x="7647709" y="2425735"/>
            <a:ext cx="3151118" cy="3151118"/>
            <a:chOff x="7647709" y="2425735"/>
            <a:chExt cx="3151118" cy="3151118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417F0D06-6872-3142-BD7C-BEC832CD8535}"/>
                </a:ext>
              </a:extLst>
            </p:cNvPr>
            <p:cNvSpPr/>
            <p:nvPr/>
          </p:nvSpPr>
          <p:spPr>
            <a:xfrm>
              <a:off x="7647709" y="2425735"/>
              <a:ext cx="3151118" cy="3151118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2EEBE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Picture 7" descr="A heart with a pulse line&#10;&#10;Description automatically generated with low confidence">
              <a:extLst>
                <a:ext uri="{FF2B5EF4-FFF2-40B4-BE49-F238E27FC236}">
                  <a16:creationId xmlns:a16="http://schemas.microsoft.com/office/drawing/2014/main" id="{58F7B8B7-F92F-E99B-4331-86FAD2E5D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9754" y="3268024"/>
              <a:ext cx="2141011" cy="16599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81305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 within healthcare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821EB-511E-1DC3-D0B4-B9931581BA32}"/>
              </a:ext>
            </a:extLst>
          </p:cNvPr>
          <p:cNvSpPr txBox="1"/>
          <p:nvPr/>
        </p:nvSpPr>
        <p:spPr>
          <a:xfrm>
            <a:off x="1017702" y="5188623"/>
            <a:ext cx="4139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Healthcare assistant practitioner </a:t>
            </a:r>
          </a:p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(level 5)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807CB-7788-0FF2-63B0-1AFE92ACC005}"/>
              </a:ext>
            </a:extLst>
          </p:cNvPr>
          <p:cNvSpPr txBox="1"/>
          <p:nvPr/>
        </p:nvSpPr>
        <p:spPr>
          <a:xfrm>
            <a:off x="7066320" y="5252353"/>
            <a:ext cx="2708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Community nurse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8CD0-7F2B-6DD5-8027-1A70743FDF06}"/>
              </a:ext>
            </a:extLst>
          </p:cNvPr>
          <p:cNvSpPr txBox="1"/>
          <p:nvPr/>
        </p:nvSpPr>
        <p:spPr>
          <a:xfrm>
            <a:off x="878940" y="2324487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4D096-3B9E-972D-C9AE-EB0D9FF98D22}"/>
              </a:ext>
            </a:extLst>
          </p:cNvPr>
          <p:cNvSpPr txBox="1"/>
          <p:nvPr/>
        </p:nvSpPr>
        <p:spPr>
          <a:xfrm>
            <a:off x="6819190" y="2301120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07E09-5FD8-FA5D-1FE6-09FC4AFBC06D}"/>
              </a:ext>
            </a:extLst>
          </p:cNvPr>
          <p:cNvSpPr txBox="1"/>
          <p:nvPr/>
        </p:nvSpPr>
        <p:spPr>
          <a:xfrm>
            <a:off x="851561" y="4554682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8A92B-7466-4168-9D29-577B25434A1F}"/>
              </a:ext>
            </a:extLst>
          </p:cNvPr>
          <p:cNvSpPr txBox="1"/>
          <p:nvPr/>
        </p:nvSpPr>
        <p:spPr>
          <a:xfrm>
            <a:off x="6791811" y="4553818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DAEE228-1649-3779-CD02-030A3975B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50"/>
            <a:ext cx="5636172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72497A-5E9B-DE43-624D-BE5C4470035B}"/>
              </a:ext>
            </a:extLst>
          </p:cNvPr>
          <p:cNvSpPr txBox="1"/>
          <p:nvPr/>
        </p:nvSpPr>
        <p:spPr>
          <a:xfrm>
            <a:off x="878940" y="1621009"/>
            <a:ext cx="78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 following videos that describe roles in different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dirty="0"/>
          </a:p>
        </p:txBody>
      </p:sp>
      <p:pic>
        <p:nvPicPr>
          <p:cNvPr id="14" name="Online Media 13" title="Life as a Healthcare Assistant | Chloe at the NHS">
            <a:hlinkClick r:id="" action="ppaction://media"/>
            <a:extLst>
              <a:ext uri="{FF2B5EF4-FFF2-40B4-BE49-F238E27FC236}">
                <a16:creationId xmlns:a16="http://schemas.microsoft.com/office/drawing/2014/main" id="{38FC7EE4-0558-5F21-76FA-8065A68106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017702" y="2285479"/>
            <a:ext cx="4897684" cy="2767198"/>
          </a:xfrm>
          <a:prstGeom prst="rect">
            <a:avLst/>
          </a:prstGeom>
        </p:spPr>
      </p:pic>
      <p:pic>
        <p:nvPicPr>
          <p:cNvPr id="17" name="Online Media 16" title="Nursing in the community">
            <a:hlinkClick r:id="" action="ppaction://media"/>
            <a:extLst>
              <a:ext uri="{FF2B5EF4-FFF2-40B4-BE49-F238E27FC236}">
                <a16:creationId xmlns:a16="http://schemas.microsoft.com/office/drawing/2014/main" id="{782A4F47-DFF9-A7F5-CA87-2B5A0101CA43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226722" y="2259696"/>
            <a:ext cx="4943318" cy="2792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79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 within healthcare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8CD0-7F2B-6DD5-8027-1A70743FDF06}"/>
              </a:ext>
            </a:extLst>
          </p:cNvPr>
          <p:cNvSpPr txBox="1"/>
          <p:nvPr/>
        </p:nvSpPr>
        <p:spPr>
          <a:xfrm>
            <a:off x="878940" y="2324487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1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4D096-3B9E-972D-C9AE-EB0D9FF98D22}"/>
              </a:ext>
            </a:extLst>
          </p:cNvPr>
          <p:cNvSpPr txBox="1"/>
          <p:nvPr/>
        </p:nvSpPr>
        <p:spPr>
          <a:xfrm>
            <a:off x="6819190" y="2301120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2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07E09-5FD8-FA5D-1FE6-09FC4AFBC06D}"/>
              </a:ext>
            </a:extLst>
          </p:cNvPr>
          <p:cNvSpPr txBox="1"/>
          <p:nvPr/>
        </p:nvSpPr>
        <p:spPr>
          <a:xfrm>
            <a:off x="851561" y="4554682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3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8A92B-7466-4168-9D29-577B25434A1F}"/>
              </a:ext>
            </a:extLst>
          </p:cNvPr>
          <p:cNvSpPr txBox="1"/>
          <p:nvPr/>
        </p:nvSpPr>
        <p:spPr>
          <a:xfrm>
            <a:off x="6791811" y="4553818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4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80FA83-14CE-4B8A-0431-6CA82E41DA9C}"/>
              </a:ext>
            </a:extLst>
          </p:cNvPr>
          <p:cNvSpPr txBox="1"/>
          <p:nvPr/>
        </p:nvSpPr>
        <p:spPr>
          <a:xfrm>
            <a:off x="6611317" y="5619887"/>
            <a:ext cx="283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Midwife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 Placeholder 14">
            <a:extLst>
              <a:ext uri="{FF2B5EF4-FFF2-40B4-BE49-F238E27FC236}">
                <a16:creationId xmlns:a16="http://schemas.microsoft.com/office/drawing/2014/main" id="{CDAEE228-1649-3779-CD02-030A3975BE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50"/>
            <a:ext cx="5636172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E10CB-99EC-1B99-C4DD-6F6D234C4933}"/>
              </a:ext>
            </a:extLst>
          </p:cNvPr>
          <p:cNvSpPr txBox="1"/>
          <p:nvPr/>
        </p:nvSpPr>
        <p:spPr>
          <a:xfrm>
            <a:off x="1358368" y="5609275"/>
            <a:ext cx="283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Mental health nurse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19ED8-A9C6-E1DE-AEEE-598C1ADF524C}"/>
              </a:ext>
            </a:extLst>
          </p:cNvPr>
          <p:cNvSpPr txBox="1"/>
          <p:nvPr/>
        </p:nvSpPr>
        <p:spPr>
          <a:xfrm>
            <a:off x="878940" y="1670883"/>
            <a:ext cx="78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 following videos that describe roles in different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dirty="0"/>
          </a:p>
        </p:txBody>
      </p:sp>
      <p:pic>
        <p:nvPicPr>
          <p:cNvPr id="14" name="Online Media 13" title="What Is It Like To Be A Mental Health Nurse?">
            <a:hlinkClick r:id="" action="ppaction://media"/>
            <a:extLst>
              <a:ext uri="{FF2B5EF4-FFF2-40B4-BE49-F238E27FC236}">
                <a16:creationId xmlns:a16="http://schemas.microsoft.com/office/drawing/2014/main" id="{687A7281-EEEF-1232-94C1-45302FFC7E6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88598" y="2433453"/>
            <a:ext cx="5371927" cy="3035146"/>
          </a:xfrm>
          <a:prstGeom prst="rect">
            <a:avLst/>
          </a:prstGeom>
        </p:spPr>
      </p:pic>
      <p:pic>
        <p:nvPicPr>
          <p:cNvPr id="17" name="Online Media 16" title="A career in midwifery">
            <a:hlinkClick r:id="" action="ppaction://media"/>
            <a:extLst>
              <a:ext uri="{FF2B5EF4-FFF2-40B4-BE49-F238E27FC236}">
                <a16:creationId xmlns:a16="http://schemas.microsoft.com/office/drawing/2014/main" id="{051B62C9-12FD-512E-E9AE-303DB945741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611317" y="2324487"/>
            <a:ext cx="4192150" cy="314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213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7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 within healthcare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5257800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1807CB-7788-0FF2-63B0-1AFE92ACC005}"/>
              </a:ext>
            </a:extLst>
          </p:cNvPr>
          <p:cNvSpPr txBox="1"/>
          <p:nvPr/>
        </p:nvSpPr>
        <p:spPr>
          <a:xfrm>
            <a:off x="6223121" y="5460290"/>
            <a:ext cx="283598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e.g. Dietician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8CD0-7F2B-6DD5-8027-1A70743FDF06}"/>
              </a:ext>
            </a:extLst>
          </p:cNvPr>
          <p:cNvSpPr txBox="1"/>
          <p:nvPr/>
        </p:nvSpPr>
        <p:spPr>
          <a:xfrm>
            <a:off x="878940" y="2324487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4D096-3B9E-972D-C9AE-EB0D9FF98D22}"/>
              </a:ext>
            </a:extLst>
          </p:cNvPr>
          <p:cNvSpPr txBox="1"/>
          <p:nvPr/>
        </p:nvSpPr>
        <p:spPr>
          <a:xfrm>
            <a:off x="6819190" y="2301120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07E09-5FD8-FA5D-1FE6-09FC4AFBC06D}"/>
              </a:ext>
            </a:extLst>
          </p:cNvPr>
          <p:cNvSpPr txBox="1"/>
          <p:nvPr/>
        </p:nvSpPr>
        <p:spPr>
          <a:xfrm>
            <a:off x="851561" y="4554682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8A92B-7466-4168-9D29-577B25434A1F}"/>
              </a:ext>
            </a:extLst>
          </p:cNvPr>
          <p:cNvSpPr txBox="1"/>
          <p:nvPr/>
        </p:nvSpPr>
        <p:spPr>
          <a:xfrm>
            <a:off x="6791811" y="4553818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1F59F5-3AD7-F60C-B4C0-869A1CBC4133}"/>
              </a:ext>
            </a:extLst>
          </p:cNvPr>
          <p:cNvSpPr txBox="1"/>
          <p:nvPr/>
        </p:nvSpPr>
        <p:spPr>
          <a:xfrm>
            <a:off x="878940" y="5441105"/>
            <a:ext cx="3713435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e.g. Radiographer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A891EDD-7F4A-25ED-6E62-47CDFA66B42A}"/>
              </a:ext>
            </a:extLst>
          </p:cNvPr>
          <p:cNvSpPr txBox="1"/>
          <p:nvPr/>
        </p:nvSpPr>
        <p:spPr>
          <a:xfrm>
            <a:off x="878940" y="1390515"/>
            <a:ext cx="633248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Allied Health Professionals (AHP)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1EBAB5-1C3B-CEA7-6A21-11847334C6FB}"/>
              </a:ext>
            </a:extLst>
          </p:cNvPr>
          <p:cNvSpPr txBox="1"/>
          <p:nvPr/>
        </p:nvSpPr>
        <p:spPr>
          <a:xfrm>
            <a:off x="880072" y="2010476"/>
            <a:ext cx="78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 following videos that describe roles in different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dirty="0"/>
          </a:p>
        </p:txBody>
      </p:sp>
      <p:pic>
        <p:nvPicPr>
          <p:cNvPr id="11" name="Online Media 10" title="Life as a diagnostic radiographer">
            <a:hlinkClick r:id="" action="ppaction://media"/>
            <a:extLst>
              <a:ext uri="{FF2B5EF4-FFF2-40B4-BE49-F238E27FC236}">
                <a16:creationId xmlns:a16="http://schemas.microsoft.com/office/drawing/2014/main" id="{76A9A278-3259-4EEA-9838-5BDBECC0273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57299" y="2657265"/>
            <a:ext cx="4837093" cy="2732964"/>
          </a:xfrm>
          <a:prstGeom prst="rect">
            <a:avLst/>
          </a:prstGeom>
        </p:spPr>
      </p:pic>
      <p:pic>
        <p:nvPicPr>
          <p:cNvPr id="13" name="Online Media 12" title="Working as a dietitian">
            <a:hlinkClick r:id="" action="ppaction://media"/>
            <a:extLst>
              <a:ext uri="{FF2B5EF4-FFF2-40B4-BE49-F238E27FC236}">
                <a16:creationId xmlns:a16="http://schemas.microsoft.com/office/drawing/2014/main" id="{4875B1D4-916F-ADEB-AE1B-C6EBED07954E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279522" y="2656960"/>
            <a:ext cx="4837093" cy="273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613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8591544-FEA2-2E85-82EE-BD5792ACA3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1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76F768A-779F-2F1D-8CD4-DDA6581B4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Occupations within healthcare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3F6BE46-7DED-4878-6695-D114A0B7E4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200" y="6356349"/>
            <a:ext cx="5257800" cy="365125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3284ACE-32C0-240A-6F69-BFA915FEBD98}"/>
              </a:ext>
            </a:extLst>
          </p:cNvPr>
          <p:cNvSpPr txBox="1"/>
          <p:nvPr/>
        </p:nvSpPr>
        <p:spPr>
          <a:xfrm>
            <a:off x="851561" y="5359151"/>
            <a:ext cx="3496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Research assistant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0708CD0-7F2B-6DD5-8027-1A70743FDF06}"/>
              </a:ext>
            </a:extLst>
          </p:cNvPr>
          <p:cNvSpPr txBox="1"/>
          <p:nvPr/>
        </p:nvSpPr>
        <p:spPr>
          <a:xfrm>
            <a:off x="878940" y="2324487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5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DF4D096-3B9E-972D-C9AE-EB0D9FF98D22}"/>
              </a:ext>
            </a:extLst>
          </p:cNvPr>
          <p:cNvSpPr txBox="1"/>
          <p:nvPr/>
        </p:nvSpPr>
        <p:spPr>
          <a:xfrm>
            <a:off x="6819190" y="2301120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6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0207E09-5FD8-FA5D-1FE6-09FC4AFBC06D}"/>
              </a:ext>
            </a:extLst>
          </p:cNvPr>
          <p:cNvSpPr txBox="1"/>
          <p:nvPr/>
        </p:nvSpPr>
        <p:spPr>
          <a:xfrm>
            <a:off x="851561" y="4554682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7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928A92B-7466-4168-9D29-577B25434A1F}"/>
              </a:ext>
            </a:extLst>
          </p:cNvPr>
          <p:cNvSpPr txBox="1"/>
          <p:nvPr/>
        </p:nvSpPr>
        <p:spPr>
          <a:xfrm>
            <a:off x="6791811" y="4553818"/>
            <a:ext cx="5490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</a:rPr>
              <a:t>8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80FA83-14CE-4B8A-0431-6CA82E41DA9C}"/>
              </a:ext>
            </a:extLst>
          </p:cNvPr>
          <p:cNvSpPr txBox="1"/>
          <p:nvPr/>
        </p:nvSpPr>
        <p:spPr>
          <a:xfrm>
            <a:off x="6425522" y="5359151"/>
            <a:ext cx="28359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>
                <a:latin typeface="Arial" panose="020B0604020202020204" pitchFamily="34" charset="0"/>
                <a:cs typeface="Arial" panose="020B0604020202020204" pitchFamily="34" charset="0"/>
              </a:rPr>
              <a:t>Genetic counsellor</a:t>
            </a:r>
            <a:endParaRPr lang="en-US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DA3245-8BA5-B4C7-EEC6-2E9D3ECB5CE7}"/>
              </a:ext>
            </a:extLst>
          </p:cNvPr>
          <p:cNvSpPr txBox="1"/>
          <p:nvPr/>
        </p:nvSpPr>
        <p:spPr>
          <a:xfrm>
            <a:off x="851561" y="1558771"/>
            <a:ext cx="78354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Watch the following videos that describe roles in different </a:t>
            </a:r>
            <a:r>
              <a:rPr lang="en-US" sz="18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organisations</a:t>
            </a: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CA" dirty="0"/>
          </a:p>
        </p:txBody>
      </p:sp>
      <p:pic>
        <p:nvPicPr>
          <p:cNvPr id="11" name="Online Media 10" title="My career in genomics: cancer biology">
            <a:hlinkClick r:id="" action="ppaction://media"/>
            <a:extLst>
              <a:ext uri="{FF2B5EF4-FFF2-40B4-BE49-F238E27FC236}">
                <a16:creationId xmlns:a16="http://schemas.microsoft.com/office/drawing/2014/main" id="{A7D79CEA-9453-D2EE-15F3-33C5A0CEF25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922883" y="2449690"/>
            <a:ext cx="5043421" cy="2849539"/>
          </a:xfrm>
          <a:prstGeom prst="rect">
            <a:avLst/>
          </a:prstGeom>
        </p:spPr>
      </p:pic>
      <p:pic>
        <p:nvPicPr>
          <p:cNvPr id="13" name="Online Media 12" title="Genomics Specialist Careers: Meet the Genetic Counsellors">
            <a:hlinkClick r:id="" action="ppaction://media"/>
            <a:extLst>
              <a:ext uri="{FF2B5EF4-FFF2-40B4-BE49-F238E27FC236}">
                <a16:creationId xmlns:a16="http://schemas.microsoft.com/office/drawing/2014/main" id="{37B6FEE5-1C89-624F-6BEC-CA1A95EF0D95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6475531" y="2433453"/>
            <a:ext cx="5072159" cy="286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68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Types of occupation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8933" y="5335117"/>
            <a:ext cx="7073096" cy="841846"/>
          </a:xfrm>
        </p:spPr>
        <p:txBody>
          <a:bodyPr vert="horz" lIns="180000" tIns="180000" rIns="180000" bIns="180000" rtlCol="0" anchor="t">
            <a:normAutofit/>
          </a:bodyPr>
          <a:lstStyle/>
          <a:p>
            <a:pPr marL="0" indent="0">
              <a:lnSpc>
                <a:spcPct val="115000"/>
              </a:lnSpc>
              <a:spcBef>
                <a:spcPts val="400"/>
              </a:spcBef>
              <a:spcAft>
                <a:spcPts val="400"/>
              </a:spcAft>
              <a:buNone/>
            </a:pPr>
            <a:endParaRPr lang="en-GB" sz="1800" dirty="0">
              <a:latin typeface="Arial"/>
              <a:ea typeface="Arial" panose="020B0604020202020204" pitchFamily="34" charset="0"/>
              <a:cs typeface="Arial"/>
            </a:endParaRPr>
          </a:p>
          <a:p>
            <a:pPr>
              <a:buFont typeface="Arial"/>
              <a:buChar char="•"/>
            </a:pPr>
            <a:endParaRPr lang="en-GB" sz="18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Activity 2</a:t>
            </a:r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72358" y="6356351"/>
            <a:ext cx="5316686" cy="304332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7D865726-BE5B-39A0-A31E-619DFDCEC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3586120"/>
              </p:ext>
            </p:extLst>
          </p:nvPr>
        </p:nvGraphicFramePr>
        <p:xfrm>
          <a:off x="872358" y="1422083"/>
          <a:ext cx="10625534" cy="4754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7842">
                  <a:extLst>
                    <a:ext uri="{9D8B030D-6E8A-4147-A177-3AD203B41FA5}">
                      <a16:colId xmlns:a16="http://schemas.microsoft.com/office/drawing/2014/main" val="860766930"/>
                    </a:ext>
                  </a:extLst>
                </a:gridCol>
                <a:gridCol w="4737100">
                  <a:extLst>
                    <a:ext uri="{9D8B030D-6E8A-4147-A177-3AD203B41FA5}">
                      <a16:colId xmlns:a16="http://schemas.microsoft.com/office/drawing/2014/main" val="2076594516"/>
                    </a:ext>
                  </a:extLst>
                </a:gridCol>
                <a:gridCol w="3890592">
                  <a:extLst>
                    <a:ext uri="{9D8B030D-6E8A-4147-A177-3AD203B41FA5}">
                      <a16:colId xmlns:a16="http://schemas.microsoft.com/office/drawing/2014/main" val="30394084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Type of occupation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Qualifications required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9355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Skilled occupations that a college leaver/apprentice would be entering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 Level 2 or 3 qualification of 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37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Higher technical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Requires more knowledge and skills acquired through experience in the workplace or further technical education study</a:t>
                      </a:r>
                      <a:endParaRPr lang="en-GB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 Level 4 or 5 qualification or 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5062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Professional occupations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Occupations where there is a clear career progression from higher technical occupations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Typically undergraduate degree (Level 6) or higher, or degree apprenticeship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7383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386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441A1A-96D1-31B2-17D6-7960B9A3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 dirty="0"/>
              <a:t>Types of occupation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5509F4-901C-3661-2A44-9A91B8F23C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083829" cy="4351338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Look at the occupational route maps (see useful links).</a:t>
            </a:r>
          </a:p>
          <a:p>
            <a:r>
              <a:rPr lang="en-GB" dirty="0"/>
              <a:t>Identify roles within the health sector that you may wish to pursue (you can use the NHS careers link).</a:t>
            </a:r>
          </a:p>
          <a:p>
            <a:pPr lvl="0"/>
            <a:r>
              <a:rPr lang="en-GB" dirty="0"/>
              <a:t>Create your own personalised path into these roles.</a:t>
            </a:r>
          </a:p>
          <a:p>
            <a:pPr lvl="0"/>
            <a:r>
              <a:rPr lang="en-GB" dirty="0"/>
              <a:t>Identify any barriers you may meet.</a:t>
            </a:r>
            <a:endParaRPr lang="en-US" dirty="0"/>
          </a:p>
        </p:txBody>
      </p:sp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0A2A4A2-60BD-F279-0EDE-91B0319CC2D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79724" y="1825625"/>
            <a:ext cx="3174076" cy="4351338"/>
          </a:xfrm>
          <a:custGeom>
            <a:avLst/>
            <a:gdLst>
              <a:gd name="connsiteX0" fmla="*/ 0 w 3173412"/>
              <a:gd name="connsiteY0" fmla="*/ 0 h 4351338"/>
              <a:gd name="connsiteX1" fmla="*/ 3173412 w 3173412"/>
              <a:gd name="connsiteY1" fmla="*/ 0 h 4351338"/>
              <a:gd name="connsiteX2" fmla="*/ 3173412 w 3173412"/>
              <a:gd name="connsiteY2" fmla="*/ 4351338 h 4351338"/>
              <a:gd name="connsiteX3" fmla="*/ 0 w 3173412"/>
              <a:gd name="connsiteY3" fmla="*/ 4351338 h 4351338"/>
              <a:gd name="connsiteX4" fmla="*/ 0 w 3173412"/>
              <a:gd name="connsiteY4" fmla="*/ 0 h 4351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73412" h="4351338" fill="none" extrusionOk="0">
                <a:moveTo>
                  <a:pt x="0" y="0"/>
                </a:moveTo>
                <a:cubicBezTo>
                  <a:pt x="816512" y="-33775"/>
                  <a:pt x="2737541" y="138873"/>
                  <a:pt x="3173412" y="0"/>
                </a:cubicBezTo>
                <a:cubicBezTo>
                  <a:pt x="3099641" y="585222"/>
                  <a:pt x="3017529" y="3710241"/>
                  <a:pt x="3173412" y="4351338"/>
                </a:cubicBezTo>
                <a:cubicBezTo>
                  <a:pt x="1768252" y="4214008"/>
                  <a:pt x="521130" y="4213482"/>
                  <a:pt x="0" y="4351338"/>
                </a:cubicBezTo>
                <a:cubicBezTo>
                  <a:pt x="152408" y="2268068"/>
                  <a:pt x="73868" y="1803478"/>
                  <a:pt x="0" y="0"/>
                </a:cubicBezTo>
                <a:close/>
              </a:path>
              <a:path w="3173412" h="4351338" stroke="0" extrusionOk="0">
                <a:moveTo>
                  <a:pt x="0" y="0"/>
                </a:moveTo>
                <a:cubicBezTo>
                  <a:pt x="1175655" y="-101487"/>
                  <a:pt x="1737843" y="-162162"/>
                  <a:pt x="3173412" y="0"/>
                </a:cubicBezTo>
                <a:cubicBezTo>
                  <a:pt x="3234125" y="1739382"/>
                  <a:pt x="3112340" y="3375976"/>
                  <a:pt x="3173412" y="4351338"/>
                </a:cubicBezTo>
                <a:cubicBezTo>
                  <a:pt x="1782543" y="4401403"/>
                  <a:pt x="560800" y="4192889"/>
                  <a:pt x="0" y="4351338"/>
                </a:cubicBezTo>
                <a:cubicBezTo>
                  <a:pt x="-24452" y="3602151"/>
                  <a:pt x="-67663" y="2092173"/>
                  <a:pt x="0" y="0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981765707">
                  <ask:type>
                    <ask:lineSketchCurved/>
                  </ask:type>
                </ask:lineSketchStyleProps>
              </a:ext>
            </a:extLst>
          </a:ln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GB" b="1" dirty="0"/>
              <a:t>Useful links</a:t>
            </a:r>
          </a:p>
          <a:p>
            <a:r>
              <a:rPr lang="en-GB" dirty="0">
                <a:hlinkClick r:id="rId3"/>
              </a:rPr>
              <a:t>Occupational route map</a:t>
            </a:r>
            <a:endParaRPr lang="en-GB" dirty="0"/>
          </a:p>
          <a:p>
            <a:r>
              <a:rPr lang="en-GB" dirty="0">
                <a:hlinkClick r:id="rId4"/>
              </a:rPr>
              <a:t>NHS Careers</a:t>
            </a:r>
            <a:endParaRPr lang="en-GB" dirty="0"/>
          </a:p>
        </p:txBody>
      </p:sp>
      <p:sp>
        <p:nvSpPr>
          <p:cNvPr id="4" name="Text Placeholder 12">
            <a:extLst>
              <a:ext uri="{FF2B5EF4-FFF2-40B4-BE49-F238E27FC236}">
                <a16:creationId xmlns:a16="http://schemas.microsoft.com/office/drawing/2014/main" id="{0A80B4B7-F830-45FF-0CCC-471DC99883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6311900"/>
            <a:ext cx="5360469" cy="409574"/>
          </a:xfrm>
        </p:spPr>
        <p:txBody>
          <a:bodyPr/>
          <a:lstStyle/>
          <a:p>
            <a:r>
              <a:rPr lang="en-GB" dirty="0"/>
              <a:t>Lesson 3: Opportunities for progression in the health and science sectors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61AB3ED-1853-6C25-C5DE-EC7CBFD81F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973929" y="162686"/>
            <a:ext cx="2078545" cy="365125"/>
          </a:xfrm>
        </p:spPr>
        <p:txBody>
          <a:bodyPr/>
          <a:lstStyle/>
          <a:p>
            <a:r>
              <a:rPr lang="en-GB" dirty="0"/>
              <a:t>Activity 2</a:t>
            </a:r>
          </a:p>
        </p:txBody>
      </p:sp>
    </p:spTree>
    <p:extLst>
      <p:ext uri="{BB962C8B-B14F-4D97-AF65-F5344CB8AC3E}">
        <p14:creationId xmlns:p14="http://schemas.microsoft.com/office/powerpoint/2010/main" val="1253953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23CBE4BB3A37E488EBA36778162DF73" ma:contentTypeVersion="14" ma:contentTypeDescription="Create a new document." ma:contentTypeScope="" ma:versionID="0ca46bf19ef785bbbc8660e038fa42bd">
  <xsd:schema xmlns:xsd="http://www.w3.org/2001/XMLSchema" xmlns:xs="http://www.w3.org/2001/XMLSchema" xmlns:p="http://schemas.microsoft.com/office/2006/metadata/properties" xmlns:ns2="793c77ee-4b4c-4c71-81d8-13ade05a2728" xmlns:ns3="35bd0bae-f88e-4010-86b3-4f837abcc0be" targetNamespace="http://schemas.microsoft.com/office/2006/metadata/properties" ma:root="true" ma:fieldsID="5715f077389cd6616b2945872cd585d5" ns2:_="" ns3:_="">
    <xsd:import namespace="793c77ee-4b4c-4c71-81d8-13ade05a2728"/>
    <xsd:import namespace="35bd0bae-f88e-4010-86b3-4f837abcc0b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3c77ee-4b4c-4c71-81d8-13ade05a27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5c323eb9-42bf-4c5f-9fdb-2be1ed835c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d0bae-f88e-4010-86b3-4f837abcc0be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528b4b58-1043-4966-96c8-0b089c760a9f}" ma:internalName="TaxCatchAll" ma:showField="CatchAllData" ma:web="35bd0bae-f88e-4010-86b3-4f837abcc0b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bd0bae-f88e-4010-86b3-4f837abcc0be" xsi:nil="true"/>
    <lcf76f155ced4ddcb4097134ff3c332f xmlns="793c77ee-4b4c-4c71-81d8-13ade05a2728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68BC2CB-A56F-4275-BEC8-9F4CABA2BCCE}"/>
</file>

<file path=customXml/itemProps2.xml><?xml version="1.0" encoding="utf-8"?>
<ds:datastoreItem xmlns:ds="http://schemas.openxmlformats.org/officeDocument/2006/customXml" ds:itemID="{613FD873-CC4F-4586-86A0-2CB56261A96C}"/>
</file>

<file path=customXml/itemProps3.xml><?xml version="1.0" encoding="utf-8"?>
<ds:datastoreItem xmlns:ds="http://schemas.openxmlformats.org/officeDocument/2006/customXml" ds:itemID="{C910C4FC-32AB-4B57-90E0-5065F9C030E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1948</Words>
  <Application>Microsoft Office PowerPoint</Application>
  <PresentationFormat>Widescreen</PresentationFormat>
  <Paragraphs>257</Paragraphs>
  <Slides>19</Slides>
  <Notes>10</Notes>
  <HiddenSlides>0</HiddenSlides>
  <MMClips>8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Arial Narrow</vt:lpstr>
      <vt:lpstr>Calibri</vt:lpstr>
      <vt:lpstr>Courier New</vt:lpstr>
      <vt:lpstr>docs-Google Sans</vt:lpstr>
      <vt:lpstr>Google Sans</vt:lpstr>
      <vt:lpstr>Lato</vt:lpstr>
      <vt:lpstr>Noto Sans Symbols</vt:lpstr>
      <vt:lpstr>Segoe UI</vt:lpstr>
      <vt:lpstr>Office Theme</vt:lpstr>
      <vt:lpstr>Health</vt:lpstr>
      <vt:lpstr>In this lesson, we will:</vt:lpstr>
      <vt:lpstr>How many occupations within the healthcare sector can you name?</vt:lpstr>
      <vt:lpstr>Occupations within healthcare</vt:lpstr>
      <vt:lpstr>Occupations within healthcare</vt:lpstr>
      <vt:lpstr>Occupations within healthcare</vt:lpstr>
      <vt:lpstr>Occupations within healthcare</vt:lpstr>
      <vt:lpstr>Types of occupation</vt:lpstr>
      <vt:lpstr>Types of occupation</vt:lpstr>
      <vt:lpstr>Types of occupation</vt:lpstr>
      <vt:lpstr>Classifying occupations</vt:lpstr>
      <vt:lpstr>Classifying occupations</vt:lpstr>
      <vt:lpstr>Career action plan</vt:lpstr>
      <vt:lpstr>Career action plan</vt:lpstr>
      <vt:lpstr>Career action plan</vt:lpstr>
      <vt:lpstr>AO2 Study question</vt:lpstr>
      <vt:lpstr>AO2 Study question – mark scheme</vt:lpstr>
      <vt:lpstr>Consolidation</vt:lpstr>
      <vt:lpstr>In this lesson, we have: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2024-03-01T12:33:08Z</dcterms:created>
  <dcterms:modified xsi:type="dcterms:W3CDTF">2024-03-05T11:24:49Z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0x010100823CBE4BB3A37E488EBA36778162DF73</vt:lpwstr>
  </property>
</Properties>
</file>