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7" r:id="rId2"/>
    <p:sldId id="258" r:id="rId3"/>
    <p:sldId id="259" r:id="rId4"/>
    <p:sldId id="270" r:id="rId5"/>
    <p:sldId id="260" r:id="rId6"/>
    <p:sldId id="279" r:id="rId7"/>
    <p:sldId id="278" r:id="rId8"/>
    <p:sldId id="261" r:id="rId9"/>
    <p:sldId id="262" r:id="rId10"/>
    <p:sldId id="274" r:id="rId11"/>
    <p:sldId id="275" r:id="rId12"/>
    <p:sldId id="271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A2FF"/>
    <a:srgbClr val="8E53EF"/>
    <a:srgbClr val="466318"/>
    <a:srgbClr val="FF7575"/>
    <a:srgbClr val="E2EEBE"/>
    <a:srgbClr val="F6FAEC"/>
    <a:srgbClr val="C0CEFF"/>
    <a:srgbClr val="10283A"/>
    <a:srgbClr val="F1995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43" autoAdjust="0"/>
    <p:restoredTop sz="83741" autoAdjust="0"/>
  </p:normalViewPr>
  <p:slideViewPr>
    <p:cSldViewPr snapToGrid="0">
      <p:cViewPr varScale="1">
        <p:scale>
          <a:sx n="81" d="100"/>
          <a:sy n="81" d="100"/>
        </p:scale>
        <p:origin x="13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1059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41D0A8-53FF-630C-A836-51A3FCF679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E7DE2-9C0D-6BF3-1161-3FCE11A4D7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90100-C4EB-4E88-91FA-DBDEB754A07B}" type="datetimeFigureOut">
              <a:rPr lang="en-GB" smtClean="0"/>
              <a:pPr/>
              <a:t>05/03/2024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F8F44F-3644-328A-AC9D-5615F79C6C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DFE00-70B8-9624-0D12-55AEF16C7C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BE69C-86F9-4AFD-A89E-85F0E027EAC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877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B59CA-7A41-4A35-A91B-476B135E7AE6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D470C-3F6B-4593-9EA3-2AB115CDA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18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89410863?share=copy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e.gov.uk/biosafety/blood-borne-viruses/avoiding-sharps-injuries.htm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/>
              <a:t>Image © 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docs-Google Sans"/>
              </a:rPr>
              <a:t>iStockphoto/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docs-Google Sans"/>
              </a:rPr>
              <a:t>sturti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470C-3F6B-4593-9EA3-2AB115CDA1A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2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Films to introduce </a:t>
            </a:r>
            <a:r>
              <a:rPr lang="en-US" sz="1800" dirty="0" err="1"/>
              <a:t>organisational</a:t>
            </a:r>
            <a:r>
              <a:rPr lang="en-US" sz="1800" dirty="0"/>
              <a:t> policies: </a:t>
            </a:r>
          </a:p>
          <a:p>
            <a:endParaRPr lang="it-IT" sz="1800" dirty="0">
              <a:effectLst/>
              <a:latin typeface="Segoe UI" panose="020B0502040204020203" pitchFamily="34" charset="0"/>
            </a:endParaRPr>
          </a:p>
          <a:p>
            <a:r>
              <a:rPr lang="it-IT" sz="1800" dirty="0">
                <a:effectLst/>
                <a:latin typeface="Segoe UI" panose="020B0502040204020203" pitchFamily="34" charset="0"/>
              </a:rPr>
              <a:t>Scenario 1 – </a:t>
            </a:r>
            <a:r>
              <a:rPr lang="en-CA" sz="2800" b="0" i="0" dirty="0">
                <a:solidFill>
                  <a:srgbClr val="FF0000"/>
                </a:solidFill>
                <a:effectLst/>
                <a:latin typeface="docs-Calibri"/>
              </a:rPr>
              <a:t>https://vimeo.com/889410676?share=copy</a:t>
            </a:r>
          </a:p>
          <a:p>
            <a:r>
              <a:rPr lang="it-IT" sz="1800" dirty="0">
                <a:effectLst/>
                <a:latin typeface="Segoe UI" panose="020B0502040204020203" pitchFamily="34" charset="0"/>
              </a:rPr>
              <a:t>Scenario 2 – </a:t>
            </a:r>
            <a:r>
              <a:rPr lang="en-CA" sz="2800" b="0" i="0" dirty="0">
                <a:solidFill>
                  <a:srgbClr val="FF0000"/>
                </a:solidFill>
                <a:effectLst/>
                <a:latin typeface="docs-Calibri"/>
              </a:rPr>
              <a:t>https://vimeo.com/889410735?share=copy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470C-3F6B-4593-9EA3-2AB115CDA1A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68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Films to introduce </a:t>
            </a:r>
            <a:r>
              <a:rPr lang="en-US" sz="1800" dirty="0" err="1"/>
              <a:t>organisational</a:t>
            </a:r>
            <a:r>
              <a:rPr lang="en-US" sz="1800" dirty="0"/>
              <a:t> policies: </a:t>
            </a:r>
          </a:p>
          <a:p>
            <a:endParaRPr lang="it-IT" sz="1800" dirty="0">
              <a:effectLst/>
              <a:latin typeface="Segoe UI" panose="020B0502040204020203" pitchFamily="34" charset="0"/>
            </a:endParaRPr>
          </a:p>
          <a:p>
            <a:r>
              <a:rPr lang="it-IT" sz="1800" dirty="0">
                <a:effectLst/>
                <a:latin typeface="Segoe UI" panose="020B0502040204020203" pitchFamily="34" charset="0"/>
              </a:rPr>
              <a:t>Scenario 3 – </a:t>
            </a:r>
            <a:r>
              <a:rPr lang="en-CA" sz="2800" b="0" i="0" dirty="0">
                <a:solidFill>
                  <a:srgbClr val="FF0000"/>
                </a:solidFill>
                <a:effectLst/>
                <a:latin typeface="docs-Calibri"/>
              </a:rPr>
              <a:t>https://vimeo.com/889410812?share=copy</a:t>
            </a:r>
            <a:endParaRPr lang="it-IT" sz="1800" dirty="0">
              <a:effectLst/>
              <a:latin typeface="Segoe UI" panose="020B0502040204020203" pitchFamily="34" charset="0"/>
            </a:endParaRPr>
          </a:p>
          <a:p>
            <a:r>
              <a:rPr lang="it-IT" sz="1800" dirty="0">
                <a:effectLst/>
                <a:latin typeface="Segoe UI" panose="020B0502040204020203" pitchFamily="34" charset="0"/>
              </a:rPr>
              <a:t>Scenario 4 – </a:t>
            </a:r>
            <a:r>
              <a:rPr lang="en-CA" sz="2800" b="0" i="0" u="sng" dirty="0">
                <a:solidFill>
                  <a:srgbClr val="1155CC"/>
                </a:solidFill>
                <a:effectLst/>
                <a:latin typeface="docs-Calibri"/>
                <a:hlinkClick r:id="rId3"/>
              </a:rPr>
              <a:t>https://vimeo.com/889410863?share=copy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470C-3F6B-4593-9EA3-2AB115CDA1A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15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Films to introduce </a:t>
            </a:r>
            <a:r>
              <a:rPr lang="en-US" sz="1800" dirty="0" err="1"/>
              <a:t>organisational</a:t>
            </a:r>
            <a:r>
              <a:rPr lang="en-US" sz="1800" dirty="0"/>
              <a:t> policies: </a:t>
            </a:r>
          </a:p>
          <a:p>
            <a:endParaRPr lang="it-IT" sz="1800" dirty="0">
              <a:effectLst/>
              <a:latin typeface="Segoe UI" panose="020B0502040204020203" pitchFamily="34" charset="0"/>
            </a:endParaRPr>
          </a:p>
          <a:p>
            <a:r>
              <a:rPr lang="it-IT" sz="1800" dirty="0">
                <a:effectLst/>
                <a:latin typeface="Segoe UI" panose="020B0502040204020203" pitchFamily="34" charset="0"/>
              </a:rPr>
              <a:t>Scenario 5 – </a:t>
            </a:r>
            <a:r>
              <a:rPr lang="en-CA" sz="2800" b="0" i="0" dirty="0">
                <a:solidFill>
                  <a:srgbClr val="FF0000"/>
                </a:solidFill>
                <a:effectLst/>
                <a:latin typeface="docs-Calibri"/>
              </a:rPr>
              <a:t>https://vimeo.com/889410922?share=copy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470C-3F6B-4593-9EA3-2AB115CDA1A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50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Weblinks on this slide: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rgbClr val="0D0D0D"/>
              </a:solidFill>
              <a:effectLst/>
              <a:latin typeface="Arial" panose="020B0604020202020204" pitchFamily="34" charset="0"/>
              <a:ea typeface="Arial" panose="020B0604020202020204" pitchFamily="34" charset="0"/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3"/>
              </a:rPr>
              <a:t>www.hse.gov.uk/biosafety/blood-borne-viruses/avoiding-sharps-injuries.htm</a:t>
            </a:r>
            <a:r>
              <a:rPr lang="en-GB" sz="12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GB" sz="12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470C-3F6B-4593-9EA3-2AB115CDA1A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79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6E5EB6-EF23-9191-1C19-791D0A3DF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1771"/>
            <a:ext cx="12192000" cy="3461657"/>
          </a:xfrm>
          <a:prstGeom prst="rect">
            <a:avLst/>
          </a:prstGeom>
        </p:spPr>
      </p:pic>
      <p:pic>
        <p:nvPicPr>
          <p:cNvPr id="6" name="Picture 5" descr="A picture containing screenshot, design&#10;&#10;Description automatically generated">
            <a:extLst>
              <a:ext uri="{FF2B5EF4-FFF2-40B4-BE49-F238E27FC236}">
                <a16:creationId xmlns:a16="http://schemas.microsoft.com/office/drawing/2014/main" id="{CF0436F5-4759-CE02-9A1C-07D3004141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08266"/>
            <a:ext cx="12192000" cy="5247132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33622E4-CEE5-F34B-4F3F-C30CEBF6A7A0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1A01DBF-6845-8111-1CE3-3D349B5929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0283" y="1283344"/>
            <a:ext cx="1811434" cy="1800000"/>
          </a:xfrm>
          <a:prstGeom prst="rect">
            <a:avLst/>
          </a:prstGeom>
        </p:spPr>
      </p:pic>
      <p:pic>
        <p:nvPicPr>
          <p:cNvPr id="17" name="Picture 16" descr="A heart with a pulse line&#10;&#10;Description automatically generated with low confidence">
            <a:extLst>
              <a:ext uri="{FF2B5EF4-FFF2-40B4-BE49-F238E27FC236}">
                <a16:creationId xmlns:a16="http://schemas.microsoft.com/office/drawing/2014/main" id="{CBFB300C-2BB8-401C-5DD0-A1E1AA7DCF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7945" y="1806627"/>
            <a:ext cx="1134190" cy="8793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C3DBCA-7C4D-8464-41A1-E5A6B97E9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</p:spPr>
        <p:txBody>
          <a:bodyPr anchor="b" anchorCtr="0">
            <a:noAutofit/>
          </a:bodyPr>
          <a:lstStyle>
            <a:lvl1pPr algn="ctr">
              <a:defRPr sz="5200" b="1">
                <a:solidFill>
                  <a:srgbClr val="4663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1979FD-01AA-1067-1460-57F7EF5F9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583211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21591CF-EA9C-66D4-29AD-8DBF21EEA2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2476724"/>
            <a:ext cx="5623668" cy="534189"/>
          </a:xfrm>
        </p:spPr>
        <p:txBody>
          <a:bodyPr>
            <a:noAutofit/>
          </a:bodyPr>
          <a:lstStyle>
            <a:lvl1pPr marL="0" indent="0" algn="r">
              <a:buNone/>
              <a:defRPr sz="2000" b="1" i="0" u="none">
                <a:solidFill>
                  <a:srgbClr val="466318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9CA186E-4A24-6614-1555-2BC031D1DF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5625863"/>
            <a:ext cx="9144000" cy="458004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A picture containing screenshot, graphics, pattern, circle&#10;&#10;Description automatically generated">
            <a:extLst>
              <a:ext uri="{FF2B5EF4-FFF2-40B4-BE49-F238E27FC236}">
                <a16:creationId xmlns:a16="http://schemas.microsoft.com/office/drawing/2014/main" id="{A9378456-E134-818B-E1E2-317DDED15FA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163" y="1861525"/>
            <a:ext cx="2049637" cy="86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07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F0C2EF-6E16-9B82-6B63-442BD0C248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61979"/>
          <a:stretch/>
        </p:blipFill>
        <p:spPr>
          <a:xfrm>
            <a:off x="7556311" y="1"/>
            <a:ext cx="463568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9BF35E-4FF2-56EA-FEEA-82EBBA150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12059-CE26-DF3F-AEE5-9C0A0884B4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40080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59635E-39ED-F784-26B0-6A6520D6AD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75008" y="2892829"/>
            <a:ext cx="3507474" cy="328413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10283A"/>
                </a:solidFill>
              </a:defRPr>
            </a:lvl1pPr>
            <a:lvl2pPr marL="457200" indent="0">
              <a:buNone/>
              <a:defRPr sz="2000">
                <a:solidFill>
                  <a:srgbClr val="10283A"/>
                </a:solidFill>
              </a:defRPr>
            </a:lvl2pPr>
            <a:lvl3pPr marL="914400" indent="0">
              <a:buNone/>
              <a:defRPr sz="2000">
                <a:solidFill>
                  <a:srgbClr val="10283A"/>
                </a:solidFill>
              </a:defRPr>
            </a:lvl3pPr>
            <a:lvl4pPr marL="1371600" indent="0">
              <a:buNone/>
              <a:defRPr sz="2000">
                <a:solidFill>
                  <a:srgbClr val="10283A"/>
                </a:solidFill>
              </a:defRPr>
            </a:lvl4pPr>
            <a:lvl5pPr marL="1828800" indent="0">
              <a:buNone/>
              <a:defRPr sz="2000">
                <a:solidFill>
                  <a:srgbClr val="10283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EAC885B-A4A4-DCB2-7EAC-A1F1A996CE75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14E3177-C0BC-55FC-4E39-B45CD33145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5008" y="2055812"/>
            <a:ext cx="2689727" cy="620511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10283A"/>
                </a:solidFill>
              </a:defRPr>
            </a:lvl1pPr>
            <a:lvl2pPr marL="457200" indent="0">
              <a:buNone/>
              <a:defRPr sz="2000">
                <a:solidFill>
                  <a:srgbClr val="FF0000"/>
                </a:solidFill>
              </a:defRPr>
            </a:lvl2pPr>
            <a:lvl3pPr marL="914400" indent="0">
              <a:buNone/>
              <a:defRPr sz="2000">
                <a:solidFill>
                  <a:srgbClr val="FF0000"/>
                </a:solidFill>
              </a:defRPr>
            </a:lvl3pPr>
            <a:lvl4pPr marL="1371600" indent="0">
              <a:buNone/>
              <a:defRPr sz="2000">
                <a:solidFill>
                  <a:srgbClr val="FF0000"/>
                </a:solidFill>
              </a:defRPr>
            </a:lvl4pPr>
            <a:lvl5pPr marL="1828800" indent="0">
              <a:buNone/>
              <a:defRPr sz="200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E4C997-4AE7-5413-8EBD-5D3A204E83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38E42E70-E1D6-307E-10B0-2F5B246987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458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tex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1CF4477-6D3D-2D7E-2E3D-CAC0483B27E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9788" y="1872343"/>
            <a:ext cx="3932238" cy="39887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D7E2D6-6541-EB56-B25E-8362BF154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55486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401A65-36E9-75E7-2C99-A3E5430245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84514"/>
            <a:ext cx="5762398" cy="4576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2425175-C340-950A-69CF-C6171BA23D5C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B12EA37-2B28-33A5-1D17-A7374800F6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B62C6E0-46EF-437B-CFEB-4B65E34ADC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6948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two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15544B-F175-9EAE-3425-9D9811AB2A7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978025"/>
            <a:ext cx="5196840" cy="4351338"/>
          </a:xfrm>
          <a:noFill/>
          <a:ln w="28575">
            <a:solidFill>
              <a:srgbClr val="E2EEBE"/>
            </a:solidFill>
          </a:ln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1330FB-8399-C74E-BF60-F600FDC5CC0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68046" y="1978025"/>
            <a:ext cx="5196840" cy="4351338"/>
          </a:xfrm>
          <a:noFill/>
          <a:ln w="28575">
            <a:solidFill>
              <a:srgbClr val="E2EEBE"/>
            </a:solidFill>
          </a:ln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5148E20-5D43-7AC1-2CBA-646804B0C4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DE05CFA6-FB5A-1E49-1F0A-E11C421F4B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71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text+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83829" cy="4351338"/>
          </a:xfrm>
          <a:solidFill>
            <a:schemeClr val="bg1"/>
          </a:solidFill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5360CA8-9563-DFF9-85DA-504D2363294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79724" y="1825625"/>
            <a:ext cx="3174076" cy="4351338"/>
          </a:xfrm>
          <a:custGeom>
            <a:avLst/>
            <a:gdLst>
              <a:gd name="connsiteX0" fmla="*/ 0 w 3174076"/>
              <a:gd name="connsiteY0" fmla="*/ 0 h 4351338"/>
              <a:gd name="connsiteX1" fmla="*/ 539593 w 3174076"/>
              <a:gd name="connsiteY1" fmla="*/ 0 h 4351338"/>
              <a:gd name="connsiteX2" fmla="*/ 1079186 w 3174076"/>
              <a:gd name="connsiteY2" fmla="*/ 0 h 4351338"/>
              <a:gd name="connsiteX3" fmla="*/ 1650520 w 3174076"/>
              <a:gd name="connsiteY3" fmla="*/ 0 h 4351338"/>
              <a:gd name="connsiteX4" fmla="*/ 2253594 w 3174076"/>
              <a:gd name="connsiteY4" fmla="*/ 0 h 4351338"/>
              <a:gd name="connsiteX5" fmla="*/ 3174076 w 3174076"/>
              <a:gd name="connsiteY5" fmla="*/ 0 h 4351338"/>
              <a:gd name="connsiteX6" fmla="*/ 3174076 w 3174076"/>
              <a:gd name="connsiteY6" fmla="*/ 708646 h 4351338"/>
              <a:gd name="connsiteX7" fmla="*/ 3174076 w 3174076"/>
              <a:gd name="connsiteY7" fmla="*/ 1199726 h 4351338"/>
              <a:gd name="connsiteX8" fmla="*/ 3174076 w 3174076"/>
              <a:gd name="connsiteY8" fmla="*/ 1734319 h 4351338"/>
              <a:gd name="connsiteX9" fmla="*/ 3174076 w 3174076"/>
              <a:gd name="connsiteY9" fmla="*/ 2312425 h 4351338"/>
              <a:gd name="connsiteX10" fmla="*/ 3174076 w 3174076"/>
              <a:gd name="connsiteY10" fmla="*/ 2890532 h 4351338"/>
              <a:gd name="connsiteX11" fmla="*/ 3174076 w 3174076"/>
              <a:gd name="connsiteY11" fmla="*/ 3425125 h 4351338"/>
              <a:gd name="connsiteX12" fmla="*/ 3174076 w 3174076"/>
              <a:gd name="connsiteY12" fmla="*/ 4351338 h 4351338"/>
              <a:gd name="connsiteX13" fmla="*/ 2475779 w 3174076"/>
              <a:gd name="connsiteY13" fmla="*/ 4351338 h 4351338"/>
              <a:gd name="connsiteX14" fmla="*/ 1809223 w 3174076"/>
              <a:gd name="connsiteY14" fmla="*/ 4351338 h 4351338"/>
              <a:gd name="connsiteX15" fmla="*/ 1206149 w 3174076"/>
              <a:gd name="connsiteY15" fmla="*/ 4351338 h 4351338"/>
              <a:gd name="connsiteX16" fmla="*/ 0 w 3174076"/>
              <a:gd name="connsiteY16" fmla="*/ 4351338 h 4351338"/>
              <a:gd name="connsiteX17" fmla="*/ 0 w 3174076"/>
              <a:gd name="connsiteY17" fmla="*/ 3642692 h 4351338"/>
              <a:gd name="connsiteX18" fmla="*/ 0 w 3174076"/>
              <a:gd name="connsiteY18" fmla="*/ 3151612 h 4351338"/>
              <a:gd name="connsiteX19" fmla="*/ 0 w 3174076"/>
              <a:gd name="connsiteY19" fmla="*/ 2486479 h 4351338"/>
              <a:gd name="connsiteX20" fmla="*/ 0 w 3174076"/>
              <a:gd name="connsiteY20" fmla="*/ 1995399 h 4351338"/>
              <a:gd name="connsiteX21" fmla="*/ 0 w 3174076"/>
              <a:gd name="connsiteY21" fmla="*/ 1286753 h 4351338"/>
              <a:gd name="connsiteX22" fmla="*/ 0 w 3174076"/>
              <a:gd name="connsiteY22" fmla="*/ 665133 h 4351338"/>
              <a:gd name="connsiteX23" fmla="*/ 0 w 3174076"/>
              <a:gd name="connsiteY23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174076" h="4351338" fill="none" extrusionOk="0">
                <a:moveTo>
                  <a:pt x="0" y="0"/>
                </a:moveTo>
                <a:cubicBezTo>
                  <a:pt x="268416" y="-23827"/>
                  <a:pt x="352197" y="24648"/>
                  <a:pt x="539593" y="0"/>
                </a:cubicBezTo>
                <a:cubicBezTo>
                  <a:pt x="726989" y="-24648"/>
                  <a:pt x="971240" y="-20080"/>
                  <a:pt x="1079186" y="0"/>
                </a:cubicBezTo>
                <a:cubicBezTo>
                  <a:pt x="1187132" y="20080"/>
                  <a:pt x="1440798" y="-18762"/>
                  <a:pt x="1650520" y="0"/>
                </a:cubicBezTo>
                <a:cubicBezTo>
                  <a:pt x="1860242" y="18762"/>
                  <a:pt x="2083458" y="-8389"/>
                  <a:pt x="2253594" y="0"/>
                </a:cubicBezTo>
                <a:cubicBezTo>
                  <a:pt x="2423730" y="8389"/>
                  <a:pt x="2941083" y="-37671"/>
                  <a:pt x="3174076" y="0"/>
                </a:cubicBezTo>
                <a:cubicBezTo>
                  <a:pt x="3171503" y="328352"/>
                  <a:pt x="3162404" y="507417"/>
                  <a:pt x="3174076" y="708646"/>
                </a:cubicBezTo>
                <a:cubicBezTo>
                  <a:pt x="3185748" y="909875"/>
                  <a:pt x="3188485" y="1079887"/>
                  <a:pt x="3174076" y="1199726"/>
                </a:cubicBezTo>
                <a:cubicBezTo>
                  <a:pt x="3159667" y="1319565"/>
                  <a:pt x="3151895" y="1579508"/>
                  <a:pt x="3174076" y="1734319"/>
                </a:cubicBezTo>
                <a:cubicBezTo>
                  <a:pt x="3196257" y="1889130"/>
                  <a:pt x="3195829" y="2045705"/>
                  <a:pt x="3174076" y="2312425"/>
                </a:cubicBezTo>
                <a:cubicBezTo>
                  <a:pt x="3152323" y="2579145"/>
                  <a:pt x="3169865" y="2685824"/>
                  <a:pt x="3174076" y="2890532"/>
                </a:cubicBezTo>
                <a:cubicBezTo>
                  <a:pt x="3178287" y="3095240"/>
                  <a:pt x="3171104" y="3213803"/>
                  <a:pt x="3174076" y="3425125"/>
                </a:cubicBezTo>
                <a:cubicBezTo>
                  <a:pt x="3177048" y="3636447"/>
                  <a:pt x="3154403" y="4108609"/>
                  <a:pt x="3174076" y="4351338"/>
                </a:cubicBezTo>
                <a:cubicBezTo>
                  <a:pt x="3031832" y="4321705"/>
                  <a:pt x="2622579" y="4372546"/>
                  <a:pt x="2475779" y="4351338"/>
                </a:cubicBezTo>
                <a:cubicBezTo>
                  <a:pt x="2328979" y="4330130"/>
                  <a:pt x="2072231" y="4349691"/>
                  <a:pt x="1809223" y="4351338"/>
                </a:cubicBezTo>
                <a:cubicBezTo>
                  <a:pt x="1546215" y="4352985"/>
                  <a:pt x="1343102" y="4378518"/>
                  <a:pt x="1206149" y="4351338"/>
                </a:cubicBezTo>
                <a:cubicBezTo>
                  <a:pt x="1069196" y="4324158"/>
                  <a:pt x="376438" y="4330080"/>
                  <a:pt x="0" y="4351338"/>
                </a:cubicBezTo>
                <a:cubicBezTo>
                  <a:pt x="32564" y="4157387"/>
                  <a:pt x="11478" y="3815685"/>
                  <a:pt x="0" y="3642692"/>
                </a:cubicBezTo>
                <a:cubicBezTo>
                  <a:pt x="-11478" y="3469699"/>
                  <a:pt x="-17769" y="3356878"/>
                  <a:pt x="0" y="3151612"/>
                </a:cubicBezTo>
                <a:cubicBezTo>
                  <a:pt x="17769" y="2946346"/>
                  <a:pt x="12578" y="2797666"/>
                  <a:pt x="0" y="2486479"/>
                </a:cubicBezTo>
                <a:cubicBezTo>
                  <a:pt x="-12578" y="2175292"/>
                  <a:pt x="-9907" y="2104087"/>
                  <a:pt x="0" y="1995399"/>
                </a:cubicBezTo>
                <a:cubicBezTo>
                  <a:pt x="9907" y="1886711"/>
                  <a:pt x="11327" y="1512831"/>
                  <a:pt x="0" y="1286753"/>
                </a:cubicBezTo>
                <a:cubicBezTo>
                  <a:pt x="-11327" y="1060675"/>
                  <a:pt x="5859" y="832266"/>
                  <a:pt x="0" y="665133"/>
                </a:cubicBezTo>
                <a:cubicBezTo>
                  <a:pt x="-5859" y="498000"/>
                  <a:pt x="75" y="259686"/>
                  <a:pt x="0" y="0"/>
                </a:cubicBezTo>
                <a:close/>
              </a:path>
              <a:path w="3174076" h="4351338" stroke="0" extrusionOk="0">
                <a:moveTo>
                  <a:pt x="0" y="0"/>
                </a:moveTo>
                <a:cubicBezTo>
                  <a:pt x="238831" y="14723"/>
                  <a:pt x="480051" y="-10538"/>
                  <a:pt x="698297" y="0"/>
                </a:cubicBezTo>
                <a:cubicBezTo>
                  <a:pt x="916543" y="10538"/>
                  <a:pt x="1154726" y="13383"/>
                  <a:pt x="1301371" y="0"/>
                </a:cubicBezTo>
                <a:cubicBezTo>
                  <a:pt x="1448016" y="-13383"/>
                  <a:pt x="1807132" y="-30"/>
                  <a:pt x="1999668" y="0"/>
                </a:cubicBezTo>
                <a:cubicBezTo>
                  <a:pt x="2192204" y="30"/>
                  <a:pt x="2655866" y="13746"/>
                  <a:pt x="3174076" y="0"/>
                </a:cubicBezTo>
                <a:cubicBezTo>
                  <a:pt x="3154416" y="328479"/>
                  <a:pt x="3156727" y="507405"/>
                  <a:pt x="3174076" y="665133"/>
                </a:cubicBezTo>
                <a:cubicBezTo>
                  <a:pt x="3191425" y="822861"/>
                  <a:pt x="3193977" y="1042506"/>
                  <a:pt x="3174076" y="1199726"/>
                </a:cubicBezTo>
                <a:cubicBezTo>
                  <a:pt x="3154175" y="1356946"/>
                  <a:pt x="3183847" y="1517591"/>
                  <a:pt x="3174076" y="1821346"/>
                </a:cubicBezTo>
                <a:cubicBezTo>
                  <a:pt x="3164305" y="2125101"/>
                  <a:pt x="3194528" y="2073601"/>
                  <a:pt x="3174076" y="2312425"/>
                </a:cubicBezTo>
                <a:cubicBezTo>
                  <a:pt x="3153624" y="2551249"/>
                  <a:pt x="3185805" y="2772558"/>
                  <a:pt x="3174076" y="2934045"/>
                </a:cubicBezTo>
                <a:cubicBezTo>
                  <a:pt x="3162347" y="3095532"/>
                  <a:pt x="3155247" y="3369274"/>
                  <a:pt x="3174076" y="3599178"/>
                </a:cubicBezTo>
                <a:cubicBezTo>
                  <a:pt x="3192905" y="3829082"/>
                  <a:pt x="3154199" y="4122520"/>
                  <a:pt x="3174076" y="4351338"/>
                </a:cubicBezTo>
                <a:cubicBezTo>
                  <a:pt x="2875561" y="4332635"/>
                  <a:pt x="2778934" y="4334576"/>
                  <a:pt x="2571002" y="4351338"/>
                </a:cubicBezTo>
                <a:cubicBezTo>
                  <a:pt x="2363070" y="4368100"/>
                  <a:pt x="2267472" y="4359571"/>
                  <a:pt x="2031409" y="4351338"/>
                </a:cubicBezTo>
                <a:cubicBezTo>
                  <a:pt x="1795346" y="4343105"/>
                  <a:pt x="1673628" y="4348935"/>
                  <a:pt x="1396593" y="4351338"/>
                </a:cubicBezTo>
                <a:cubicBezTo>
                  <a:pt x="1119558" y="4353741"/>
                  <a:pt x="1036303" y="4351322"/>
                  <a:pt x="793519" y="4351338"/>
                </a:cubicBezTo>
                <a:cubicBezTo>
                  <a:pt x="550735" y="4351354"/>
                  <a:pt x="330547" y="4384738"/>
                  <a:pt x="0" y="4351338"/>
                </a:cubicBezTo>
                <a:cubicBezTo>
                  <a:pt x="12507" y="4129693"/>
                  <a:pt x="4998" y="4047075"/>
                  <a:pt x="0" y="3860258"/>
                </a:cubicBezTo>
                <a:cubicBezTo>
                  <a:pt x="-4998" y="3673441"/>
                  <a:pt x="3114" y="3407381"/>
                  <a:pt x="0" y="3151612"/>
                </a:cubicBezTo>
                <a:cubicBezTo>
                  <a:pt x="-3114" y="2895843"/>
                  <a:pt x="16768" y="2799560"/>
                  <a:pt x="0" y="2617019"/>
                </a:cubicBezTo>
                <a:cubicBezTo>
                  <a:pt x="-16768" y="2434478"/>
                  <a:pt x="-28652" y="2250010"/>
                  <a:pt x="0" y="1908373"/>
                </a:cubicBezTo>
                <a:cubicBezTo>
                  <a:pt x="28652" y="1566736"/>
                  <a:pt x="-2930" y="1442324"/>
                  <a:pt x="0" y="1199726"/>
                </a:cubicBezTo>
                <a:cubicBezTo>
                  <a:pt x="2930" y="957128"/>
                  <a:pt x="8576" y="401800"/>
                  <a:pt x="0" y="0"/>
                </a:cubicBezTo>
                <a:close/>
              </a:path>
            </a:pathLst>
          </a:custGeom>
          <a:solidFill>
            <a:srgbClr val="E2EEBE"/>
          </a:solidFill>
          <a:ln w="19050" cap="sq">
            <a:solidFill>
              <a:srgbClr val="466318"/>
            </a:solidFill>
            <a:extLst>
              <a:ext uri="{C807C97D-BFC1-408E-A445-0C87EB9F89A2}">
                <ask:lineSketchStyleProps xmlns:ask="http://schemas.microsoft.com/office/drawing/2018/sketchyshapes" sd="809461488">
                  <ask:type>
                    <ask:lineSketchFreehand/>
                  </ask:type>
                </ask:lineSketchStyleProps>
              </a:ext>
            </a:extLst>
          </a:ln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6EB070F2-6F26-BF10-67CE-69E180ABB0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8F13B2F-E75D-A0E3-4CBA-ECA797356F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1580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olid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C2ED04E-677C-C92B-8D41-838378B5328C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pic>
        <p:nvPicPr>
          <p:cNvPr id="8" name="Picture 7" descr="A picture containing pattern, circle, screenshot, design&#10;&#10;Description automatically generated">
            <a:extLst>
              <a:ext uri="{FF2B5EF4-FFF2-40B4-BE49-F238E27FC236}">
                <a16:creationId xmlns:a16="http://schemas.microsoft.com/office/drawing/2014/main" id="{33131622-DDC2-ED14-86B4-2BF01D3540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0368" y="917575"/>
            <a:ext cx="8745021" cy="8687336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F5D3C5C-5B7F-CBEB-FEEC-39FE9832DE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E53E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EBB2B898-75E4-BA92-0EDE-F8F75E140A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0476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pa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0E12BB-9714-8016-5459-5843FDB8A2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FE61FDA-5E2B-208F-5A20-01FC775E7B9F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E32168-1B12-F447-BA77-F4CBD96EA5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</p:spPr>
        <p:txBody>
          <a:bodyPr anchor="b" anchorCtr="0">
            <a:noAutofit/>
          </a:bodyPr>
          <a:lstStyle>
            <a:lvl1pPr algn="ctr">
              <a:defRPr sz="5200" b="1">
                <a:solidFill>
                  <a:srgbClr val="4663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54409B6-E451-15C3-FEE3-B443953C5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1316636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1C4DCCD-22C1-0BB1-9541-2BCEE8392769}"/>
              </a:ext>
            </a:extLst>
          </p:cNvPr>
          <p:cNvGrpSpPr/>
          <p:nvPr userDrawn="1"/>
        </p:nvGrpSpPr>
        <p:grpSpPr>
          <a:xfrm>
            <a:off x="7053943" y="457724"/>
            <a:ext cx="4607815" cy="981687"/>
            <a:chOff x="5473511" y="457724"/>
            <a:chExt cx="6024961" cy="1283607"/>
          </a:xfrm>
        </p:grpSpPr>
        <p:pic>
          <p:nvPicPr>
            <p:cNvPr id="10" name="Picture 9" descr="A picture containing screenshot, graphics, pattern, circle&#10;&#10;Description automatically generated">
              <a:extLst>
                <a:ext uri="{FF2B5EF4-FFF2-40B4-BE49-F238E27FC236}">
                  <a16:creationId xmlns:a16="http://schemas.microsoft.com/office/drawing/2014/main" id="{D7C10F6B-EE9A-7316-3756-6CF40BACB9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0224" y="501650"/>
              <a:ext cx="2848248" cy="1195756"/>
            </a:xfrm>
            <a:prstGeom prst="rect">
              <a:avLst/>
            </a:prstGeom>
          </p:spPr>
        </p:pic>
        <p:pic>
          <p:nvPicPr>
            <p:cNvPr id="11" name="Picture 10" descr="A picture containing dance&#10;&#10;Description automatically generated">
              <a:extLst>
                <a:ext uri="{FF2B5EF4-FFF2-40B4-BE49-F238E27FC236}">
                  <a16:creationId xmlns:a16="http://schemas.microsoft.com/office/drawing/2014/main" id="{53030C76-BE1C-E67E-DF54-B0AFEF56A95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73511" y="457724"/>
              <a:ext cx="2766975" cy="12836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347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00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C2ED04E-677C-C92B-8D41-838378B5328C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pic>
        <p:nvPicPr>
          <p:cNvPr id="8" name="Picture 7" descr="A picture containing pattern, circle, screenshot, design&#10;&#10;Description automatically generated">
            <a:extLst>
              <a:ext uri="{FF2B5EF4-FFF2-40B4-BE49-F238E27FC236}">
                <a16:creationId xmlns:a16="http://schemas.microsoft.com/office/drawing/2014/main" id="{33131622-DDC2-ED14-86B4-2BF01D3540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9018" y="387350"/>
            <a:ext cx="8745021" cy="868733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DD11EB-73B6-9FA1-9358-3BB8241E05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30353" y="1825625"/>
            <a:ext cx="3823447" cy="4351338"/>
          </a:xfrm>
          <a:solidFill>
            <a:schemeClr val="bg1"/>
          </a:solidFill>
          <a:ln w="28575">
            <a:solidFill>
              <a:srgbClr val="88A2FF"/>
            </a:solidFill>
          </a:ln>
        </p:spPr>
        <p:txBody>
          <a:bodyPr lIns="180000" tIns="144000" rIns="180000" bIns="14400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F5D3C5C-5B7F-CBEB-FEEC-39FE9832DE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35391365-8BD4-3948-009B-4610525006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6103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E2EEBE"/>
          </a:solidFill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389DC1-D122-5083-AC82-273A6F5C1A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927FA953-FAA1-35E6-D6EB-E529BDA03F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4470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921829" cy="4351338"/>
          </a:xfrm>
          <a:solidFill>
            <a:srgbClr val="E2EEBE"/>
          </a:solidFill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389DC1-D122-5083-AC82-273A6F5C1A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2D77770-603A-956D-71F8-59FAB1C359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89083" y="1825625"/>
            <a:ext cx="4364717" cy="4351338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5581552-1077-6B8E-2257-50FA835221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1874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 w="28575">
            <a:solidFill>
              <a:srgbClr val="E2EEBE"/>
            </a:solidFill>
          </a:ln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56402D-9FD0-4E90-15E7-18D5BE698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EB95CEFE-2254-582E-AA71-BEC4140C9F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2100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pattern, circle, screenshot, design&#10;&#10;Description automatically generated">
            <a:extLst>
              <a:ext uri="{FF2B5EF4-FFF2-40B4-BE49-F238E27FC236}">
                <a16:creationId xmlns:a16="http://schemas.microsoft.com/office/drawing/2014/main" id="{26D4B314-F49E-12B5-620F-16A35F5C2F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985" y="-232757"/>
            <a:ext cx="10869835" cy="1079813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4CE04A-DDCC-591C-6176-D8C409627A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2B8CCDF-DB6F-8C00-F908-1C017D9AF93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528ACA5-1D17-0F9C-8E33-B422C18BAE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Media Placeholder 9">
            <a:extLst>
              <a:ext uri="{FF2B5EF4-FFF2-40B4-BE49-F238E27FC236}">
                <a16:creationId xmlns:a16="http://schemas.microsoft.com/office/drawing/2014/main" id="{1EDB8D67-0F9B-0964-2D1D-261F76159667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1345277" y="1825625"/>
            <a:ext cx="2863468" cy="201453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7" name="Media Placeholder 9">
            <a:extLst>
              <a:ext uri="{FF2B5EF4-FFF2-40B4-BE49-F238E27FC236}">
                <a16:creationId xmlns:a16="http://schemas.microsoft.com/office/drawing/2014/main" id="{EC2DE007-82A2-DA39-A035-AA97EA23E679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4913252" y="1825625"/>
            <a:ext cx="2868020" cy="201453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8" name="Media Placeholder 9">
            <a:extLst>
              <a:ext uri="{FF2B5EF4-FFF2-40B4-BE49-F238E27FC236}">
                <a16:creationId xmlns:a16="http://schemas.microsoft.com/office/drawing/2014/main" id="{E49DBEDE-2DF1-5383-A289-6C26D144A1D4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485779" y="1825625"/>
            <a:ext cx="2868020" cy="2014538"/>
          </a:xfrm>
        </p:spPr>
        <p:txBody>
          <a:bodyPr/>
          <a:lstStyle/>
          <a:p>
            <a:endParaRPr lang="en-GB"/>
          </a:p>
        </p:txBody>
      </p:sp>
      <p:sp>
        <p:nvSpPr>
          <p:cNvPr id="19" name="Media Placeholder 9">
            <a:extLst>
              <a:ext uri="{FF2B5EF4-FFF2-40B4-BE49-F238E27FC236}">
                <a16:creationId xmlns:a16="http://schemas.microsoft.com/office/drawing/2014/main" id="{3338D577-3641-2B4B-D703-E641B92AFFB0}"/>
              </a:ext>
            </a:extLst>
          </p:cNvPr>
          <p:cNvSpPr>
            <a:spLocks noGrp="1"/>
          </p:cNvSpPr>
          <p:nvPr>
            <p:ph type="media" sz="quarter" idx="18"/>
          </p:nvPr>
        </p:nvSpPr>
        <p:spPr>
          <a:xfrm>
            <a:off x="3128522" y="4046026"/>
            <a:ext cx="2869506" cy="201453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0" name="Media Placeholder 9">
            <a:extLst>
              <a:ext uri="{FF2B5EF4-FFF2-40B4-BE49-F238E27FC236}">
                <a16:creationId xmlns:a16="http://schemas.microsoft.com/office/drawing/2014/main" id="{CE5BEEFA-5D3C-7478-7775-5D006CB5E12C}"/>
              </a:ext>
            </a:extLst>
          </p:cNvPr>
          <p:cNvSpPr>
            <a:spLocks noGrp="1"/>
          </p:cNvSpPr>
          <p:nvPr>
            <p:ph type="media" sz="quarter" idx="19"/>
          </p:nvPr>
        </p:nvSpPr>
        <p:spPr>
          <a:xfrm>
            <a:off x="6701049" y="4046026"/>
            <a:ext cx="2869506" cy="20145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256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tivity_video+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pattern, circle, screenshot, design&#10;&#10;Description automatically generated">
            <a:extLst>
              <a:ext uri="{FF2B5EF4-FFF2-40B4-BE49-F238E27FC236}">
                <a16:creationId xmlns:a16="http://schemas.microsoft.com/office/drawing/2014/main" id="{26D4B314-F49E-12B5-620F-16A35F5C2F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985" y="-232757"/>
            <a:ext cx="10869835" cy="1079813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4CE04A-DDCC-591C-6176-D8C409627A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2B8CCDF-DB6F-8C00-F908-1C017D9AF93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528ACA5-1D17-0F9C-8E33-B422C18BAE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Media Placeholder 9">
            <a:extLst>
              <a:ext uri="{FF2B5EF4-FFF2-40B4-BE49-F238E27FC236}">
                <a16:creationId xmlns:a16="http://schemas.microsoft.com/office/drawing/2014/main" id="{092FE5E2-F98A-01C3-3E69-D46BAE20DA3D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838200" y="1825625"/>
            <a:ext cx="10515600" cy="3714142"/>
          </a:xfrm>
        </p:spPr>
        <p:txBody>
          <a:bodyPr/>
          <a:lstStyle/>
          <a:p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70E205A-90C6-9B1A-EE2A-91B43E15A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744095"/>
            <a:ext cx="10515599" cy="43286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717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D8E80ED-875C-C9DC-352C-5F92FA6F5D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61979"/>
          <a:stretch/>
        </p:blipFill>
        <p:spPr>
          <a:xfrm>
            <a:off x="7556311" y="13081"/>
            <a:ext cx="463568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9BF35E-4FF2-56EA-FEEA-82EBBA150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12059-CE26-DF3F-AEE5-9C0A0884B4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40080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A4879B2-B6EE-DE7B-2C83-25EEB102F0B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6F986DF-3D2A-678C-B7BA-42B8340E3D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1F936F32-0F00-143C-23D0-72E9A6BD48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574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72BFA8-2D39-244F-4F2A-031D91E2E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D84677-D669-F58E-69CC-70B9AE12C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29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0" r:id="rId2"/>
    <p:sldLayoutId id="2147483650" r:id="rId3"/>
    <p:sldLayoutId id="2147483661" r:id="rId4"/>
    <p:sldLayoutId id="2147483670" r:id="rId5"/>
    <p:sldLayoutId id="2147483665" r:id="rId6"/>
    <p:sldLayoutId id="2147483662" r:id="rId7"/>
    <p:sldLayoutId id="2147483671" r:id="rId8"/>
    <p:sldLayoutId id="2147483652" r:id="rId9"/>
    <p:sldLayoutId id="2147483664" r:id="rId10"/>
    <p:sldLayoutId id="2147483657" r:id="rId11"/>
    <p:sldLayoutId id="2147483667" r:id="rId12"/>
    <p:sldLayoutId id="2147483668" r:id="rId13"/>
    <p:sldLayoutId id="214748366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buClr>
          <a:srgbClr val="466318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466318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466318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466318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466318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e.gov.uk/biosafety/blood-borne-viruses/avoiding-sharps-injuries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https://player.vimeo.com/video/889410735?app_id=122963" TargetMode="External"/><Relationship Id="rId1" Type="http://schemas.openxmlformats.org/officeDocument/2006/relationships/video" Target="https://player.vimeo.com/video/889410676?app_id=122963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https://player.vimeo.com/video/889410863?app_id=122963" TargetMode="External"/><Relationship Id="rId1" Type="http://schemas.openxmlformats.org/officeDocument/2006/relationships/video" Target="https://player.vimeo.com/video/889410812?app_id=122963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player.vimeo.com/video/889410922?app_id=122963" TargetMode="Externa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DCE04C9-F46F-4224-A880-738B1633B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</p:spPr>
        <p:txBody>
          <a:bodyPr>
            <a:normAutofit/>
          </a:bodyPr>
          <a:lstStyle/>
          <a:p>
            <a:r>
              <a:rPr lang="en-GB" dirty="0"/>
              <a:t>Health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F5EADF3-A590-4AFE-1185-A6960C9D1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3788"/>
            <a:ext cx="9144000" cy="582612"/>
          </a:xfrm>
        </p:spPr>
        <p:txBody>
          <a:bodyPr>
            <a:normAutofit/>
          </a:bodyPr>
          <a:lstStyle/>
          <a:p>
            <a:r>
              <a:rPr lang="en-US" dirty="0"/>
              <a:t>Topic: Working within the health and science sectors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867F5A-5A0F-C526-6E2A-AC6C470A9D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2476500"/>
            <a:ext cx="5622925" cy="534988"/>
          </a:xfrm>
        </p:spPr>
        <p:txBody>
          <a:bodyPr/>
          <a:lstStyle/>
          <a:p>
            <a:r>
              <a:rPr lang="en-GB" dirty="0"/>
              <a:t>Route: Health &amp; Science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751806-CAEB-6B9E-B21F-4278168228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5626100"/>
            <a:ext cx="9144000" cy="457200"/>
          </a:xfrm>
        </p:spPr>
        <p:txBody>
          <a:bodyPr/>
          <a:lstStyle/>
          <a:p>
            <a:r>
              <a:rPr lang="en-GB" dirty="0"/>
              <a:t>Lesson 1: Organisational policies and procedures</a:t>
            </a:r>
          </a:p>
        </p:txBody>
      </p:sp>
    </p:spTree>
    <p:extLst>
      <p:ext uri="{BB962C8B-B14F-4D97-AF65-F5344CB8AC3E}">
        <p14:creationId xmlns:p14="http://schemas.microsoft.com/office/powerpoint/2010/main" val="1924075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B95C442-E988-F9D6-098A-E6F6C0FA5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Multiple choice questions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DFA3211-8A55-BB29-F8F1-A1678304B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400801" cy="435133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600" dirty="0"/>
              <a:t>A laboratory technician believes they have not been considered for a promotion as their manager knows that they are hoping to start a family. </a:t>
            </a:r>
          </a:p>
          <a:p>
            <a:pPr marL="538163" indent="0">
              <a:buNone/>
            </a:pPr>
            <a:r>
              <a:rPr lang="en-US" sz="2600" dirty="0"/>
              <a:t>Which of the following documents should they refer to when raising their concerns with the Human Resources (HR) department in their </a:t>
            </a:r>
            <a:r>
              <a:rPr lang="en-US" sz="2600" dirty="0" err="1"/>
              <a:t>organisation</a:t>
            </a:r>
            <a:r>
              <a:rPr lang="en-US" sz="2600" dirty="0"/>
              <a:t>? </a:t>
            </a:r>
          </a:p>
          <a:p>
            <a:pPr marL="514350" indent="-514350">
              <a:buFont typeface="+mj-lt"/>
              <a:buAutoNum type="arabicPeriod" startAt="2"/>
            </a:pPr>
            <a:endParaRPr lang="en-US" sz="2600" dirty="0">
              <a:solidFill>
                <a:srgbClr val="44474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8163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ct val="97297"/>
              <a:buNone/>
            </a:pPr>
            <a:r>
              <a:rPr lang="en-US" sz="2400" dirty="0"/>
              <a:t>A – Equality, diversity and inclusion policy</a:t>
            </a:r>
          </a:p>
          <a:p>
            <a:pPr marL="538163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ct val="97297"/>
              <a:buNone/>
            </a:pPr>
            <a:r>
              <a:rPr lang="en-US" sz="2400" dirty="0"/>
              <a:t>B – Performance review</a:t>
            </a:r>
          </a:p>
          <a:p>
            <a:pPr marL="538163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ct val="97297"/>
              <a:buNone/>
            </a:pPr>
            <a:r>
              <a:rPr lang="en-US" sz="2400" dirty="0"/>
              <a:t>C – Employment contract</a:t>
            </a:r>
          </a:p>
          <a:p>
            <a:pPr marL="538163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ct val="97297"/>
              <a:buNone/>
            </a:pPr>
            <a:r>
              <a:rPr lang="en-US" sz="2400" dirty="0"/>
              <a:t>D – Safeguarding policy </a:t>
            </a:r>
          </a:p>
          <a:p>
            <a:pPr marL="0" lvl="0" indent="0" algn="r" rtl="0">
              <a:lnSpc>
                <a:spcPct val="9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(1 mark)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0D4504-F00C-6685-FDE6-9B5B5EDDC7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solidFill>
            <a:srgbClr val="88A2FF"/>
          </a:solidFill>
        </p:spPr>
        <p:txBody>
          <a:bodyPr/>
          <a:lstStyle/>
          <a:p>
            <a:r>
              <a:rPr lang="en-GB" dirty="0"/>
              <a:t>Plenary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1EFDF9-A04E-C52E-5791-F3A1C34CE7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Lesson 1: Organisational policies and procedures</a:t>
            </a:r>
          </a:p>
        </p:txBody>
      </p:sp>
    </p:spTree>
    <p:extLst>
      <p:ext uri="{BB962C8B-B14F-4D97-AF65-F5344CB8AC3E}">
        <p14:creationId xmlns:p14="http://schemas.microsoft.com/office/powerpoint/2010/main" val="3387607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D358E7-C4A6-3D4A-A6B4-6E71E403B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Multiple choice questions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6FEACE-C9BE-AE60-35CF-8D2D83BF35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75008" y="2892829"/>
            <a:ext cx="3507474" cy="3284134"/>
          </a:xfrm>
        </p:spPr>
        <p:txBody>
          <a:bodyPr>
            <a:norm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 dirty="0">
                <a:solidFill>
                  <a:schemeClr val="tx1"/>
                </a:solidFill>
              </a:rPr>
              <a:t>A01</a:t>
            </a: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sz="2000" dirty="0">
                <a:solidFill>
                  <a:schemeClr val="tx1"/>
                </a:solidFill>
              </a:rPr>
              <a:t> – Equality, diversity and inclusion policy</a:t>
            </a:r>
          </a:p>
          <a:p>
            <a:pPr lvl="0">
              <a:lnSpc>
                <a:spcPct val="107916"/>
              </a:lnSpc>
              <a:spcBef>
                <a:spcPts val="0"/>
              </a:spcBef>
              <a:buSzPts val="1800"/>
            </a:pPr>
            <a:r>
              <a:rPr lang="en-US" sz="2000" dirty="0">
                <a:solidFill>
                  <a:schemeClr val="tx1"/>
                </a:solidFill>
              </a:rPr>
              <a:t>(A1.1 </a:t>
            </a:r>
            <a:r>
              <a:rPr lang="en-US" dirty="0">
                <a:solidFill>
                  <a:schemeClr val="tx1"/>
                </a:solidFill>
              </a:rPr>
              <a:t>– </a:t>
            </a:r>
            <a:r>
              <a:rPr lang="en-US" sz="2000" dirty="0">
                <a:solidFill>
                  <a:schemeClr val="tx1"/>
                </a:solidFill>
              </a:rPr>
              <a:t>The purpose of </a:t>
            </a:r>
            <a:r>
              <a:rPr lang="en-US" sz="2000" dirty="0" err="1">
                <a:solidFill>
                  <a:schemeClr val="tx1"/>
                </a:solidFill>
              </a:rPr>
              <a:t>organisational</a:t>
            </a:r>
            <a:r>
              <a:rPr lang="en-US" sz="2000" dirty="0">
                <a:solidFill>
                  <a:schemeClr val="tx1"/>
                </a:solidFill>
              </a:rPr>
              <a:t> policies and procedures in the health and science sector)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AE403D-5598-BF13-ED3D-BC4681726F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5008" y="2055812"/>
            <a:ext cx="2689727" cy="620511"/>
          </a:xfrm>
        </p:spPr>
        <p:txBody>
          <a:bodyPr/>
          <a:lstStyle/>
          <a:p>
            <a:r>
              <a:rPr lang="en-GB" dirty="0"/>
              <a:t>Answers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ADBFCA-5376-D6F8-0263-0D7F0C3F06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solidFill>
            <a:srgbClr val="88A2FF"/>
          </a:solidFill>
        </p:spPr>
        <p:txBody>
          <a:bodyPr/>
          <a:lstStyle/>
          <a:p>
            <a:r>
              <a:rPr lang="en-GB" dirty="0"/>
              <a:t>Plenary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FAA21B3-C413-A750-D2CB-6B4E308581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Lesson 1: Organisational policies and procedures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7D15436-2303-0BBA-AA17-79EADD5900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400800" cy="435133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600" dirty="0">
                <a:solidFill>
                  <a:srgbClr val="444746"/>
                </a:solidFill>
              </a:rPr>
              <a:t>A laboratory technician believes they have not been considered for a promotion as their manager knows that they are hoping to start a family. </a:t>
            </a:r>
          </a:p>
          <a:p>
            <a:pPr marL="538163" indent="0">
              <a:buNone/>
            </a:pPr>
            <a:r>
              <a:rPr lang="en-US" sz="2600" dirty="0">
                <a:solidFill>
                  <a:srgbClr val="444746"/>
                </a:solidFill>
              </a:rPr>
              <a:t>Which of the following documents should they refer to when raising their concerns with the Human Resources (HR) department in their </a:t>
            </a:r>
            <a:r>
              <a:rPr lang="en-US" sz="2600" dirty="0" err="1">
                <a:solidFill>
                  <a:srgbClr val="444746"/>
                </a:solidFill>
              </a:rPr>
              <a:t>organisation</a:t>
            </a:r>
            <a:r>
              <a:rPr lang="en-US" sz="2600" dirty="0">
                <a:solidFill>
                  <a:srgbClr val="444746"/>
                </a:solidFill>
              </a:rPr>
              <a:t>? </a:t>
            </a:r>
          </a:p>
          <a:p>
            <a:pPr marL="514350" indent="-514350">
              <a:buFont typeface="+mj-lt"/>
              <a:buAutoNum type="arabicPeriod" startAt="2"/>
            </a:pPr>
            <a:endParaRPr lang="en-US" sz="2600" dirty="0">
              <a:solidFill>
                <a:srgbClr val="44474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8163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ct val="97297"/>
              <a:buNone/>
            </a:pPr>
            <a:r>
              <a:rPr lang="en-US" sz="2400" dirty="0"/>
              <a:t>A – Equality, diversity and inclusion policy</a:t>
            </a:r>
          </a:p>
          <a:p>
            <a:pPr marL="538163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ct val="97297"/>
              <a:buNone/>
            </a:pPr>
            <a:r>
              <a:rPr lang="en-US" sz="2400" dirty="0"/>
              <a:t>B – Performance review</a:t>
            </a:r>
          </a:p>
          <a:p>
            <a:pPr marL="538163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ct val="97297"/>
              <a:buNone/>
            </a:pPr>
            <a:r>
              <a:rPr lang="en-US" sz="2400" dirty="0"/>
              <a:t>C – Employment contract</a:t>
            </a:r>
          </a:p>
          <a:p>
            <a:pPr marL="538163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ct val="97297"/>
              <a:buNone/>
            </a:pPr>
            <a:r>
              <a:rPr lang="en-US" sz="2400" dirty="0"/>
              <a:t>D – Safeguarding policy </a:t>
            </a:r>
          </a:p>
          <a:p>
            <a:pPr marL="0" lvl="0" indent="0" algn="r" rtl="0">
              <a:lnSpc>
                <a:spcPct val="9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(1 mark)</a:t>
            </a:r>
          </a:p>
        </p:txBody>
      </p:sp>
    </p:spTree>
    <p:extLst>
      <p:ext uri="{BB962C8B-B14F-4D97-AF65-F5344CB8AC3E}">
        <p14:creationId xmlns:p14="http://schemas.microsoft.com/office/powerpoint/2010/main" val="1636808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C4D470B-BCBB-F609-A7BC-53BC006B8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Case study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2E8A0C4-6E89-275E-3913-5CA691E27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235647" cy="4351338"/>
          </a:xfrm>
        </p:spPr>
        <p:txBody>
          <a:bodyPr>
            <a:noAutofit/>
          </a:bodyPr>
          <a:lstStyle/>
          <a:p>
            <a:r>
              <a:rPr lang="en-GB" sz="2000" dirty="0"/>
              <a:t>In scenario 2, the employee has not suffered any consequences to their health from the injury. However, they have submitted a written grievance about health and safety processes and are concerned that this accident could happen again but have more serious consequences.</a:t>
            </a:r>
            <a:endParaRPr lang="en-GB" sz="2000" dirty="0">
              <a:solidFill>
                <a:srgbClr val="094FD1"/>
              </a:solidFill>
            </a:endParaRPr>
          </a:p>
          <a:p>
            <a:r>
              <a:rPr lang="en-GB" sz="2000" dirty="0">
                <a:solidFill>
                  <a:srgbClr val="0B0B0B"/>
                </a:solidFill>
              </a:rPr>
              <a:t>Read </a:t>
            </a:r>
            <a:r>
              <a:rPr lang="en-GB" sz="2000" dirty="0">
                <a:solidFill>
                  <a:srgbClr val="0B0B0B"/>
                </a:solidFill>
                <a:hlinkClick r:id="rId3"/>
              </a:rPr>
              <a:t>this information </a:t>
            </a:r>
            <a:r>
              <a:rPr lang="en-GB" sz="2000" dirty="0">
                <a:solidFill>
                  <a:srgbClr val="0B0B0B"/>
                </a:solidFill>
              </a:rPr>
              <a:t>from the Health and Safety Executive which summarises steps to keep sharps safe: </a:t>
            </a:r>
            <a:r>
              <a:rPr lang="en-GB" sz="2000" dirty="0">
                <a:solidFill>
                  <a:srgbClr val="0B0B0B"/>
                </a:solidFill>
                <a:effectLst/>
              </a:rPr>
              <a:t>Write a paragraph summarising the mistakes that have been made.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10F3F5-5F24-7D3F-B8EE-DFA61C4BD4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</p:spPr>
        <p:txBody>
          <a:bodyPr/>
          <a:lstStyle/>
          <a:p>
            <a:r>
              <a:rPr lang="en-GB" dirty="0"/>
              <a:t>Consolidation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AE74AB44-543F-7C7D-453C-666F3333D6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50"/>
            <a:ext cx="4210050" cy="365125"/>
          </a:xfrm>
        </p:spPr>
        <p:txBody>
          <a:bodyPr/>
          <a:lstStyle/>
          <a:p>
            <a:r>
              <a:rPr lang="en-GB" dirty="0"/>
              <a:t>Lesson 1: Organisational policies and procedures</a:t>
            </a:r>
          </a:p>
        </p:txBody>
      </p:sp>
    </p:spTree>
    <p:extLst>
      <p:ext uri="{BB962C8B-B14F-4D97-AF65-F5344CB8AC3E}">
        <p14:creationId xmlns:p14="http://schemas.microsoft.com/office/powerpoint/2010/main" val="205873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357BC3-A920-1744-4378-77EA2C9D1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In this lesson, we have: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C64786-921D-E434-0361-3595FFD91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84531" cy="4351338"/>
          </a:xfrm>
        </p:spPr>
        <p:txBody>
          <a:bodyPr>
            <a:normAutofit/>
          </a:bodyPr>
          <a:lstStyle/>
          <a:p>
            <a:r>
              <a:rPr lang="en-US" dirty="0"/>
              <a:t>named six key </a:t>
            </a:r>
            <a:r>
              <a:rPr lang="en-US" dirty="0" err="1"/>
              <a:t>organisational</a:t>
            </a:r>
            <a:r>
              <a:rPr lang="en-US" dirty="0"/>
              <a:t> policies and describe their purpose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summarised the features of each policy</a:t>
            </a:r>
            <a:endParaRPr lang="en-US" dirty="0">
              <a:solidFill>
                <a:srgbClr val="0D0D0D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justified the use of different policies in real-life scenarios.</a:t>
            </a:r>
            <a:endParaRPr lang="en-US" sz="320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B0FA94E-7B0F-E8B2-17F4-EC94C02C2D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Lesson 1: Organisational policies and procedures 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DB830DD8-49CC-B80E-FB31-FED62916D3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solidFill>
            <a:srgbClr val="8E53EF"/>
          </a:solidFill>
        </p:spPr>
        <p:txBody>
          <a:bodyPr/>
          <a:lstStyle/>
          <a:p>
            <a:r>
              <a:rPr lang="en-GB" dirty="0"/>
              <a:t>Consolidation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AD803F2C-C2F3-81DF-3856-C819BA9978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27833" y="1825625"/>
            <a:ext cx="5425967" cy="435133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Skills:</a:t>
            </a:r>
          </a:p>
          <a:p>
            <a:r>
              <a:rPr lang="en-US" dirty="0"/>
              <a:t>CS2.2 Communicate effectively with a variety of stakeholders</a:t>
            </a:r>
          </a:p>
          <a:p>
            <a:r>
              <a:rPr lang="en-US" dirty="0"/>
              <a:t>CS3.1 Identify the functions of different teams/team members as well as their own role within the wider team </a:t>
            </a:r>
          </a:p>
          <a:p>
            <a:r>
              <a:rPr lang="en-US" dirty="0"/>
              <a:t>CS3.2 Undertake collaborative work.</a:t>
            </a:r>
          </a:p>
          <a:p>
            <a:r>
              <a:rPr lang="en-US" dirty="0"/>
              <a:t>CS5.1 Apply research skills</a:t>
            </a:r>
          </a:p>
          <a:p>
            <a:r>
              <a:rPr lang="en-US" b="1" dirty="0"/>
              <a:t>General competencies:</a:t>
            </a:r>
          </a:p>
          <a:p>
            <a:r>
              <a:rPr lang="en-US" dirty="0"/>
              <a:t>English: GEC2 Present information and ideas </a:t>
            </a:r>
          </a:p>
          <a:p>
            <a:r>
              <a:rPr lang="en-US" dirty="0"/>
              <a:t>GEC3 Create texts for different purposes and audiences </a:t>
            </a:r>
          </a:p>
          <a:p>
            <a:r>
              <a:rPr lang="en-US" dirty="0"/>
              <a:t>GEC4 </a:t>
            </a:r>
            <a:r>
              <a:rPr lang="en-US" dirty="0" err="1"/>
              <a:t>Summarise</a:t>
            </a:r>
            <a:r>
              <a:rPr lang="en-US" dirty="0"/>
              <a:t> information/ideas </a:t>
            </a:r>
          </a:p>
          <a:p>
            <a:r>
              <a:rPr lang="en-US" dirty="0"/>
              <a:t>GEC5 </a:t>
            </a:r>
            <a:r>
              <a:rPr lang="en-US" dirty="0" err="1"/>
              <a:t>Synthesise</a:t>
            </a:r>
            <a:r>
              <a:rPr lang="en-US" dirty="0"/>
              <a:t> information </a:t>
            </a:r>
          </a:p>
          <a:p>
            <a:r>
              <a:rPr lang="en-US" dirty="0"/>
              <a:t>GEC6 Take part in/lead discussions.</a:t>
            </a:r>
          </a:p>
          <a:p>
            <a:r>
              <a:rPr lang="en-US" dirty="0"/>
              <a:t>Digital: GDC2 Design, create and edit documents and digital media</a:t>
            </a:r>
          </a:p>
          <a:p>
            <a:r>
              <a:rPr lang="en-US" dirty="0"/>
              <a:t>GDC3 Communicate and collaborate.</a:t>
            </a:r>
          </a:p>
        </p:txBody>
      </p:sp>
    </p:spTree>
    <p:extLst>
      <p:ext uri="{BB962C8B-B14F-4D97-AF65-F5344CB8AC3E}">
        <p14:creationId xmlns:p14="http://schemas.microsoft.com/office/powerpoint/2010/main" val="1900547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357BC3-A920-1744-4378-77EA2C9D1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In this lesson, we will: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C64786-921D-E434-0361-3595FFD91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89634" cy="4351338"/>
          </a:xfrm>
        </p:spPr>
        <p:txBody>
          <a:bodyPr>
            <a:normAutofit/>
          </a:bodyPr>
          <a:lstStyle/>
          <a:p>
            <a:r>
              <a:rPr lang="en-US" sz="2000" dirty="0"/>
              <a:t>name </a:t>
            </a:r>
            <a:r>
              <a:rPr lang="en-GB" sz="2000" dirty="0"/>
              <a:t>key organisational policies (Equality, Diversity and inclusion policy, Safeguarding policy, Employment contracts, Performance reviews, Disciplinary policy, Grievance policy) </a:t>
            </a:r>
            <a:r>
              <a:rPr lang="en-US" sz="2000" dirty="0"/>
              <a:t>and describe their purpose</a:t>
            </a:r>
          </a:p>
          <a:p>
            <a:r>
              <a:rPr lang="en-GB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summarise the features of each policy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GB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justify the use of different policies in </a:t>
            </a:r>
            <a:br>
              <a:rPr lang="en-GB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GB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real-life scenarios.</a:t>
            </a:r>
            <a:endParaRPr lang="en-US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0336A8-8E9F-6750-02CB-278E8B016E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27833" y="1825625"/>
            <a:ext cx="5425967" cy="435133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Skills:</a:t>
            </a:r>
          </a:p>
          <a:p>
            <a:r>
              <a:rPr lang="en-US" dirty="0"/>
              <a:t>CS2.2 Communicate effectively with a variety of stakeholders</a:t>
            </a:r>
          </a:p>
          <a:p>
            <a:r>
              <a:rPr lang="en-US" dirty="0"/>
              <a:t>CS3.1 Identify the functions of different teams/team members as well as their own role within the wider team </a:t>
            </a:r>
          </a:p>
          <a:p>
            <a:r>
              <a:rPr lang="en-US" dirty="0"/>
              <a:t>CS3.2 Undertake collaborative work.</a:t>
            </a:r>
          </a:p>
          <a:p>
            <a:r>
              <a:rPr lang="en-US" dirty="0"/>
              <a:t>CS5.1 Apply research skills</a:t>
            </a:r>
          </a:p>
          <a:p>
            <a:r>
              <a:rPr lang="en-US" b="1" dirty="0"/>
              <a:t>General competencies:</a:t>
            </a:r>
          </a:p>
          <a:p>
            <a:r>
              <a:rPr lang="en-US" dirty="0"/>
              <a:t>English: GEC2 Present information and ideas </a:t>
            </a:r>
          </a:p>
          <a:p>
            <a:r>
              <a:rPr lang="en-US" dirty="0"/>
              <a:t>GEC3 Create texts for different purposes and audiences </a:t>
            </a:r>
          </a:p>
          <a:p>
            <a:r>
              <a:rPr lang="en-US" dirty="0"/>
              <a:t>GEC4 </a:t>
            </a:r>
            <a:r>
              <a:rPr lang="en-US" dirty="0" err="1"/>
              <a:t>Summarise</a:t>
            </a:r>
            <a:r>
              <a:rPr lang="en-US" dirty="0"/>
              <a:t> information/ideas </a:t>
            </a:r>
          </a:p>
          <a:p>
            <a:r>
              <a:rPr lang="en-US" dirty="0"/>
              <a:t>GEC5 </a:t>
            </a:r>
            <a:r>
              <a:rPr lang="en-US" dirty="0" err="1"/>
              <a:t>Synthesise</a:t>
            </a:r>
            <a:r>
              <a:rPr lang="en-US" dirty="0"/>
              <a:t> information </a:t>
            </a:r>
          </a:p>
          <a:p>
            <a:r>
              <a:rPr lang="en-US" dirty="0"/>
              <a:t>GEC6 Take part in/lead discussions.</a:t>
            </a:r>
          </a:p>
          <a:p>
            <a:r>
              <a:rPr lang="en-US" dirty="0"/>
              <a:t>Digital: GDC2 Design, create and edit documents and digital media</a:t>
            </a:r>
          </a:p>
          <a:p>
            <a:r>
              <a:rPr lang="en-US" dirty="0"/>
              <a:t>GDC3 Communicate and collaborate.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471921A-207F-0E70-E097-13DD6D1CCA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B0FA94E-7B0F-E8B2-17F4-EC94C02C2D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Lesson 1: Organisational policies and procedures</a:t>
            </a:r>
          </a:p>
        </p:txBody>
      </p:sp>
    </p:spTree>
    <p:extLst>
      <p:ext uri="{BB962C8B-B14F-4D97-AF65-F5344CB8AC3E}">
        <p14:creationId xmlns:p14="http://schemas.microsoft.com/office/powerpoint/2010/main" val="2994206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8DF8AA-D17B-CCC1-4F51-9BF42489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What are the policies in your place of study?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AB0B37-6ED4-E961-0E13-1DB461DB5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Policies underpin the operations of all organisations.</a:t>
            </a:r>
          </a:p>
          <a:p>
            <a:pPr marL="0" indent="0">
              <a:buNone/>
            </a:pPr>
            <a:r>
              <a:rPr lang="pt-BR" dirty="0"/>
              <a:t>1. What is the attendance and punctuality policy</a:t>
            </a:r>
          </a:p>
          <a:p>
            <a:pPr marL="0" indent="0">
              <a:buNone/>
            </a:pPr>
            <a:r>
              <a:rPr lang="pt-BR" dirty="0"/>
              <a:t>for your educational insitution?</a:t>
            </a:r>
          </a:p>
          <a:p>
            <a:pPr marL="0" indent="0">
              <a:buNone/>
            </a:pPr>
            <a:r>
              <a:rPr lang="pt-BR" dirty="0"/>
              <a:t>2. What is the student ID policy?</a:t>
            </a:r>
          </a:p>
          <a:p>
            <a:pPr marL="0" indent="0">
              <a:buNone/>
            </a:pPr>
            <a:r>
              <a:rPr lang="pt-BR" dirty="0"/>
              <a:t>3. What is the dress code or uniform policy for </a:t>
            </a:r>
          </a:p>
          <a:p>
            <a:pPr marL="0" indent="0">
              <a:buNone/>
            </a:pPr>
            <a:r>
              <a:rPr lang="pt-BR" dirty="0"/>
              <a:t>your subject area?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49B6B6-EDF2-03CD-BEF9-0F567EA56E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B2F7691-CFBD-7BDB-0F5E-460712211F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Lesson 1: Organisational policies and procedures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3AB8EEF-F1A1-3E00-00F2-C2E333E607E2}"/>
              </a:ext>
            </a:extLst>
          </p:cNvPr>
          <p:cNvGrpSpPr/>
          <p:nvPr/>
        </p:nvGrpSpPr>
        <p:grpSpPr>
          <a:xfrm>
            <a:off x="7647709" y="2425735"/>
            <a:ext cx="3151118" cy="3151118"/>
            <a:chOff x="7647709" y="2425735"/>
            <a:chExt cx="3151118" cy="3151118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17F0D06-6872-3142-BD7C-BEC832CD8535}"/>
                </a:ext>
              </a:extLst>
            </p:cNvPr>
            <p:cNvSpPr/>
            <p:nvPr/>
          </p:nvSpPr>
          <p:spPr>
            <a:xfrm>
              <a:off x="7647709" y="2425735"/>
              <a:ext cx="3151118" cy="315111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2EEB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 descr="A heart with a pulse line&#10;&#10;Description automatically generated with low confidence">
              <a:extLst>
                <a:ext uri="{FF2B5EF4-FFF2-40B4-BE49-F238E27FC236}">
                  <a16:creationId xmlns:a16="http://schemas.microsoft.com/office/drawing/2014/main" id="{58F7B8B7-F92F-E99B-4331-86FAD2E5D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754" y="3268024"/>
              <a:ext cx="2141011" cy="16599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1305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Policies and procedures research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509F4-901C-3661-2A44-9A91B8F2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83829" cy="4351338"/>
          </a:xfrm>
        </p:spPr>
        <p:txBody>
          <a:bodyPr/>
          <a:lstStyle/>
          <a:p>
            <a:r>
              <a:rPr lang="en-US" dirty="0"/>
              <a:t>Research six key </a:t>
            </a:r>
            <a:r>
              <a:rPr lang="en-US" dirty="0" err="1"/>
              <a:t>organisational</a:t>
            </a:r>
            <a:r>
              <a:rPr lang="en-US" dirty="0"/>
              <a:t> policies/procedures.</a:t>
            </a:r>
          </a:p>
          <a:p>
            <a:r>
              <a:rPr lang="en-US" dirty="0"/>
              <a:t>Feed your findings back to the group to produce an overall class table, which </a:t>
            </a:r>
            <a:r>
              <a:rPr lang="en-US" dirty="0" err="1"/>
              <a:t>summarises</a:t>
            </a:r>
            <a:r>
              <a:rPr lang="en-US" dirty="0"/>
              <a:t> the features of each policy.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E64551-BB55-42D7-A163-0EF4924DC85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79724" y="1825625"/>
            <a:ext cx="3174076" cy="4351338"/>
          </a:xfrm>
          <a:custGeom>
            <a:avLst/>
            <a:gdLst>
              <a:gd name="connsiteX0" fmla="*/ 0 w 3174076"/>
              <a:gd name="connsiteY0" fmla="*/ 0 h 4351338"/>
              <a:gd name="connsiteX1" fmla="*/ 3174076 w 3174076"/>
              <a:gd name="connsiteY1" fmla="*/ 0 h 4351338"/>
              <a:gd name="connsiteX2" fmla="*/ 3174076 w 3174076"/>
              <a:gd name="connsiteY2" fmla="*/ 4351338 h 4351338"/>
              <a:gd name="connsiteX3" fmla="*/ 0 w 3174076"/>
              <a:gd name="connsiteY3" fmla="*/ 4351338 h 4351338"/>
              <a:gd name="connsiteX4" fmla="*/ 0 w 3174076"/>
              <a:gd name="connsiteY4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4076" h="4351338" fill="none" extrusionOk="0">
                <a:moveTo>
                  <a:pt x="0" y="0"/>
                </a:moveTo>
                <a:cubicBezTo>
                  <a:pt x="683513" y="-33775"/>
                  <a:pt x="1982506" y="138873"/>
                  <a:pt x="3174076" y="0"/>
                </a:cubicBezTo>
                <a:cubicBezTo>
                  <a:pt x="3100305" y="585222"/>
                  <a:pt x="3018193" y="3710241"/>
                  <a:pt x="3174076" y="4351338"/>
                </a:cubicBezTo>
                <a:cubicBezTo>
                  <a:pt x="2289957" y="4214008"/>
                  <a:pt x="1369523" y="4213482"/>
                  <a:pt x="0" y="4351338"/>
                </a:cubicBezTo>
                <a:cubicBezTo>
                  <a:pt x="152408" y="2268068"/>
                  <a:pt x="73868" y="1803478"/>
                  <a:pt x="0" y="0"/>
                </a:cubicBezTo>
                <a:close/>
              </a:path>
              <a:path w="3174076" h="4351338" stroke="0" extrusionOk="0">
                <a:moveTo>
                  <a:pt x="0" y="0"/>
                </a:moveTo>
                <a:cubicBezTo>
                  <a:pt x="582902" y="-101487"/>
                  <a:pt x="2639420" y="-162162"/>
                  <a:pt x="3174076" y="0"/>
                </a:cubicBezTo>
                <a:cubicBezTo>
                  <a:pt x="3234789" y="1739382"/>
                  <a:pt x="3113004" y="3375976"/>
                  <a:pt x="3174076" y="4351338"/>
                </a:cubicBezTo>
                <a:cubicBezTo>
                  <a:pt x="2062552" y="4401403"/>
                  <a:pt x="1170419" y="4192889"/>
                  <a:pt x="0" y="4351338"/>
                </a:cubicBezTo>
                <a:cubicBezTo>
                  <a:pt x="-24452" y="3602151"/>
                  <a:pt x="-67663" y="2092173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b="1" dirty="0"/>
              <a:t>Resources needed</a:t>
            </a:r>
            <a:endParaRPr lang="en-GB" dirty="0"/>
          </a:p>
          <a:p>
            <a:r>
              <a:rPr lang="en-GB" dirty="0"/>
              <a:t>L1 Activity 1 Worksheet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1AB3ED-1853-6C25-C5DE-EC7CBFD81F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Activity 1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A80B4B7-F830-45FF-0CCC-471DC99883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50"/>
            <a:ext cx="4210050" cy="365125"/>
          </a:xfrm>
        </p:spPr>
        <p:txBody>
          <a:bodyPr/>
          <a:lstStyle/>
          <a:p>
            <a:r>
              <a:rPr lang="en-GB" dirty="0"/>
              <a:t>Lesson 1: Organisational policies and procedures</a:t>
            </a:r>
          </a:p>
        </p:txBody>
      </p:sp>
    </p:spTree>
    <p:extLst>
      <p:ext uri="{BB962C8B-B14F-4D97-AF65-F5344CB8AC3E}">
        <p14:creationId xmlns:p14="http://schemas.microsoft.com/office/powerpoint/2010/main" val="78386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591544-FEA2-2E85-82EE-BD5792ACA3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</p:spPr>
        <p:txBody>
          <a:bodyPr/>
          <a:lstStyle/>
          <a:p>
            <a:r>
              <a:rPr lang="en-GB" dirty="0"/>
              <a:t>Activity 2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6F768A-779F-2F1D-8CD4-DDA6581B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Policy scenario films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3F6BE46-7DED-4878-6695-D114A0B7E4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356349"/>
            <a:ext cx="4210050" cy="365125"/>
          </a:xfrm>
        </p:spPr>
        <p:txBody>
          <a:bodyPr/>
          <a:lstStyle/>
          <a:p>
            <a:r>
              <a:rPr lang="en-GB" dirty="0"/>
              <a:t>Lesson 1: Organisational policies and procedures</a:t>
            </a:r>
          </a:p>
        </p:txBody>
      </p:sp>
      <p:pic>
        <p:nvPicPr>
          <p:cNvPr id="4" name="Online Media 3" title="Organisational policies - Scenario 1">
            <a:hlinkClick r:id="" action="ppaction://media"/>
            <a:extLst>
              <a:ext uri="{FF2B5EF4-FFF2-40B4-BE49-F238E27FC236}">
                <a16:creationId xmlns:a16="http://schemas.microsoft.com/office/drawing/2014/main" id="{FA468054-A132-FAC1-06F5-09A1344CC31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58923" y="2211436"/>
            <a:ext cx="5286039" cy="2977662"/>
          </a:xfrm>
          <a:prstGeom prst="rect">
            <a:avLst/>
          </a:prstGeom>
        </p:spPr>
      </p:pic>
      <p:pic>
        <p:nvPicPr>
          <p:cNvPr id="6" name="Online Media 5" title="Organisational policies - Scenario 2">
            <a:hlinkClick r:id="" action="ppaction://media"/>
            <a:extLst>
              <a:ext uri="{FF2B5EF4-FFF2-40B4-BE49-F238E27FC236}">
                <a16:creationId xmlns:a16="http://schemas.microsoft.com/office/drawing/2014/main" id="{6C1647F0-D03E-8C89-B464-3501E49C1E25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6432184" y="2211436"/>
            <a:ext cx="5286039" cy="297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5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591544-FEA2-2E85-82EE-BD5792ACA3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</p:spPr>
        <p:txBody>
          <a:bodyPr/>
          <a:lstStyle/>
          <a:p>
            <a:r>
              <a:rPr lang="en-GB" dirty="0"/>
              <a:t>Activity 2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6F768A-779F-2F1D-8CD4-DDA6581B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Policy scenario films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3F6BE46-7DED-4878-6695-D114A0B7E4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356349"/>
            <a:ext cx="4210050" cy="365125"/>
          </a:xfrm>
        </p:spPr>
        <p:txBody>
          <a:bodyPr/>
          <a:lstStyle/>
          <a:p>
            <a:r>
              <a:rPr lang="en-GB" dirty="0"/>
              <a:t>Lesson 1: Organisational policies and procedures</a:t>
            </a:r>
          </a:p>
        </p:txBody>
      </p:sp>
      <p:pic>
        <p:nvPicPr>
          <p:cNvPr id="4" name="Online Media 3" title="Organisational policies - Scenario 3">
            <a:hlinkClick r:id="" action="ppaction://media"/>
            <a:extLst>
              <a:ext uri="{FF2B5EF4-FFF2-40B4-BE49-F238E27FC236}">
                <a16:creationId xmlns:a16="http://schemas.microsoft.com/office/drawing/2014/main" id="{7EB2A3BE-FBBC-CCE8-EC07-8DC80168489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17539" y="2256977"/>
            <a:ext cx="5024412" cy="2830285"/>
          </a:xfrm>
          <a:prstGeom prst="rect">
            <a:avLst/>
          </a:prstGeom>
        </p:spPr>
      </p:pic>
      <p:pic>
        <p:nvPicPr>
          <p:cNvPr id="6" name="Online Media 5" title="Organisational policies - Scenario 4">
            <a:hlinkClick r:id="" action="ppaction://media"/>
            <a:extLst>
              <a:ext uri="{FF2B5EF4-FFF2-40B4-BE49-F238E27FC236}">
                <a16:creationId xmlns:a16="http://schemas.microsoft.com/office/drawing/2014/main" id="{3E5CFAC5-618C-4C61-D345-151676ADCDDF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6550051" y="2256977"/>
            <a:ext cx="5024410" cy="283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5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591544-FEA2-2E85-82EE-BD5792ACA3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</p:spPr>
        <p:txBody>
          <a:bodyPr/>
          <a:lstStyle/>
          <a:p>
            <a:r>
              <a:rPr lang="en-GB" dirty="0"/>
              <a:t>Activity 2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6F768A-779F-2F1D-8CD4-DDA6581B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Policy scenario films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3F6BE46-7DED-4878-6695-D114A0B7E4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356349"/>
            <a:ext cx="4210050" cy="365125"/>
          </a:xfrm>
        </p:spPr>
        <p:txBody>
          <a:bodyPr/>
          <a:lstStyle/>
          <a:p>
            <a:r>
              <a:rPr lang="en-GB" dirty="0"/>
              <a:t>Lesson 1: Organisational policies and procedures</a:t>
            </a:r>
          </a:p>
        </p:txBody>
      </p:sp>
      <p:pic>
        <p:nvPicPr>
          <p:cNvPr id="3" name="Online Media 2" title="Organisational policies - Scenario 5">
            <a:hlinkClick r:id="" action="ppaction://media"/>
            <a:extLst>
              <a:ext uri="{FF2B5EF4-FFF2-40B4-BE49-F238E27FC236}">
                <a16:creationId xmlns:a16="http://schemas.microsoft.com/office/drawing/2014/main" id="{134B595F-9D5C-F2F1-A8D6-229FC43639F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34546" y="2010448"/>
            <a:ext cx="5122907" cy="288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B95C442-E988-F9D6-098A-E6F6C0FA5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Multiple choice questions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DFA3211-8A55-BB29-F8F1-A1678304B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400801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Which of the following policies must a student read and understand before beginning a placement on a children's ward?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44474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0850" lvl="0" indent="0" algn="l" rtl="0">
              <a:lnSpc>
                <a:spcPct val="9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A – Equality, diversity and inclusion policy</a:t>
            </a:r>
          </a:p>
          <a:p>
            <a:pPr marL="450850" lvl="0" indent="0" algn="l" rtl="0">
              <a:lnSpc>
                <a:spcPct val="9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B – Safeguarding policy</a:t>
            </a:r>
          </a:p>
          <a:p>
            <a:pPr marL="450850" lvl="0" indent="0" algn="l" rtl="0">
              <a:lnSpc>
                <a:spcPct val="9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C – Disciplinary policy</a:t>
            </a:r>
          </a:p>
          <a:p>
            <a:pPr marL="450850" lvl="0" indent="0" algn="l" rtl="0">
              <a:lnSpc>
                <a:spcPct val="9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D – Grievance policy </a:t>
            </a:r>
          </a:p>
          <a:p>
            <a:pPr marL="0" lvl="0" indent="0" algn="r" rtl="0">
              <a:lnSpc>
                <a:spcPct val="9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(1 mark)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0D4504-F00C-6685-FDE6-9B5B5EDDC7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solidFill>
            <a:srgbClr val="88A2FF"/>
          </a:solidFill>
        </p:spPr>
        <p:txBody>
          <a:bodyPr/>
          <a:lstStyle/>
          <a:p>
            <a:r>
              <a:rPr lang="en-GB" dirty="0"/>
              <a:t>Plenary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1EFDF9-A04E-C52E-5791-F3A1C34CE7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Lesson 1: Organisational policies and procedures</a:t>
            </a:r>
          </a:p>
        </p:txBody>
      </p:sp>
    </p:spTree>
    <p:extLst>
      <p:ext uri="{BB962C8B-B14F-4D97-AF65-F5344CB8AC3E}">
        <p14:creationId xmlns:p14="http://schemas.microsoft.com/office/powerpoint/2010/main" val="3166837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D358E7-C4A6-3D4A-A6B4-6E71E403B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Multiple choice questions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6FEACE-C9BE-AE60-35CF-8D2D83BF35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75008" y="2892829"/>
            <a:ext cx="3507474" cy="3284134"/>
          </a:xfrm>
        </p:spPr>
        <p:txBody>
          <a:bodyPr>
            <a:norm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 dirty="0">
                <a:solidFill>
                  <a:schemeClr val="tx1"/>
                </a:solidFill>
              </a:rPr>
              <a:t>A01</a:t>
            </a: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-US" sz="2000" dirty="0">
                <a:solidFill>
                  <a:schemeClr val="tx1"/>
                </a:solidFill>
              </a:rPr>
              <a:t>B – Safeguarding policy</a:t>
            </a:r>
          </a:p>
          <a:p>
            <a:pPr lv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SzPts val="1800"/>
            </a:pPr>
            <a:r>
              <a:rPr lang="en-US" sz="2000" dirty="0">
                <a:solidFill>
                  <a:schemeClr val="tx1"/>
                </a:solidFill>
              </a:rPr>
              <a:t>(A1.1 </a:t>
            </a:r>
            <a:r>
              <a:rPr lang="en-US" dirty="0">
                <a:solidFill>
                  <a:schemeClr val="tx1"/>
                </a:solidFill>
              </a:rPr>
              <a:t>– </a:t>
            </a:r>
            <a:r>
              <a:rPr lang="en-US" sz="2000" dirty="0">
                <a:solidFill>
                  <a:schemeClr val="tx1"/>
                </a:solidFill>
              </a:rPr>
              <a:t>The purpose of </a:t>
            </a:r>
            <a:r>
              <a:rPr lang="en-US" sz="2000" dirty="0" err="1">
                <a:solidFill>
                  <a:schemeClr val="tx1"/>
                </a:solidFill>
              </a:rPr>
              <a:t>organisational</a:t>
            </a:r>
            <a:r>
              <a:rPr lang="en-US" sz="2000" dirty="0">
                <a:solidFill>
                  <a:schemeClr val="tx1"/>
                </a:solidFill>
              </a:rPr>
              <a:t> policies and procedures in the health and science sector)</a:t>
            </a:r>
            <a:endParaRPr lang="en-US" sz="11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AE403D-5598-BF13-ED3D-BC4681726F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5008" y="2055812"/>
            <a:ext cx="2689727" cy="620511"/>
          </a:xfrm>
        </p:spPr>
        <p:txBody>
          <a:bodyPr/>
          <a:lstStyle/>
          <a:p>
            <a:r>
              <a:rPr lang="en-GB" dirty="0"/>
              <a:t>Answers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ADBFCA-5376-D6F8-0263-0D7F0C3F06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solidFill>
            <a:srgbClr val="88A2FF"/>
          </a:solidFill>
        </p:spPr>
        <p:txBody>
          <a:bodyPr/>
          <a:lstStyle/>
          <a:p>
            <a:r>
              <a:rPr lang="en-GB" dirty="0"/>
              <a:t>Plenary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FAA21B3-C413-A750-D2CB-6B4E308581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Lesson 1: Organisational policies and procedures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56D1BE61-E08D-6558-D154-5640DC3546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400800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Which of the following policies must a student read and understand before beginning a placement on a children's ward?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44474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7675" lvl="0" indent="0" algn="l" rtl="0">
              <a:lnSpc>
                <a:spcPct val="9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A – Equality, diversity and inclusion policy</a:t>
            </a:r>
          </a:p>
          <a:p>
            <a:pPr marL="447675" lvl="0" indent="0" algn="l" rtl="0">
              <a:lnSpc>
                <a:spcPct val="9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B – Safeguarding policy</a:t>
            </a:r>
          </a:p>
          <a:p>
            <a:pPr marL="447675" lvl="0" indent="0" algn="l" rtl="0">
              <a:lnSpc>
                <a:spcPct val="9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C – Disciplinary policy</a:t>
            </a:r>
          </a:p>
          <a:p>
            <a:pPr marL="447675" lvl="0" indent="0" algn="l" rtl="0">
              <a:lnSpc>
                <a:spcPct val="9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D – Grievance policy </a:t>
            </a:r>
          </a:p>
          <a:p>
            <a:pPr marL="0" lvl="0" indent="0" algn="r" rtl="0">
              <a:lnSpc>
                <a:spcPct val="9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(1 mark)</a:t>
            </a:r>
          </a:p>
        </p:txBody>
      </p:sp>
    </p:spTree>
    <p:extLst>
      <p:ext uri="{BB962C8B-B14F-4D97-AF65-F5344CB8AC3E}">
        <p14:creationId xmlns:p14="http://schemas.microsoft.com/office/powerpoint/2010/main" val="1453191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3CBE4BB3A37E488EBA36778162DF73" ma:contentTypeVersion="14" ma:contentTypeDescription="Create a new document." ma:contentTypeScope="" ma:versionID="0ca46bf19ef785bbbc8660e038fa42bd">
  <xsd:schema xmlns:xsd="http://www.w3.org/2001/XMLSchema" xmlns:xs="http://www.w3.org/2001/XMLSchema" xmlns:p="http://schemas.microsoft.com/office/2006/metadata/properties" xmlns:ns2="793c77ee-4b4c-4c71-81d8-13ade05a2728" xmlns:ns3="35bd0bae-f88e-4010-86b3-4f837abcc0be" targetNamespace="http://schemas.microsoft.com/office/2006/metadata/properties" ma:root="true" ma:fieldsID="5715f077389cd6616b2945872cd585d5" ns2:_="" ns3:_="">
    <xsd:import namespace="793c77ee-4b4c-4c71-81d8-13ade05a2728"/>
    <xsd:import namespace="35bd0bae-f88e-4010-86b3-4f837abcc0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c77ee-4b4c-4c71-81d8-13ade05a27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c323eb9-42bf-4c5f-9fdb-2be1ed835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d0bae-f88e-4010-86b3-4f837abcc0b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28b4b58-1043-4966-96c8-0b089c760a9f}" ma:internalName="TaxCatchAll" ma:showField="CatchAllData" ma:web="35bd0bae-f88e-4010-86b3-4f837abcc0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bd0bae-f88e-4010-86b3-4f837abcc0be" xsi:nil="true"/>
    <lcf76f155ced4ddcb4097134ff3c332f xmlns="793c77ee-4b4c-4c71-81d8-13ade05a27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6DCDC09-3B1B-45BC-8EED-730411E04120}"/>
</file>

<file path=customXml/itemProps2.xml><?xml version="1.0" encoding="utf-8"?>
<ds:datastoreItem xmlns:ds="http://schemas.openxmlformats.org/officeDocument/2006/customXml" ds:itemID="{623A48E2-482D-4D37-A408-A9AA5F27E9D7}"/>
</file>

<file path=customXml/itemProps3.xml><?xml version="1.0" encoding="utf-8"?>
<ds:datastoreItem xmlns:ds="http://schemas.openxmlformats.org/officeDocument/2006/customXml" ds:itemID="{17601486-730E-4EBA-8288-2FA0704D7A1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986</Words>
  <Application>Microsoft Office PowerPoint</Application>
  <PresentationFormat>Widescreen</PresentationFormat>
  <Paragraphs>142</Paragraphs>
  <Slides>13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Calibri</vt:lpstr>
      <vt:lpstr>docs-Calibri</vt:lpstr>
      <vt:lpstr>docs-Google Sans</vt:lpstr>
      <vt:lpstr>Segoe UI</vt:lpstr>
      <vt:lpstr>Office Theme</vt:lpstr>
      <vt:lpstr>Health</vt:lpstr>
      <vt:lpstr>In this lesson, we will:</vt:lpstr>
      <vt:lpstr>What are the policies in your place of study?</vt:lpstr>
      <vt:lpstr>Policies and procedures research</vt:lpstr>
      <vt:lpstr>Policy scenario films</vt:lpstr>
      <vt:lpstr>Policy scenario films</vt:lpstr>
      <vt:lpstr>Policy scenario films</vt:lpstr>
      <vt:lpstr>Multiple choice questions</vt:lpstr>
      <vt:lpstr>Multiple choice questions</vt:lpstr>
      <vt:lpstr>Multiple choice questions</vt:lpstr>
      <vt:lpstr>Multiple choice questions</vt:lpstr>
      <vt:lpstr>Case study</vt:lpstr>
      <vt:lpstr>In this lesson, we have: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2024-03-01T12:29:04Z</dcterms:created>
  <dcterms:modified xsi:type="dcterms:W3CDTF">2024-03-05T08:44:50Z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0x010100823CBE4BB3A37E488EBA36778162DF73</vt:lpwstr>
  </property>
</Properties>
</file>