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0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67" r:id="rId2"/>
    <p:sldId id="258" r:id="rId3"/>
    <p:sldId id="325" r:id="rId4"/>
    <p:sldId id="324" r:id="rId5"/>
    <p:sldId id="259" r:id="rId6"/>
    <p:sldId id="289" r:id="rId7"/>
    <p:sldId id="327" r:id="rId8"/>
    <p:sldId id="326" r:id="rId9"/>
    <p:sldId id="336" r:id="rId10"/>
    <p:sldId id="330" r:id="rId11"/>
    <p:sldId id="331" r:id="rId12"/>
    <p:sldId id="332" r:id="rId13"/>
    <p:sldId id="333" r:id="rId14"/>
    <p:sldId id="334" r:id="rId15"/>
    <p:sldId id="335" r:id="rId16"/>
    <p:sldId id="323" r:id="rId17"/>
    <p:sldId id="261" r:id="rId18"/>
    <p:sldId id="318" r:id="rId19"/>
    <p:sldId id="319" r:id="rId20"/>
    <p:sldId id="320" r:id="rId21"/>
    <p:sldId id="321" r:id="rId22"/>
    <p:sldId id="322" r:id="rId23"/>
    <p:sldId id="309" r:id="rId24"/>
    <p:sldId id="271" r:id="rId25"/>
    <p:sldId id="31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A2FF"/>
    <a:srgbClr val="8E53EF"/>
    <a:srgbClr val="F1995D"/>
    <a:srgbClr val="E2EEBE"/>
    <a:srgbClr val="466318"/>
    <a:srgbClr val="FF7575"/>
    <a:srgbClr val="F6FAEC"/>
    <a:srgbClr val="C0CEFF"/>
    <a:srgbClr val="10283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898" autoAdjust="0"/>
    <p:restoredTop sz="85374" autoAdjust="0"/>
  </p:normalViewPr>
  <p:slideViewPr>
    <p:cSldViewPr snapToGrid="0">
      <p:cViewPr varScale="1">
        <p:scale>
          <a:sx n="63" d="100"/>
          <a:sy n="63" d="100"/>
        </p:scale>
        <p:origin x="308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1" d="100"/>
          <a:sy n="101" d="100"/>
        </p:scale>
        <p:origin x="1059" y="45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36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35" Type="http://schemas.openxmlformats.org/officeDocument/2006/relationships/customXml" Target="../customXml/item2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A41D0A8-53FF-630C-A836-51A3FCF679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2E7DE2-9C0D-6BF3-1161-3FCE11A4D79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090100-C4EB-4E88-91FA-DBDEB754A07B}" type="datetimeFigureOut">
              <a:rPr lang="en-GB" smtClean="0"/>
              <a:pPr/>
              <a:t>05/03/2024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F8F44F-3644-328A-AC9D-5615F79C6CC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DFE00-70B8-9624-0D12-55AEF16C7C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BE69C-86F9-4AFD-A89E-85F0E027EAC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3877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B59CA-7A41-4A35-A91B-476B135E7AE6}" type="datetimeFigureOut">
              <a:rPr lang="en-US" smtClean="0"/>
              <a:pPr/>
              <a:t>3/5/2024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0D470C-3F6B-4593-9EA3-2AB115CDA1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018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mea01.safelinks.protection.outlook.com/?url=https%3A%2F%2Fwww.youtube.com%2Fwatch%3Fv%3Dn5m_qOy14VQ&amp;data=05%7C01%7C%7C42b727aeae6b4d5772ac08dbbdc35211%7C84df9e7fe9f640afb435aaaaaaaaaaaa%7C1%7C0%7C638312418828042833%7CUnknown%7CTWFpbGZsb3d8eyJWIjoiMC4wLjAwMDAiLCJQIjoiV2luMzIiLCJBTiI6Ik1haWwiLCJXVCI6Mn0%3D%7C3000%7C%7C%7C&amp;sdata=nV3kct0ZusvSaCrEnorAKZd25HRwZAMepAgh9zVyvBY%3D&amp;reserved=0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ospitaltimes.co.uk/talkingpoint-automation-supports-digital-pathology-ai-triage/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ongtermplan.nhs.uk/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www.kingsfund.org.uk/publications/nhs-long-term-plan-explained" TargetMode="External"/><Relationship Id="rId5" Type="http://schemas.openxmlformats.org/officeDocument/2006/relationships/hyperlink" Target="http://www.bmj.com/content/364/bmj.l84" TargetMode="External"/><Relationship Id="rId4" Type="http://schemas.openxmlformats.org/officeDocument/2006/relationships/hyperlink" Target="http://www.youtube.com/watch?v=NCtedekBCyI" TargetMode="Externa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ospitaltimes.co.uk/talkingpoint-automation-supports-digital-pathology-ai-triage/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ospitaltimes.co.uk/talkingpoint-automation-supports-digital-pathology-ai-triage/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ospitaltimes.co.uk/talkingpoint-automation-supports-digital-pathology-ai-triage/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mea01.safelinks.protection.outlook.com/?url=https%3A%2F%2Fwww.youtube.com%2Fwatch%3Fv%3DpxWGVN-VZoI&amp;data=05%7C01%7C%7C42b727aeae6b4d5772ac08dbbdc35211%7C84df9e7fe9f640afb435aaaaaaaaaaaa%7C1%7C0%7C638312418827886616%7CUnknown%7CTWFpbGZsb3d8eyJWIjoiMC4wLjAwMDAiLCJQIjoiV2luMzIiLCJBTiI6Ik1haWwiLCJXVCI6Mn0%3D%7C3000%7C%7C%7C&amp;sdata=74hiuEDlLQeHfl2F6qwpk%2BaViUtmb5SugWRisvzrd8k%3D&amp;reserved=0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hf.org.uk/informationsupport/heart-matters-magazine/research/regenerative-medicine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/>
              <a:t>Image © </a:t>
            </a:r>
            <a:r>
              <a:rPr lang="en-GB" sz="1200" b="0" i="0" dirty="0">
                <a:solidFill>
                  <a:srgbClr val="000000"/>
                </a:solidFill>
                <a:effectLst/>
                <a:latin typeface="docs-Google Sans"/>
              </a:rPr>
              <a:t>iStockphoto/</a:t>
            </a:r>
            <a:r>
              <a:rPr lang="en-GB" sz="1200" b="0" i="0" dirty="0" err="1">
                <a:solidFill>
                  <a:srgbClr val="000000"/>
                </a:solidFill>
                <a:effectLst/>
                <a:latin typeface="docs-Google Sans"/>
              </a:rPr>
              <a:t>sturti</a:t>
            </a:r>
            <a:r>
              <a:rPr lang="en-GB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4474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i="0" dirty="0">
                <a:solidFill>
                  <a:srgbClr val="000000"/>
                </a:solidFill>
                <a:effectLst/>
                <a:latin typeface="Helvetica" pitchFamily="2" charset="0"/>
              </a:rPr>
              <a:t>Website linked in this slide: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i="0" dirty="0">
                <a:solidFill>
                  <a:srgbClr val="000000"/>
                </a:solidFill>
                <a:effectLst/>
                <a:latin typeface="Helvetica" pitchFamily="2" charset="0"/>
              </a:rPr>
              <a:t>Biomarkers and how they help diagnose dementia – </a:t>
            </a:r>
            <a:r>
              <a:rPr lang="en-GB" b="0" i="0" u="sng" dirty="0">
                <a:solidFill>
                  <a:srgbClr val="0000FF"/>
                </a:solidFill>
                <a:effectLst/>
                <a:latin typeface="Helvetica" pitchFamily="2" charset="0"/>
                <a:hlinkClick r:id="rId3" tooltip="Protected by Outlook: https://www.youtube.com/watch?v=n5m_qOy14VQ. Click or tap to follow the link."/>
              </a:rPr>
              <a:t>https://www.youtube.com/watch?v=n5m_qOy14VQ</a:t>
            </a:r>
            <a:r>
              <a:rPr lang="en-GB" b="0" i="0" dirty="0">
                <a:solidFill>
                  <a:srgbClr val="000000"/>
                </a:solidFill>
                <a:effectLst/>
                <a:latin typeface="Helvetica" pitchFamily="2" charset="0"/>
              </a:rPr>
              <a:t>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i="0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Useful websites: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www.bhf.org.uk</a:t>
            </a:r>
            <a:r>
              <a:rPr lang="en-US" dirty="0"/>
              <a:t>/</a:t>
            </a:r>
            <a:r>
              <a:rPr lang="en-US" dirty="0" err="1"/>
              <a:t>informationsupport</a:t>
            </a:r>
            <a:r>
              <a:rPr lang="en-US" dirty="0"/>
              <a:t>/tests/blood-tests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www.christie.nhs.uk</a:t>
            </a:r>
            <a:r>
              <a:rPr lang="en-US" dirty="0"/>
              <a:t>/about-us/news-at-the-christie/latest-news-stories/first-experts-move-into-new-world-class-cancer-research-facility-at-the-christie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0" i="0" dirty="0">
              <a:solidFill>
                <a:srgbClr val="000000"/>
              </a:solidFill>
              <a:effectLst/>
              <a:latin typeface="Helvetica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2815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latin typeface="Arial"/>
                <a:cs typeface="Arial"/>
              </a:rPr>
              <a:t>Website linked in this slide: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latin typeface="Arial"/>
                <a:cs typeface="Arial"/>
              </a:rPr>
              <a:t>https://www.youtube.com/watch?v=W3lKlSMUHFc</a:t>
            </a:r>
            <a:endParaRPr lang="en-US" sz="1200" dirty="0">
              <a:latin typeface="Arial"/>
              <a:cs typeface="Arial"/>
            </a:endParaRPr>
          </a:p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2602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rgbClr val="3F3F3F"/>
                </a:solidFill>
                <a:effectLst/>
                <a:latin typeface="Helvetica" pitchFamily="2" charset="0"/>
              </a:rPr>
              <a:t>Website linked in this slide: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rgbClr val="3F3F3F"/>
                </a:solidFill>
                <a:effectLst/>
                <a:latin typeface="Helvetica" pitchFamily="2" charset="0"/>
              </a:rPr>
              <a:t>YouTube, Why self-care is important, NHS North East London – https://www.youtube.com/watch?v=BkTEEA4WLGk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2774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rgbClr val="3F3F3F"/>
                </a:solidFill>
                <a:effectLst/>
                <a:latin typeface="Helvetica" pitchFamily="2" charset="0"/>
              </a:rPr>
              <a:t>Website linked in this slide: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rgbClr val="3F3F3F"/>
                </a:solidFill>
                <a:effectLst/>
                <a:latin typeface="Helvetica" pitchFamily="2" charset="0"/>
              </a:rPr>
              <a:t>What’s next for AI in Healthcare in 2023? The Medical Futurist, YouTube (6.40 minutes long with an industry example at 4.38) – https://www.youtube.com/watch?v=Hzh7zjOXzCU</a:t>
            </a:r>
          </a:p>
          <a:p>
            <a:endParaRPr lang="en-US" dirty="0">
              <a:hlinkClick r:id="rId3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rgbClr val="3F3F3F"/>
                </a:solidFill>
                <a:effectLst/>
                <a:latin typeface="Helvetica" pitchFamily="2" charset="0"/>
              </a:rPr>
              <a:t>Optional extra reading: </a:t>
            </a:r>
          </a:p>
          <a:p>
            <a:r>
              <a:rPr lang="en-US" dirty="0">
                <a:hlinkClick r:id="rId3"/>
              </a:rPr>
              <a:t>https://www.hospitaltimes.co.uk/talkingpoint-automation-supports-digital-pathology-ai-triage/</a:t>
            </a:r>
            <a:r>
              <a:rPr lang="en-US" dirty="0"/>
              <a:t> </a:t>
            </a: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(with permission)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1059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Useful websites: </a:t>
            </a:r>
          </a:p>
          <a:p>
            <a:pPr marL="342900" lvl="0" indent="-342900">
              <a:lnSpc>
                <a:spcPct val="107000"/>
              </a:lnSpc>
              <a:buFont typeface="Symbol" pitchFamily="2" charset="2"/>
              <a:buChar char=""/>
            </a:pPr>
            <a:r>
              <a:rPr lang="en-GB" sz="1800" u="sng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hlinkClick r:id="rId3"/>
              </a:rPr>
              <a:t>www.longtermplan.nhs.uk/</a:t>
            </a: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itchFamily="2" charset="2"/>
              <a:buChar char=""/>
              <a:tabLst/>
              <a:defRPr/>
            </a:pPr>
            <a:r>
              <a:rPr lang="en-GB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www.longtermplan.nhs.uk/wp-content/uploads/2019/01/the-nhs-long-term-plan-summary.pdf </a:t>
            </a:r>
            <a:endParaRPr lang="en-GB" sz="1800" dirty="0">
              <a:solidFill>
                <a:srgbClr val="0D0D0D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itchFamily="2" charset="2"/>
              <a:buChar char=""/>
            </a:pPr>
            <a:r>
              <a:rPr lang="en-GB" sz="1800" u="sng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hlinkClick r:id="rId4"/>
              </a:rPr>
              <a:t>www.youtube.com/watch?v=NCtedekBCyI</a:t>
            </a: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itchFamily="2" charset="2"/>
              <a:buChar char=""/>
            </a:pPr>
            <a:r>
              <a:rPr lang="en-GB" sz="1800" u="sng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hlinkClick r:id="rId5"/>
              </a:rPr>
              <a:t>www.bmj.com/content/364/bmj.l84</a:t>
            </a: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itchFamily="2" charset="2"/>
              <a:buChar char=""/>
            </a:pPr>
            <a:r>
              <a:rPr lang="en-GB" sz="1800" u="sng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hlinkClick r:id="rId6"/>
              </a:rPr>
              <a:t>www.kingsfund.org.uk/publications/nhs-long-term-plan-explained</a:t>
            </a: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0826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Accelerating genomic medicine in the NHS: </a:t>
            </a:r>
            <a:r>
              <a:rPr lang="en-CA" dirty="0"/>
              <a:t>https://www.england.nhs.uk/long-read/accelerating-genomic-medicine-in-the-nhs/ </a:t>
            </a:r>
          </a:p>
          <a:p>
            <a:r>
              <a:rPr lang="en-CA" dirty="0"/>
              <a:t>100,000 Genomes Project: https://www.genomicsengland.co.uk/initiatives/100000-genomes-project </a:t>
            </a:r>
            <a:r>
              <a:rPr lang="en-GB" sz="180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(with permission)</a:t>
            </a:r>
            <a:endParaRPr lang="en-CA" dirty="0"/>
          </a:p>
          <a:p>
            <a:r>
              <a:rPr lang="en-US" dirty="0"/>
              <a:t>Newborns to get rapid genetic disease diagnosis: </a:t>
            </a:r>
            <a:r>
              <a:rPr lang="en-CA" dirty="0"/>
              <a:t>https://www.bbc.co.uk/news/health-63906892 </a:t>
            </a:r>
          </a:p>
          <a:p>
            <a:r>
              <a:rPr lang="en-US" dirty="0"/>
              <a:t>GENOME UK: The future of healthcare: </a:t>
            </a:r>
            <a:r>
              <a:rPr lang="en-CA" dirty="0"/>
              <a:t>https://assets.publishing.service.gov.uk/government/uploads/system/uploads/attachment_data/file/920378/Genome_UK_-_the_future_of_healthcare.pdf</a:t>
            </a:r>
          </a:p>
          <a:p>
            <a:r>
              <a:rPr lang="en-US" dirty="0"/>
              <a:t>The NHS’s new strategy for genomics: Five key takeaways: </a:t>
            </a:r>
            <a:r>
              <a:rPr lang="en-CA" dirty="0"/>
              <a:t>https://www.genomicseducation.hee.nhs.uk/blog/the-nhs-new-strategy-for-genomics-five-key-takeaways/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096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800" dirty="0">
              <a:solidFill>
                <a:srgbClr val="094FD1"/>
              </a:solidFill>
              <a:effectLst/>
              <a:latin typeface="Arial" panose="020B0604020202020204" pitchFamily="34" charset="0"/>
            </a:endParaRPr>
          </a:p>
          <a:p>
            <a:r>
              <a:rPr lang="en-US" dirty="0"/>
              <a:t>Sky News, How the government plans to address the NHS staffing crisis – https://www.youtube.com/watch?v=jXIpHpme3E0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5003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Image credits: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Left image: © </a:t>
            </a:r>
            <a:r>
              <a:rPr lang="en-CA" sz="2800" b="0" i="0" dirty="0">
                <a:solidFill>
                  <a:srgbClr val="000000"/>
                </a:solidFill>
                <a:effectLst/>
                <a:latin typeface="docs-Calibri"/>
              </a:rPr>
              <a:t>Shutterstock/</a:t>
            </a:r>
            <a:r>
              <a:rPr lang="en-CA" sz="2800" b="0" i="0" dirty="0" err="1">
                <a:solidFill>
                  <a:srgbClr val="000000"/>
                </a:solidFill>
                <a:effectLst/>
                <a:latin typeface="docs-Calibri"/>
              </a:rPr>
              <a:t>Peakstock</a:t>
            </a:r>
            <a:endParaRPr lang="en-CA" sz="2800" b="0" i="0" dirty="0">
              <a:solidFill>
                <a:srgbClr val="000000"/>
              </a:solidFill>
              <a:effectLst/>
              <a:latin typeface="docs-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2800" b="0" i="0" kern="100" dirty="0">
                <a:solidFill>
                  <a:srgbClr val="000000"/>
                </a:solidFill>
                <a:effectLst/>
                <a:latin typeface="docs-Calibri"/>
                <a:ea typeface="Calibri" panose="020F0502020204030204" pitchFamily="34" charset="0"/>
                <a:cs typeface="Arial" panose="020B0604020202020204" pitchFamily="34" charset="0"/>
              </a:rPr>
              <a:t>Centre image: </a:t>
            </a:r>
            <a:r>
              <a:rPr lang="en-CA" sz="4000" b="0" i="0" dirty="0">
                <a:solidFill>
                  <a:srgbClr val="1F1F1F"/>
                </a:solidFill>
                <a:effectLst/>
                <a:latin typeface="Google Sans"/>
              </a:rPr>
              <a:t>Shutterstock/Stephan </a:t>
            </a:r>
            <a:r>
              <a:rPr lang="en-CA" sz="4000" b="0" i="0" dirty="0" err="1">
                <a:solidFill>
                  <a:srgbClr val="1F1F1F"/>
                </a:solidFill>
                <a:effectLst/>
                <a:latin typeface="Google Sans"/>
              </a:rPr>
              <a:t>Kapl</a:t>
            </a:r>
            <a:endParaRPr lang="en-CA" sz="2800" b="0" i="0" kern="100" dirty="0">
              <a:solidFill>
                <a:srgbClr val="000000"/>
              </a:solidFill>
              <a:effectLst/>
              <a:latin typeface="docs-Calibri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2800" b="0" i="0" kern="100" dirty="0">
                <a:solidFill>
                  <a:srgbClr val="000000"/>
                </a:solidFill>
                <a:effectLst/>
                <a:latin typeface="docs-Calibri"/>
                <a:ea typeface="Calibri" panose="020F0502020204030204" pitchFamily="34" charset="0"/>
                <a:cs typeface="Arial" panose="020B0604020202020204" pitchFamily="34" charset="0"/>
              </a:rPr>
              <a:t>Right image: </a:t>
            </a:r>
            <a:r>
              <a:rPr lang="en-CA" sz="2800" b="0" i="0" dirty="0">
                <a:solidFill>
                  <a:srgbClr val="1F1F1F"/>
                </a:solidFill>
                <a:effectLst/>
                <a:latin typeface="Google Sans"/>
              </a:rPr>
              <a:t>Shutterstock/</a:t>
            </a:r>
            <a:r>
              <a:rPr lang="en-CA" sz="2800" b="0" i="0" dirty="0" err="1">
                <a:solidFill>
                  <a:srgbClr val="1F1F1F"/>
                </a:solidFill>
                <a:effectLst/>
                <a:latin typeface="Google Sans"/>
              </a:rPr>
              <a:t>DenPhotos</a:t>
            </a:r>
            <a:endParaRPr lang="en-C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7550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Optional background reading: </a:t>
            </a:r>
          </a:p>
          <a:p>
            <a:r>
              <a:rPr lang="en-US" dirty="0"/>
              <a:t>‘AI-powered </a:t>
            </a:r>
            <a:r>
              <a:rPr lang="en-US" dirty="0" err="1"/>
              <a:t>personalised</a:t>
            </a:r>
            <a:r>
              <a:rPr lang="en-US" dirty="0"/>
              <a:t> medicine could </a:t>
            </a:r>
            <a:r>
              <a:rPr lang="en-US" dirty="0" err="1"/>
              <a:t>revolutionise</a:t>
            </a:r>
            <a:r>
              <a:rPr lang="en-US" dirty="0"/>
              <a:t> healthcare’, The Guardian – https://www.theguardian.com/commentisfree/2023/jun/26/ai-personalise-medicine-patient-lab-health-diagnosis-cambridge#:~:text=Rather%20than%20one%2Dsize%2Dfits,diseases%20such%20as%20cystic%20fibrosis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466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Websites linked in this slide:</a:t>
            </a:r>
          </a:p>
          <a:p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NHS finance explained: How money flows in the NHS – 2023 update. One NHS Finance, YouTube – </a:t>
            </a:r>
            <a:r>
              <a:rPr lang="en-US" dirty="0">
                <a:hlinkClick r:id="rId3"/>
              </a:rPr>
              <a:t>https://www.youtube.com/watch?v=qInDQhOd1l8 </a:t>
            </a:r>
            <a:r>
              <a:rPr lang="en-GB" sz="180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(with permission)</a:t>
            </a:r>
            <a:endParaRPr lang="en-US" dirty="0">
              <a:hlinkClick r:id="rId3"/>
            </a:endParaRPr>
          </a:p>
          <a:p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1910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Websites linked in this slide:</a:t>
            </a:r>
          </a:p>
          <a:p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private healthcare works, The independent Healthcare Providers Network, YouTube – </a:t>
            </a:r>
            <a:r>
              <a:rPr lang="en-US" dirty="0">
                <a:hlinkClick r:id="rId3"/>
              </a:rPr>
              <a:t>https://www.youtube.com/watch?v=OGzSBiYIUeo </a:t>
            </a: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(with permission)</a:t>
            </a:r>
            <a:endParaRPr lang="en-US" dirty="0">
              <a:hlinkClick r:id="rId3"/>
            </a:endParaRPr>
          </a:p>
          <a:p>
            <a:endParaRPr lang="en-US" dirty="0">
              <a:hlinkClick r:id="rId3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7466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Websites linked in this slide:</a:t>
            </a:r>
          </a:p>
          <a:p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Overview – personal demographics service, NHS England Digital, Vimeo – </a:t>
            </a:r>
            <a:r>
              <a:rPr lang="en-US" dirty="0">
                <a:hlinkClick r:id="rId3"/>
              </a:rPr>
              <a:t>https://vimeo.com/783923366</a:t>
            </a:r>
          </a:p>
          <a:p>
            <a:endParaRPr lang="en-US" dirty="0">
              <a:hlinkClick r:id="rId3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1508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i="0" dirty="0">
                <a:solidFill>
                  <a:srgbClr val="3F3F3F"/>
                </a:solidFill>
                <a:effectLst/>
                <a:latin typeface="Helvetica" pitchFamily="2" charset="0"/>
              </a:rPr>
              <a:t>Website linked in this slide: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i="0" dirty="0">
                <a:solidFill>
                  <a:srgbClr val="3F3F3F"/>
                </a:solidFill>
                <a:effectLst/>
                <a:latin typeface="Helvetica" pitchFamily="2" charset="0"/>
              </a:rPr>
              <a:t>NHS is improving lives with data and technology, NHS England Digital, YouTube </a:t>
            </a:r>
            <a:r>
              <a:rPr lang="en-US" dirty="0"/>
              <a:t>–</a:t>
            </a:r>
            <a:r>
              <a:rPr lang="en-GB" b="0" i="0" dirty="0">
                <a:solidFill>
                  <a:srgbClr val="3F3F3F"/>
                </a:solidFill>
                <a:effectLst/>
                <a:latin typeface="Helvetica" pitchFamily="2" charset="0"/>
              </a:rPr>
              <a:t> </a:t>
            </a:r>
            <a:r>
              <a:rPr lang="en-GB" b="0" i="0" u="sng" dirty="0">
                <a:solidFill>
                  <a:srgbClr val="0000FF"/>
                </a:solidFill>
                <a:effectLst/>
                <a:latin typeface="Helvetica" pitchFamily="2" charset="0"/>
                <a:hlinkClick r:id="rId3" tooltip="Protected by Outlook: https://www.youtube.com/watch?v=pxWGVN-VZoI. Click or tap to follow the link."/>
              </a:rPr>
              <a:t>https://www.youtube.com/watch?v=pxWGVN-VZoI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9415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i="0" dirty="0">
                <a:solidFill>
                  <a:srgbClr val="3F3F3F"/>
                </a:solidFill>
                <a:effectLst/>
                <a:latin typeface="Helvetica" pitchFamily="2" charset="0"/>
              </a:rPr>
              <a:t>Website linked in this slide: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i="0" dirty="0">
                <a:solidFill>
                  <a:srgbClr val="3F3F3F"/>
                </a:solidFill>
                <a:effectLst/>
                <a:latin typeface="Helvetica" pitchFamily="2" charset="0"/>
              </a:rPr>
              <a:t>BBC News, Stem cell breakthrough means the world to thirteen-year-old – </a:t>
            </a:r>
            <a:r>
              <a:rPr lang="en-US" dirty="0">
                <a:hlinkClick r:id="rId3"/>
              </a:rPr>
              <a:t>https://www.bbc.co.uk/news/av/uk-wales-64080114</a:t>
            </a:r>
          </a:p>
          <a:p>
            <a:endParaRPr lang="en-US" dirty="0">
              <a:hlinkClick r:id="rId3"/>
            </a:endParaRPr>
          </a:p>
          <a:p>
            <a:r>
              <a:rPr lang="en-US" dirty="0"/>
              <a:t>Other useful websites:</a:t>
            </a:r>
          </a:p>
          <a:p>
            <a:r>
              <a:rPr lang="en-GB" b="0" i="0" dirty="0">
                <a:solidFill>
                  <a:srgbClr val="3F3F3F"/>
                </a:solidFill>
                <a:effectLst/>
                <a:latin typeface="Helvetica" pitchFamily="2" charset="0"/>
              </a:rPr>
              <a:t>Regenerative medicine: the quest to repair damaged hearts – </a:t>
            </a:r>
            <a:r>
              <a:rPr lang="en-US" dirty="0">
                <a:hlinkClick r:id="rId3"/>
              </a:rPr>
              <a:t>https://www.bhf.org.uk/informationsupport/heart-matters-magazine/research/regenerative-medicine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173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46E5EB6-EF23-9191-1C19-791D0A3DF82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21771"/>
            <a:ext cx="12192000" cy="3461657"/>
          </a:xfrm>
          <a:prstGeom prst="rect">
            <a:avLst/>
          </a:prstGeom>
        </p:spPr>
      </p:pic>
      <p:pic>
        <p:nvPicPr>
          <p:cNvPr id="6" name="Picture 5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CF0436F5-4759-CE02-9A1C-07D30041419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608266"/>
            <a:ext cx="12192000" cy="5247132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E33622E4-CEE5-F34B-4F3F-C30CEBF6A7A0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1A01DBF-6845-8111-1CE3-3D349B59292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90283" y="1283344"/>
            <a:ext cx="1811434" cy="1800000"/>
          </a:xfrm>
          <a:prstGeom prst="rect">
            <a:avLst/>
          </a:prstGeom>
        </p:spPr>
      </p:pic>
      <p:pic>
        <p:nvPicPr>
          <p:cNvPr id="17" name="Picture 16" descr="A heart with a pulse line&#10;&#10;Description automatically generated with low confidence">
            <a:extLst>
              <a:ext uri="{FF2B5EF4-FFF2-40B4-BE49-F238E27FC236}">
                <a16:creationId xmlns:a16="http://schemas.microsoft.com/office/drawing/2014/main" id="{CBFB300C-2BB8-401C-5DD0-A1E1AA7DCF3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67945" y="1806627"/>
            <a:ext cx="1134190" cy="8793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CC3DBCA-7C4D-8464-41A1-E5A6B97E91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 anchor="b" anchorCtr="0">
            <a:noAutofit/>
          </a:bodyPr>
          <a:lstStyle>
            <a:lvl1pPr algn="ctr">
              <a:defRPr sz="5200" b="1">
                <a:solidFill>
                  <a:srgbClr val="4663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1979FD-01AA-1067-1460-57F7EF5F90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921591CF-EA9C-66D4-29AD-8DBF21EEA2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0" y="2476724"/>
            <a:ext cx="5623668" cy="534189"/>
          </a:xfrm>
        </p:spPr>
        <p:txBody>
          <a:bodyPr>
            <a:noAutofit/>
          </a:bodyPr>
          <a:lstStyle>
            <a:lvl1pPr marL="0" indent="0" algn="r">
              <a:buNone/>
              <a:defRPr sz="2000" b="1" i="0" u="none">
                <a:solidFill>
                  <a:srgbClr val="466318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E9CA186E-4A24-6614-1555-2BC031D1DF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0" y="5625863"/>
            <a:ext cx="9144000" cy="458004"/>
          </a:xfr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3" name="Picture 12" descr="A picture containing screenshot, graphics, pattern, circle&#10;&#10;Description automatically generated">
            <a:extLst>
              <a:ext uri="{FF2B5EF4-FFF2-40B4-BE49-F238E27FC236}">
                <a16:creationId xmlns:a16="http://schemas.microsoft.com/office/drawing/2014/main" id="{A9378456-E134-818B-E1E2-317DDED15FA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3163" y="1861525"/>
            <a:ext cx="2049637" cy="860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5073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answ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8F0C2EF-6E16-9B82-6B63-442BD0C248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61979"/>
          <a:stretch/>
        </p:blipFill>
        <p:spPr>
          <a:xfrm>
            <a:off x="7556311" y="1"/>
            <a:ext cx="4635689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9BF35E-4FF2-56EA-FEEA-82EBBA150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2059-CE26-DF3F-AEE5-9C0A0884B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9635E-39ED-F784-26B0-6A6520D6AD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175008" y="2892829"/>
            <a:ext cx="3507474" cy="3284134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10283A"/>
                </a:solidFill>
              </a:defRPr>
            </a:lvl1pPr>
            <a:lvl2pPr marL="457200" indent="0">
              <a:buNone/>
              <a:defRPr sz="2000">
                <a:solidFill>
                  <a:srgbClr val="10283A"/>
                </a:solidFill>
              </a:defRPr>
            </a:lvl2pPr>
            <a:lvl3pPr marL="914400" indent="0">
              <a:buNone/>
              <a:defRPr sz="2000">
                <a:solidFill>
                  <a:srgbClr val="10283A"/>
                </a:solidFill>
              </a:defRPr>
            </a:lvl3pPr>
            <a:lvl4pPr marL="1371600" indent="0">
              <a:buNone/>
              <a:defRPr sz="2000">
                <a:solidFill>
                  <a:srgbClr val="10283A"/>
                </a:solidFill>
              </a:defRPr>
            </a:lvl4pPr>
            <a:lvl5pPr marL="1828800" indent="0">
              <a:buNone/>
              <a:defRPr sz="2000">
                <a:solidFill>
                  <a:srgbClr val="10283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EAC885B-A4A4-DCB2-7EAC-A1F1A996CE75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614E3177-C0BC-55FC-4E39-B45CD33145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75008" y="2055812"/>
            <a:ext cx="2689727" cy="620511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rgbClr val="10283A"/>
                </a:solidFill>
              </a:defRPr>
            </a:lvl1pPr>
            <a:lvl2pPr marL="457200" indent="0">
              <a:buNone/>
              <a:defRPr sz="2000">
                <a:solidFill>
                  <a:srgbClr val="FF0000"/>
                </a:solidFill>
              </a:defRPr>
            </a:lvl2pPr>
            <a:lvl3pPr marL="914400" indent="0">
              <a:buNone/>
              <a:defRPr sz="2000">
                <a:solidFill>
                  <a:srgbClr val="FF0000"/>
                </a:solidFill>
              </a:defRPr>
            </a:lvl3pPr>
            <a:lvl4pPr marL="1371600" indent="0">
              <a:buNone/>
              <a:defRPr sz="2000">
                <a:solidFill>
                  <a:srgbClr val="FF0000"/>
                </a:solidFill>
              </a:defRPr>
            </a:lvl4pPr>
            <a:lvl5pPr marL="1828800" indent="0">
              <a:buNone/>
              <a:defRPr sz="2000">
                <a:solidFill>
                  <a:srgbClr val="FF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E5E4C997-4AE7-5413-8EBD-5D3A204E83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38E42E70-E1D6-307E-10B0-2F5B246987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458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ext+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81CF4477-6D3D-2D7E-2E3D-CAC0483B27E4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39788" y="1872343"/>
            <a:ext cx="3932238" cy="398870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E2D6-6541-EB56-B25E-8362BF154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255486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401A65-36E9-75E7-2C99-A3E5430245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284514"/>
            <a:ext cx="5762398" cy="4576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2425175-C340-950A-69CF-C6171BA23D5C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B12EA37-2B28-33A5-1D17-A7374800F6F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B62C6E0-46EF-437B-CFEB-4B65E34ADC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69483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wo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D15544B-F175-9EAE-3425-9D9811AB2A7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0" y="1978025"/>
            <a:ext cx="5196840" cy="4351338"/>
          </a:xfrm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01330FB-8399-C74E-BF60-F600FDC5CC0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168046" y="1978025"/>
            <a:ext cx="5196840" cy="4351338"/>
          </a:xfrm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5148E20-5D43-7AC1-2CBA-646804B0C41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DE05CFA6-FB5A-1E49-1F0A-E11C421F4B8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3713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ext+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  <a:solidFill>
            <a:schemeClr val="bg1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5360CA8-9563-DFF9-85DA-504D2363294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539593 w 3174076"/>
              <a:gd name="connsiteY1" fmla="*/ 0 h 4351338"/>
              <a:gd name="connsiteX2" fmla="*/ 1079186 w 3174076"/>
              <a:gd name="connsiteY2" fmla="*/ 0 h 4351338"/>
              <a:gd name="connsiteX3" fmla="*/ 1650520 w 3174076"/>
              <a:gd name="connsiteY3" fmla="*/ 0 h 4351338"/>
              <a:gd name="connsiteX4" fmla="*/ 2253594 w 3174076"/>
              <a:gd name="connsiteY4" fmla="*/ 0 h 4351338"/>
              <a:gd name="connsiteX5" fmla="*/ 3174076 w 3174076"/>
              <a:gd name="connsiteY5" fmla="*/ 0 h 4351338"/>
              <a:gd name="connsiteX6" fmla="*/ 3174076 w 3174076"/>
              <a:gd name="connsiteY6" fmla="*/ 708646 h 4351338"/>
              <a:gd name="connsiteX7" fmla="*/ 3174076 w 3174076"/>
              <a:gd name="connsiteY7" fmla="*/ 1199726 h 4351338"/>
              <a:gd name="connsiteX8" fmla="*/ 3174076 w 3174076"/>
              <a:gd name="connsiteY8" fmla="*/ 1734319 h 4351338"/>
              <a:gd name="connsiteX9" fmla="*/ 3174076 w 3174076"/>
              <a:gd name="connsiteY9" fmla="*/ 2312425 h 4351338"/>
              <a:gd name="connsiteX10" fmla="*/ 3174076 w 3174076"/>
              <a:gd name="connsiteY10" fmla="*/ 2890532 h 4351338"/>
              <a:gd name="connsiteX11" fmla="*/ 3174076 w 3174076"/>
              <a:gd name="connsiteY11" fmla="*/ 3425125 h 4351338"/>
              <a:gd name="connsiteX12" fmla="*/ 3174076 w 3174076"/>
              <a:gd name="connsiteY12" fmla="*/ 4351338 h 4351338"/>
              <a:gd name="connsiteX13" fmla="*/ 2475779 w 3174076"/>
              <a:gd name="connsiteY13" fmla="*/ 4351338 h 4351338"/>
              <a:gd name="connsiteX14" fmla="*/ 1809223 w 3174076"/>
              <a:gd name="connsiteY14" fmla="*/ 4351338 h 4351338"/>
              <a:gd name="connsiteX15" fmla="*/ 1206149 w 3174076"/>
              <a:gd name="connsiteY15" fmla="*/ 4351338 h 4351338"/>
              <a:gd name="connsiteX16" fmla="*/ 0 w 3174076"/>
              <a:gd name="connsiteY16" fmla="*/ 4351338 h 4351338"/>
              <a:gd name="connsiteX17" fmla="*/ 0 w 3174076"/>
              <a:gd name="connsiteY17" fmla="*/ 3642692 h 4351338"/>
              <a:gd name="connsiteX18" fmla="*/ 0 w 3174076"/>
              <a:gd name="connsiteY18" fmla="*/ 3151612 h 4351338"/>
              <a:gd name="connsiteX19" fmla="*/ 0 w 3174076"/>
              <a:gd name="connsiteY19" fmla="*/ 2486479 h 4351338"/>
              <a:gd name="connsiteX20" fmla="*/ 0 w 3174076"/>
              <a:gd name="connsiteY20" fmla="*/ 1995399 h 4351338"/>
              <a:gd name="connsiteX21" fmla="*/ 0 w 3174076"/>
              <a:gd name="connsiteY21" fmla="*/ 1286753 h 4351338"/>
              <a:gd name="connsiteX22" fmla="*/ 0 w 3174076"/>
              <a:gd name="connsiteY22" fmla="*/ 665133 h 4351338"/>
              <a:gd name="connsiteX23" fmla="*/ 0 w 3174076"/>
              <a:gd name="connsiteY23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268416" y="-23827"/>
                  <a:pt x="352197" y="24648"/>
                  <a:pt x="539593" y="0"/>
                </a:cubicBezTo>
                <a:cubicBezTo>
                  <a:pt x="726989" y="-24648"/>
                  <a:pt x="971240" y="-20080"/>
                  <a:pt x="1079186" y="0"/>
                </a:cubicBezTo>
                <a:cubicBezTo>
                  <a:pt x="1187132" y="20080"/>
                  <a:pt x="1440798" y="-18762"/>
                  <a:pt x="1650520" y="0"/>
                </a:cubicBezTo>
                <a:cubicBezTo>
                  <a:pt x="1860242" y="18762"/>
                  <a:pt x="2083458" y="-8389"/>
                  <a:pt x="2253594" y="0"/>
                </a:cubicBezTo>
                <a:cubicBezTo>
                  <a:pt x="2423730" y="8389"/>
                  <a:pt x="2941083" y="-37671"/>
                  <a:pt x="3174076" y="0"/>
                </a:cubicBezTo>
                <a:cubicBezTo>
                  <a:pt x="3171503" y="328352"/>
                  <a:pt x="3162404" y="507417"/>
                  <a:pt x="3174076" y="708646"/>
                </a:cubicBezTo>
                <a:cubicBezTo>
                  <a:pt x="3185748" y="909875"/>
                  <a:pt x="3188485" y="1079887"/>
                  <a:pt x="3174076" y="1199726"/>
                </a:cubicBezTo>
                <a:cubicBezTo>
                  <a:pt x="3159667" y="1319565"/>
                  <a:pt x="3151895" y="1579508"/>
                  <a:pt x="3174076" y="1734319"/>
                </a:cubicBezTo>
                <a:cubicBezTo>
                  <a:pt x="3196257" y="1889130"/>
                  <a:pt x="3195829" y="2045705"/>
                  <a:pt x="3174076" y="2312425"/>
                </a:cubicBezTo>
                <a:cubicBezTo>
                  <a:pt x="3152323" y="2579145"/>
                  <a:pt x="3169865" y="2685824"/>
                  <a:pt x="3174076" y="2890532"/>
                </a:cubicBezTo>
                <a:cubicBezTo>
                  <a:pt x="3178287" y="3095240"/>
                  <a:pt x="3171104" y="3213803"/>
                  <a:pt x="3174076" y="3425125"/>
                </a:cubicBezTo>
                <a:cubicBezTo>
                  <a:pt x="3177048" y="3636447"/>
                  <a:pt x="3154403" y="4108609"/>
                  <a:pt x="3174076" y="4351338"/>
                </a:cubicBezTo>
                <a:cubicBezTo>
                  <a:pt x="3031832" y="4321705"/>
                  <a:pt x="2622579" y="4372546"/>
                  <a:pt x="2475779" y="4351338"/>
                </a:cubicBezTo>
                <a:cubicBezTo>
                  <a:pt x="2328979" y="4330130"/>
                  <a:pt x="2072231" y="4349691"/>
                  <a:pt x="1809223" y="4351338"/>
                </a:cubicBezTo>
                <a:cubicBezTo>
                  <a:pt x="1546215" y="4352985"/>
                  <a:pt x="1343102" y="4378518"/>
                  <a:pt x="1206149" y="4351338"/>
                </a:cubicBezTo>
                <a:cubicBezTo>
                  <a:pt x="1069196" y="4324158"/>
                  <a:pt x="376438" y="4330080"/>
                  <a:pt x="0" y="4351338"/>
                </a:cubicBezTo>
                <a:cubicBezTo>
                  <a:pt x="32564" y="4157387"/>
                  <a:pt x="11478" y="3815685"/>
                  <a:pt x="0" y="3642692"/>
                </a:cubicBezTo>
                <a:cubicBezTo>
                  <a:pt x="-11478" y="3469699"/>
                  <a:pt x="-17769" y="3356878"/>
                  <a:pt x="0" y="3151612"/>
                </a:cubicBezTo>
                <a:cubicBezTo>
                  <a:pt x="17769" y="2946346"/>
                  <a:pt x="12578" y="2797666"/>
                  <a:pt x="0" y="2486479"/>
                </a:cubicBezTo>
                <a:cubicBezTo>
                  <a:pt x="-12578" y="2175292"/>
                  <a:pt x="-9907" y="2104087"/>
                  <a:pt x="0" y="1995399"/>
                </a:cubicBezTo>
                <a:cubicBezTo>
                  <a:pt x="9907" y="1886711"/>
                  <a:pt x="11327" y="1512831"/>
                  <a:pt x="0" y="1286753"/>
                </a:cubicBezTo>
                <a:cubicBezTo>
                  <a:pt x="-11327" y="1060675"/>
                  <a:pt x="5859" y="832266"/>
                  <a:pt x="0" y="665133"/>
                </a:cubicBezTo>
                <a:cubicBezTo>
                  <a:pt x="-5859" y="498000"/>
                  <a:pt x="75" y="259686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238831" y="14723"/>
                  <a:pt x="480051" y="-10538"/>
                  <a:pt x="698297" y="0"/>
                </a:cubicBezTo>
                <a:cubicBezTo>
                  <a:pt x="916543" y="10538"/>
                  <a:pt x="1154726" y="13383"/>
                  <a:pt x="1301371" y="0"/>
                </a:cubicBezTo>
                <a:cubicBezTo>
                  <a:pt x="1448016" y="-13383"/>
                  <a:pt x="1807132" y="-30"/>
                  <a:pt x="1999668" y="0"/>
                </a:cubicBezTo>
                <a:cubicBezTo>
                  <a:pt x="2192204" y="30"/>
                  <a:pt x="2655866" y="13746"/>
                  <a:pt x="3174076" y="0"/>
                </a:cubicBezTo>
                <a:cubicBezTo>
                  <a:pt x="3154416" y="328479"/>
                  <a:pt x="3156727" y="507405"/>
                  <a:pt x="3174076" y="665133"/>
                </a:cubicBezTo>
                <a:cubicBezTo>
                  <a:pt x="3191425" y="822861"/>
                  <a:pt x="3193977" y="1042506"/>
                  <a:pt x="3174076" y="1199726"/>
                </a:cubicBezTo>
                <a:cubicBezTo>
                  <a:pt x="3154175" y="1356946"/>
                  <a:pt x="3183847" y="1517591"/>
                  <a:pt x="3174076" y="1821346"/>
                </a:cubicBezTo>
                <a:cubicBezTo>
                  <a:pt x="3164305" y="2125101"/>
                  <a:pt x="3194528" y="2073601"/>
                  <a:pt x="3174076" y="2312425"/>
                </a:cubicBezTo>
                <a:cubicBezTo>
                  <a:pt x="3153624" y="2551249"/>
                  <a:pt x="3185805" y="2772558"/>
                  <a:pt x="3174076" y="2934045"/>
                </a:cubicBezTo>
                <a:cubicBezTo>
                  <a:pt x="3162347" y="3095532"/>
                  <a:pt x="3155247" y="3369274"/>
                  <a:pt x="3174076" y="3599178"/>
                </a:cubicBezTo>
                <a:cubicBezTo>
                  <a:pt x="3192905" y="3829082"/>
                  <a:pt x="3154199" y="4122520"/>
                  <a:pt x="3174076" y="4351338"/>
                </a:cubicBezTo>
                <a:cubicBezTo>
                  <a:pt x="2875561" y="4332635"/>
                  <a:pt x="2778934" y="4334576"/>
                  <a:pt x="2571002" y="4351338"/>
                </a:cubicBezTo>
                <a:cubicBezTo>
                  <a:pt x="2363070" y="4368100"/>
                  <a:pt x="2267472" y="4359571"/>
                  <a:pt x="2031409" y="4351338"/>
                </a:cubicBezTo>
                <a:cubicBezTo>
                  <a:pt x="1795346" y="4343105"/>
                  <a:pt x="1673628" y="4348935"/>
                  <a:pt x="1396593" y="4351338"/>
                </a:cubicBezTo>
                <a:cubicBezTo>
                  <a:pt x="1119558" y="4353741"/>
                  <a:pt x="1036303" y="4351322"/>
                  <a:pt x="793519" y="4351338"/>
                </a:cubicBezTo>
                <a:cubicBezTo>
                  <a:pt x="550735" y="4351354"/>
                  <a:pt x="330547" y="4384738"/>
                  <a:pt x="0" y="4351338"/>
                </a:cubicBezTo>
                <a:cubicBezTo>
                  <a:pt x="12507" y="4129693"/>
                  <a:pt x="4998" y="4047075"/>
                  <a:pt x="0" y="3860258"/>
                </a:cubicBezTo>
                <a:cubicBezTo>
                  <a:pt x="-4998" y="3673441"/>
                  <a:pt x="3114" y="3407381"/>
                  <a:pt x="0" y="3151612"/>
                </a:cubicBezTo>
                <a:cubicBezTo>
                  <a:pt x="-3114" y="2895843"/>
                  <a:pt x="16768" y="2799560"/>
                  <a:pt x="0" y="2617019"/>
                </a:cubicBezTo>
                <a:cubicBezTo>
                  <a:pt x="-16768" y="2434478"/>
                  <a:pt x="-28652" y="2250010"/>
                  <a:pt x="0" y="1908373"/>
                </a:cubicBezTo>
                <a:cubicBezTo>
                  <a:pt x="28652" y="1566736"/>
                  <a:pt x="-2930" y="1442324"/>
                  <a:pt x="0" y="1199726"/>
                </a:cubicBezTo>
                <a:cubicBezTo>
                  <a:pt x="2930" y="957128"/>
                  <a:pt x="8576" y="401800"/>
                  <a:pt x="0" y="0"/>
                </a:cubicBezTo>
                <a:close/>
              </a:path>
            </a:pathLst>
          </a:custGeom>
          <a:solidFill>
            <a:srgbClr val="E2EEBE"/>
          </a:solidFill>
          <a:ln w="19050" cap="sq">
            <a:solidFill>
              <a:srgbClr val="466318"/>
            </a:solidFill>
            <a:extLst>
              <a:ext uri="{C807C97D-BFC1-408E-A445-0C87EB9F89A2}">
                <ask:lineSketchStyleProps xmlns:ask="http://schemas.microsoft.com/office/drawing/2018/sketchyshapes" sd="809461488">
                  <ask:type>
                    <ask:lineSketchFreehand/>
                  </ask:type>
                </ask:lineSketchStyleProps>
              </a:ext>
            </a:extLst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6EB070F2-6F26-BF10-67CE-69E180ABB02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78F13B2F-E75D-A0E3-4CBA-ECA797356F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15807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id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C2ED04E-677C-C92B-8D41-838378B5328C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pic>
        <p:nvPicPr>
          <p:cNvPr id="8" name="Picture 7" descr="A picture containing pattern, circle, screenshot, design&#10;&#10;Description automatically generated">
            <a:extLst>
              <a:ext uri="{FF2B5EF4-FFF2-40B4-BE49-F238E27FC236}">
                <a16:creationId xmlns:a16="http://schemas.microsoft.com/office/drawing/2014/main" id="{33131622-DDC2-ED14-86B4-2BF01D3540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99554" y="245855"/>
            <a:ext cx="8745021" cy="8687336"/>
          </a:xfrm>
          <a:prstGeom prst="rect">
            <a:avLst/>
          </a:prstGeom>
        </p:spPr>
      </p:pic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FF5D3C5C-5B7F-CBEB-FEEC-39FE9832DE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EBB2B898-75E4-BA92-0EDE-F8F75E140A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0476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sson pau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50E12BB-9714-8016-5459-5843FDB8A24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FE61FDA-5E2B-208F-5A20-01FC775E7B9F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E32168-1B12-F447-BA77-F4CBD96EA5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 anchor="b" anchorCtr="0">
            <a:noAutofit/>
          </a:bodyPr>
          <a:lstStyle>
            <a:lvl1pPr algn="ctr">
              <a:defRPr sz="5200" b="1">
                <a:solidFill>
                  <a:srgbClr val="4663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54409B6-E451-15C3-FEE3-B443953C5A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1316636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10" name="Picture 9" descr="A picture containing screenshot, graphics, pattern, circle&#10;&#10;Description automatically generated">
            <a:extLst>
              <a:ext uri="{FF2B5EF4-FFF2-40B4-BE49-F238E27FC236}">
                <a16:creationId xmlns:a16="http://schemas.microsoft.com/office/drawing/2014/main" id="{D7C10F6B-EE9A-7316-3756-6CF40BACB93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83453" y="491318"/>
            <a:ext cx="2178305" cy="9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470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008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C2ED04E-677C-C92B-8D41-838378B5328C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pic>
        <p:nvPicPr>
          <p:cNvPr id="8" name="Picture 7" descr="A picture containing pattern, circle, screenshot, design&#10;&#10;Description automatically generated">
            <a:extLst>
              <a:ext uri="{FF2B5EF4-FFF2-40B4-BE49-F238E27FC236}">
                <a16:creationId xmlns:a16="http://schemas.microsoft.com/office/drawing/2014/main" id="{33131622-DDC2-ED14-86B4-2BF01D3540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4972" y="454577"/>
            <a:ext cx="8745021" cy="8687336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5DD11EB-73B6-9FA1-9358-3BB8241E05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30353" y="1825625"/>
            <a:ext cx="3823447" cy="4351338"/>
          </a:xfrm>
          <a:solidFill>
            <a:schemeClr val="bg1"/>
          </a:solidFill>
          <a:ln w="28575">
            <a:solidFill>
              <a:srgbClr val="88A2FF"/>
            </a:solidFill>
          </a:ln>
        </p:spPr>
        <p:txBody>
          <a:bodyPr lIns="180000" tIns="144000" rIns="180000" bIns="14400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FF5D3C5C-5B7F-CBEB-FEEC-39FE9832DE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35391365-8BD4-3948-009B-4610525006B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61031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E2EEBE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389DC1-D122-5083-AC82-273A6F5C1A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927FA953-FAA1-35E6-D6EB-E529BDA03F7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44703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921829" cy="4351338"/>
          </a:xfrm>
          <a:solidFill>
            <a:srgbClr val="E2EEBE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389DC1-D122-5083-AC82-273A6F5C1A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2D77770-603A-956D-71F8-59FAB1C3591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989083" y="1825625"/>
            <a:ext cx="4364717" cy="43513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75581552-1077-6B8E-2257-50FA835221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18740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456402D-9FD0-4E90-15E7-18D5BE6986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EB95CEFE-2254-582E-AA71-BEC4140C9F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2100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pattern, circle, screenshot, design&#10;&#10;Description automatically generated">
            <a:extLst>
              <a:ext uri="{FF2B5EF4-FFF2-40B4-BE49-F238E27FC236}">
                <a16:creationId xmlns:a16="http://schemas.microsoft.com/office/drawing/2014/main" id="{26D4B314-F49E-12B5-620F-16A35F5C2F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7985" y="-232757"/>
            <a:ext cx="10869835" cy="10798134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4CE04A-DDCC-591C-6176-D8C409627A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2B8CCDF-DB6F-8C00-F908-1C017D9AF93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528ACA5-1D17-0F9C-8E33-B422C18BAE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Media Placeholder 9">
            <a:extLst>
              <a:ext uri="{FF2B5EF4-FFF2-40B4-BE49-F238E27FC236}">
                <a16:creationId xmlns:a16="http://schemas.microsoft.com/office/drawing/2014/main" id="{1EDB8D67-0F9B-0964-2D1D-261F76159667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1296736" y="2288570"/>
            <a:ext cx="2863468" cy="20145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7" name="Media Placeholder 9">
            <a:extLst>
              <a:ext uri="{FF2B5EF4-FFF2-40B4-BE49-F238E27FC236}">
                <a16:creationId xmlns:a16="http://schemas.microsoft.com/office/drawing/2014/main" id="{EC2DE007-82A2-DA39-A035-AA97EA23E679}"/>
              </a:ext>
            </a:extLst>
          </p:cNvPr>
          <p:cNvSpPr>
            <a:spLocks noGrp="1"/>
          </p:cNvSpPr>
          <p:nvPr>
            <p:ph type="media" sz="quarter" idx="16"/>
          </p:nvPr>
        </p:nvSpPr>
        <p:spPr>
          <a:xfrm>
            <a:off x="4864711" y="2288570"/>
            <a:ext cx="2868020" cy="20145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8" name="Media Placeholder 9">
            <a:extLst>
              <a:ext uri="{FF2B5EF4-FFF2-40B4-BE49-F238E27FC236}">
                <a16:creationId xmlns:a16="http://schemas.microsoft.com/office/drawing/2014/main" id="{E49DBEDE-2DF1-5383-A289-6C26D144A1D4}"/>
              </a:ext>
            </a:extLst>
          </p:cNvPr>
          <p:cNvSpPr>
            <a:spLocks noGrp="1"/>
          </p:cNvSpPr>
          <p:nvPr>
            <p:ph type="media" sz="quarter" idx="17"/>
          </p:nvPr>
        </p:nvSpPr>
        <p:spPr>
          <a:xfrm>
            <a:off x="8485780" y="2811974"/>
            <a:ext cx="2868020" cy="20145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9" name="Media Placeholder 9">
            <a:extLst>
              <a:ext uri="{FF2B5EF4-FFF2-40B4-BE49-F238E27FC236}">
                <a16:creationId xmlns:a16="http://schemas.microsoft.com/office/drawing/2014/main" id="{3338D577-3641-2B4B-D703-E641B92AFFB0}"/>
              </a:ext>
            </a:extLst>
          </p:cNvPr>
          <p:cNvSpPr>
            <a:spLocks noGrp="1"/>
          </p:cNvSpPr>
          <p:nvPr>
            <p:ph type="media" sz="quarter" idx="18"/>
          </p:nvPr>
        </p:nvSpPr>
        <p:spPr>
          <a:xfrm>
            <a:off x="3079980" y="3522622"/>
            <a:ext cx="2869506" cy="20145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20" name="Media Placeholder 9">
            <a:extLst>
              <a:ext uri="{FF2B5EF4-FFF2-40B4-BE49-F238E27FC236}">
                <a16:creationId xmlns:a16="http://schemas.microsoft.com/office/drawing/2014/main" id="{CE5BEEFA-5D3C-7478-7775-5D006CB5E12C}"/>
              </a:ext>
            </a:extLst>
          </p:cNvPr>
          <p:cNvSpPr>
            <a:spLocks noGrp="1"/>
          </p:cNvSpPr>
          <p:nvPr>
            <p:ph type="media" sz="quarter" idx="19"/>
          </p:nvPr>
        </p:nvSpPr>
        <p:spPr>
          <a:xfrm>
            <a:off x="6652507" y="3522622"/>
            <a:ext cx="2869506" cy="2014538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22564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ctivity_video+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pattern, circle, screenshot, design&#10;&#10;Description automatically generated">
            <a:extLst>
              <a:ext uri="{FF2B5EF4-FFF2-40B4-BE49-F238E27FC236}">
                <a16:creationId xmlns:a16="http://schemas.microsoft.com/office/drawing/2014/main" id="{26D4B314-F49E-12B5-620F-16A35F5C2F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7985" y="-232757"/>
            <a:ext cx="10869835" cy="10798134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4CE04A-DDCC-591C-6176-D8C409627A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2B8CCDF-DB6F-8C00-F908-1C017D9AF93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528ACA5-1D17-0F9C-8E33-B422C18BAE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Media Placeholder 9">
            <a:extLst>
              <a:ext uri="{FF2B5EF4-FFF2-40B4-BE49-F238E27FC236}">
                <a16:creationId xmlns:a16="http://schemas.microsoft.com/office/drawing/2014/main" id="{092FE5E2-F98A-01C3-3E69-D46BAE20DA3D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838200" y="1825625"/>
            <a:ext cx="10515600" cy="3714142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70E205A-90C6-9B1A-EE2A-91B43E15A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5744095"/>
            <a:ext cx="10515599" cy="43286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7178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3D8E80ED-875C-C9DC-352C-5F92FA6F5D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61979"/>
          <a:stretch/>
        </p:blipFill>
        <p:spPr>
          <a:xfrm>
            <a:off x="7556311" y="1"/>
            <a:ext cx="4635689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9BF35E-4FF2-56EA-FEEA-82EBBA150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2059-CE26-DF3F-AEE5-9C0A0884B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A4879B2-B6EE-DE7B-2C83-25EEB102F0B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56F986DF-3D2A-678C-B7BA-42B8340E3DC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1F936F32-0F00-143C-23D0-72E9A6BD48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75749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72BFA8-2D39-244F-4F2A-031D91E2E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D84677-D669-F58E-69CC-70B9AE12C1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529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0" r:id="rId2"/>
    <p:sldLayoutId id="2147483650" r:id="rId3"/>
    <p:sldLayoutId id="2147483661" r:id="rId4"/>
    <p:sldLayoutId id="2147483670" r:id="rId5"/>
    <p:sldLayoutId id="2147483665" r:id="rId6"/>
    <p:sldLayoutId id="2147483662" r:id="rId7"/>
    <p:sldLayoutId id="2147483671" r:id="rId8"/>
    <p:sldLayoutId id="2147483652" r:id="rId9"/>
    <p:sldLayoutId id="2147483664" r:id="rId10"/>
    <p:sldLayoutId id="2147483657" r:id="rId11"/>
    <p:sldLayoutId id="2147483667" r:id="rId12"/>
    <p:sldLayoutId id="2147483668" r:id="rId13"/>
    <p:sldLayoutId id="214748366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8000"/>
        </a:lnSpc>
        <a:spcBef>
          <a:spcPts val="1000"/>
        </a:spcBef>
        <a:buClr>
          <a:srgbClr val="466318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xWGVN-VZoI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news/av/uk-wales-64080114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5m_qOy14VQ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3lKlSMUHFc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kTEEA4WLGk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zh7zjOXzCU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ongtermplan.nhs.uk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ngland.nhs.uk/long-read/accelerating-genomic-medicine-in-the-nhs/" TargetMode="External"/><Relationship Id="rId7" Type="http://schemas.openxmlformats.org/officeDocument/2006/relationships/hyperlink" Target="https://www.genomicseducation.hee.nhs.uk/blog/the-nhs-new-strategy-for-genomics-five-key-takeaways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assets.publishing.service.gov.uk/government/uploads/system/uploads/attachment_data/file/920378/Genome_UK_-_the_future_of_healthcare.pdf" TargetMode="External"/><Relationship Id="rId5" Type="http://schemas.openxmlformats.org/officeDocument/2006/relationships/hyperlink" Target="https://www.bbc.co.uk/news/health-63906892" TargetMode="External"/><Relationship Id="rId4" Type="http://schemas.openxmlformats.org/officeDocument/2006/relationships/hyperlink" Target="https://www.genomicsengland.co.uk/initiatives/100000-genomes-project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XIpHpme3E0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bing.com/videos/search?q=nhs+in+crisis+2023&amp;&amp;view=detail&amp;mid=F902083D89687639F1ADF902083D89687639F1AD&amp;&amp;FORM=VRDGAR&amp;ru=%2Fvideos%2Fsearch%3Fq%3Dnhs%2Bin%2Bcrisis%2B2023%26FORM%3DHDRSC6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InDQhOd1l8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GzSBiYIUeo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783923366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DCE04C9-F46F-4224-A880-738B1633B5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>
            <a:normAutofit/>
          </a:bodyPr>
          <a:lstStyle/>
          <a:p>
            <a:r>
              <a:rPr lang="en-GB" dirty="0"/>
              <a:t>Health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F5EADF3-A590-4AFE-1185-A6960C9D1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788"/>
            <a:ext cx="9144000" cy="582612"/>
          </a:xfrm>
        </p:spPr>
        <p:txBody>
          <a:bodyPr>
            <a:normAutofit/>
          </a:bodyPr>
          <a:lstStyle/>
          <a:p>
            <a:r>
              <a:rPr lang="en-US" dirty="0"/>
              <a:t>Topic: Working within the health and science sectors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867F5A-5A0F-C526-6E2A-AC6C470A9D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0" y="2476500"/>
            <a:ext cx="5622925" cy="534988"/>
          </a:xfrm>
        </p:spPr>
        <p:txBody>
          <a:bodyPr/>
          <a:lstStyle/>
          <a:p>
            <a:r>
              <a:rPr lang="en-GB" dirty="0"/>
              <a:t>Route: Health &amp; Science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751806-CAEB-6B9E-B21F-4278168228F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86243" y="5626100"/>
            <a:ext cx="10419514" cy="457200"/>
          </a:xfrm>
        </p:spPr>
        <p:txBody>
          <a:bodyPr/>
          <a:lstStyle/>
          <a:p>
            <a:r>
              <a:rPr lang="en-GB" dirty="0"/>
              <a:t>Lesson 5: Potential impacts of future developments in the healthcare sector</a:t>
            </a:r>
          </a:p>
        </p:txBody>
      </p:sp>
    </p:spTree>
    <p:extLst>
      <p:ext uri="{BB962C8B-B14F-4D97-AF65-F5344CB8AC3E}">
        <p14:creationId xmlns:p14="http://schemas.microsoft.com/office/powerpoint/2010/main" val="1924075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FACF8-3CB5-A5C0-9D62-680F6162B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Potential impacts of future developments </a:t>
            </a:r>
            <a:r>
              <a:rPr lang="en-GB" sz="3200" dirty="0"/>
              <a:t>Technological infrastructure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F7561-6854-61AC-93A5-D4AC15739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600" cy="4351338"/>
          </a:xfrm>
        </p:spPr>
        <p:txBody>
          <a:bodyPr vert="horz" lIns="180000" tIns="180000" rIns="180000" bIns="180000" rtlCol="0" anchor="t">
            <a:normAutofit fontScale="62500" lnSpcReduction="20000"/>
          </a:bodyPr>
          <a:lstStyle/>
          <a:p>
            <a:r>
              <a:rPr lang="en-GB" sz="3400" dirty="0">
                <a:latin typeface="Arial"/>
                <a:cs typeface="Arial"/>
              </a:rPr>
              <a:t>Optional: Watch </a:t>
            </a:r>
            <a:r>
              <a:rPr lang="en-GB" sz="3400" dirty="0">
                <a:latin typeface="Arial"/>
                <a:cs typeface="Arial"/>
                <a:hlinkClick r:id="rId3"/>
              </a:rPr>
              <a:t>this video </a:t>
            </a:r>
            <a:r>
              <a:rPr lang="en-GB" sz="3400" dirty="0">
                <a:latin typeface="Arial"/>
                <a:cs typeface="Arial"/>
              </a:rPr>
              <a:t>about improving lives with data and technology in the NHS.</a:t>
            </a:r>
          </a:p>
          <a:p>
            <a:r>
              <a:rPr lang="en-US" sz="3400" dirty="0">
                <a:latin typeface="Arial"/>
                <a:cs typeface="Arial"/>
              </a:rPr>
              <a:t>Computer systems connect NHS staff with patient histories and test results, coordinating treatment plans and promotes continuity of care.  </a:t>
            </a:r>
          </a:p>
          <a:p>
            <a:r>
              <a:rPr lang="en-US" sz="3400" dirty="0">
                <a:latin typeface="Arial"/>
                <a:cs typeface="Arial"/>
              </a:rPr>
              <a:t>Patients can access their records and manage their appointments via the NHS app.</a:t>
            </a:r>
            <a:endParaRPr lang="en-US" sz="3400" dirty="0"/>
          </a:p>
          <a:p>
            <a:r>
              <a:rPr lang="en-US" sz="3400" dirty="0">
                <a:latin typeface="Arial"/>
                <a:cs typeface="Arial"/>
              </a:rPr>
              <a:t>Improved technological service will help the NHS meet the demands that it faces by increasing workforce productivity, optimising resource allocation, reducing errors and improving safety.</a:t>
            </a:r>
            <a:endParaRPr lang="en-US" sz="3400" dirty="0"/>
          </a:p>
          <a:p>
            <a:r>
              <a:rPr lang="en-US" sz="3400" dirty="0">
                <a:latin typeface="Arial"/>
                <a:cs typeface="Arial"/>
              </a:rPr>
              <a:t>Research and innovation is supported by large-scale data analysis as well as collaboration between different institutions. </a:t>
            </a:r>
          </a:p>
          <a:p>
            <a:r>
              <a:rPr lang="en-US" sz="3400" dirty="0">
                <a:latin typeface="Arial"/>
                <a:cs typeface="Arial"/>
              </a:rPr>
              <a:t>What are the problems of introducing new technologies?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426E1D-7E3C-2200-C5C6-E414ABC0CA3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solidFill>
            <a:srgbClr val="F1995D"/>
          </a:solidFill>
        </p:spPr>
        <p:txBody>
          <a:bodyPr/>
          <a:lstStyle/>
          <a:p>
            <a:r>
              <a:rPr lang="en-GB" dirty="0"/>
              <a:t>Activity 1</a:t>
            </a:r>
            <a:endParaRPr lang="en-US" dirty="0"/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C54E97C5-34FC-3B20-710B-81616218A14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5783317" cy="365125"/>
          </a:xfrm>
        </p:spPr>
        <p:txBody>
          <a:bodyPr/>
          <a:lstStyle/>
          <a:p>
            <a:r>
              <a:rPr lang="en-GB" dirty="0"/>
              <a:t>Lesson 5: Potential impacts of future developments in the healthcare sector</a:t>
            </a:r>
          </a:p>
        </p:txBody>
      </p:sp>
    </p:spTree>
    <p:extLst>
      <p:ext uri="{BB962C8B-B14F-4D97-AF65-F5344CB8AC3E}">
        <p14:creationId xmlns:p14="http://schemas.microsoft.com/office/powerpoint/2010/main" val="1714349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FACF8-3CB5-A5C0-9D62-680F6162B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Potential impacts of future developments </a:t>
            </a:r>
            <a:r>
              <a:rPr lang="en-GB" sz="3200" dirty="0"/>
              <a:t>Regenerative medicine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F7561-6854-61AC-93A5-D4AC15739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86242" cy="4351338"/>
          </a:xfrm>
        </p:spPr>
        <p:txBody>
          <a:bodyPr vert="horz" lIns="180000" tIns="180000" rIns="180000" bIns="180000" rtlCol="0" anchor="t">
            <a:normAutofit/>
          </a:bodyPr>
          <a:lstStyle/>
          <a:p>
            <a:r>
              <a:rPr lang="en-GB" sz="2400" dirty="0">
                <a:latin typeface="Arial"/>
                <a:cs typeface="Arial"/>
              </a:rPr>
              <a:t>Optional: Watch this video about regenerative medicine </a:t>
            </a:r>
            <a:r>
              <a:rPr lang="en-GB" dirty="0">
                <a:hlinkClick r:id="rId3"/>
              </a:rPr>
              <a:t>Stem cell break through means the world to thirteen-year-old - BBC News</a:t>
            </a:r>
            <a:endParaRPr lang="en-US" dirty="0"/>
          </a:p>
          <a:p>
            <a:r>
              <a:rPr lang="en-US" dirty="0"/>
              <a:t>Regenerative medicine regenerates damaged organs or tissues that are not easily repaired. </a:t>
            </a:r>
          </a:p>
          <a:p>
            <a:r>
              <a:rPr lang="en-US" dirty="0"/>
              <a:t>This may minimise hospital stays and the need for repeat surgeries.</a:t>
            </a:r>
          </a:p>
          <a:p>
            <a:r>
              <a:rPr lang="en-GB" dirty="0"/>
              <a:t>How will this therapy potentially overcome issues for healthcare staff?</a:t>
            </a:r>
          </a:p>
          <a:p>
            <a:r>
              <a:rPr lang="en-GB" dirty="0"/>
              <a:t>How are patients vulnerable to new therapies on offer?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426E1D-7E3C-2200-C5C6-E414ABC0CA3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solidFill>
            <a:srgbClr val="F1995D"/>
          </a:solidFill>
        </p:spPr>
        <p:txBody>
          <a:bodyPr/>
          <a:lstStyle/>
          <a:p>
            <a:r>
              <a:rPr lang="en-GB" dirty="0"/>
              <a:t>Activity 1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56561B4-6A27-11D3-21C9-88FC4447B6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99892"/>
            <a:ext cx="5646684" cy="365125"/>
          </a:xfrm>
        </p:spPr>
        <p:txBody>
          <a:bodyPr/>
          <a:lstStyle/>
          <a:p>
            <a:r>
              <a:rPr lang="en-GB" dirty="0"/>
              <a:t>Lesson 5: Potential impacts of future developments in the healthcare sector</a:t>
            </a:r>
          </a:p>
        </p:txBody>
      </p:sp>
    </p:spTree>
    <p:extLst>
      <p:ext uri="{BB962C8B-B14F-4D97-AF65-F5344CB8AC3E}">
        <p14:creationId xmlns:p14="http://schemas.microsoft.com/office/powerpoint/2010/main" val="3000896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FACF8-3CB5-A5C0-9D62-680F6162B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Potential impacts of future developments </a:t>
            </a:r>
            <a:r>
              <a:rPr lang="en-GB" sz="3200" dirty="0"/>
              <a:t>Biomarkers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F7561-6854-61AC-93A5-D4AC15739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600" cy="4351338"/>
          </a:xfrm>
        </p:spPr>
        <p:txBody>
          <a:bodyPr vert="horz" lIns="180000" tIns="180000" rIns="180000" bIns="180000" rtlCol="0" anchor="t">
            <a:normAutofit fontScale="92500" lnSpcReduction="10000"/>
          </a:bodyPr>
          <a:lstStyle/>
          <a:p>
            <a:r>
              <a:rPr lang="en-GB" sz="2400" dirty="0">
                <a:latin typeface="Arial"/>
                <a:cs typeface="Arial"/>
              </a:rPr>
              <a:t>Optional: Watch </a:t>
            </a:r>
            <a:r>
              <a:rPr lang="en-GB" sz="2400" dirty="0">
                <a:latin typeface="Arial"/>
                <a:cs typeface="Arial"/>
                <a:hlinkClick r:id="rId3"/>
              </a:rPr>
              <a:t>this video </a:t>
            </a:r>
            <a:r>
              <a:rPr lang="en-GB" sz="2400" dirty="0">
                <a:latin typeface="Arial"/>
                <a:cs typeface="Arial"/>
              </a:rPr>
              <a:t>about how biomarkers diagnose dementia.</a:t>
            </a:r>
          </a:p>
          <a:p>
            <a:r>
              <a:rPr lang="en-US" dirty="0"/>
              <a:t>Biomarkers are biological molecules found in blood or tissues that are signs of a condition or disease.</a:t>
            </a:r>
          </a:p>
          <a:p>
            <a:r>
              <a:rPr lang="en-US" dirty="0">
                <a:latin typeface="Arial"/>
                <a:cs typeface="Arial"/>
              </a:rPr>
              <a:t>Biomarkers can be used to track the progress of treatment for a condition and provide more personalised treatment for patients’ needs.</a:t>
            </a:r>
          </a:p>
          <a:p>
            <a:r>
              <a:rPr lang="en-US" dirty="0"/>
              <a:t>For example, cardiac biomarkers such as enzymes, hormones and proteins appear in your blood following a heart attack. Biomarkers can give information about the severity of a heart attack. </a:t>
            </a:r>
          </a:p>
          <a:p>
            <a:r>
              <a:rPr lang="en-US" dirty="0"/>
              <a:t>How does the use of biomarkers help healthcare staff?</a:t>
            </a:r>
          </a:p>
          <a:p>
            <a:r>
              <a:rPr lang="en-US" dirty="0"/>
              <a:t>What are the disadvantages in collecting this type of data?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426E1D-7E3C-2200-C5C6-E414ABC0CA3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solidFill>
            <a:srgbClr val="F1995D"/>
          </a:solidFill>
        </p:spPr>
        <p:txBody>
          <a:bodyPr/>
          <a:lstStyle/>
          <a:p>
            <a:r>
              <a:rPr lang="en-GB" dirty="0"/>
              <a:t>Activity 1</a:t>
            </a:r>
            <a:endParaRPr lang="en-US" dirty="0"/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C54E97C5-34FC-3B20-710B-81616218A14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5993524" cy="365125"/>
          </a:xfrm>
        </p:spPr>
        <p:txBody>
          <a:bodyPr/>
          <a:lstStyle/>
          <a:p>
            <a:r>
              <a:rPr lang="en-GB" dirty="0"/>
              <a:t>Lesson 5: Potential impacts of future developments in the healthcare sector</a:t>
            </a:r>
          </a:p>
        </p:txBody>
      </p:sp>
    </p:spTree>
    <p:extLst>
      <p:ext uri="{BB962C8B-B14F-4D97-AF65-F5344CB8AC3E}">
        <p14:creationId xmlns:p14="http://schemas.microsoft.com/office/powerpoint/2010/main" val="344115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FACF8-3CB5-A5C0-9D62-680F6162B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Potential impacts of future developments </a:t>
            </a:r>
            <a:br>
              <a:rPr lang="en-GB" sz="3600" dirty="0"/>
            </a:br>
            <a:r>
              <a:rPr lang="en-GB" sz="3200" dirty="0"/>
              <a:t>Remote care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F7561-6854-61AC-93A5-D4AC15739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86242" cy="4351338"/>
          </a:xfrm>
        </p:spPr>
        <p:txBody>
          <a:bodyPr vert="horz" lIns="180000" tIns="180000" rIns="180000" bIns="180000" rtlCol="0" anchor="t">
            <a:noAutofit/>
          </a:bodyPr>
          <a:lstStyle/>
          <a:p>
            <a:r>
              <a:rPr lang="en-GB" sz="2000" dirty="0">
                <a:latin typeface="Arial"/>
                <a:cs typeface="Arial"/>
              </a:rPr>
              <a:t>Optional: Watch this video about remote care </a:t>
            </a:r>
            <a:r>
              <a:rPr lang="en-GB" sz="2000" dirty="0">
                <a:latin typeface="Arial"/>
                <a:cs typeface="Arial"/>
                <a:hlinkClick r:id="rId3"/>
              </a:rPr>
              <a:t>How a virtual ward team is supporting people at home in North Tees and Hartlepool - YouTube</a:t>
            </a:r>
            <a:endParaRPr lang="en-US" sz="2000" dirty="0">
              <a:latin typeface="Arial"/>
              <a:cs typeface="Arial"/>
            </a:endParaRPr>
          </a:p>
          <a:p>
            <a:r>
              <a:rPr lang="en-US" sz="2000" dirty="0">
                <a:latin typeface="Arial"/>
                <a:cs typeface="Arial"/>
              </a:rPr>
              <a:t>Video consultations may be more appropriate for people with mobility issues or those that live in remote areas.</a:t>
            </a:r>
          </a:p>
          <a:p>
            <a:r>
              <a:rPr lang="en-US" sz="2000" dirty="0">
                <a:latin typeface="Arial"/>
                <a:cs typeface="Arial"/>
              </a:rPr>
              <a:t>It reduces travel and waiting times and is useful for out-of-hours emergency consultations.</a:t>
            </a:r>
          </a:p>
          <a:p>
            <a:r>
              <a:rPr lang="en-US" sz="2000" dirty="0">
                <a:latin typeface="Arial"/>
                <a:cs typeface="Arial"/>
              </a:rPr>
              <a:t>Makes collaboration between different specialists easier, leading to better patient outcomes.</a:t>
            </a:r>
          </a:p>
          <a:p>
            <a:r>
              <a:rPr lang="en-US" sz="2000" dirty="0">
                <a:latin typeface="Arial"/>
                <a:cs typeface="Arial"/>
              </a:rPr>
              <a:t>Continuity of care is facilitated by virtual ongoing monitoring and follow-up consultations.</a:t>
            </a:r>
          </a:p>
          <a:p>
            <a:r>
              <a:rPr lang="en-US" sz="2000" dirty="0">
                <a:latin typeface="Arial"/>
                <a:cs typeface="Arial"/>
              </a:rPr>
              <a:t>What are the disadvantages of remote care?</a:t>
            </a:r>
            <a:endParaRPr lang="en-US" sz="20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426E1D-7E3C-2200-C5C6-E414ABC0CA3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solidFill>
            <a:srgbClr val="F1995D"/>
          </a:solidFill>
        </p:spPr>
        <p:txBody>
          <a:bodyPr/>
          <a:lstStyle/>
          <a:p>
            <a:r>
              <a:rPr lang="en-GB" dirty="0"/>
              <a:t>Activity 1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56561B4-6A27-11D3-21C9-88FC4447B6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99892"/>
            <a:ext cx="5646684" cy="365125"/>
          </a:xfrm>
        </p:spPr>
        <p:txBody>
          <a:bodyPr/>
          <a:lstStyle/>
          <a:p>
            <a:r>
              <a:rPr lang="en-GB" dirty="0"/>
              <a:t>Lesson 5: Potential impacts of future developments in the healthcare sector</a:t>
            </a:r>
          </a:p>
        </p:txBody>
      </p:sp>
    </p:spTree>
    <p:extLst>
      <p:ext uri="{BB962C8B-B14F-4D97-AF65-F5344CB8AC3E}">
        <p14:creationId xmlns:p14="http://schemas.microsoft.com/office/powerpoint/2010/main" val="37683248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FACF8-3CB5-A5C0-9D62-680F6162B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Potential impacts of future developments </a:t>
            </a:r>
            <a:br>
              <a:rPr lang="en-GB" sz="3600" dirty="0"/>
            </a:br>
            <a:r>
              <a:rPr lang="en-GB" sz="3600" dirty="0"/>
              <a:t>Patient self-management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F7561-6854-61AC-93A5-D4AC15739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38794" cy="4351338"/>
          </a:xfrm>
        </p:spPr>
        <p:txBody>
          <a:bodyPr vert="horz" lIns="180000" tIns="180000" rIns="180000" bIns="180000" rtlCol="0" anchor="t">
            <a:noAutofit/>
          </a:bodyPr>
          <a:lstStyle/>
          <a:p>
            <a:r>
              <a:rPr lang="en-GB" sz="2200" dirty="0"/>
              <a:t>Optional: Watch </a:t>
            </a:r>
            <a:r>
              <a:rPr lang="en-GB" sz="2200" dirty="0">
                <a:hlinkClick r:id="rId3"/>
              </a:rPr>
              <a:t>this video </a:t>
            </a:r>
            <a:r>
              <a:rPr lang="en-GB" sz="2200" dirty="0"/>
              <a:t>about why self-care is important </a:t>
            </a:r>
          </a:p>
          <a:p>
            <a:r>
              <a:rPr lang="en-US" sz="2200" dirty="0"/>
              <a:t>Patient self-management involves identifying strategies to help patients self-manage their condition and improve their health outcomes.</a:t>
            </a:r>
          </a:p>
          <a:p>
            <a:r>
              <a:rPr lang="en-US" sz="2200" dirty="0"/>
              <a:t>Effective self-management of diseases helps stretch NHS funding further by reducing appointment scheduling, emergency visits and hospitalisations.</a:t>
            </a:r>
          </a:p>
          <a:p>
            <a:r>
              <a:rPr lang="en-US" sz="2200" dirty="0"/>
              <a:t>What are the benefits to patients when they self-manage their conditions?</a:t>
            </a:r>
          </a:p>
          <a:p>
            <a:r>
              <a:rPr lang="en-US" sz="2200" dirty="0"/>
              <a:t>What are the disadvantages of patient self- management?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426E1D-7E3C-2200-C5C6-E414ABC0CA3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solidFill>
            <a:srgbClr val="F1995D"/>
          </a:solidFill>
        </p:spPr>
        <p:txBody>
          <a:bodyPr/>
          <a:lstStyle/>
          <a:p>
            <a:r>
              <a:rPr lang="en-GB" dirty="0"/>
              <a:t>Activity 1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56561B4-6A27-11D3-21C9-88FC4447B6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99892"/>
            <a:ext cx="5646684" cy="365125"/>
          </a:xfrm>
        </p:spPr>
        <p:txBody>
          <a:bodyPr/>
          <a:lstStyle/>
          <a:p>
            <a:r>
              <a:rPr lang="en-GB" dirty="0"/>
              <a:t>Lesson 5: Potential impacts of future developments in the healthcare sector</a:t>
            </a:r>
          </a:p>
        </p:txBody>
      </p:sp>
    </p:spTree>
    <p:extLst>
      <p:ext uri="{BB962C8B-B14F-4D97-AF65-F5344CB8AC3E}">
        <p14:creationId xmlns:p14="http://schemas.microsoft.com/office/powerpoint/2010/main" val="30330719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FACF8-3CB5-A5C0-9D62-680F6162B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Potential impacts of future developments </a:t>
            </a:r>
            <a:br>
              <a:rPr lang="en-GB" sz="3600" dirty="0"/>
            </a:br>
            <a:r>
              <a:rPr lang="en-GB" sz="3200" dirty="0"/>
              <a:t>Artificial intelligence (AI)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F7561-6854-61AC-93A5-D4AC15739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01856" cy="4351338"/>
          </a:xfrm>
        </p:spPr>
        <p:txBody>
          <a:bodyPr vert="horz" lIns="180000" tIns="180000" rIns="180000" bIns="180000" rtlCol="0" anchor="t">
            <a:noAutofit/>
          </a:bodyPr>
          <a:lstStyle/>
          <a:p>
            <a:r>
              <a:rPr lang="en-GB" dirty="0"/>
              <a:t>Optional: Watch </a:t>
            </a:r>
            <a:r>
              <a:rPr lang="en-GB" dirty="0">
                <a:hlinkClick r:id="rId3"/>
              </a:rPr>
              <a:t>this video </a:t>
            </a:r>
            <a:r>
              <a:rPr lang="en-GB" dirty="0"/>
              <a:t>about what is next for AI.</a:t>
            </a:r>
            <a:endParaRPr lang="en-US" dirty="0">
              <a:latin typeface="Arial"/>
              <a:cs typeface="Arial"/>
            </a:endParaRPr>
          </a:p>
          <a:p>
            <a:r>
              <a:rPr lang="en-US" dirty="0">
                <a:latin typeface="Arial"/>
                <a:cs typeface="Arial"/>
              </a:rPr>
              <a:t>What is AI?</a:t>
            </a:r>
          </a:p>
          <a:p>
            <a:r>
              <a:rPr lang="en-US" dirty="0">
                <a:latin typeface="Arial"/>
                <a:cs typeface="Arial"/>
              </a:rPr>
              <a:t>What benefits will AI provide for the patient?</a:t>
            </a:r>
          </a:p>
          <a:p>
            <a:r>
              <a:rPr lang="en-US" dirty="0">
                <a:latin typeface="Arial"/>
                <a:cs typeface="Arial"/>
              </a:rPr>
              <a:t>Digital images and AI can be used to triage cases; improving the quality and consistency of the diagnoses and therefore treatment. Workflow is made more efficient.</a:t>
            </a:r>
            <a:endParaRPr lang="en-US" dirty="0"/>
          </a:p>
          <a:p>
            <a:r>
              <a:rPr lang="en-US" dirty="0">
                <a:latin typeface="Arial"/>
                <a:cs typeface="Arial"/>
              </a:rPr>
              <a:t>What are the potential disadvantages of AI in healthcare?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426E1D-7E3C-2200-C5C6-E414ABC0CA3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solidFill>
            <a:srgbClr val="F1995D"/>
          </a:solidFill>
        </p:spPr>
        <p:txBody>
          <a:bodyPr/>
          <a:lstStyle/>
          <a:p>
            <a:r>
              <a:rPr lang="en-GB" dirty="0"/>
              <a:t>Activity 1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56561B4-6A27-11D3-21C9-88FC4447B6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99892"/>
            <a:ext cx="5646684" cy="365125"/>
          </a:xfrm>
        </p:spPr>
        <p:txBody>
          <a:bodyPr/>
          <a:lstStyle/>
          <a:p>
            <a:r>
              <a:rPr lang="en-GB" dirty="0"/>
              <a:t>Lesson 5: Potential impacts of future developments in the healthcare sector</a:t>
            </a:r>
          </a:p>
        </p:txBody>
      </p:sp>
    </p:spTree>
    <p:extLst>
      <p:ext uri="{BB962C8B-B14F-4D97-AF65-F5344CB8AC3E}">
        <p14:creationId xmlns:p14="http://schemas.microsoft.com/office/powerpoint/2010/main" val="24119802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25E0C-B0C6-0C87-D148-8BBDCDD5C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NHS Long-Term Plan </a:t>
            </a:r>
            <a:endParaRPr lang="en-GB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C63C5-6922-FBD2-1DEE-2929212A2C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85900"/>
            <a:ext cx="7312429" cy="4691063"/>
          </a:xfrm>
        </p:spPr>
        <p:txBody>
          <a:bodyPr vert="horz" lIns="180000" tIns="180000" rIns="180000" bIns="180000" rtlCol="0" anchor="t"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900" kern="100" dirty="0">
                <a:solidFill>
                  <a:srgbClr val="0D0D0D"/>
                </a:solidFill>
                <a:effectLst/>
                <a:ea typeface="Calibri" panose="020F0502020204030204" pitchFamily="34" charset="0"/>
              </a:rPr>
              <a:t>Ahead of the NHS’s 80th anniversary, the NHS Long Term Plan is looking to address significant issues around:</a:t>
            </a:r>
          </a:p>
          <a:p>
            <a:pPr marL="800100" lvl="1" indent="-342900">
              <a:lnSpc>
                <a:spcPct val="107000"/>
              </a:lnSpc>
              <a:buFont typeface="Symbol" pitchFamily="2" charset="2"/>
              <a:buChar char=""/>
            </a:pPr>
            <a:r>
              <a:rPr lang="en-GB" sz="1900" kern="100" dirty="0">
                <a:solidFill>
                  <a:srgbClr val="0D0D0D"/>
                </a:solidFill>
                <a:effectLst/>
                <a:ea typeface="Calibri" panose="020F0502020204030204" pitchFamily="34" charset="0"/>
              </a:rPr>
              <a:t>managing funding;</a:t>
            </a:r>
          </a:p>
          <a:p>
            <a:pPr marL="800100" lvl="1" indent="-342900">
              <a:lnSpc>
                <a:spcPct val="107000"/>
              </a:lnSpc>
              <a:buFont typeface="Symbol" pitchFamily="2" charset="2"/>
              <a:buChar char=""/>
            </a:pPr>
            <a:r>
              <a:rPr lang="en-GB" sz="1900" kern="100" dirty="0">
                <a:solidFill>
                  <a:srgbClr val="0D0D0D"/>
                </a:solidFill>
                <a:effectLst/>
                <a:ea typeface="Calibri" panose="020F0502020204030204" pitchFamily="34" charset="0"/>
              </a:rPr>
              <a:t>staffing shortages;</a:t>
            </a:r>
          </a:p>
          <a:p>
            <a:pPr marL="800100" lvl="1" indent="-342900">
              <a:lnSpc>
                <a:spcPct val="107000"/>
              </a:lnSpc>
              <a:buFont typeface="Symbol" pitchFamily="2" charset="2"/>
              <a:buChar char=""/>
            </a:pPr>
            <a:r>
              <a:rPr lang="en-GB" sz="1900" kern="100" dirty="0">
                <a:solidFill>
                  <a:srgbClr val="0D0D0D"/>
                </a:solidFill>
                <a:effectLst/>
                <a:ea typeface="Calibri" panose="020F0502020204030204" pitchFamily="34" charset="0"/>
              </a:rPr>
              <a:t>increasing inequalities;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Symbol" pitchFamily="2" charset="2"/>
              <a:buChar char=""/>
            </a:pPr>
            <a:r>
              <a:rPr lang="en-GB" sz="1900" kern="100" dirty="0">
                <a:solidFill>
                  <a:srgbClr val="0D0D0D"/>
                </a:solidFill>
                <a:effectLst/>
                <a:ea typeface="Calibri" panose="020F0502020204030204" pitchFamily="34" charset="0"/>
              </a:rPr>
              <a:t>a growing and ageing population.</a:t>
            </a:r>
            <a:endParaRPr lang="en-US" sz="1900" dirty="0"/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1900" dirty="0"/>
              <a:t>Research the NHS Long Term Plan: </a:t>
            </a:r>
            <a:r>
              <a:rPr lang="en-GB" sz="19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hlinkClick r:id="rId3"/>
              </a:rPr>
              <a:t>www.longtermplan.nhs.uk/</a:t>
            </a:r>
            <a:endParaRPr lang="en-US" sz="1900" dirty="0"/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GB" sz="1900" dirty="0">
                <a:solidFill>
                  <a:srgbClr val="3F3F3F"/>
                </a:solidFill>
                <a:effectLst/>
              </a:rPr>
              <a:t>In small groups, research one section of </a:t>
            </a:r>
            <a:r>
              <a:rPr lang="en-GB" sz="1900">
                <a:solidFill>
                  <a:srgbClr val="3F3F3F"/>
                </a:solidFill>
                <a:effectLst/>
              </a:rPr>
              <a:t>the Long Term </a:t>
            </a:r>
            <a:r>
              <a:rPr lang="en-GB" sz="1900" dirty="0">
                <a:solidFill>
                  <a:srgbClr val="3F3F3F"/>
                </a:solidFill>
                <a:effectLst/>
              </a:rPr>
              <a:t>Plan.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GB" sz="1900" dirty="0">
                <a:solidFill>
                  <a:srgbClr val="3F3F3F"/>
                </a:solidFill>
                <a:effectLst/>
              </a:rPr>
              <a:t>Answer the questions on the worksheet and complete the table.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BA64BE-4617-A9AB-5467-0F0C000BD3F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GB" b="1" dirty="0"/>
              <a:t>Resources needed</a:t>
            </a:r>
            <a:endParaRPr lang="en-GB" dirty="0"/>
          </a:p>
          <a:p>
            <a:r>
              <a:rPr lang="en-GB" dirty="0">
                <a:latin typeface="Arial"/>
                <a:cs typeface="Arial"/>
              </a:rPr>
              <a:t>L4 Activity 2 Worksheet</a:t>
            </a:r>
            <a:endParaRPr lang="en-GB" dirty="0"/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C235CB-4B4F-76A0-9921-919389601F5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5678214" cy="365125"/>
          </a:xfrm>
        </p:spPr>
        <p:txBody>
          <a:bodyPr/>
          <a:lstStyle/>
          <a:p>
            <a:r>
              <a:rPr lang="en-GB" dirty="0"/>
              <a:t>Lesson 5: Potential impacts of future developments in the healthcare sector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212E3A6-83D0-984E-8F97-8995CF41135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2</a:t>
            </a:r>
          </a:p>
        </p:txBody>
      </p:sp>
    </p:spTree>
    <p:extLst>
      <p:ext uri="{BB962C8B-B14F-4D97-AF65-F5344CB8AC3E}">
        <p14:creationId xmlns:p14="http://schemas.microsoft.com/office/powerpoint/2010/main" val="3614398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B95C442-E988-F9D6-098A-E6F6C0FA5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Multiple choice questions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DFA3211-8A55-BB29-F8F1-A1678304B1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Which of the following technological advances improves the diagnostic process in healthcare?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rgbClr val="44474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457200">
              <a:lnSpc>
                <a:spcPct val="97916"/>
              </a:lnSpc>
              <a:spcBef>
                <a:spcPts val="800"/>
              </a:spcBef>
              <a:buClrTx/>
              <a:buSzPct val="100000"/>
              <a:buFont typeface="+mj-lt"/>
              <a:buAutoNum type="alphaUcPeriod"/>
            </a:pPr>
            <a:r>
              <a:rPr lang="en-US" dirty="0"/>
              <a:t>Increasing the availability of private healthcare</a:t>
            </a:r>
          </a:p>
          <a:p>
            <a:pPr marL="457200" lvl="0" indent="-457200">
              <a:lnSpc>
                <a:spcPct val="97916"/>
              </a:lnSpc>
              <a:spcBef>
                <a:spcPts val="800"/>
              </a:spcBef>
              <a:buClrTx/>
              <a:buSzPct val="100000"/>
              <a:buFont typeface="+mj-lt"/>
              <a:buAutoNum type="alphaUcPeriod"/>
            </a:pPr>
            <a:r>
              <a:rPr lang="en-US" dirty="0"/>
              <a:t>Assisting patients with self management of a condition</a:t>
            </a:r>
          </a:p>
          <a:p>
            <a:pPr marL="457200" lvl="0" indent="-457200">
              <a:lnSpc>
                <a:spcPct val="97916"/>
              </a:lnSpc>
              <a:spcBef>
                <a:spcPts val="800"/>
              </a:spcBef>
              <a:buClrTx/>
              <a:buSzPct val="100000"/>
              <a:buFont typeface="+mj-lt"/>
              <a:buAutoNum type="alphaUcPeriod"/>
            </a:pPr>
            <a:r>
              <a:rPr lang="en-US" dirty="0"/>
              <a:t>Enabling remote access for healthcare professionals</a:t>
            </a:r>
          </a:p>
          <a:p>
            <a:pPr marL="457200" lvl="0" indent="-457200">
              <a:lnSpc>
                <a:spcPct val="97916"/>
              </a:lnSpc>
              <a:spcBef>
                <a:spcPts val="800"/>
              </a:spcBef>
              <a:buClrTx/>
              <a:buSzPct val="100000"/>
              <a:buFont typeface="+mj-lt"/>
              <a:buAutoNum type="alphaUcPeriod"/>
            </a:pPr>
            <a:r>
              <a:rPr lang="en-US" dirty="0"/>
              <a:t>Restoring and regenerating damaged tissues</a:t>
            </a:r>
          </a:p>
          <a:p>
            <a:pPr marL="0" lvl="0" indent="0" algn="r">
              <a:lnSpc>
                <a:spcPct val="97916"/>
              </a:lnSpc>
              <a:spcBef>
                <a:spcPts val="800"/>
              </a:spcBef>
              <a:buClr>
                <a:schemeClr val="dk1"/>
              </a:buClr>
              <a:buSzPts val="1100"/>
              <a:buNone/>
            </a:pPr>
            <a:r>
              <a:rPr lang="en-US" dirty="0"/>
              <a:t>(1 mark)</a:t>
            </a:r>
          </a:p>
          <a:p>
            <a:pPr marL="0" lvl="0" indent="0" algn="r" rtl="0">
              <a:lnSpc>
                <a:spcPct val="9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sz="24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0D4504-F00C-6685-FDE6-9B5B5EDDC74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88A2FF"/>
          </a:solidFill>
        </p:spPr>
        <p:txBody>
          <a:bodyPr/>
          <a:lstStyle/>
          <a:p>
            <a:r>
              <a:rPr lang="en-GB" dirty="0"/>
              <a:t>Plenary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A1EFDF9-A04E-C52E-5791-F3A1C34CE7D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5720255" cy="365125"/>
          </a:xfrm>
        </p:spPr>
        <p:txBody>
          <a:bodyPr/>
          <a:lstStyle/>
          <a:p>
            <a:r>
              <a:rPr lang="en-GB" dirty="0"/>
              <a:t>Lesson 5: Potential impacts of future developments in the healthcare sector</a:t>
            </a:r>
          </a:p>
        </p:txBody>
      </p:sp>
    </p:spTree>
    <p:extLst>
      <p:ext uri="{BB962C8B-B14F-4D97-AF65-F5344CB8AC3E}">
        <p14:creationId xmlns:p14="http://schemas.microsoft.com/office/powerpoint/2010/main" val="31668376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B95C442-E988-F9D6-098A-E6F6C0FA5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Multiple choice questions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DFA3211-8A55-BB29-F8F1-A1678304B1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Which of the following technological advances improves the diagnostic process in healthcare?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rgbClr val="44474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457200" algn="l" rtl="0">
              <a:lnSpc>
                <a:spcPct val="97916"/>
              </a:lnSpc>
              <a:spcBef>
                <a:spcPts val="800"/>
              </a:spcBef>
              <a:spcAft>
                <a:spcPts val="0"/>
              </a:spcAft>
              <a:buClrTx/>
              <a:buSzPct val="100000"/>
              <a:buFont typeface="+mj-lt"/>
              <a:buAutoNum type="alphaUcPeriod"/>
            </a:pPr>
            <a:r>
              <a:rPr lang="en-US" sz="2400" dirty="0"/>
              <a:t>Increasing the availability of private healthcare</a:t>
            </a:r>
          </a:p>
          <a:p>
            <a:pPr marL="457200" lvl="0" indent="-457200" algn="l" rtl="0">
              <a:lnSpc>
                <a:spcPct val="97916"/>
              </a:lnSpc>
              <a:spcBef>
                <a:spcPts val="800"/>
              </a:spcBef>
              <a:spcAft>
                <a:spcPts val="0"/>
              </a:spcAft>
              <a:buClrTx/>
              <a:buSzPct val="100000"/>
              <a:buFont typeface="+mj-lt"/>
              <a:buAutoNum type="alphaUcPeriod"/>
            </a:pPr>
            <a:r>
              <a:rPr lang="en-US" sz="2400" dirty="0"/>
              <a:t>Assisting patients with self management of a condition</a:t>
            </a:r>
          </a:p>
          <a:p>
            <a:pPr marL="457200" lvl="0" indent="-457200" algn="l" rtl="0">
              <a:lnSpc>
                <a:spcPct val="97916"/>
              </a:lnSpc>
              <a:spcBef>
                <a:spcPts val="800"/>
              </a:spcBef>
              <a:spcAft>
                <a:spcPts val="0"/>
              </a:spcAft>
              <a:buClrTx/>
              <a:buSzPct val="100000"/>
              <a:buFont typeface="+mj-lt"/>
              <a:buAutoNum type="alphaUcPeriod"/>
            </a:pPr>
            <a:r>
              <a:rPr lang="en-US" sz="2400" dirty="0"/>
              <a:t>Enabling remote access for healthcare professionals</a:t>
            </a:r>
          </a:p>
          <a:p>
            <a:pPr marL="457200" lvl="0" indent="-457200" algn="l" rtl="0">
              <a:lnSpc>
                <a:spcPct val="97916"/>
              </a:lnSpc>
              <a:spcBef>
                <a:spcPts val="800"/>
              </a:spcBef>
              <a:spcAft>
                <a:spcPts val="0"/>
              </a:spcAft>
              <a:buClrTx/>
              <a:buSzPct val="100000"/>
              <a:buFont typeface="+mj-lt"/>
              <a:buAutoNum type="alphaUcPeriod"/>
            </a:pPr>
            <a:r>
              <a:rPr lang="en-US" sz="2400" dirty="0"/>
              <a:t>Restoring and regenerating damaged tissues</a:t>
            </a:r>
          </a:p>
          <a:p>
            <a:pPr marL="0" lvl="0" indent="0" algn="r" rtl="0">
              <a:lnSpc>
                <a:spcPct val="9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/>
              <a:t>(1 mark)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0D4504-F00C-6685-FDE6-9B5B5EDDC74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88A2FF"/>
          </a:solidFill>
        </p:spPr>
        <p:txBody>
          <a:bodyPr/>
          <a:lstStyle/>
          <a:p>
            <a:r>
              <a:rPr lang="en-GB" dirty="0"/>
              <a:t>Plenary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A1EFDF9-A04E-C52E-5791-F3A1C34CE7D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5383924" cy="365125"/>
          </a:xfrm>
        </p:spPr>
        <p:txBody>
          <a:bodyPr/>
          <a:lstStyle/>
          <a:p>
            <a:r>
              <a:rPr lang="en-GB" dirty="0"/>
              <a:t>Lesson 5: Potential impacts of future developments in the healthcare sector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A6506AA6-2FD2-E538-397D-2CB664767B3F}"/>
              </a:ext>
            </a:extLst>
          </p:cNvPr>
          <p:cNvSpPr txBox="1">
            <a:spLocks/>
          </p:cNvSpPr>
          <p:nvPr/>
        </p:nvSpPr>
        <p:spPr>
          <a:xfrm>
            <a:off x="8175008" y="2892829"/>
            <a:ext cx="3507474" cy="32841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8000"/>
              </a:lnSpc>
              <a:spcBef>
                <a:spcPts val="1000"/>
              </a:spcBef>
              <a:buClr>
                <a:srgbClr val="466318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lnSpc>
                <a:spcPct val="9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dirty="0"/>
              <a:t>AO1</a:t>
            </a:r>
          </a:p>
          <a:p>
            <a:pPr marL="0" lvl="0" indent="0" algn="l" rtl="0">
              <a:lnSpc>
                <a:spcPct val="9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dirty="0"/>
              <a:t>C. Enabling remote access for healthcare professionals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BA887C0F-1F5B-F333-48CC-246E5E0C7EE7}"/>
              </a:ext>
            </a:extLst>
          </p:cNvPr>
          <p:cNvSpPr txBox="1">
            <a:spLocks/>
          </p:cNvSpPr>
          <p:nvPr/>
        </p:nvSpPr>
        <p:spPr>
          <a:xfrm>
            <a:off x="8175008" y="2055812"/>
            <a:ext cx="2689727" cy="62051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8000"/>
              </a:lnSpc>
              <a:spcBef>
                <a:spcPts val="10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2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2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2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2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2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 dirty="0">
                <a:solidFill>
                  <a:schemeClr val="tx1"/>
                </a:solidFill>
              </a:rPr>
              <a:t>Answer</a:t>
            </a:r>
          </a:p>
        </p:txBody>
      </p:sp>
    </p:spTree>
    <p:extLst>
      <p:ext uri="{BB962C8B-B14F-4D97-AF65-F5344CB8AC3E}">
        <p14:creationId xmlns:p14="http://schemas.microsoft.com/office/powerpoint/2010/main" val="18320271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B95C442-E988-F9D6-098A-E6F6C0FA5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Multiple choice questions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DFA3211-8A55-BB29-F8F1-A1678304B1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sz="2400" dirty="0">
                <a:solidFill>
                  <a:srgbClr val="444746"/>
                </a:solidFill>
                <a:latin typeface="Arial"/>
                <a:ea typeface="Arial"/>
                <a:cs typeface="Arial"/>
                <a:sym typeface="Arial"/>
              </a:rPr>
              <a:t>Which of the following ways can artificial intelligence (AI) assist in initial diagnosis? </a:t>
            </a:r>
          </a:p>
          <a:p>
            <a:pPr marL="514350" indent="-514350">
              <a:buFont typeface="+mj-lt"/>
              <a:buAutoNum type="arabicPeriod" startAt="2"/>
            </a:pPr>
            <a:endParaRPr lang="en-US" dirty="0">
              <a:solidFill>
                <a:srgbClr val="44474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+mj-lt"/>
              <a:buAutoNum type="alphaUcPeriod"/>
            </a:pPr>
            <a:r>
              <a:rPr lang="en-US" sz="2400" dirty="0"/>
              <a:t>Assisting patients with self-management of a condition</a:t>
            </a:r>
          </a:p>
          <a:p>
            <a:pPr marL="55880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+mj-lt"/>
              <a:buAutoNum type="alphaUcPeriod"/>
            </a:pPr>
            <a:r>
              <a:rPr lang="en-US" sz="2400" dirty="0"/>
              <a:t>Enhancing the triage system</a:t>
            </a:r>
          </a:p>
          <a:p>
            <a:pPr marL="55880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+mj-lt"/>
              <a:buAutoNum type="alphaUcPeriod"/>
            </a:pPr>
            <a:r>
              <a:rPr lang="en-US" sz="2400" dirty="0"/>
              <a:t>Providing funding for healthcare provision</a:t>
            </a:r>
          </a:p>
          <a:p>
            <a:pPr marL="55880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+mj-lt"/>
              <a:buAutoNum type="alphaUcPeriod"/>
            </a:pPr>
            <a:r>
              <a:rPr lang="en-US" sz="2400" dirty="0"/>
              <a:t>Enabling continuing care by remote consultation</a:t>
            </a:r>
          </a:p>
          <a:p>
            <a:pPr marL="0" lvl="0" indent="0" algn="r" rtl="0">
              <a:lnSpc>
                <a:spcPct val="9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/>
              <a:t>(1 mark)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0D4504-F00C-6685-FDE6-9B5B5EDDC74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88A2FF"/>
          </a:solidFill>
        </p:spPr>
        <p:txBody>
          <a:bodyPr/>
          <a:lstStyle/>
          <a:p>
            <a:r>
              <a:rPr lang="en-GB" dirty="0"/>
              <a:t>Plenary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A1EFDF9-A04E-C52E-5791-F3A1C34CE7D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5720255" cy="365125"/>
          </a:xfrm>
        </p:spPr>
        <p:txBody>
          <a:bodyPr/>
          <a:lstStyle/>
          <a:p>
            <a:r>
              <a:rPr lang="en-GB" dirty="0"/>
              <a:t>Lesson 5: Potential impacts of future developments in the healthcare sector</a:t>
            </a:r>
          </a:p>
        </p:txBody>
      </p:sp>
    </p:spTree>
    <p:extLst>
      <p:ext uri="{BB962C8B-B14F-4D97-AF65-F5344CB8AC3E}">
        <p14:creationId xmlns:p14="http://schemas.microsoft.com/office/powerpoint/2010/main" val="664846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357BC3-A920-1744-4378-77EA2C9D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In this lesson, we will: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C64786-921D-E434-0361-3595FFD91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675909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ea typeface="Lato"/>
                <a:cs typeface="Arial"/>
                <a:sym typeface="Lato"/>
              </a:rPr>
              <a:t>consider the issues facing NHS provision in the UK</a:t>
            </a:r>
          </a:p>
          <a:p>
            <a:r>
              <a:rPr lang="en-US" dirty="0">
                <a:latin typeface="Arial"/>
                <a:ea typeface="Lato"/>
                <a:cs typeface="Arial"/>
                <a:sym typeface="Lato"/>
              </a:rPr>
              <a:t>consider the potential impact of future developments in the healthcare sector for improving care provision</a:t>
            </a:r>
          </a:p>
          <a:p>
            <a:r>
              <a:rPr lang="en-US" dirty="0">
                <a:latin typeface="Arial"/>
                <a:ea typeface="Lato"/>
                <a:cs typeface="Arial"/>
                <a:sym typeface="Lato"/>
              </a:rPr>
              <a:t>investigate how the NHS </a:t>
            </a:r>
            <a:br>
              <a:rPr lang="en-US" dirty="0">
                <a:latin typeface="Arial"/>
                <a:ea typeface="Lato"/>
                <a:cs typeface="Arial"/>
                <a:sym typeface="Lato"/>
              </a:rPr>
            </a:br>
            <a:r>
              <a:rPr lang="en-US" dirty="0">
                <a:latin typeface="Arial"/>
                <a:ea typeface="Lato"/>
                <a:cs typeface="Arial"/>
                <a:sym typeface="Lato"/>
              </a:rPr>
              <a:t>Long Term Plan will address future developments in the healthcare sector.</a:t>
            </a:r>
            <a:endParaRPr lang="en-US" dirty="0">
              <a:latin typeface="Arial"/>
              <a:ea typeface="Lato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C0336A8-8E9F-6750-02CB-278E8B016E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43075" y="1690688"/>
            <a:ext cx="5610726" cy="4486275"/>
          </a:xfrm>
        </p:spPr>
        <p:txBody>
          <a:bodyPr vert="horz" lIns="180000" tIns="144000" rIns="180000" bIns="144000" rtlCol="0" anchor="t">
            <a:normAutofit fontScale="77500" lnSpcReduction="20000"/>
          </a:bodyPr>
          <a:lstStyle/>
          <a:p>
            <a:r>
              <a:rPr lang="en-US" b="1" dirty="0"/>
              <a:t>Skills:</a:t>
            </a:r>
          </a:p>
          <a:p>
            <a:r>
              <a:rPr lang="en-US" dirty="0"/>
              <a:t>CS2.1 Communicate clearly and effectively with a variety of stakeholders </a:t>
            </a:r>
          </a:p>
          <a:p>
            <a:r>
              <a:rPr lang="en-US" dirty="0"/>
              <a:t>CS3.2 Undertake collaborative work</a:t>
            </a:r>
          </a:p>
          <a:p>
            <a:r>
              <a:rPr lang="en-US" dirty="0"/>
              <a:t>CS5.2 Apply principles for evidence-based practice to contribute to research and innovation within a specific area</a:t>
            </a:r>
          </a:p>
          <a:p>
            <a:r>
              <a:rPr lang="en-US" dirty="0"/>
              <a:t>CS6.1 Present their project findings in a range of formats.</a:t>
            </a:r>
          </a:p>
          <a:p>
            <a:r>
              <a:rPr lang="en-US" b="1" dirty="0"/>
              <a:t>General competencies:</a:t>
            </a:r>
          </a:p>
          <a:p>
            <a:r>
              <a:rPr lang="en-US" dirty="0">
                <a:latin typeface="Arial"/>
                <a:cs typeface="Arial"/>
              </a:rPr>
              <a:t>English: </a:t>
            </a:r>
          </a:p>
          <a:p>
            <a:r>
              <a:rPr lang="en-US" dirty="0">
                <a:latin typeface="Arial"/>
                <a:cs typeface="Arial"/>
              </a:rPr>
              <a:t>GEC1 Convey technical information to different audiences</a:t>
            </a:r>
          </a:p>
          <a:p>
            <a:r>
              <a:rPr lang="en-US" dirty="0"/>
              <a:t>GEC2 Present information and ideas</a:t>
            </a:r>
          </a:p>
          <a:p>
            <a:r>
              <a:rPr lang="en-US" dirty="0"/>
              <a:t>GEC3 Create texts for different purposes and audiences</a:t>
            </a:r>
          </a:p>
          <a:p>
            <a:r>
              <a:rPr lang="en-US" dirty="0"/>
              <a:t>GEC4 </a:t>
            </a:r>
            <a:r>
              <a:rPr lang="en-US" dirty="0" err="1"/>
              <a:t>Summarise</a:t>
            </a:r>
            <a:r>
              <a:rPr lang="en-US" dirty="0"/>
              <a:t> information/ideas</a:t>
            </a:r>
          </a:p>
          <a:p>
            <a:r>
              <a:rPr lang="en-US" dirty="0"/>
              <a:t>GEC5 </a:t>
            </a:r>
            <a:r>
              <a:rPr lang="en-US" dirty="0" err="1"/>
              <a:t>Synthesise</a:t>
            </a:r>
            <a:r>
              <a:rPr lang="en-US" dirty="0"/>
              <a:t> information.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471921A-207F-0E70-E097-13DD6D1CCA7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B0FA94E-7B0F-E8B2-17F4-EC94C02C2D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5610726" cy="365125"/>
          </a:xfrm>
        </p:spPr>
        <p:txBody>
          <a:bodyPr/>
          <a:lstStyle/>
          <a:p>
            <a:r>
              <a:rPr lang="en-GB" dirty="0"/>
              <a:t>Lesson 5: Potential impacts of future developments in the healthcare sector</a:t>
            </a:r>
          </a:p>
        </p:txBody>
      </p:sp>
    </p:spTree>
    <p:extLst>
      <p:ext uri="{BB962C8B-B14F-4D97-AF65-F5344CB8AC3E}">
        <p14:creationId xmlns:p14="http://schemas.microsoft.com/office/powerpoint/2010/main" val="29942065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B95C442-E988-F9D6-098A-E6F6C0FA5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Multiple choice questions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DFA3211-8A55-BB29-F8F1-A1678304B1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sz="2400" dirty="0">
                <a:solidFill>
                  <a:srgbClr val="444746"/>
                </a:solidFill>
                <a:latin typeface="Arial"/>
                <a:ea typeface="Arial"/>
                <a:cs typeface="Arial"/>
                <a:sym typeface="Arial"/>
              </a:rPr>
              <a:t>Which of the following ways can artificial intelligence (AI) assist in initial diagnosis? </a:t>
            </a:r>
          </a:p>
          <a:p>
            <a:pPr marL="514350" indent="-514350">
              <a:buFont typeface="+mj-lt"/>
              <a:buAutoNum type="arabicPeriod" startAt="2"/>
            </a:pPr>
            <a:endParaRPr lang="en-US" dirty="0">
              <a:solidFill>
                <a:srgbClr val="44474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+mj-lt"/>
              <a:buAutoNum type="alphaUcPeriod"/>
            </a:pPr>
            <a:r>
              <a:rPr lang="en-US" sz="2400" dirty="0"/>
              <a:t>Assisting patients with self-management of a condition</a:t>
            </a:r>
          </a:p>
          <a:p>
            <a:pPr marL="55880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+mj-lt"/>
              <a:buAutoNum type="alphaUcPeriod"/>
            </a:pPr>
            <a:r>
              <a:rPr lang="en-US" sz="2400" dirty="0"/>
              <a:t>Enhancing the triage system</a:t>
            </a:r>
          </a:p>
          <a:p>
            <a:pPr marL="55880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+mj-lt"/>
              <a:buAutoNum type="alphaUcPeriod"/>
            </a:pPr>
            <a:r>
              <a:rPr lang="en-US" sz="2400" dirty="0"/>
              <a:t>Providing funding for healthcare provision</a:t>
            </a:r>
          </a:p>
          <a:p>
            <a:pPr marL="55880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+mj-lt"/>
              <a:buAutoNum type="alphaUcPeriod"/>
            </a:pPr>
            <a:r>
              <a:rPr lang="en-US" sz="2400" dirty="0"/>
              <a:t>Enabling continuing care by remote consultation</a:t>
            </a:r>
          </a:p>
          <a:p>
            <a:pPr marL="0" lvl="0" indent="0" algn="r" rtl="0">
              <a:lnSpc>
                <a:spcPct val="9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/>
              <a:t>(1 mark)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0D4504-F00C-6685-FDE6-9B5B5EDDC74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88A2FF"/>
          </a:solidFill>
        </p:spPr>
        <p:txBody>
          <a:bodyPr/>
          <a:lstStyle/>
          <a:p>
            <a:r>
              <a:rPr lang="en-GB" dirty="0"/>
              <a:t>Plenary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A1EFDF9-A04E-C52E-5791-F3A1C34CE7D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5720255" cy="365125"/>
          </a:xfrm>
        </p:spPr>
        <p:txBody>
          <a:bodyPr/>
          <a:lstStyle/>
          <a:p>
            <a:r>
              <a:rPr lang="en-GB" dirty="0"/>
              <a:t>Lesson 5: Potential impacts of future developments in the healthcare sector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44BCC188-D76A-4017-C490-203C6C52EBC3}"/>
              </a:ext>
            </a:extLst>
          </p:cNvPr>
          <p:cNvSpPr txBox="1">
            <a:spLocks/>
          </p:cNvSpPr>
          <p:nvPr/>
        </p:nvSpPr>
        <p:spPr>
          <a:xfrm>
            <a:off x="8175008" y="2892829"/>
            <a:ext cx="3507474" cy="32841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8000"/>
              </a:lnSpc>
              <a:spcBef>
                <a:spcPts val="1000"/>
              </a:spcBef>
              <a:buClr>
                <a:srgbClr val="466318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7916"/>
              </a:lnSpc>
              <a:spcBef>
                <a:spcPts val="800"/>
              </a:spcBef>
              <a:buClr>
                <a:schemeClr val="dk1"/>
              </a:buClr>
              <a:buSzPts val="1100"/>
              <a:buNone/>
            </a:pPr>
            <a:r>
              <a:rPr lang="en-US" sz="2000" dirty="0"/>
              <a:t>AO1</a:t>
            </a:r>
          </a:p>
          <a:p>
            <a:pPr marL="0" indent="0">
              <a:lnSpc>
                <a:spcPct val="97916"/>
              </a:lnSpc>
              <a:spcBef>
                <a:spcPts val="800"/>
              </a:spcBef>
              <a:buClr>
                <a:schemeClr val="dk1"/>
              </a:buClr>
              <a:buSzPts val="1100"/>
              <a:buNone/>
            </a:pPr>
            <a:endParaRPr lang="en-US" sz="2000" dirty="0"/>
          </a:p>
          <a:p>
            <a:pPr marL="0" indent="0">
              <a:lnSpc>
                <a:spcPct val="97916"/>
              </a:lnSpc>
              <a:spcBef>
                <a:spcPts val="800"/>
              </a:spcBef>
              <a:buClr>
                <a:schemeClr val="dk1"/>
              </a:buClr>
              <a:buSzPts val="1100"/>
              <a:buNone/>
            </a:pPr>
            <a:r>
              <a:rPr lang="en-US" sz="2000" dirty="0"/>
              <a:t>B. Enhancing the triage system</a:t>
            </a:r>
          </a:p>
          <a:p>
            <a:pPr marL="0" lvl="0" indent="0" algn="l" rtl="0">
              <a:lnSpc>
                <a:spcPct val="9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sz="2000" dirty="0"/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5AF05C61-2AF6-50D3-5F49-4793C842A0A7}"/>
              </a:ext>
            </a:extLst>
          </p:cNvPr>
          <p:cNvSpPr txBox="1">
            <a:spLocks/>
          </p:cNvSpPr>
          <p:nvPr/>
        </p:nvSpPr>
        <p:spPr>
          <a:xfrm>
            <a:off x="8175008" y="2055812"/>
            <a:ext cx="2689727" cy="62051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8000"/>
              </a:lnSpc>
              <a:spcBef>
                <a:spcPts val="10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2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2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2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2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2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 dirty="0">
                <a:solidFill>
                  <a:schemeClr val="tx1"/>
                </a:solidFill>
              </a:rPr>
              <a:t>Answer</a:t>
            </a:r>
          </a:p>
        </p:txBody>
      </p:sp>
    </p:spTree>
    <p:extLst>
      <p:ext uri="{BB962C8B-B14F-4D97-AF65-F5344CB8AC3E}">
        <p14:creationId xmlns:p14="http://schemas.microsoft.com/office/powerpoint/2010/main" val="42025047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B95C442-E988-F9D6-098A-E6F6C0FA5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Multiple choice questions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DFA3211-8A55-BB29-F8F1-A1678304B1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GB" dirty="0"/>
              <a:t>Which of the following applications can biomarkers be used for? </a:t>
            </a:r>
            <a:endParaRPr lang="en-US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14350" indent="-514350">
              <a:buFont typeface="+mj-lt"/>
              <a:buAutoNum type="arabicPeriod" startAt="3"/>
            </a:pPr>
            <a:endParaRPr lang="en-US" dirty="0">
              <a:solidFill>
                <a:srgbClr val="44474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lvl="0" indent="-457200">
              <a:lnSpc>
                <a:spcPct val="150000"/>
              </a:lnSpc>
              <a:spcBef>
                <a:spcPts val="0"/>
              </a:spcBef>
              <a:buClrTx/>
              <a:buSzPct val="100000"/>
              <a:buFont typeface="+mj-lt"/>
              <a:buAutoNum type="alphaUcPeriod"/>
            </a:pPr>
            <a:r>
              <a:rPr lang="en-US" dirty="0"/>
              <a:t>Tracking the treatment of a disease</a:t>
            </a:r>
          </a:p>
          <a:p>
            <a:pPr marL="558800" lvl="0" indent="-457200">
              <a:lnSpc>
                <a:spcPct val="150000"/>
              </a:lnSpc>
              <a:spcBef>
                <a:spcPts val="0"/>
              </a:spcBef>
              <a:buClrTx/>
              <a:buSzPct val="100000"/>
              <a:buFont typeface="+mj-lt"/>
              <a:buAutoNum type="alphaUcPeriod"/>
            </a:pPr>
            <a:r>
              <a:rPr lang="en-US" dirty="0"/>
              <a:t>Increasing life expectancy</a:t>
            </a:r>
          </a:p>
          <a:p>
            <a:pPr marL="558800" lvl="0" indent="-457200">
              <a:lnSpc>
                <a:spcPct val="150000"/>
              </a:lnSpc>
              <a:spcBef>
                <a:spcPts val="0"/>
              </a:spcBef>
              <a:buClrTx/>
              <a:buSzPct val="100000"/>
              <a:buFont typeface="+mj-lt"/>
              <a:buAutoNum type="alphaUcPeriod"/>
            </a:pPr>
            <a:r>
              <a:rPr lang="en-US" dirty="0"/>
              <a:t>Increasing the availability of new therapeutics</a:t>
            </a:r>
          </a:p>
          <a:p>
            <a:pPr marL="558800" lvl="0" indent="-457200">
              <a:lnSpc>
                <a:spcPct val="150000"/>
              </a:lnSpc>
              <a:spcBef>
                <a:spcPts val="0"/>
              </a:spcBef>
              <a:buClrTx/>
              <a:buSzPct val="100000"/>
              <a:buFont typeface="+mj-lt"/>
              <a:buAutoNum type="alphaUcPeriod"/>
            </a:pPr>
            <a:r>
              <a:rPr lang="en-US" dirty="0"/>
              <a:t>Reducing the costs of treatment plans</a:t>
            </a:r>
          </a:p>
          <a:p>
            <a:pPr marL="0" lvl="0" indent="0" algn="r">
              <a:lnSpc>
                <a:spcPct val="97916"/>
              </a:lnSpc>
              <a:spcBef>
                <a:spcPts val="800"/>
              </a:spcBef>
              <a:buClr>
                <a:schemeClr val="dk1"/>
              </a:buClr>
              <a:buSzPts val="1100"/>
              <a:buNone/>
            </a:pPr>
            <a:r>
              <a:rPr lang="en-US" dirty="0"/>
              <a:t>(1 mark)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0D4504-F00C-6685-FDE6-9B5B5EDDC74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55926"/>
            <a:ext cx="2078545" cy="365125"/>
          </a:xfrm>
          <a:solidFill>
            <a:srgbClr val="88A2FF"/>
          </a:solidFill>
        </p:spPr>
        <p:txBody>
          <a:bodyPr/>
          <a:lstStyle/>
          <a:p>
            <a:r>
              <a:rPr lang="en-GB" dirty="0"/>
              <a:t>Plenary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A1EFDF9-A04E-C52E-5791-F3A1C34CE7D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5720255" cy="365125"/>
          </a:xfrm>
        </p:spPr>
        <p:txBody>
          <a:bodyPr/>
          <a:lstStyle/>
          <a:p>
            <a:r>
              <a:rPr lang="en-GB" dirty="0"/>
              <a:t>Lesson 5: Potential impacts of future developments in the healthcare sector</a:t>
            </a:r>
          </a:p>
        </p:txBody>
      </p:sp>
    </p:spTree>
    <p:extLst>
      <p:ext uri="{BB962C8B-B14F-4D97-AF65-F5344CB8AC3E}">
        <p14:creationId xmlns:p14="http://schemas.microsoft.com/office/powerpoint/2010/main" val="40175951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B95C442-E988-F9D6-098A-E6F6C0FA5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Multiple choice questions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DFA3211-8A55-BB29-F8F1-A1678304B1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GB" sz="2400" dirty="0"/>
              <a:t>Which of the following applications can biomarkers be used for? </a:t>
            </a:r>
            <a:endParaRPr lang="en-US" sz="240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14350" indent="-514350">
              <a:buFont typeface="+mj-lt"/>
              <a:buAutoNum type="arabicPeriod" startAt="3"/>
            </a:pPr>
            <a:endParaRPr lang="en-US" dirty="0">
              <a:solidFill>
                <a:srgbClr val="44474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+mj-lt"/>
              <a:buAutoNum type="alphaUcPeriod"/>
            </a:pPr>
            <a:r>
              <a:rPr lang="en-US" sz="2400" dirty="0"/>
              <a:t>Tracking the treatment of a disease</a:t>
            </a:r>
          </a:p>
          <a:p>
            <a:pPr marL="55880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+mj-lt"/>
              <a:buAutoNum type="alphaUcPeriod"/>
            </a:pPr>
            <a:r>
              <a:rPr lang="en-US" sz="2400" dirty="0"/>
              <a:t>Increasing life expectancy</a:t>
            </a:r>
          </a:p>
          <a:p>
            <a:pPr marL="55880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+mj-lt"/>
              <a:buAutoNum type="alphaUcPeriod"/>
            </a:pPr>
            <a:r>
              <a:rPr lang="en-US" sz="2400" dirty="0"/>
              <a:t>Increasing the availability of new therapeutics</a:t>
            </a:r>
          </a:p>
          <a:p>
            <a:pPr marL="55880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+mj-lt"/>
              <a:buAutoNum type="alphaUcPeriod"/>
            </a:pPr>
            <a:r>
              <a:rPr lang="en-US" sz="2400" dirty="0"/>
              <a:t>Reducing the costs of treatment plans</a:t>
            </a:r>
          </a:p>
          <a:p>
            <a:pPr marL="0" lvl="0" indent="0" algn="r" rtl="0">
              <a:lnSpc>
                <a:spcPct val="9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/>
              <a:t>(1 mark)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0D4504-F00C-6685-FDE6-9B5B5EDDC74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88A2FF"/>
          </a:solidFill>
        </p:spPr>
        <p:txBody>
          <a:bodyPr/>
          <a:lstStyle/>
          <a:p>
            <a:r>
              <a:rPr lang="en-GB" dirty="0"/>
              <a:t>Plenary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A1EFDF9-A04E-C52E-5791-F3A1C34CE7D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5720255" cy="365125"/>
          </a:xfrm>
        </p:spPr>
        <p:txBody>
          <a:bodyPr/>
          <a:lstStyle/>
          <a:p>
            <a:r>
              <a:rPr lang="en-GB" dirty="0"/>
              <a:t>Lesson 5: Potential impacts of future developments in the healthcare sector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7BB44564-3E0E-F087-85D3-FD7333D23208}"/>
              </a:ext>
            </a:extLst>
          </p:cNvPr>
          <p:cNvSpPr txBox="1">
            <a:spLocks/>
          </p:cNvSpPr>
          <p:nvPr/>
        </p:nvSpPr>
        <p:spPr>
          <a:xfrm>
            <a:off x="8175008" y="2892829"/>
            <a:ext cx="3507474" cy="32841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8000"/>
              </a:lnSpc>
              <a:spcBef>
                <a:spcPts val="1000"/>
              </a:spcBef>
              <a:buClr>
                <a:srgbClr val="466318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7916"/>
              </a:lnSpc>
              <a:spcBef>
                <a:spcPts val="800"/>
              </a:spcBef>
              <a:buClr>
                <a:schemeClr val="dk1"/>
              </a:buClr>
              <a:buSzPts val="1100"/>
              <a:buNone/>
            </a:pPr>
            <a:r>
              <a:rPr lang="en-US" sz="2000" dirty="0"/>
              <a:t>AO1</a:t>
            </a:r>
          </a:p>
          <a:p>
            <a:pPr marL="0" indent="0">
              <a:lnSpc>
                <a:spcPct val="97916"/>
              </a:lnSpc>
              <a:spcBef>
                <a:spcPts val="800"/>
              </a:spcBef>
              <a:buClr>
                <a:schemeClr val="dk1"/>
              </a:buClr>
              <a:buSzPts val="1100"/>
              <a:buNone/>
            </a:pPr>
            <a:endParaRPr lang="en-US" sz="2000" dirty="0"/>
          </a:p>
          <a:p>
            <a:pPr marL="0" indent="0">
              <a:lnSpc>
                <a:spcPct val="97916"/>
              </a:lnSpc>
              <a:spcBef>
                <a:spcPts val="800"/>
              </a:spcBef>
              <a:buClr>
                <a:schemeClr val="dk1"/>
              </a:buClr>
              <a:buSzPts val="1100"/>
              <a:buNone/>
            </a:pPr>
            <a:r>
              <a:rPr lang="en-US" sz="2000" dirty="0"/>
              <a:t>A. Tracking the treatment of a disease</a:t>
            </a:r>
          </a:p>
          <a:p>
            <a:pPr marL="0" lvl="0" indent="0" algn="l" rtl="0">
              <a:lnSpc>
                <a:spcPct val="9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sz="2000" dirty="0"/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2E0813AD-9B7D-4D99-36C1-5BB2FB63CD62}"/>
              </a:ext>
            </a:extLst>
          </p:cNvPr>
          <p:cNvSpPr txBox="1">
            <a:spLocks/>
          </p:cNvSpPr>
          <p:nvPr/>
        </p:nvSpPr>
        <p:spPr>
          <a:xfrm>
            <a:off x="8175008" y="2055812"/>
            <a:ext cx="2689727" cy="62051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8000"/>
              </a:lnSpc>
              <a:spcBef>
                <a:spcPts val="10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2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2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2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2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2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 dirty="0">
                <a:solidFill>
                  <a:schemeClr val="tx1"/>
                </a:solidFill>
              </a:rPr>
              <a:t>Answer</a:t>
            </a:r>
          </a:p>
        </p:txBody>
      </p:sp>
    </p:spTree>
    <p:extLst>
      <p:ext uri="{BB962C8B-B14F-4D97-AF65-F5344CB8AC3E}">
        <p14:creationId xmlns:p14="http://schemas.microsoft.com/office/powerpoint/2010/main" val="37811985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Summary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633857" cy="4351338"/>
          </a:xfrm>
        </p:spPr>
        <p:txBody>
          <a:bodyPr vert="horz" lIns="180000" tIns="180000" rIns="180000" bIns="180000" rtlCol="0" anchor="t">
            <a:normAutofit/>
          </a:bodyPr>
          <a:lstStyle/>
          <a:p>
            <a:pPr>
              <a:lnSpc>
                <a:spcPct val="10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kern="1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Summarise (in no more than five sentences) your key learning from today’s lesson. 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kern="100" dirty="0">
                <a:solidFill>
                  <a:srgbClr val="0D0D0D"/>
                </a:solidFill>
                <a:effectLst/>
                <a:latin typeface="Arial"/>
                <a:ea typeface="Calibri"/>
                <a:cs typeface="Times New Roman"/>
              </a:rPr>
              <a:t>Share your summary with a partner</a:t>
            </a:r>
            <a:r>
              <a:rPr lang="en-US" kern="100" dirty="0">
                <a:solidFill>
                  <a:srgbClr val="0D0D0D"/>
                </a:solidFill>
                <a:latin typeface="Arial"/>
                <a:ea typeface="Calibri"/>
                <a:cs typeface="Times New Roman"/>
              </a:rPr>
              <a:t>. Did</a:t>
            </a:r>
            <a:r>
              <a:rPr lang="en-US" kern="100" dirty="0">
                <a:solidFill>
                  <a:srgbClr val="0D0D0D"/>
                </a:solidFill>
                <a:effectLst/>
                <a:latin typeface="Arial"/>
                <a:ea typeface="Calibri"/>
                <a:cs typeface="Times New Roman"/>
              </a:rPr>
              <a:t> either of you miss anything essential?</a:t>
            </a:r>
            <a:endParaRPr lang="en-GB" kern="100" dirty="0">
              <a:solidFill>
                <a:srgbClr val="0D0D0D"/>
              </a:solidFill>
              <a:effectLst/>
              <a:latin typeface="Arial"/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spcBef>
                <a:spcPts val="400"/>
              </a:spcBef>
              <a:spcAft>
                <a:spcPts val="400"/>
              </a:spcAft>
              <a:buFont typeface="Noto Sans Symbols"/>
              <a:buChar char="●"/>
            </a:pPr>
            <a:endParaRPr lang="en-US" kern="100" dirty="0">
              <a:solidFill>
                <a:srgbClr val="0D0D0D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solidFill>
            <a:srgbClr val="88A2FF"/>
          </a:solidFill>
        </p:spPr>
        <p:txBody>
          <a:bodyPr/>
          <a:lstStyle/>
          <a:p>
            <a:r>
              <a:rPr lang="en-GB" dirty="0"/>
              <a:t>Plenary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A80B4B7-F830-45FF-0CCC-471DC998835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50"/>
            <a:ext cx="5257800" cy="365125"/>
          </a:xfrm>
        </p:spPr>
        <p:txBody>
          <a:bodyPr/>
          <a:lstStyle/>
          <a:p>
            <a:r>
              <a:rPr lang="en-GB" dirty="0"/>
              <a:t>Lesson 5: Potential impacts of future developments in the healthcare sector</a:t>
            </a:r>
          </a:p>
        </p:txBody>
      </p:sp>
    </p:spTree>
    <p:extLst>
      <p:ext uri="{BB962C8B-B14F-4D97-AF65-F5344CB8AC3E}">
        <p14:creationId xmlns:p14="http://schemas.microsoft.com/office/powerpoint/2010/main" val="12621843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2C4D470B-BCBB-F609-A7BC-53BC006B8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Follow-up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2E8A0C4-6E89-275E-3913-5CA691E27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37855"/>
            <a:ext cx="10515599" cy="463910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GB" sz="2000" i="0" dirty="0">
                <a:solidFill>
                  <a:schemeClr val="tx1"/>
                </a:solidFill>
                <a:effectLst/>
              </a:rPr>
              <a:t>Carry out research into genomics. Find out what it is and what impact it might have on future developments in the healthcare sector, such as AI, improved diagnostics and</a:t>
            </a:r>
            <a:r>
              <a:rPr lang="en-GB" sz="2000" dirty="0">
                <a:solidFill>
                  <a:schemeClr val="tx1"/>
                </a:solidFill>
              </a:rPr>
              <a:t> funding. </a:t>
            </a:r>
          </a:p>
          <a:p>
            <a:pPr marL="0" indent="0">
              <a:buNone/>
            </a:pPr>
            <a:r>
              <a:rPr lang="en-GB" sz="2000" dirty="0">
                <a:solidFill>
                  <a:schemeClr val="tx1"/>
                </a:solidFill>
              </a:rPr>
              <a:t>W</a:t>
            </a:r>
            <a:r>
              <a:rPr lang="en-GB" sz="2000" i="0" dirty="0">
                <a:solidFill>
                  <a:schemeClr val="tx1"/>
                </a:solidFill>
                <a:effectLst/>
              </a:rPr>
              <a:t>rite a leaflet that could be used as an infographic to share your findings with service users.</a:t>
            </a:r>
          </a:p>
          <a:p>
            <a:pPr marL="0" indent="0">
              <a:buNone/>
            </a:pPr>
            <a:r>
              <a:rPr lang="en-GB" sz="2000" i="0" dirty="0">
                <a:solidFill>
                  <a:schemeClr val="tx1"/>
                </a:solidFill>
                <a:effectLst/>
              </a:rPr>
              <a:t>Useful websites: 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hlinkClick r:id="rId3"/>
              </a:rPr>
              <a:t>Accelerating genomic medicine in the NHS</a:t>
            </a:r>
            <a:endParaRPr lang="en-GB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2000" i="0" dirty="0">
                <a:solidFill>
                  <a:schemeClr val="tx1"/>
                </a:solidFill>
                <a:effectLst/>
                <a:hlinkClick r:id="rId4"/>
              </a:rPr>
              <a:t>100,000 Genomes Project</a:t>
            </a:r>
            <a:endParaRPr lang="en-GB" sz="2000" i="0" dirty="0">
              <a:solidFill>
                <a:schemeClr val="tx1"/>
              </a:solidFill>
              <a:effectLst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hlinkClick r:id="rId5"/>
              </a:rPr>
              <a:t>Newborns to get rapid genetic disease diagnosis</a:t>
            </a:r>
            <a:endParaRPr lang="en-GB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i="0" dirty="0">
                <a:solidFill>
                  <a:schemeClr val="tx1"/>
                </a:solidFill>
                <a:effectLst/>
                <a:hlinkClick r:id="rId6"/>
              </a:rPr>
              <a:t>GENOME UK: The future of healthcare</a:t>
            </a:r>
            <a:endParaRPr lang="en-GB" sz="2000" i="0" dirty="0">
              <a:solidFill>
                <a:schemeClr val="tx1"/>
              </a:solidFill>
              <a:effectLst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hlinkClick r:id="rId7"/>
              </a:rPr>
              <a:t>The NHS’s new strategy for genomics: Five key takeaways</a:t>
            </a:r>
            <a:endParaRPr lang="en-GB" sz="2000" i="0" dirty="0">
              <a:solidFill>
                <a:schemeClr val="tx1"/>
              </a:solidFill>
              <a:effectLst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sz="1700" u="none" strike="noStrike" dirty="0">
              <a:solidFill>
                <a:srgbClr val="0D0D0D"/>
              </a:solidFill>
              <a:effectLst/>
              <a:latin typeface="Arial" panose="020B0604020202020204" pitchFamily="34" charset="0"/>
              <a:ea typeface="Arial" panose="020B0604020202020204" pitchFamily="34" charset="0"/>
              <a:hlinkClick r:id="rId4"/>
            </a:endParaRPr>
          </a:p>
          <a:p>
            <a:endParaRPr lang="en-GB" sz="1600" i="0" dirty="0">
              <a:solidFill>
                <a:schemeClr val="tx1"/>
              </a:solidFill>
              <a:effectLst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C10F3F5-5F24-7D3F-B8EE-DFA61C4BD49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 dirty="0"/>
              <a:t>Follow-up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DAF7B810-6740-E510-0186-58CEF86623A2}"/>
              </a:ext>
            </a:extLst>
          </p:cNvPr>
          <p:cNvSpPr txBox="1">
            <a:spLocks/>
          </p:cNvSpPr>
          <p:nvPr/>
        </p:nvSpPr>
        <p:spPr>
          <a:xfrm>
            <a:off x="838200" y="6356350"/>
            <a:ext cx="5257800" cy="36512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8000"/>
              </a:lnSpc>
              <a:spcBef>
                <a:spcPts val="10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2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2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2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2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2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Lesson 5: Potential impacts of future developments in the healthcare sector</a:t>
            </a:r>
          </a:p>
        </p:txBody>
      </p:sp>
    </p:spTree>
    <p:extLst>
      <p:ext uri="{BB962C8B-B14F-4D97-AF65-F5344CB8AC3E}">
        <p14:creationId xmlns:p14="http://schemas.microsoft.com/office/powerpoint/2010/main" val="2058731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357BC3-A920-1744-4378-77EA2C9D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In this lesson, we have: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C64786-921D-E434-0361-3595FFD91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037083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ea typeface="Lato"/>
                <a:cs typeface="Arial"/>
                <a:sym typeface="Lato"/>
              </a:rPr>
              <a:t>considered the issues facing NHS provision in the UK</a:t>
            </a:r>
          </a:p>
          <a:p>
            <a:r>
              <a:rPr lang="en-US" dirty="0">
                <a:latin typeface="Arial"/>
                <a:ea typeface="Lato"/>
                <a:cs typeface="Arial"/>
                <a:sym typeface="Lato"/>
              </a:rPr>
              <a:t>considered the potential impact of future developments in the healthcare sector for improving care provision</a:t>
            </a:r>
          </a:p>
          <a:p>
            <a:r>
              <a:rPr lang="en-US" dirty="0">
                <a:latin typeface="Arial"/>
                <a:ea typeface="Lato"/>
                <a:cs typeface="Arial"/>
                <a:sym typeface="Lato"/>
              </a:rPr>
              <a:t>investigated how the NHS </a:t>
            </a:r>
            <a:br>
              <a:rPr lang="en-US" dirty="0">
                <a:latin typeface="Arial"/>
                <a:ea typeface="Lato"/>
                <a:cs typeface="Arial"/>
                <a:sym typeface="Lato"/>
              </a:rPr>
            </a:br>
            <a:r>
              <a:rPr lang="en-US" dirty="0">
                <a:latin typeface="Arial"/>
                <a:ea typeface="Lato"/>
                <a:cs typeface="Arial"/>
                <a:sym typeface="Lato"/>
              </a:rPr>
              <a:t>Long-Term Plan will address future developments in the healthcare sector.</a:t>
            </a:r>
            <a:endParaRPr lang="en-US" dirty="0">
              <a:latin typeface="Arial"/>
              <a:ea typeface="Lato"/>
              <a:cs typeface="Arial"/>
            </a:endParaRPr>
          </a:p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471921A-207F-0E70-E097-13DD6D1CCA7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8E53EF"/>
          </a:solidFill>
        </p:spPr>
        <p:txBody>
          <a:bodyPr/>
          <a:lstStyle/>
          <a:p>
            <a:r>
              <a:rPr lang="en-GB" dirty="0"/>
              <a:t>Consolidation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B0FA94E-7B0F-E8B2-17F4-EC94C02C2D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5610726" cy="365125"/>
          </a:xfrm>
        </p:spPr>
        <p:txBody>
          <a:bodyPr/>
          <a:lstStyle/>
          <a:p>
            <a:r>
              <a:rPr lang="en-GB" dirty="0"/>
              <a:t>Lesson 5: Potential impacts of future developments in the healthcare sector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4369E2E-B0A7-B4F4-CEE2-6B995683B16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1" y="1825625"/>
            <a:ext cx="5257800" cy="4351338"/>
          </a:xfrm>
        </p:spPr>
        <p:txBody>
          <a:bodyPr vert="horz" lIns="180000" tIns="144000" rIns="180000" bIns="144000" rtlCol="0" anchor="t">
            <a:normAutofit fontScale="77500" lnSpcReduction="20000"/>
          </a:bodyPr>
          <a:lstStyle/>
          <a:p>
            <a:r>
              <a:rPr lang="en-US" b="1" dirty="0"/>
              <a:t>Skills:</a:t>
            </a:r>
          </a:p>
          <a:p>
            <a:r>
              <a:rPr lang="en-US" dirty="0"/>
              <a:t>CS2.1 Communicate clearly and effectively with a variety of stakeholders </a:t>
            </a:r>
          </a:p>
          <a:p>
            <a:r>
              <a:rPr lang="en-US" dirty="0"/>
              <a:t>CS3.2 Undertake collaborative work</a:t>
            </a:r>
          </a:p>
          <a:p>
            <a:r>
              <a:rPr lang="en-US" dirty="0"/>
              <a:t>CS5.2 Apply principles for evidence-based practice to contribute to research and innovation within a specific area</a:t>
            </a:r>
          </a:p>
          <a:p>
            <a:r>
              <a:rPr lang="en-US" dirty="0"/>
              <a:t>CS6.1 Present their project findings in a range of formats.</a:t>
            </a:r>
          </a:p>
          <a:p>
            <a:r>
              <a:rPr lang="en-US" b="1" dirty="0"/>
              <a:t>General competencies:</a:t>
            </a:r>
          </a:p>
          <a:p>
            <a:r>
              <a:rPr lang="en-US" dirty="0">
                <a:latin typeface="Arial"/>
                <a:cs typeface="Arial"/>
              </a:rPr>
              <a:t>English: </a:t>
            </a:r>
          </a:p>
          <a:p>
            <a:r>
              <a:rPr lang="en-US" dirty="0">
                <a:latin typeface="Arial"/>
                <a:cs typeface="Arial"/>
              </a:rPr>
              <a:t>GEC1 Convey technical information to different audiences</a:t>
            </a:r>
          </a:p>
          <a:p>
            <a:r>
              <a:rPr lang="en-US" dirty="0"/>
              <a:t>GEC2 Present information and ideas</a:t>
            </a:r>
          </a:p>
          <a:p>
            <a:r>
              <a:rPr lang="en-US" dirty="0"/>
              <a:t>GEC3 Create texts for different purposes and audiences</a:t>
            </a:r>
          </a:p>
          <a:p>
            <a:r>
              <a:rPr lang="en-US" dirty="0"/>
              <a:t>GEC4 </a:t>
            </a:r>
            <a:r>
              <a:rPr lang="en-US" dirty="0" err="1"/>
              <a:t>Summarise</a:t>
            </a:r>
            <a:r>
              <a:rPr lang="en-US" dirty="0"/>
              <a:t> information/ideas</a:t>
            </a:r>
          </a:p>
          <a:p>
            <a:r>
              <a:rPr lang="en-US" dirty="0"/>
              <a:t>GEC5 </a:t>
            </a:r>
            <a:r>
              <a:rPr lang="en-US" dirty="0" err="1"/>
              <a:t>Synthesise</a:t>
            </a:r>
            <a:r>
              <a:rPr lang="en-US" dirty="0"/>
              <a:t> information.</a:t>
            </a:r>
          </a:p>
        </p:txBody>
      </p:sp>
    </p:spTree>
    <p:extLst>
      <p:ext uri="{BB962C8B-B14F-4D97-AF65-F5344CB8AC3E}">
        <p14:creationId xmlns:p14="http://schemas.microsoft.com/office/powerpoint/2010/main" val="3007577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B78F1-B11F-DFF8-A093-D8550A658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Current issues in the NHS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E4551-761B-6C6E-C155-91BACA1FB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727" y="1690688"/>
            <a:ext cx="10661073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Arial"/>
                <a:ea typeface="Lato"/>
                <a:cs typeface="Arial"/>
                <a:sym typeface="Lato"/>
              </a:rPr>
              <a:t>Click on the link to watch the following video from Sky News about how the government plans to address the NHS staffing crisis</a:t>
            </a:r>
            <a:r>
              <a:rPr lang="en-US" dirty="0">
                <a:latin typeface="Arial"/>
                <a:ea typeface="Lato"/>
                <a:cs typeface="Arial"/>
                <a:sym typeface="Lato"/>
              </a:rPr>
              <a:t>:</a:t>
            </a:r>
          </a:p>
          <a:p>
            <a:pPr marL="0" indent="0">
              <a:buNone/>
            </a:pPr>
            <a:endParaRPr lang="en-US" dirty="0">
              <a:latin typeface="Arial"/>
              <a:ea typeface="Lato"/>
              <a:cs typeface="Arial"/>
              <a:sym typeface="Lato"/>
            </a:endParaRPr>
          </a:p>
          <a:p>
            <a:pPr marL="0" indent="0">
              <a:buNone/>
            </a:pPr>
            <a:r>
              <a:rPr lang="en-US" dirty="0">
                <a:latin typeface="Arial"/>
                <a:ea typeface="Lato"/>
                <a:cs typeface="Arial"/>
                <a:sym typeface="Lato"/>
                <a:hlinkClick r:id="rId3"/>
              </a:rPr>
              <a:t>How the government plans to address the NHS staffing crisis</a:t>
            </a:r>
            <a:endParaRPr lang="en-US" dirty="0">
              <a:latin typeface="Arial"/>
              <a:ea typeface="Lato"/>
              <a:cs typeface="Arial"/>
              <a:sym typeface="Lato"/>
            </a:endParaRPr>
          </a:p>
          <a:p>
            <a:pPr marL="0" indent="0">
              <a:buNone/>
            </a:pPr>
            <a:endParaRPr lang="en-GB" dirty="0">
              <a:hlinkClick r:id="rId4"/>
            </a:endParaRPr>
          </a:p>
          <a:p>
            <a:pPr marL="0" indent="0">
              <a:buNone/>
            </a:pPr>
            <a:endParaRPr lang="en-GB" dirty="0">
              <a:hlinkClick r:id="rId4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FA94F0-13BE-5A75-7D36-77CF1FE027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B208F2-8506-A254-1945-A1E1EEF345F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6102927" cy="365125"/>
          </a:xfrm>
        </p:spPr>
        <p:txBody>
          <a:bodyPr/>
          <a:lstStyle/>
          <a:p>
            <a:r>
              <a:rPr lang="en-GB" dirty="0"/>
              <a:t>Lesson 5: Potential impacts of future developments in the healthcare sector</a:t>
            </a:r>
          </a:p>
        </p:txBody>
      </p:sp>
    </p:spTree>
    <p:extLst>
      <p:ext uri="{BB962C8B-B14F-4D97-AF65-F5344CB8AC3E}">
        <p14:creationId xmlns:p14="http://schemas.microsoft.com/office/powerpoint/2010/main" val="94198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98DF8AA-D17B-CCC1-4F51-9BF424899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-US" sz="4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the impact of these factors on healthcare provision? </a:t>
            </a:r>
            <a:endParaRPr lang="en-GB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E44B155-1C7E-D106-4C27-9C035E2541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Funding of services</a:t>
            </a:r>
          </a:p>
          <a:p>
            <a:r>
              <a:rPr lang="en-GB" dirty="0"/>
              <a:t>Private healthcare provision</a:t>
            </a:r>
          </a:p>
          <a:p>
            <a:r>
              <a:rPr lang="en-GB" dirty="0"/>
              <a:t>Changes in patient/service user demographics (e.g. increasing life expectancy, obesity, inequality, population growth)</a:t>
            </a:r>
          </a:p>
          <a:p>
            <a:r>
              <a:rPr lang="en-GB" dirty="0"/>
              <a:t>AI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B2F7691-CFBD-7BDB-0F5E-460712211F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5688724" cy="365125"/>
          </a:xfrm>
        </p:spPr>
        <p:txBody>
          <a:bodyPr/>
          <a:lstStyle/>
          <a:p>
            <a:r>
              <a:rPr lang="en-GB" dirty="0"/>
              <a:t>Lesson 5: Potential impacts of future developments in the healthcare sector</a:t>
            </a:r>
          </a:p>
        </p:txBody>
      </p:sp>
    </p:spTree>
    <p:extLst>
      <p:ext uri="{BB962C8B-B14F-4D97-AF65-F5344CB8AC3E}">
        <p14:creationId xmlns:p14="http://schemas.microsoft.com/office/powerpoint/2010/main" val="3655594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98DF8AA-D17B-CCC1-4F51-9BF424899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7811"/>
            <a:ext cx="8417312" cy="1325563"/>
          </a:xfrm>
        </p:spPr>
        <p:txBody>
          <a:bodyPr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-US" sz="4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this equipment for?</a:t>
            </a:r>
            <a:br>
              <a:rPr lang="en-US" sz="4000" dirty="0"/>
            </a:br>
            <a:r>
              <a:rPr lang="en-US" sz="4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have things improved through the use of </a:t>
            </a:r>
            <a:r>
              <a:rPr lang="en-US" sz="4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1"/>
                  </a:ext>
                </a:extLst>
              </a:rPr>
              <a:t>technology</a:t>
            </a:r>
            <a:r>
              <a:rPr lang="en-US" sz="4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B2F7691-CFBD-7BDB-0F5E-460712211F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5541579" cy="365125"/>
          </a:xfrm>
        </p:spPr>
        <p:txBody>
          <a:bodyPr/>
          <a:lstStyle/>
          <a:p>
            <a:r>
              <a:rPr lang="en-GB" dirty="0"/>
              <a:t>Lesson 5: Potential impacts of future developments in the healthcare sector</a:t>
            </a:r>
          </a:p>
        </p:txBody>
      </p:sp>
      <p:pic>
        <p:nvPicPr>
          <p:cNvPr id="3" name="Picture 2" descr="A person lying on a bed with electrodes attached to his body">
            <a:extLst>
              <a:ext uri="{FF2B5EF4-FFF2-40B4-BE49-F238E27FC236}">
                <a16:creationId xmlns:a16="http://schemas.microsoft.com/office/drawing/2014/main" id="{56716952-49C6-6628-6F49-F88E71DB4F2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841" y="2611994"/>
            <a:ext cx="4033672" cy="2688846"/>
          </a:xfrm>
          <a:prstGeom prst="rect">
            <a:avLst/>
          </a:prstGeom>
        </p:spPr>
      </p:pic>
      <p:pic>
        <p:nvPicPr>
          <p:cNvPr id="10" name="Picture 9" descr="A stethoscope around a tablet">
            <a:extLst>
              <a:ext uri="{FF2B5EF4-FFF2-40B4-BE49-F238E27FC236}">
                <a16:creationId xmlns:a16="http://schemas.microsoft.com/office/drawing/2014/main" id="{8E915625-CE6B-55D0-D984-AF95DAC774F9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42637" y="2720599"/>
            <a:ext cx="3706725" cy="2471635"/>
          </a:xfrm>
          <a:prstGeom prst="rect">
            <a:avLst/>
          </a:prstGeom>
        </p:spPr>
      </p:pic>
      <p:pic>
        <p:nvPicPr>
          <p:cNvPr id="14" name="Picture 13" descr="A person holding a smart watch and a phone showing an electrocardiagram app">
            <a:extLst>
              <a:ext uri="{FF2B5EF4-FFF2-40B4-BE49-F238E27FC236}">
                <a16:creationId xmlns:a16="http://schemas.microsoft.com/office/drawing/2014/main" id="{E0AE76B7-9274-FCA6-DB9E-B796AA536B73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36386" y="2611994"/>
            <a:ext cx="4033269" cy="2688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305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3600" dirty="0"/>
              <a:t>Potential impacts of future developments in </a:t>
            </a:r>
            <a:br>
              <a:rPr lang="en-GB" sz="4000" dirty="0"/>
            </a:br>
            <a:r>
              <a:rPr lang="en-GB" sz="3600" dirty="0"/>
              <a:t>Care provision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</p:spPr>
        <p:txBody>
          <a:bodyPr vert="horz" lIns="180000" tIns="180000" rIns="180000" bIns="180000" rtlCol="0" anchor="t">
            <a:normAutofit/>
          </a:bodyPr>
          <a:lstStyle/>
          <a:p>
            <a:pPr>
              <a:lnSpc>
                <a:spcPct val="115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dirty="0">
                <a:latin typeface="Arial"/>
                <a:cs typeface="Arial"/>
              </a:rPr>
              <a:t>The following slides discuss a range of ways in which future developments may impact healthcare </a:t>
            </a:r>
            <a:r>
              <a:rPr lang="en-GB" sz="2200" dirty="0">
                <a:solidFill>
                  <a:srgbClr val="0D0D0D"/>
                </a:solidFill>
                <a:latin typeface="Arial"/>
                <a:cs typeface="Arial"/>
              </a:rPr>
              <a:t>–</a:t>
            </a:r>
            <a:r>
              <a:rPr lang="en-US" sz="2200" dirty="0">
                <a:latin typeface="Arial"/>
                <a:cs typeface="Arial"/>
              </a:rPr>
              <a:t> for both patients and staff.</a:t>
            </a:r>
          </a:p>
          <a:p>
            <a:pPr>
              <a:lnSpc>
                <a:spcPct val="115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dirty="0">
                <a:latin typeface="Arial"/>
                <a:cs typeface="Arial"/>
              </a:rPr>
              <a:t>As you view the slides and take part in the discussions, complete the worksheet to summarise the potential benefits of new technologies. </a:t>
            </a:r>
            <a:endParaRPr lang="en-US" sz="2200" dirty="0">
              <a:latin typeface="Segoe UI"/>
              <a:cs typeface="Segoe UI"/>
            </a:endParaRPr>
          </a:p>
          <a:p>
            <a:pPr>
              <a:lnSpc>
                <a:spcPct val="114999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dirty="0">
                <a:solidFill>
                  <a:srgbClr val="262626"/>
                </a:solidFill>
                <a:latin typeface="Arial"/>
                <a:ea typeface="Calibri" panose="020F0502020204030204" pitchFamily="34" charset="0"/>
                <a:cs typeface="Arial"/>
              </a:rPr>
              <a:t>AI in particular has a great potential to help healthcare professionals perform better at their jobs. </a:t>
            </a:r>
            <a:endParaRPr lang="en-US" sz="2200" dirty="0">
              <a:solidFill>
                <a:srgbClr val="262626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/>
            </a:endParaRPr>
          </a:p>
          <a:p>
            <a:pPr marL="342900" indent="-342900">
              <a:lnSpc>
                <a:spcPct val="115000"/>
              </a:lnSpc>
              <a:spcBef>
                <a:spcPts val="400"/>
              </a:spcBef>
              <a:spcAft>
                <a:spcPts val="400"/>
              </a:spcAft>
              <a:buFont typeface="Noto Sans Symbols"/>
              <a:buChar char="●"/>
            </a:pPr>
            <a:endParaRPr lang="en-US" sz="2200" kern="100" dirty="0">
              <a:solidFill>
                <a:srgbClr val="0D0D0D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1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A80B4B7-F830-45FF-0CCC-471DC998835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50"/>
            <a:ext cx="5257800" cy="365125"/>
          </a:xfrm>
        </p:spPr>
        <p:txBody>
          <a:bodyPr/>
          <a:lstStyle/>
          <a:p>
            <a:r>
              <a:rPr lang="en-GB" dirty="0"/>
              <a:t>Lesson 5: Potential impacts of future developments in the healthcare sector</a:t>
            </a: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B0A2A4A2-60BD-F279-0EDE-91B0319CC2D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3174076 w 3174076"/>
              <a:gd name="connsiteY1" fmla="*/ 0 h 4351338"/>
              <a:gd name="connsiteX2" fmla="*/ 3174076 w 3174076"/>
              <a:gd name="connsiteY2" fmla="*/ 4351338 h 4351338"/>
              <a:gd name="connsiteX3" fmla="*/ 0 w 3174076"/>
              <a:gd name="connsiteY3" fmla="*/ 4351338 h 4351338"/>
              <a:gd name="connsiteX4" fmla="*/ 0 w 3174076"/>
              <a:gd name="connsiteY4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683513" y="-33775"/>
                  <a:pt x="1982506" y="138873"/>
                  <a:pt x="3174076" y="0"/>
                </a:cubicBezTo>
                <a:cubicBezTo>
                  <a:pt x="3100305" y="585222"/>
                  <a:pt x="3018193" y="3710241"/>
                  <a:pt x="3174076" y="4351338"/>
                </a:cubicBezTo>
                <a:cubicBezTo>
                  <a:pt x="2289957" y="4214008"/>
                  <a:pt x="1369523" y="4213482"/>
                  <a:pt x="0" y="4351338"/>
                </a:cubicBezTo>
                <a:cubicBezTo>
                  <a:pt x="152408" y="2268068"/>
                  <a:pt x="73868" y="1803478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582902" y="-101487"/>
                  <a:pt x="2639420" y="-162162"/>
                  <a:pt x="3174076" y="0"/>
                </a:cubicBezTo>
                <a:cubicBezTo>
                  <a:pt x="3234789" y="1739382"/>
                  <a:pt x="3113004" y="3375976"/>
                  <a:pt x="3174076" y="4351338"/>
                </a:cubicBezTo>
                <a:cubicBezTo>
                  <a:pt x="2062552" y="4401403"/>
                  <a:pt x="1170419" y="4192889"/>
                  <a:pt x="0" y="4351338"/>
                </a:cubicBezTo>
                <a:cubicBezTo>
                  <a:pt x="-24452" y="3602151"/>
                  <a:pt x="-67663" y="2092173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981765707">
                  <ask:type>
                    <ask:lineSketchCurved/>
                  </ask:type>
                </ask:lineSketchStyleProps>
              </a:ext>
            </a:extLst>
          </a:ln>
        </p:spPr>
        <p:txBody>
          <a:bodyPr vert="horz" lIns="180000" tIns="180000" rIns="180000" bIns="180000" rtlCol="0" anchor="t">
            <a:normAutofit/>
          </a:bodyPr>
          <a:lstStyle/>
          <a:p>
            <a:pPr marL="0" lvl="0" indent="0">
              <a:buNone/>
            </a:pPr>
            <a:r>
              <a:rPr lang="en-GB" b="1" dirty="0"/>
              <a:t>Resources needed</a:t>
            </a:r>
            <a:endParaRPr lang="en-GB" dirty="0"/>
          </a:p>
          <a:p>
            <a:r>
              <a:rPr lang="en-GB" dirty="0">
                <a:latin typeface="Arial"/>
                <a:cs typeface="Arial"/>
              </a:rPr>
              <a:t>L5 Activity 1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3953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FACF8-3CB5-A5C0-9D62-680F6162B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Potential impacts of future developments </a:t>
            </a:r>
            <a:br>
              <a:rPr lang="en-GB" sz="3600" dirty="0"/>
            </a:br>
            <a:r>
              <a:rPr lang="en-GB" sz="3600" dirty="0"/>
              <a:t>Funding of public health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F7561-6854-61AC-93A5-D4AC15739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170239" cy="4351338"/>
          </a:xfrm>
        </p:spPr>
        <p:txBody>
          <a:bodyPr vert="horz" lIns="180000" tIns="180000" rIns="180000" bIns="180000" rtlCol="0" anchor="t">
            <a:noAutofit/>
          </a:bodyPr>
          <a:lstStyle/>
          <a:p>
            <a:r>
              <a:rPr lang="en-GB" sz="2200" dirty="0">
                <a:latin typeface="Arial"/>
                <a:cs typeface="Arial"/>
              </a:rPr>
              <a:t>Optional: Watch this video about how money flows in the NHS: </a:t>
            </a:r>
            <a:r>
              <a:rPr lang="en-GB" sz="2200" dirty="0">
                <a:latin typeface="Arial"/>
                <a:cs typeface="Arial"/>
                <a:hlinkClick r:id="rId3"/>
              </a:rPr>
              <a:t>NHS finance explained: How money flows in the NHS - 2023 Update</a:t>
            </a:r>
            <a:endParaRPr lang="en-GB" sz="2200" dirty="0">
              <a:latin typeface="Arial"/>
              <a:cs typeface="Arial"/>
            </a:endParaRPr>
          </a:p>
          <a:p>
            <a:r>
              <a:rPr lang="en-GB" sz="2200" dirty="0">
                <a:latin typeface="Arial"/>
                <a:cs typeface="Arial"/>
              </a:rPr>
              <a:t>How is public health funded?</a:t>
            </a:r>
          </a:p>
          <a:p>
            <a:r>
              <a:rPr lang="en-GB" sz="2200" dirty="0">
                <a:solidFill>
                  <a:srgbClr val="374151"/>
                </a:solidFill>
                <a:latin typeface="Arial"/>
                <a:cs typeface="Arial"/>
              </a:rPr>
              <a:t>Increased funding may lead to reduced waiting times for treatments and appointments, ensuring that patients receive timely care.</a:t>
            </a:r>
            <a:endParaRPr lang="en-GB" sz="2200" dirty="0">
              <a:solidFill>
                <a:srgbClr val="262626"/>
              </a:solidFill>
              <a:latin typeface="Arial"/>
              <a:cs typeface="Arial"/>
            </a:endParaRPr>
          </a:p>
          <a:p>
            <a:r>
              <a:rPr lang="en-GB" sz="2200" dirty="0">
                <a:solidFill>
                  <a:srgbClr val="374151"/>
                </a:solidFill>
                <a:latin typeface="Arial"/>
                <a:cs typeface="Arial"/>
              </a:rPr>
              <a:t>Extra funding may enable the NHS to invest in new technologies, equipment, and facilities, which can lead to improved diagnosis and treatment outcomes.</a:t>
            </a:r>
            <a:endParaRPr lang="en-GB" sz="2200" dirty="0"/>
          </a:p>
          <a:p>
            <a:r>
              <a:rPr lang="en-GB" sz="2200" dirty="0">
                <a:latin typeface="Arial"/>
                <a:cs typeface="Arial"/>
              </a:rPr>
              <a:t>What are the benefits to the healthcare workers?</a:t>
            </a:r>
          </a:p>
          <a:p>
            <a:r>
              <a:rPr lang="en-GB" sz="2200" dirty="0">
                <a:latin typeface="Arial"/>
                <a:cs typeface="Arial"/>
              </a:rPr>
              <a:t>What are the foreseeable disadvantages?</a:t>
            </a:r>
          </a:p>
          <a:p>
            <a:pPr marL="0" indent="0">
              <a:buNone/>
            </a:pPr>
            <a:endParaRPr lang="en-GB" sz="2200" dirty="0">
              <a:latin typeface="Arial"/>
              <a:cs typeface="Arial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426E1D-7E3C-2200-C5C6-E414ABC0CA3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solidFill>
            <a:srgbClr val="F1995D"/>
          </a:solidFill>
        </p:spPr>
        <p:txBody>
          <a:bodyPr/>
          <a:lstStyle/>
          <a:p>
            <a:r>
              <a:rPr lang="en-GB" dirty="0"/>
              <a:t>Activity 1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56561B4-6A27-11D3-21C9-88FC4447B6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99892"/>
            <a:ext cx="5646684" cy="365125"/>
          </a:xfrm>
        </p:spPr>
        <p:txBody>
          <a:bodyPr/>
          <a:lstStyle/>
          <a:p>
            <a:r>
              <a:rPr lang="en-GB" dirty="0"/>
              <a:t>Lesson 5: Potential impacts of future developments in the healthcare sector</a:t>
            </a:r>
          </a:p>
        </p:txBody>
      </p:sp>
    </p:spTree>
    <p:extLst>
      <p:ext uri="{BB962C8B-B14F-4D97-AF65-F5344CB8AC3E}">
        <p14:creationId xmlns:p14="http://schemas.microsoft.com/office/powerpoint/2010/main" val="1410881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FACF8-3CB5-A5C0-9D62-680F6162B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Potential impacts of future developments </a:t>
            </a:r>
            <a:br>
              <a:rPr lang="en-GB" sz="3600" dirty="0"/>
            </a:br>
            <a:r>
              <a:rPr lang="en-GB" sz="3200" dirty="0"/>
              <a:t>Private Medicine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F7561-6854-61AC-93A5-D4AC15739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600" cy="4351338"/>
          </a:xfrm>
        </p:spPr>
        <p:txBody>
          <a:bodyPr vert="horz" lIns="180000" tIns="180000" rIns="180000" bIns="180000" rtlCol="0" anchor="t">
            <a:noAutofit/>
          </a:bodyPr>
          <a:lstStyle/>
          <a:p>
            <a:r>
              <a:rPr lang="en-GB" sz="2400" dirty="0">
                <a:latin typeface="Arial"/>
                <a:cs typeface="Arial"/>
              </a:rPr>
              <a:t>Optional: Watch this video about how private healthcare works: </a:t>
            </a:r>
            <a:r>
              <a:rPr lang="en-GB" dirty="0">
                <a:latin typeface="Arial"/>
                <a:cs typeface="Arial"/>
                <a:hlinkClick r:id="rId3"/>
              </a:rPr>
              <a:t>How private healthcare works - YouTube</a:t>
            </a:r>
            <a:endParaRPr lang="en-US" dirty="0">
              <a:latin typeface="Arial"/>
              <a:cs typeface="Arial"/>
            </a:endParaRPr>
          </a:p>
          <a:p>
            <a:r>
              <a:rPr lang="en-US" dirty="0">
                <a:latin typeface="Arial"/>
                <a:cs typeface="Arial"/>
              </a:rPr>
              <a:t>What is private medicine?</a:t>
            </a:r>
          </a:p>
          <a:p>
            <a:r>
              <a:rPr lang="en-GB" sz="2200" dirty="0">
                <a:solidFill>
                  <a:srgbClr val="000000"/>
                </a:solidFill>
                <a:latin typeface="Arial"/>
                <a:cs typeface="Arial"/>
              </a:rPr>
              <a:t>Private medicine may offer greater patient choice including treatment providers and speed of service.  </a:t>
            </a:r>
            <a:endParaRPr lang="en-US" sz="22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2200" dirty="0">
                <a:solidFill>
                  <a:srgbClr val="000000"/>
                </a:solidFill>
                <a:latin typeface="Arial"/>
                <a:cs typeface="Arial"/>
              </a:rPr>
              <a:t>There may be access to more advanced treatments.</a:t>
            </a:r>
            <a:endParaRPr lang="en-US" sz="2200" dirty="0"/>
          </a:p>
          <a:p>
            <a:r>
              <a:rPr lang="en-US" dirty="0">
                <a:latin typeface="Arial"/>
                <a:cs typeface="Arial"/>
              </a:rPr>
              <a:t>What are the benefits to healthcare staff?</a:t>
            </a:r>
          </a:p>
          <a:p>
            <a:r>
              <a:rPr lang="en-US" dirty="0">
                <a:latin typeface="Arial"/>
                <a:cs typeface="Arial"/>
              </a:rPr>
              <a:t>Are there any possible disadvantages of private medicine?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426E1D-7E3C-2200-C5C6-E414ABC0CA3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solidFill>
            <a:srgbClr val="F1995D"/>
          </a:solidFill>
        </p:spPr>
        <p:txBody>
          <a:bodyPr/>
          <a:lstStyle/>
          <a:p>
            <a:r>
              <a:rPr lang="en-GB" dirty="0"/>
              <a:t>Activity 1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56561B4-6A27-11D3-21C9-88FC4447B6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99892"/>
            <a:ext cx="5646684" cy="365125"/>
          </a:xfrm>
        </p:spPr>
        <p:txBody>
          <a:bodyPr/>
          <a:lstStyle/>
          <a:p>
            <a:r>
              <a:rPr lang="en-GB" dirty="0"/>
              <a:t>Lesson 5: Potential impacts of future developments in the healthcare sector</a:t>
            </a:r>
          </a:p>
        </p:txBody>
      </p:sp>
    </p:spTree>
    <p:extLst>
      <p:ext uri="{BB962C8B-B14F-4D97-AF65-F5344CB8AC3E}">
        <p14:creationId xmlns:p14="http://schemas.microsoft.com/office/powerpoint/2010/main" val="331359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FACF8-3CB5-A5C0-9D62-680F6162B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latin typeface="Arial"/>
                <a:cs typeface="Arial"/>
              </a:rPr>
              <a:t>Potential impacts of future developments </a:t>
            </a:r>
            <a:br>
              <a:rPr lang="en-GB" sz="3600" dirty="0"/>
            </a:br>
            <a:r>
              <a:rPr lang="en-GB" sz="3200" dirty="0">
                <a:latin typeface="Arial"/>
                <a:cs typeface="Arial"/>
              </a:rPr>
              <a:t>Demographics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F7561-6854-61AC-93A5-D4AC15739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600" cy="4351338"/>
          </a:xfrm>
        </p:spPr>
        <p:txBody>
          <a:bodyPr vert="horz" lIns="180000" tIns="180000" rIns="180000" bIns="180000" rtlCol="0" anchor="t">
            <a:normAutofit fontScale="92500"/>
          </a:bodyPr>
          <a:lstStyle/>
          <a:p>
            <a:r>
              <a:rPr lang="en-GB" dirty="0">
                <a:latin typeface="Arial"/>
                <a:cs typeface="Arial"/>
              </a:rPr>
              <a:t>Optional: Watch this video about the personal demographics service: </a:t>
            </a:r>
            <a:r>
              <a:rPr lang="en-GB" dirty="0">
                <a:latin typeface="Arial"/>
                <a:cs typeface="Arial"/>
                <a:hlinkClick r:id="rId3"/>
              </a:rPr>
              <a:t>Overview - Personal Demographics Service on Vimeo</a:t>
            </a:r>
            <a:endParaRPr lang="en-US" dirty="0">
              <a:latin typeface="Arial"/>
              <a:cs typeface="Arial"/>
            </a:endParaRPr>
          </a:p>
          <a:p>
            <a:r>
              <a:rPr lang="en-US" dirty="0">
                <a:latin typeface="Arial"/>
                <a:cs typeface="Arial"/>
              </a:rPr>
              <a:t>What are demographics? </a:t>
            </a:r>
          </a:p>
          <a:p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As life expectancy increases, so can complex care needs. </a:t>
            </a:r>
          </a:p>
          <a:p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Increases in obesity can put pressure on healthcare systems. </a:t>
            </a:r>
          </a:p>
          <a:p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Increased emphasis on preventive care can result from changing demographics, helping to reduce the burden of chronic diseases and improve overall population health.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latin typeface="Arial"/>
                <a:cs typeface="Arial"/>
              </a:rPr>
              <a:t>What are the disadvantages of changes in patient/service user demographics?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426E1D-7E3C-2200-C5C6-E414ABC0CA3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solidFill>
            <a:srgbClr val="F1995D"/>
          </a:solidFill>
        </p:spPr>
        <p:txBody>
          <a:bodyPr/>
          <a:lstStyle/>
          <a:p>
            <a:r>
              <a:rPr lang="en-GB" dirty="0"/>
              <a:t>Activity 1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56561B4-6A27-11D3-21C9-88FC4447B6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99892"/>
            <a:ext cx="5646684" cy="365125"/>
          </a:xfrm>
        </p:spPr>
        <p:txBody>
          <a:bodyPr/>
          <a:lstStyle/>
          <a:p>
            <a:r>
              <a:rPr lang="en-GB" dirty="0"/>
              <a:t>Lesson 5: Potential impacts of future developments in the healthcare sector</a:t>
            </a:r>
          </a:p>
        </p:txBody>
      </p:sp>
    </p:spTree>
    <p:extLst>
      <p:ext uri="{BB962C8B-B14F-4D97-AF65-F5344CB8AC3E}">
        <p14:creationId xmlns:p14="http://schemas.microsoft.com/office/powerpoint/2010/main" val="3580126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0ca46bf19ef785bbbc8660e038fa42bd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5715f077389cd6616b2945872cd585d5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FF68FB7-E2C2-40CB-B147-A7FEDA066260}"/>
</file>

<file path=customXml/itemProps2.xml><?xml version="1.0" encoding="utf-8"?>
<ds:datastoreItem xmlns:ds="http://schemas.openxmlformats.org/officeDocument/2006/customXml" ds:itemID="{3F1637BC-EB96-49CD-B9BC-9050500E5618}"/>
</file>

<file path=customXml/itemProps3.xml><?xml version="1.0" encoding="utf-8"?>
<ds:datastoreItem xmlns:ds="http://schemas.openxmlformats.org/officeDocument/2006/customXml" ds:itemID="{7F26A295-34BD-40BD-BD33-CEEAA9E3406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2781</Words>
  <Application>Microsoft Office PowerPoint</Application>
  <PresentationFormat>Widescreen</PresentationFormat>
  <Paragraphs>313</Paragraphs>
  <Slides>25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6" baseType="lpstr">
      <vt:lpstr>Arial</vt:lpstr>
      <vt:lpstr>Arial Narrow</vt:lpstr>
      <vt:lpstr>Calibri</vt:lpstr>
      <vt:lpstr>docs-Calibri</vt:lpstr>
      <vt:lpstr>docs-Google Sans</vt:lpstr>
      <vt:lpstr>Google Sans</vt:lpstr>
      <vt:lpstr>Helvetica</vt:lpstr>
      <vt:lpstr>Noto Sans Symbols</vt:lpstr>
      <vt:lpstr>Segoe UI</vt:lpstr>
      <vt:lpstr>Symbol</vt:lpstr>
      <vt:lpstr>Office Theme</vt:lpstr>
      <vt:lpstr>Health</vt:lpstr>
      <vt:lpstr>In this lesson, we will:</vt:lpstr>
      <vt:lpstr>Current issues in the NHS</vt:lpstr>
      <vt:lpstr>What is the impact of these factors on healthcare provision? </vt:lpstr>
      <vt:lpstr>What is this equipment for? How have things improved through the use of technology?</vt:lpstr>
      <vt:lpstr>Potential impacts of future developments in  Care provision</vt:lpstr>
      <vt:lpstr>Potential impacts of future developments  Funding of public health</vt:lpstr>
      <vt:lpstr>Potential impacts of future developments  Private Medicine</vt:lpstr>
      <vt:lpstr>Potential impacts of future developments  Demographics</vt:lpstr>
      <vt:lpstr>Potential impacts of future developments Technological infrastructure</vt:lpstr>
      <vt:lpstr>Potential impacts of future developments Regenerative medicine</vt:lpstr>
      <vt:lpstr>Potential impacts of future developments Biomarkers</vt:lpstr>
      <vt:lpstr>Potential impacts of future developments  Remote care</vt:lpstr>
      <vt:lpstr>Potential impacts of future developments  Patient self-management</vt:lpstr>
      <vt:lpstr>Potential impacts of future developments  Artificial intelligence (AI)</vt:lpstr>
      <vt:lpstr>NHS Long-Term Plan </vt:lpstr>
      <vt:lpstr>Multiple choice questions</vt:lpstr>
      <vt:lpstr>Multiple choice questions</vt:lpstr>
      <vt:lpstr>Multiple choice questions</vt:lpstr>
      <vt:lpstr>Multiple choice questions</vt:lpstr>
      <vt:lpstr>Multiple choice questions</vt:lpstr>
      <vt:lpstr>Multiple choice questions</vt:lpstr>
      <vt:lpstr>Summary</vt:lpstr>
      <vt:lpstr>Follow-up</vt:lpstr>
      <vt:lpstr>In this lesson, we have: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2024-03-01T12:38:32Z</dcterms:created>
  <dcterms:modified xsi:type="dcterms:W3CDTF">2024-03-05T08:50:36Z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</Properties>
</file>