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7" r:id="rId2"/>
    <p:sldId id="258" r:id="rId3"/>
    <p:sldId id="259" r:id="rId4"/>
    <p:sldId id="289" r:id="rId5"/>
    <p:sldId id="270" r:id="rId6"/>
    <p:sldId id="291" r:id="rId7"/>
    <p:sldId id="290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271" r:id="rId21"/>
    <p:sldId id="31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A2FF"/>
    <a:srgbClr val="8E53EF"/>
    <a:srgbClr val="F1995D"/>
    <a:srgbClr val="E2EEBE"/>
    <a:srgbClr val="466318"/>
    <a:srgbClr val="FF7575"/>
    <a:srgbClr val="F6FAEC"/>
    <a:srgbClr val="C0CEFF"/>
    <a:srgbClr val="10283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32" autoAdjust="0"/>
    <p:restoredTop sz="85374" autoAdjust="0"/>
  </p:normalViewPr>
  <p:slideViewPr>
    <p:cSldViewPr snapToGrid="0">
      <p:cViewPr varScale="1">
        <p:scale>
          <a:sx n="60" d="100"/>
          <a:sy n="60" d="100"/>
        </p:scale>
        <p:origin x="51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1059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41D0A8-53FF-630C-A836-51A3FCF679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E7DE2-9C0D-6BF3-1161-3FCE11A4D7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90100-C4EB-4E88-91FA-DBDEB754A07B}" type="datetimeFigureOut">
              <a:rPr lang="en-GB" smtClean="0"/>
              <a:pPr/>
              <a:t>05/03/2024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F8F44F-3644-328A-AC9D-5615F79C6C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DFE00-70B8-9624-0D12-55AEF16C7C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BE69C-86F9-4AFD-A89E-85F0E027EAC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877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B59CA-7A41-4A35-A91B-476B135E7AE6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D470C-3F6B-4593-9EA3-2AB115CDA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18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cmillan.org.uk/cancer-information-and-support/treatments-and-drugs/gliadel-wafers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uk-england-south-yorkshire-43744009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mea01.safelinks.protection.outlook.com/?url=https%3A%2F%2Fwww.digitalhealth.net%2F2022%2F03%2Fblockchain-makes-medical-data-more-secure%2F&amp;data=05%7C01%7C%7C10999e66fca14d200de008dbf276d7be%7C84df9e7fe9f640afb435aaaaaaaaaaaa%7C1%7C0%7C638370364482086810%7CUnknown%7CTWFpbGZsb3d8eyJWIjoiMC4wLjAwMDAiLCJQIjoiV2luMzIiLCJBTiI6Ik1haWwiLCJXVCI6Mn0%3D%7C3000%7C%7C%7C&amp;sdata=1yWDDmYY7UZbjGhPkd3jAqGNfmAMCiwKbEQoGhapo2Q%3D&amp;reserved=0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uk-england-gloucestershire-65788775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nger.ac.uk/collaboration/genomic-surveillance-unit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omicsengland.co.uk/genomic-medicine/nhs-gm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GqruGIXAjY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sTfD_mStwE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ft.nhs.uk/2022/01/26/trial-of-wearable-health-technology-for-cancer-patients-opens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england.nhs.uk/diabetes/digital-innovations-to-support-diabetes-outcomes/flash-glucose-monitoring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Ux_vkB3PFc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Image © 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docs-Google Sans"/>
              </a:rPr>
              <a:t>iStockphoto/</a:t>
            </a:r>
            <a:r>
              <a:rPr lang="en-GB" sz="1200" b="0" i="0" dirty="0" err="1">
                <a:solidFill>
                  <a:srgbClr val="000000"/>
                </a:solidFill>
                <a:effectLst/>
                <a:latin typeface="docs-Google Sans"/>
              </a:rPr>
              <a:t>sturti</a:t>
            </a:r>
            <a:r>
              <a:rPr lang="en-GB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470C-3F6B-4593-9EA3-2AB115CDA1A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23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Websites linked in this slide: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Macmillan Cancer information and support, Treatments and drugs, </a:t>
            </a:r>
            <a:r>
              <a:rPr lang="en-US" dirty="0" err="1"/>
              <a:t>Gliadel</a:t>
            </a:r>
            <a:r>
              <a:rPr lang="en-US" dirty="0"/>
              <a:t> wafers </a:t>
            </a:r>
            <a:r>
              <a:rPr lang="en-CA" sz="1200" dirty="0">
                <a:effectLst/>
                <a:latin typeface="Segoe UI" panose="020B0502040204020203" pitchFamily="34" charset="0"/>
              </a:rPr>
              <a:t>–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https://www.macmillan.org.uk/cancer-information-and-support/treatments-and-drugs/gliadel-wafers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470C-3F6B-4593-9EA3-2AB115CDA1A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11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Websites linked in this slide: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BBC News, Virtual reality game helps ease pain for burns victim </a:t>
            </a:r>
            <a:r>
              <a:rPr lang="en-CA" sz="1200" dirty="0">
                <a:effectLst/>
                <a:latin typeface="Segoe UI" panose="020B0502040204020203" pitchFamily="34" charset="0"/>
              </a:rPr>
              <a:t>–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https://www.bbc.co.uk/news/uk-england-south-yorkshire-43744009</a:t>
            </a:r>
            <a:r>
              <a:rPr lang="en-US" dirty="0"/>
              <a:t> (Note that this link features images of burns)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Image credit: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b="0" i="0" dirty="0">
                <a:solidFill>
                  <a:srgbClr val="1F1F1F"/>
                </a:solidFill>
                <a:effectLst/>
                <a:latin typeface="Google Sans"/>
              </a:rPr>
              <a:t>Shutterstock/Frame Stock Footage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470C-3F6B-4593-9EA3-2AB115CDA1A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28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Websites linked in this slide: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YouTube, East Lancashire Hospitals NHS Trust, </a:t>
            </a:r>
            <a:r>
              <a:rPr lang="en-US" dirty="0" err="1"/>
              <a:t>ePR</a:t>
            </a:r>
            <a:r>
              <a:rPr lang="en-US" dirty="0"/>
              <a:t> interview with Daniel </a:t>
            </a:r>
            <a:r>
              <a:rPr lang="en-US" dirty="0" err="1"/>
              <a:t>Hallen</a:t>
            </a:r>
            <a:r>
              <a:rPr lang="en-US" dirty="0"/>
              <a:t> – https://www.youtube.com/watch?v=EVzaa34rIPs  </a:t>
            </a:r>
            <a:r>
              <a:rPr lang="en-GB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(with permission)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Further information on blockchains: </a:t>
            </a:r>
            <a:r>
              <a:rPr lang="en-GB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GB" b="0" i="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 tooltip="Protected by Outlook: https://www.digitalhealth.net/2022/03/blockchain-makes-medical-data-more-secure/. Click or tap to follow the link."/>
              </a:rPr>
              <a:t>https://www.digitalhealth.net/2022/03/blockchain-makes-medical-data-more-secure/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Image credit: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b="0" i="0" dirty="0">
                <a:solidFill>
                  <a:srgbClr val="1F1F1F"/>
                </a:solidFill>
                <a:effectLst/>
                <a:latin typeface="Google Sans"/>
              </a:rPr>
              <a:t>Shutterstock/pandstock011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470C-3F6B-4593-9EA3-2AB115CDA1A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55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Websites linked in this slide: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BBC News, Gloucestershire health lab examines how innovation can help NHS – </a:t>
            </a:r>
            <a:r>
              <a:rPr lang="en-US" dirty="0">
                <a:hlinkClick r:id="rId3"/>
              </a:rPr>
              <a:t>https://www.bbc.co.uk/news/uk-england-gloucestershire-65788775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Image credit: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b="0" i="0" dirty="0">
                <a:solidFill>
                  <a:srgbClr val="1F1F1F"/>
                </a:solidFill>
                <a:effectLst/>
                <a:latin typeface="Google Sans"/>
              </a:rPr>
              <a:t>Shutterstock/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Lifestyle Travel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470C-3F6B-4593-9EA3-2AB115CDA1A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27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Websites linked in this slide: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Wellcome</a:t>
            </a:r>
            <a:r>
              <a:rPr lang="en-US" dirty="0"/>
              <a:t> Sanger Institute, Genomic surveillance unit – </a:t>
            </a:r>
            <a:r>
              <a:rPr lang="en-US" dirty="0">
                <a:hlinkClick r:id="rId3"/>
              </a:rPr>
              <a:t>https://www.sanger.ac.uk/collaboration/genomic-surveillance-unit/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YouTube, </a:t>
            </a:r>
            <a:r>
              <a:rPr lang="en-US" dirty="0" err="1"/>
              <a:t>Wellcome</a:t>
            </a:r>
            <a:r>
              <a:rPr lang="en-US" dirty="0"/>
              <a:t> Sanger Institute, Respiratory virus and microbiome initiative – https://www.youtube.com/watch?v=JN0qcOxPjL8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470C-3F6B-4593-9EA3-2AB115CDA1A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86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470C-3F6B-4593-9EA3-2AB115CDA1A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Segoe UI" panose="020B0502040204020203" pitchFamily="34" charset="0"/>
              </a:rPr>
              <a:t>Video in this slide: </a:t>
            </a:r>
          </a:p>
          <a:p>
            <a:r>
              <a:rPr lang="en-CA" sz="1800" dirty="0">
                <a:effectLst/>
                <a:latin typeface="Segoe UI" panose="020B0502040204020203" pitchFamily="34" charset="0"/>
              </a:rPr>
              <a:t>Sky News, How technology could ease burden on the NHS – www.youtube.com/watch?v=C9sPbxSmIZI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470C-3F6B-4593-9EA3-2AB115CDA1A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64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Websites linked in this slide:</a:t>
            </a:r>
          </a:p>
          <a:p>
            <a:r>
              <a:rPr lang="en-US" dirty="0">
                <a:hlinkClick r:id="rId3"/>
              </a:rPr>
              <a:t>www.genomicsengland.co.uk/genomic-medicine/nhs-gms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Image credit: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b="0" i="0" dirty="0">
                <a:solidFill>
                  <a:srgbClr val="1F1F1F"/>
                </a:solidFill>
                <a:effectLst/>
                <a:latin typeface="Google Sans"/>
              </a:rPr>
              <a:t>Shutterstock/</a:t>
            </a:r>
            <a:r>
              <a:rPr lang="en-CA" b="0" i="0" dirty="0" err="1">
                <a:solidFill>
                  <a:srgbClr val="1F1F1F"/>
                </a:solidFill>
                <a:effectLst/>
                <a:latin typeface="Google Sans"/>
              </a:rPr>
              <a:t>Yurchanka</a:t>
            </a:r>
            <a:r>
              <a:rPr lang="en-CA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CA" b="0" i="0" dirty="0" err="1">
                <a:solidFill>
                  <a:srgbClr val="1F1F1F"/>
                </a:solidFill>
                <a:effectLst/>
                <a:latin typeface="Google Sans"/>
              </a:rPr>
              <a:t>Siarhei</a:t>
            </a:r>
            <a:r>
              <a:rPr lang="en-CA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470C-3F6B-4593-9EA3-2AB115CDA1A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05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credit: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b="0" i="0" dirty="0">
                <a:solidFill>
                  <a:srgbClr val="1F1F1F"/>
                </a:solidFill>
                <a:effectLst/>
                <a:latin typeface="Google Sans"/>
              </a:rPr>
              <a:t>Shutterstock/</a:t>
            </a:r>
            <a:r>
              <a:rPr lang="en-CA" b="0" i="0" dirty="0" err="1">
                <a:solidFill>
                  <a:srgbClr val="1F1F1F"/>
                </a:solidFill>
                <a:effectLst/>
                <a:latin typeface="Google Sans"/>
              </a:rPr>
              <a:t>metamorworks</a:t>
            </a:r>
            <a:r>
              <a:rPr lang="en-CA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470C-3F6B-4593-9EA3-2AB115CDA1A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1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Websites linked in this slide: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YouTube, North Tees and Hartlepool NHS Foundation Trust, Robot pharmacy assistant </a:t>
            </a:r>
            <a:r>
              <a:rPr lang="en-CA" sz="1200" dirty="0">
                <a:effectLst/>
                <a:latin typeface="Segoe UI" panose="020B0502040204020203" pitchFamily="34" charset="0"/>
              </a:rPr>
              <a:t>–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www.youtube.com/watch?v=kGqruGIXAjY</a:t>
            </a:r>
            <a:r>
              <a:rPr lang="en-US" dirty="0"/>
              <a:t> </a:t>
            </a:r>
            <a:r>
              <a:rPr lang="en-GB" sz="180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(with permission)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Image credit: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b="0" i="0" dirty="0">
                <a:solidFill>
                  <a:srgbClr val="1F1F1F"/>
                </a:solidFill>
                <a:effectLst/>
                <a:latin typeface="Google Sans"/>
              </a:rPr>
              <a:t>Shutterstock/</a:t>
            </a:r>
            <a:r>
              <a:rPr lang="en-CA" b="0" i="0" dirty="0" err="1">
                <a:solidFill>
                  <a:srgbClr val="1F1F1F"/>
                </a:solidFill>
                <a:effectLst/>
                <a:latin typeface="Google Sans"/>
              </a:rPr>
              <a:t>Halawi</a:t>
            </a:r>
            <a:r>
              <a:rPr lang="en-CA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470C-3F6B-4593-9EA3-2AB115CDA1A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58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Websites linked in this slide: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YouTube, h+ magazine, Da Vinci Intuitive Surgical HD </a:t>
            </a:r>
            <a:r>
              <a:rPr lang="en-CA" sz="1200" dirty="0">
                <a:effectLst/>
                <a:latin typeface="Segoe UI" panose="020B0502040204020203" pitchFamily="34" charset="0"/>
              </a:rPr>
              <a:t>–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www.youtube.com/watch?v=7sTfD_mStwE</a:t>
            </a:r>
            <a:r>
              <a:rPr lang="en-US" dirty="0"/>
              <a:t> </a:t>
            </a:r>
            <a:r>
              <a:rPr lang="en-GB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(with permission)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Image credit: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b="0" i="0" dirty="0">
                <a:solidFill>
                  <a:srgbClr val="1F1F1F"/>
                </a:solidFill>
                <a:effectLst/>
                <a:latin typeface="Google Sans"/>
              </a:rPr>
              <a:t>Shutterstock/Zapp2Photo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470C-3F6B-4593-9EA3-2AB115CDA1A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48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Websites linked in this slide: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/>
              </a:rPr>
              <a:t>https://mft.nhs.uk/2022/01/26/trial-of-wearable-health-technology-for-cancer-patients-opens/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4"/>
              </a:rPr>
              <a:t>www.england.nhs.uk/diabetes/digital-innovations-to-support-diabetes-outcomes/flash-glucose-monitoring/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r>
              <a:rPr lang="en-US" dirty="0"/>
              <a:t>Image credit: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</a:t>
            </a:r>
            <a:r>
              <a:rPr lang="en-CA" b="0" i="0" dirty="0">
                <a:solidFill>
                  <a:srgbClr val="1F1F1F"/>
                </a:solidFill>
                <a:effectLst/>
                <a:latin typeface="Google Sans"/>
              </a:rPr>
              <a:t>Shutterstock/</a:t>
            </a:r>
            <a:r>
              <a:rPr lang="en-CA" b="0" i="0" dirty="0" err="1">
                <a:solidFill>
                  <a:srgbClr val="1F1F1F"/>
                </a:solidFill>
                <a:effectLst/>
                <a:latin typeface="Google Sans"/>
              </a:rPr>
              <a:t>Andrey_Popov</a:t>
            </a:r>
            <a:r>
              <a:rPr lang="en-CA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470C-3F6B-4593-9EA3-2AB115CDA1A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9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Websites linked in this slide: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YouTube, BBC News, Could 3D printing be the future of organ transplants? </a:t>
            </a:r>
            <a:r>
              <a:rPr lang="en-CA" sz="1200" dirty="0">
                <a:effectLst/>
                <a:latin typeface="Segoe UI" panose="020B0502040204020203" pitchFamily="34" charset="0"/>
              </a:rPr>
              <a:t>– </a:t>
            </a:r>
            <a:r>
              <a:rPr lang="en-US" dirty="0">
                <a:hlinkClick r:id="rId3"/>
              </a:rPr>
              <a:t>https://www.youtube.com/watch?v=IUx_vkB3PFc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r>
              <a:rPr lang="en-US" dirty="0"/>
              <a:t>Image credit: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b="0" i="0" dirty="0">
                <a:solidFill>
                  <a:srgbClr val="1F1F1F"/>
                </a:solidFill>
                <a:effectLst/>
                <a:latin typeface="Google Sans"/>
              </a:rPr>
              <a:t>Shutterstock/</a:t>
            </a:r>
            <a:r>
              <a:rPr lang="en-CA" b="0" i="0" dirty="0" err="1">
                <a:solidFill>
                  <a:srgbClr val="1F1F1F"/>
                </a:solidFill>
                <a:effectLst/>
                <a:latin typeface="Google Sans"/>
              </a:rPr>
              <a:t>Scharfsinn</a:t>
            </a:r>
            <a:r>
              <a:rPr lang="en-CA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470C-3F6B-4593-9EA3-2AB115CDA1A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92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6E5EB6-EF23-9191-1C19-791D0A3DF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1771"/>
            <a:ext cx="12192000" cy="3461657"/>
          </a:xfrm>
          <a:prstGeom prst="rect">
            <a:avLst/>
          </a:prstGeom>
        </p:spPr>
      </p:pic>
      <p:pic>
        <p:nvPicPr>
          <p:cNvPr id="6" name="Picture 5" descr="A picture containing screenshot, design&#10;&#10;Description automatically generated">
            <a:extLst>
              <a:ext uri="{FF2B5EF4-FFF2-40B4-BE49-F238E27FC236}">
                <a16:creationId xmlns:a16="http://schemas.microsoft.com/office/drawing/2014/main" id="{CF0436F5-4759-CE02-9A1C-07D3004141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08266"/>
            <a:ext cx="12192000" cy="5247132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33622E4-CEE5-F34B-4F3F-C30CEBF6A7A0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1A01DBF-6845-8111-1CE3-3D349B5929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283" y="1283344"/>
            <a:ext cx="1811434" cy="1800000"/>
          </a:xfrm>
          <a:prstGeom prst="rect">
            <a:avLst/>
          </a:prstGeom>
        </p:spPr>
      </p:pic>
      <p:pic>
        <p:nvPicPr>
          <p:cNvPr id="17" name="Picture 16" descr="A heart with a pulse line&#10;&#10;Description automatically generated with low confidence">
            <a:extLst>
              <a:ext uri="{FF2B5EF4-FFF2-40B4-BE49-F238E27FC236}">
                <a16:creationId xmlns:a16="http://schemas.microsoft.com/office/drawing/2014/main" id="{CBFB300C-2BB8-401C-5DD0-A1E1AA7DCF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945" y="1806627"/>
            <a:ext cx="1134190" cy="8793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C3DBCA-7C4D-8464-41A1-E5A6B97E9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</p:spPr>
        <p:txBody>
          <a:bodyPr anchor="b" anchorCtr="0">
            <a:noAutofit/>
          </a:bodyPr>
          <a:lstStyle>
            <a:lvl1pPr algn="ctr">
              <a:defRPr sz="5200" b="1">
                <a:solidFill>
                  <a:srgbClr val="4663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1979FD-01AA-1067-1460-57F7EF5F9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21591CF-EA9C-66D4-29AD-8DBF21EEA2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476724"/>
            <a:ext cx="5623668" cy="534189"/>
          </a:xfrm>
        </p:spPr>
        <p:txBody>
          <a:bodyPr>
            <a:noAutofit/>
          </a:bodyPr>
          <a:lstStyle>
            <a:lvl1pPr marL="0" indent="0" algn="r">
              <a:buNone/>
              <a:defRPr sz="2000" b="1" i="0" u="none">
                <a:solidFill>
                  <a:srgbClr val="466318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9CA186E-4A24-6614-1555-2BC031D1DF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5625863"/>
            <a:ext cx="9144000" cy="45800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A picture containing screenshot, graphics, pattern, circle&#10;&#10;Description automatically generated">
            <a:extLst>
              <a:ext uri="{FF2B5EF4-FFF2-40B4-BE49-F238E27FC236}">
                <a16:creationId xmlns:a16="http://schemas.microsoft.com/office/drawing/2014/main" id="{A9378456-E134-818B-E1E2-317DDED15FA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163" y="1861525"/>
            <a:ext cx="2049637" cy="86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07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F0C2EF-6E16-9B82-6B63-442BD0C248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61979"/>
          <a:stretch/>
        </p:blipFill>
        <p:spPr>
          <a:xfrm>
            <a:off x="7556311" y="1"/>
            <a:ext cx="463568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9BF35E-4FF2-56EA-FEEA-82EBBA15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12059-CE26-DF3F-AEE5-9C0A0884B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008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59635E-39ED-F784-26B0-6A6520D6AD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75008" y="2892829"/>
            <a:ext cx="3507474" cy="328413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0283A"/>
                </a:solidFill>
              </a:defRPr>
            </a:lvl1pPr>
            <a:lvl2pPr marL="457200" indent="0">
              <a:buNone/>
              <a:defRPr sz="2000">
                <a:solidFill>
                  <a:srgbClr val="10283A"/>
                </a:solidFill>
              </a:defRPr>
            </a:lvl2pPr>
            <a:lvl3pPr marL="914400" indent="0">
              <a:buNone/>
              <a:defRPr sz="2000">
                <a:solidFill>
                  <a:srgbClr val="10283A"/>
                </a:solidFill>
              </a:defRPr>
            </a:lvl3pPr>
            <a:lvl4pPr marL="1371600" indent="0">
              <a:buNone/>
              <a:defRPr sz="2000">
                <a:solidFill>
                  <a:srgbClr val="10283A"/>
                </a:solidFill>
              </a:defRPr>
            </a:lvl4pPr>
            <a:lvl5pPr marL="1828800" indent="0">
              <a:buNone/>
              <a:defRPr sz="2000">
                <a:solidFill>
                  <a:srgbClr val="10283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EAC885B-A4A4-DCB2-7EAC-A1F1A996CE75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14E3177-C0BC-55FC-4E39-B45CD33145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5008" y="2055812"/>
            <a:ext cx="2689727" cy="620511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10283A"/>
                </a:solidFill>
              </a:defRPr>
            </a:lvl1pPr>
            <a:lvl2pPr marL="457200" indent="0">
              <a:buNone/>
              <a:defRPr sz="2000">
                <a:solidFill>
                  <a:srgbClr val="FF0000"/>
                </a:solidFill>
              </a:defRPr>
            </a:lvl2pPr>
            <a:lvl3pPr marL="914400" indent="0">
              <a:buNone/>
              <a:defRPr sz="2000">
                <a:solidFill>
                  <a:srgbClr val="FF0000"/>
                </a:solidFill>
              </a:defRPr>
            </a:lvl3pPr>
            <a:lvl4pPr marL="1371600" indent="0">
              <a:buNone/>
              <a:defRPr sz="2000">
                <a:solidFill>
                  <a:srgbClr val="FF0000"/>
                </a:solidFill>
              </a:defRPr>
            </a:lvl4pPr>
            <a:lvl5pPr marL="1828800" indent="0">
              <a:buNone/>
              <a:defRPr sz="20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E4C997-4AE7-5413-8EBD-5D3A204E83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38E42E70-E1D6-307E-10B0-2F5B246987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458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tex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1CF4477-6D3D-2D7E-2E3D-CAC0483B27E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9788" y="1872343"/>
            <a:ext cx="3932238" cy="39887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D7E2D6-6541-EB56-B25E-8362BF15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55486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401A65-36E9-75E7-2C99-A3E543024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84514"/>
            <a:ext cx="5762398" cy="4576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2425175-C340-950A-69CF-C6171BA23D5C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B12EA37-2B28-33A5-1D17-A7374800F6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B62C6E0-46EF-437B-CFEB-4B65E34ADC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6948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two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15544B-F175-9EAE-3425-9D9811AB2A7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978025"/>
            <a:ext cx="5196840" cy="4351338"/>
          </a:xfrm>
          <a:noFill/>
          <a:ln w="28575">
            <a:solidFill>
              <a:srgbClr val="E2EEBE"/>
            </a:solidFill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1330FB-8399-C74E-BF60-F600FDC5CC0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68046" y="1978025"/>
            <a:ext cx="5196840" cy="4351338"/>
          </a:xfrm>
          <a:noFill/>
          <a:ln w="28575">
            <a:solidFill>
              <a:srgbClr val="E2EEBE"/>
            </a:solidFill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5148E20-5D43-7AC1-2CBA-646804B0C4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DE05CFA6-FB5A-1E49-1F0A-E11C421F4B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71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text+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83829" cy="4351338"/>
          </a:xfrm>
          <a:solidFill>
            <a:schemeClr val="bg1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360CA8-9563-DFF9-85DA-504D2363294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79724" y="1825625"/>
            <a:ext cx="3174076" cy="4351338"/>
          </a:xfrm>
          <a:custGeom>
            <a:avLst/>
            <a:gdLst>
              <a:gd name="connsiteX0" fmla="*/ 0 w 3174076"/>
              <a:gd name="connsiteY0" fmla="*/ 0 h 4351338"/>
              <a:gd name="connsiteX1" fmla="*/ 539593 w 3174076"/>
              <a:gd name="connsiteY1" fmla="*/ 0 h 4351338"/>
              <a:gd name="connsiteX2" fmla="*/ 1079186 w 3174076"/>
              <a:gd name="connsiteY2" fmla="*/ 0 h 4351338"/>
              <a:gd name="connsiteX3" fmla="*/ 1650520 w 3174076"/>
              <a:gd name="connsiteY3" fmla="*/ 0 h 4351338"/>
              <a:gd name="connsiteX4" fmla="*/ 2253594 w 3174076"/>
              <a:gd name="connsiteY4" fmla="*/ 0 h 4351338"/>
              <a:gd name="connsiteX5" fmla="*/ 3174076 w 3174076"/>
              <a:gd name="connsiteY5" fmla="*/ 0 h 4351338"/>
              <a:gd name="connsiteX6" fmla="*/ 3174076 w 3174076"/>
              <a:gd name="connsiteY6" fmla="*/ 708646 h 4351338"/>
              <a:gd name="connsiteX7" fmla="*/ 3174076 w 3174076"/>
              <a:gd name="connsiteY7" fmla="*/ 1199726 h 4351338"/>
              <a:gd name="connsiteX8" fmla="*/ 3174076 w 3174076"/>
              <a:gd name="connsiteY8" fmla="*/ 1734319 h 4351338"/>
              <a:gd name="connsiteX9" fmla="*/ 3174076 w 3174076"/>
              <a:gd name="connsiteY9" fmla="*/ 2312425 h 4351338"/>
              <a:gd name="connsiteX10" fmla="*/ 3174076 w 3174076"/>
              <a:gd name="connsiteY10" fmla="*/ 2890532 h 4351338"/>
              <a:gd name="connsiteX11" fmla="*/ 3174076 w 3174076"/>
              <a:gd name="connsiteY11" fmla="*/ 3425125 h 4351338"/>
              <a:gd name="connsiteX12" fmla="*/ 3174076 w 3174076"/>
              <a:gd name="connsiteY12" fmla="*/ 4351338 h 4351338"/>
              <a:gd name="connsiteX13" fmla="*/ 2475779 w 3174076"/>
              <a:gd name="connsiteY13" fmla="*/ 4351338 h 4351338"/>
              <a:gd name="connsiteX14" fmla="*/ 1809223 w 3174076"/>
              <a:gd name="connsiteY14" fmla="*/ 4351338 h 4351338"/>
              <a:gd name="connsiteX15" fmla="*/ 1206149 w 3174076"/>
              <a:gd name="connsiteY15" fmla="*/ 4351338 h 4351338"/>
              <a:gd name="connsiteX16" fmla="*/ 0 w 3174076"/>
              <a:gd name="connsiteY16" fmla="*/ 4351338 h 4351338"/>
              <a:gd name="connsiteX17" fmla="*/ 0 w 3174076"/>
              <a:gd name="connsiteY17" fmla="*/ 3642692 h 4351338"/>
              <a:gd name="connsiteX18" fmla="*/ 0 w 3174076"/>
              <a:gd name="connsiteY18" fmla="*/ 3151612 h 4351338"/>
              <a:gd name="connsiteX19" fmla="*/ 0 w 3174076"/>
              <a:gd name="connsiteY19" fmla="*/ 2486479 h 4351338"/>
              <a:gd name="connsiteX20" fmla="*/ 0 w 3174076"/>
              <a:gd name="connsiteY20" fmla="*/ 1995399 h 4351338"/>
              <a:gd name="connsiteX21" fmla="*/ 0 w 3174076"/>
              <a:gd name="connsiteY21" fmla="*/ 1286753 h 4351338"/>
              <a:gd name="connsiteX22" fmla="*/ 0 w 3174076"/>
              <a:gd name="connsiteY22" fmla="*/ 665133 h 4351338"/>
              <a:gd name="connsiteX23" fmla="*/ 0 w 3174076"/>
              <a:gd name="connsiteY23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174076" h="4351338" fill="none" extrusionOk="0">
                <a:moveTo>
                  <a:pt x="0" y="0"/>
                </a:moveTo>
                <a:cubicBezTo>
                  <a:pt x="268416" y="-23827"/>
                  <a:pt x="352197" y="24648"/>
                  <a:pt x="539593" y="0"/>
                </a:cubicBezTo>
                <a:cubicBezTo>
                  <a:pt x="726989" y="-24648"/>
                  <a:pt x="971240" y="-20080"/>
                  <a:pt x="1079186" y="0"/>
                </a:cubicBezTo>
                <a:cubicBezTo>
                  <a:pt x="1187132" y="20080"/>
                  <a:pt x="1440798" y="-18762"/>
                  <a:pt x="1650520" y="0"/>
                </a:cubicBezTo>
                <a:cubicBezTo>
                  <a:pt x="1860242" y="18762"/>
                  <a:pt x="2083458" y="-8389"/>
                  <a:pt x="2253594" y="0"/>
                </a:cubicBezTo>
                <a:cubicBezTo>
                  <a:pt x="2423730" y="8389"/>
                  <a:pt x="2941083" y="-37671"/>
                  <a:pt x="3174076" y="0"/>
                </a:cubicBezTo>
                <a:cubicBezTo>
                  <a:pt x="3171503" y="328352"/>
                  <a:pt x="3162404" y="507417"/>
                  <a:pt x="3174076" y="708646"/>
                </a:cubicBezTo>
                <a:cubicBezTo>
                  <a:pt x="3185748" y="909875"/>
                  <a:pt x="3188485" y="1079887"/>
                  <a:pt x="3174076" y="1199726"/>
                </a:cubicBezTo>
                <a:cubicBezTo>
                  <a:pt x="3159667" y="1319565"/>
                  <a:pt x="3151895" y="1579508"/>
                  <a:pt x="3174076" y="1734319"/>
                </a:cubicBezTo>
                <a:cubicBezTo>
                  <a:pt x="3196257" y="1889130"/>
                  <a:pt x="3195829" y="2045705"/>
                  <a:pt x="3174076" y="2312425"/>
                </a:cubicBezTo>
                <a:cubicBezTo>
                  <a:pt x="3152323" y="2579145"/>
                  <a:pt x="3169865" y="2685824"/>
                  <a:pt x="3174076" y="2890532"/>
                </a:cubicBezTo>
                <a:cubicBezTo>
                  <a:pt x="3178287" y="3095240"/>
                  <a:pt x="3171104" y="3213803"/>
                  <a:pt x="3174076" y="3425125"/>
                </a:cubicBezTo>
                <a:cubicBezTo>
                  <a:pt x="3177048" y="3636447"/>
                  <a:pt x="3154403" y="4108609"/>
                  <a:pt x="3174076" y="4351338"/>
                </a:cubicBezTo>
                <a:cubicBezTo>
                  <a:pt x="3031832" y="4321705"/>
                  <a:pt x="2622579" y="4372546"/>
                  <a:pt x="2475779" y="4351338"/>
                </a:cubicBezTo>
                <a:cubicBezTo>
                  <a:pt x="2328979" y="4330130"/>
                  <a:pt x="2072231" y="4349691"/>
                  <a:pt x="1809223" y="4351338"/>
                </a:cubicBezTo>
                <a:cubicBezTo>
                  <a:pt x="1546215" y="4352985"/>
                  <a:pt x="1343102" y="4378518"/>
                  <a:pt x="1206149" y="4351338"/>
                </a:cubicBezTo>
                <a:cubicBezTo>
                  <a:pt x="1069196" y="4324158"/>
                  <a:pt x="376438" y="4330080"/>
                  <a:pt x="0" y="4351338"/>
                </a:cubicBezTo>
                <a:cubicBezTo>
                  <a:pt x="32564" y="4157387"/>
                  <a:pt x="11478" y="3815685"/>
                  <a:pt x="0" y="3642692"/>
                </a:cubicBezTo>
                <a:cubicBezTo>
                  <a:pt x="-11478" y="3469699"/>
                  <a:pt x="-17769" y="3356878"/>
                  <a:pt x="0" y="3151612"/>
                </a:cubicBezTo>
                <a:cubicBezTo>
                  <a:pt x="17769" y="2946346"/>
                  <a:pt x="12578" y="2797666"/>
                  <a:pt x="0" y="2486479"/>
                </a:cubicBezTo>
                <a:cubicBezTo>
                  <a:pt x="-12578" y="2175292"/>
                  <a:pt x="-9907" y="2104087"/>
                  <a:pt x="0" y="1995399"/>
                </a:cubicBezTo>
                <a:cubicBezTo>
                  <a:pt x="9907" y="1886711"/>
                  <a:pt x="11327" y="1512831"/>
                  <a:pt x="0" y="1286753"/>
                </a:cubicBezTo>
                <a:cubicBezTo>
                  <a:pt x="-11327" y="1060675"/>
                  <a:pt x="5859" y="832266"/>
                  <a:pt x="0" y="665133"/>
                </a:cubicBezTo>
                <a:cubicBezTo>
                  <a:pt x="-5859" y="498000"/>
                  <a:pt x="75" y="259686"/>
                  <a:pt x="0" y="0"/>
                </a:cubicBezTo>
                <a:close/>
              </a:path>
              <a:path w="3174076" h="4351338" stroke="0" extrusionOk="0">
                <a:moveTo>
                  <a:pt x="0" y="0"/>
                </a:moveTo>
                <a:cubicBezTo>
                  <a:pt x="238831" y="14723"/>
                  <a:pt x="480051" y="-10538"/>
                  <a:pt x="698297" y="0"/>
                </a:cubicBezTo>
                <a:cubicBezTo>
                  <a:pt x="916543" y="10538"/>
                  <a:pt x="1154726" y="13383"/>
                  <a:pt x="1301371" y="0"/>
                </a:cubicBezTo>
                <a:cubicBezTo>
                  <a:pt x="1448016" y="-13383"/>
                  <a:pt x="1807132" y="-30"/>
                  <a:pt x="1999668" y="0"/>
                </a:cubicBezTo>
                <a:cubicBezTo>
                  <a:pt x="2192204" y="30"/>
                  <a:pt x="2655866" y="13746"/>
                  <a:pt x="3174076" y="0"/>
                </a:cubicBezTo>
                <a:cubicBezTo>
                  <a:pt x="3154416" y="328479"/>
                  <a:pt x="3156727" y="507405"/>
                  <a:pt x="3174076" y="665133"/>
                </a:cubicBezTo>
                <a:cubicBezTo>
                  <a:pt x="3191425" y="822861"/>
                  <a:pt x="3193977" y="1042506"/>
                  <a:pt x="3174076" y="1199726"/>
                </a:cubicBezTo>
                <a:cubicBezTo>
                  <a:pt x="3154175" y="1356946"/>
                  <a:pt x="3183847" y="1517591"/>
                  <a:pt x="3174076" y="1821346"/>
                </a:cubicBezTo>
                <a:cubicBezTo>
                  <a:pt x="3164305" y="2125101"/>
                  <a:pt x="3194528" y="2073601"/>
                  <a:pt x="3174076" y="2312425"/>
                </a:cubicBezTo>
                <a:cubicBezTo>
                  <a:pt x="3153624" y="2551249"/>
                  <a:pt x="3185805" y="2772558"/>
                  <a:pt x="3174076" y="2934045"/>
                </a:cubicBezTo>
                <a:cubicBezTo>
                  <a:pt x="3162347" y="3095532"/>
                  <a:pt x="3155247" y="3369274"/>
                  <a:pt x="3174076" y="3599178"/>
                </a:cubicBezTo>
                <a:cubicBezTo>
                  <a:pt x="3192905" y="3829082"/>
                  <a:pt x="3154199" y="4122520"/>
                  <a:pt x="3174076" y="4351338"/>
                </a:cubicBezTo>
                <a:cubicBezTo>
                  <a:pt x="2875561" y="4332635"/>
                  <a:pt x="2778934" y="4334576"/>
                  <a:pt x="2571002" y="4351338"/>
                </a:cubicBezTo>
                <a:cubicBezTo>
                  <a:pt x="2363070" y="4368100"/>
                  <a:pt x="2267472" y="4359571"/>
                  <a:pt x="2031409" y="4351338"/>
                </a:cubicBezTo>
                <a:cubicBezTo>
                  <a:pt x="1795346" y="4343105"/>
                  <a:pt x="1673628" y="4348935"/>
                  <a:pt x="1396593" y="4351338"/>
                </a:cubicBezTo>
                <a:cubicBezTo>
                  <a:pt x="1119558" y="4353741"/>
                  <a:pt x="1036303" y="4351322"/>
                  <a:pt x="793519" y="4351338"/>
                </a:cubicBezTo>
                <a:cubicBezTo>
                  <a:pt x="550735" y="4351354"/>
                  <a:pt x="330547" y="4384738"/>
                  <a:pt x="0" y="4351338"/>
                </a:cubicBezTo>
                <a:cubicBezTo>
                  <a:pt x="12507" y="4129693"/>
                  <a:pt x="4998" y="4047075"/>
                  <a:pt x="0" y="3860258"/>
                </a:cubicBezTo>
                <a:cubicBezTo>
                  <a:pt x="-4998" y="3673441"/>
                  <a:pt x="3114" y="3407381"/>
                  <a:pt x="0" y="3151612"/>
                </a:cubicBezTo>
                <a:cubicBezTo>
                  <a:pt x="-3114" y="2895843"/>
                  <a:pt x="16768" y="2799560"/>
                  <a:pt x="0" y="2617019"/>
                </a:cubicBezTo>
                <a:cubicBezTo>
                  <a:pt x="-16768" y="2434478"/>
                  <a:pt x="-28652" y="2250010"/>
                  <a:pt x="0" y="1908373"/>
                </a:cubicBezTo>
                <a:cubicBezTo>
                  <a:pt x="28652" y="1566736"/>
                  <a:pt x="-2930" y="1442324"/>
                  <a:pt x="0" y="1199726"/>
                </a:cubicBezTo>
                <a:cubicBezTo>
                  <a:pt x="2930" y="957128"/>
                  <a:pt x="8576" y="401800"/>
                  <a:pt x="0" y="0"/>
                </a:cubicBezTo>
                <a:close/>
              </a:path>
            </a:pathLst>
          </a:custGeom>
          <a:solidFill>
            <a:srgbClr val="E2EEBE"/>
          </a:solidFill>
          <a:ln w="19050" cap="sq">
            <a:solidFill>
              <a:srgbClr val="466318"/>
            </a:solidFill>
            <a:extLst>
              <a:ext uri="{C807C97D-BFC1-408E-A445-0C87EB9F89A2}">
                <ask:lineSketchStyleProps xmlns:ask="http://schemas.microsoft.com/office/drawing/2018/sketchyshapes" sd="809461488">
                  <ask:type>
                    <ask:lineSketchFreehand/>
                  </ask:type>
                </ask:lineSketchStyleProps>
              </a:ext>
            </a:extLst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6EB070F2-6F26-BF10-67CE-69E180ABB0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8F13B2F-E75D-A0E3-4CBA-ECA797356F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1580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olid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C2ED04E-677C-C92B-8D41-838378B5328C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pic>
        <p:nvPicPr>
          <p:cNvPr id="8" name="Picture 7" descr="A picture containing pattern, circle, screenshot, design&#10;&#10;Description automatically generated">
            <a:extLst>
              <a:ext uri="{FF2B5EF4-FFF2-40B4-BE49-F238E27FC236}">
                <a16:creationId xmlns:a16="http://schemas.microsoft.com/office/drawing/2014/main" id="{33131622-DDC2-ED14-86B4-2BF01D3540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3257" y="136525"/>
            <a:ext cx="8745021" cy="8687336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F5D3C5C-5B7F-CBEB-FEEC-39FE9832DE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EBB2B898-75E4-BA92-0EDE-F8F75E140A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0476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0E12BB-9714-8016-5459-5843FDB8A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FE61FDA-5E2B-208F-5A20-01FC775E7B9F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E32168-1B12-F447-BA77-F4CBD96EA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</p:spPr>
        <p:txBody>
          <a:bodyPr anchor="b" anchorCtr="0">
            <a:noAutofit/>
          </a:bodyPr>
          <a:lstStyle>
            <a:lvl1pPr algn="ctr">
              <a:defRPr sz="5200" b="1">
                <a:solidFill>
                  <a:srgbClr val="4663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54409B6-E451-15C3-FEE3-B443953C5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1316636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0" name="Picture 9" descr="A picture containing screenshot, graphics, pattern, circle&#10;&#10;Description automatically generated">
            <a:extLst>
              <a:ext uri="{FF2B5EF4-FFF2-40B4-BE49-F238E27FC236}">
                <a16:creationId xmlns:a16="http://schemas.microsoft.com/office/drawing/2014/main" id="{D7C10F6B-EE9A-7316-3756-6CF40BACB9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3453" y="491318"/>
            <a:ext cx="2178305" cy="9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7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00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C2ED04E-677C-C92B-8D41-838378B5328C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pic>
        <p:nvPicPr>
          <p:cNvPr id="8" name="Picture 7" descr="A picture containing pattern, circle, screenshot, design&#10;&#10;Description automatically generated">
            <a:extLst>
              <a:ext uri="{FF2B5EF4-FFF2-40B4-BE49-F238E27FC236}">
                <a16:creationId xmlns:a16="http://schemas.microsoft.com/office/drawing/2014/main" id="{33131622-DDC2-ED14-86B4-2BF01D3540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8180" y="136525"/>
            <a:ext cx="8745021" cy="868733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DD11EB-73B6-9FA1-9358-3BB8241E05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30353" y="1825625"/>
            <a:ext cx="3823447" cy="4351338"/>
          </a:xfrm>
          <a:solidFill>
            <a:schemeClr val="bg1"/>
          </a:solidFill>
          <a:ln w="28575">
            <a:solidFill>
              <a:srgbClr val="88A2FF"/>
            </a:solidFill>
          </a:ln>
        </p:spPr>
        <p:txBody>
          <a:bodyPr lIns="180000" tIns="144000" rIns="180000" bIns="14400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F5D3C5C-5B7F-CBEB-FEEC-39FE9832DE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35391365-8BD4-3948-009B-461052500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6103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E2EEBE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389DC1-D122-5083-AC82-273A6F5C1A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927FA953-FAA1-35E6-D6EB-E529BDA03F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4470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921829" cy="4351338"/>
          </a:xfrm>
          <a:solidFill>
            <a:srgbClr val="E2EEBE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389DC1-D122-5083-AC82-273A6F5C1A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2D77770-603A-956D-71F8-59FAB1C359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89083" y="1825625"/>
            <a:ext cx="4364717" cy="4351338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5581552-1077-6B8E-2257-50FA835221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1874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 w="28575">
            <a:solidFill>
              <a:srgbClr val="E2EEBE"/>
            </a:solidFill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56402D-9FD0-4E90-15E7-18D5BE698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EB95CEFE-2254-582E-AA71-BEC4140C9F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2100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pattern, circle, screenshot, design&#10;&#10;Description automatically generated">
            <a:extLst>
              <a:ext uri="{FF2B5EF4-FFF2-40B4-BE49-F238E27FC236}">
                <a16:creationId xmlns:a16="http://schemas.microsoft.com/office/drawing/2014/main" id="{26D4B314-F49E-12B5-620F-16A35F5C2F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985" y="-232757"/>
            <a:ext cx="10869835" cy="1079813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4CE04A-DDCC-591C-6176-D8C409627A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2B8CCDF-DB6F-8C00-F908-1C017D9AF93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528ACA5-1D17-0F9C-8E33-B422C18BAE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Media Placeholder 9">
            <a:extLst>
              <a:ext uri="{FF2B5EF4-FFF2-40B4-BE49-F238E27FC236}">
                <a16:creationId xmlns:a16="http://schemas.microsoft.com/office/drawing/2014/main" id="{1EDB8D67-0F9B-0964-2D1D-261F76159667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1296736" y="2288570"/>
            <a:ext cx="2863468" cy="2014538"/>
          </a:xfrm>
        </p:spPr>
        <p:txBody>
          <a:bodyPr/>
          <a:lstStyle/>
          <a:p>
            <a:endParaRPr lang="en-GB"/>
          </a:p>
        </p:txBody>
      </p:sp>
      <p:sp>
        <p:nvSpPr>
          <p:cNvPr id="17" name="Media Placeholder 9">
            <a:extLst>
              <a:ext uri="{FF2B5EF4-FFF2-40B4-BE49-F238E27FC236}">
                <a16:creationId xmlns:a16="http://schemas.microsoft.com/office/drawing/2014/main" id="{EC2DE007-82A2-DA39-A035-AA97EA23E679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4864711" y="2288570"/>
            <a:ext cx="2868020" cy="20145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8" name="Media Placeholder 9">
            <a:extLst>
              <a:ext uri="{FF2B5EF4-FFF2-40B4-BE49-F238E27FC236}">
                <a16:creationId xmlns:a16="http://schemas.microsoft.com/office/drawing/2014/main" id="{E49DBEDE-2DF1-5383-A289-6C26D144A1D4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485780" y="2811974"/>
            <a:ext cx="2868020" cy="2014538"/>
          </a:xfrm>
        </p:spPr>
        <p:txBody>
          <a:bodyPr/>
          <a:lstStyle/>
          <a:p>
            <a:endParaRPr lang="en-GB"/>
          </a:p>
        </p:txBody>
      </p:sp>
      <p:sp>
        <p:nvSpPr>
          <p:cNvPr id="19" name="Media Placeholder 9">
            <a:extLst>
              <a:ext uri="{FF2B5EF4-FFF2-40B4-BE49-F238E27FC236}">
                <a16:creationId xmlns:a16="http://schemas.microsoft.com/office/drawing/2014/main" id="{3338D577-3641-2B4B-D703-E641B92AFFB0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3079980" y="3522622"/>
            <a:ext cx="2869506" cy="20145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0" name="Media Placeholder 9">
            <a:extLst>
              <a:ext uri="{FF2B5EF4-FFF2-40B4-BE49-F238E27FC236}">
                <a16:creationId xmlns:a16="http://schemas.microsoft.com/office/drawing/2014/main" id="{CE5BEEFA-5D3C-7478-7775-5D006CB5E12C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>
          <a:xfrm>
            <a:off x="6652507" y="3522622"/>
            <a:ext cx="2869506" cy="20145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256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tivity_video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pattern, circle, screenshot, design&#10;&#10;Description automatically generated">
            <a:extLst>
              <a:ext uri="{FF2B5EF4-FFF2-40B4-BE49-F238E27FC236}">
                <a16:creationId xmlns:a16="http://schemas.microsoft.com/office/drawing/2014/main" id="{26D4B314-F49E-12B5-620F-16A35F5C2F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985" y="-232757"/>
            <a:ext cx="10869835" cy="1079813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4CE04A-DDCC-591C-6176-D8C409627A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2B8CCDF-DB6F-8C00-F908-1C017D9AF93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528ACA5-1D17-0F9C-8E33-B422C18BAE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Media Placeholder 9">
            <a:extLst>
              <a:ext uri="{FF2B5EF4-FFF2-40B4-BE49-F238E27FC236}">
                <a16:creationId xmlns:a16="http://schemas.microsoft.com/office/drawing/2014/main" id="{092FE5E2-F98A-01C3-3E69-D46BAE20DA3D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838200" y="1825625"/>
            <a:ext cx="10515600" cy="3714142"/>
          </a:xfrm>
        </p:spPr>
        <p:txBody>
          <a:bodyPr/>
          <a:lstStyle/>
          <a:p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70E205A-90C6-9B1A-EE2A-91B43E15A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744095"/>
            <a:ext cx="10515599" cy="43286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717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D8E80ED-875C-C9DC-352C-5F92FA6F5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61979"/>
          <a:stretch/>
        </p:blipFill>
        <p:spPr>
          <a:xfrm>
            <a:off x="7556311" y="1"/>
            <a:ext cx="463568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9BF35E-4FF2-56EA-FEEA-82EBBA15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12059-CE26-DF3F-AEE5-9C0A0884B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008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A4879B2-B6EE-DE7B-2C83-25EEB102F0B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6F986DF-3D2A-678C-B7BA-42B8340E3D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1F936F32-0F00-143C-23D0-72E9A6BD48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574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72BFA8-2D39-244F-4F2A-031D91E2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84677-D669-F58E-69CC-70B9AE12C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29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0" r:id="rId2"/>
    <p:sldLayoutId id="2147483650" r:id="rId3"/>
    <p:sldLayoutId id="2147483661" r:id="rId4"/>
    <p:sldLayoutId id="2147483670" r:id="rId5"/>
    <p:sldLayoutId id="2147483665" r:id="rId6"/>
    <p:sldLayoutId id="2147483662" r:id="rId7"/>
    <p:sldLayoutId id="2147483671" r:id="rId8"/>
    <p:sldLayoutId id="2147483652" r:id="rId9"/>
    <p:sldLayoutId id="2147483664" r:id="rId10"/>
    <p:sldLayoutId id="2147483657" r:id="rId11"/>
    <p:sldLayoutId id="2147483667" r:id="rId12"/>
    <p:sldLayoutId id="2147483668" r:id="rId13"/>
    <p:sldLayoutId id="214748366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buClr>
          <a:srgbClr val="466318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466318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466318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466318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466318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GqruGIXAj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sTfD_mStw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ft.nhs.uk/2022/01/26/trial-of-wearable-health-technology-for-cancer-patients-open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hyperlink" Target="http://www.england.nhs.uk/diabetes/digital-innovations-to-support-diabetes-outcomes/flash-glucose-monitorin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Ux_vkB3PF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cmillan.org.uk/cancer-information-and-support/treatments-and-drugs/gliadel-wafer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uk-england-south-yorkshire-43744009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Vzaa34rIP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uk-england-gloucestershire-65788775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JN0qcOxPjL8?feature=oembed" TargetMode="External"/><Relationship Id="rId6" Type="http://schemas.openxmlformats.org/officeDocument/2006/relationships/image" Target="../media/image19.jpeg"/><Relationship Id="rId5" Type="http://schemas.openxmlformats.org/officeDocument/2006/relationships/hyperlink" Target="https://www.youtube.com/watch?v=JN0qcOxPjL8" TargetMode="External"/><Relationship Id="rId4" Type="http://schemas.openxmlformats.org/officeDocument/2006/relationships/hyperlink" Target="https://www.sanger.ac.uk/collaboration/genomic-surveillance-unit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9sPbxSmIZ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omicsengland.co.uk/genomic-medicine/nhs-gm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CE04C9-F46F-4224-A880-738B1633B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</p:spPr>
        <p:txBody>
          <a:bodyPr>
            <a:normAutofit/>
          </a:bodyPr>
          <a:lstStyle/>
          <a:p>
            <a:r>
              <a:rPr lang="en-GB" dirty="0"/>
              <a:t>Health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F5EADF3-A590-4AFE-1185-A6960C9D1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3788"/>
            <a:ext cx="9144000" cy="582612"/>
          </a:xfrm>
        </p:spPr>
        <p:txBody>
          <a:bodyPr>
            <a:normAutofit/>
          </a:bodyPr>
          <a:lstStyle/>
          <a:p>
            <a:r>
              <a:rPr lang="en-US" dirty="0"/>
              <a:t>Topic: Working within the health and science sectors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67F5A-5A0F-C526-6E2A-AC6C470A9D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476500"/>
            <a:ext cx="5622925" cy="534988"/>
          </a:xfrm>
        </p:spPr>
        <p:txBody>
          <a:bodyPr/>
          <a:lstStyle/>
          <a:p>
            <a:r>
              <a:rPr lang="en-GB" dirty="0"/>
              <a:t>Route: Health &amp; Science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751806-CAEB-6B9E-B21F-4278168228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1239" y="5626100"/>
            <a:ext cx="10029523" cy="457200"/>
          </a:xfrm>
        </p:spPr>
        <p:txBody>
          <a:bodyPr/>
          <a:lstStyle/>
          <a:p>
            <a:r>
              <a:rPr lang="en-GB" dirty="0"/>
              <a:t>Lesson 4: Use of technology to support the healthcare sector</a:t>
            </a:r>
          </a:p>
        </p:txBody>
      </p:sp>
    </p:spTree>
    <p:extLst>
      <p:ext uri="{BB962C8B-B14F-4D97-AF65-F5344CB8AC3E}">
        <p14:creationId xmlns:p14="http://schemas.microsoft.com/office/powerpoint/2010/main" val="1924075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FACF8-3CB5-A5C0-9D62-680F6162B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of technology in healthcare </a:t>
            </a:r>
            <a:br>
              <a:rPr lang="en-GB" dirty="0"/>
            </a:br>
            <a:r>
              <a:rPr lang="en-GB" sz="3200" dirty="0"/>
              <a:t>Robots and automation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F7561-6854-61AC-93A5-D4AC15739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Robots and automation will be increasingly integrated into various healthcare tasks, such as surgery, rehabilitation and caregiving.</a:t>
            </a:r>
          </a:p>
          <a:p>
            <a:r>
              <a:rPr lang="en-US" dirty="0"/>
              <a:t>Watch this video about pharmacy robots, which can automate the warehousing of medicines: storing and automatically dispensing medicine packages. </a:t>
            </a:r>
            <a:r>
              <a:rPr lang="en-US" dirty="0">
                <a:hlinkClick r:id="rId3"/>
              </a:rPr>
              <a:t>Pharmacy robots </a:t>
            </a:r>
            <a:endParaRPr lang="en-US" dirty="0"/>
          </a:p>
          <a:p>
            <a:r>
              <a:rPr lang="en-US" dirty="0"/>
              <a:t>Pharmacy managers and technicians have more time to advise patients.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426E1D-7E3C-2200-C5C6-E414ABC0CA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rgbClr val="F1995D"/>
          </a:solidFill>
        </p:spPr>
        <p:txBody>
          <a:bodyPr/>
          <a:lstStyle/>
          <a:p>
            <a:r>
              <a:rPr lang="en-GB" dirty="0"/>
              <a:t>Activity 2</a:t>
            </a:r>
            <a:endParaRPr lang="en-US" dirty="0"/>
          </a:p>
        </p:txBody>
      </p:sp>
      <p:pic>
        <p:nvPicPr>
          <p:cNvPr id="9" name="Picture Placeholder 8" descr="A robot working in a pharmacy">
            <a:extLst>
              <a:ext uri="{FF2B5EF4-FFF2-40B4-BE49-F238E27FC236}">
                <a16:creationId xmlns:a16="http://schemas.microsoft.com/office/drawing/2014/main" id="{A301F9ED-B875-8C5D-210D-0652B034F47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D428986-D907-0A5C-B476-39F56043D4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5089634" cy="365125"/>
          </a:xfrm>
        </p:spPr>
        <p:txBody>
          <a:bodyPr/>
          <a:lstStyle/>
          <a:p>
            <a:r>
              <a:rPr lang="en-GB" dirty="0"/>
              <a:t>Lesson 4: Use of technology to support the healthcare sector</a:t>
            </a:r>
          </a:p>
        </p:txBody>
      </p:sp>
    </p:spTree>
    <p:extLst>
      <p:ext uri="{BB962C8B-B14F-4D97-AF65-F5344CB8AC3E}">
        <p14:creationId xmlns:p14="http://schemas.microsoft.com/office/powerpoint/2010/main" val="772593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FACF8-3CB5-A5C0-9D62-680F6162B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of technology in healthcare </a:t>
            </a:r>
            <a:br>
              <a:rPr lang="en-GB" dirty="0"/>
            </a:br>
            <a:r>
              <a:rPr lang="en-GB" sz="3200" dirty="0">
                <a:highlight>
                  <a:schemeClr val="lt1"/>
                </a:highlight>
              </a:rPr>
              <a:t>Robotic surgery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F7561-6854-61AC-93A5-D4AC15739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Robotic-assisted surgeries will become more precise, reducing risks and improving outcomes.​</a:t>
            </a:r>
          </a:p>
          <a:p>
            <a:r>
              <a:rPr lang="en-US" dirty="0"/>
              <a:t>Robotic-assisted surgery is a type of key-hole surgery. It is minimally invasive, leading to quicker recovery times, fewer complications and less scarring.​</a:t>
            </a:r>
          </a:p>
          <a:p>
            <a:r>
              <a:rPr lang="en-US" dirty="0"/>
              <a:t>Watch this video about the Da Vinci Surgical System, which is the most widely used system: </a:t>
            </a:r>
            <a:r>
              <a:rPr lang="en-US" dirty="0">
                <a:hlinkClick r:id="rId3"/>
              </a:rPr>
              <a:t>Da Vinci Surgical System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426E1D-7E3C-2200-C5C6-E414ABC0CA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rgbClr val="F1995D"/>
          </a:solidFill>
        </p:spPr>
        <p:txBody>
          <a:bodyPr/>
          <a:lstStyle/>
          <a:p>
            <a:r>
              <a:rPr lang="en-GB" dirty="0"/>
              <a:t>Activity 2</a:t>
            </a:r>
            <a:endParaRPr lang="en-US" dirty="0"/>
          </a:p>
        </p:txBody>
      </p:sp>
      <p:pic>
        <p:nvPicPr>
          <p:cNvPr id="9" name="Picture Placeholder 8" descr="A doctor performing robot-assisted surgery ">
            <a:extLst>
              <a:ext uri="{FF2B5EF4-FFF2-40B4-BE49-F238E27FC236}">
                <a16:creationId xmlns:a16="http://schemas.microsoft.com/office/drawing/2014/main" id="{D388F093-481D-9B31-7E9F-F04DA8363B2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7377785-2254-AC7B-7338-09A6FED4A7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5089634" cy="365125"/>
          </a:xfrm>
        </p:spPr>
        <p:txBody>
          <a:bodyPr/>
          <a:lstStyle/>
          <a:p>
            <a:r>
              <a:rPr lang="en-GB" dirty="0"/>
              <a:t>Lesson 4: Use of technology to support the healthcare sector</a:t>
            </a:r>
          </a:p>
        </p:txBody>
      </p:sp>
    </p:spTree>
    <p:extLst>
      <p:ext uri="{BB962C8B-B14F-4D97-AF65-F5344CB8AC3E}">
        <p14:creationId xmlns:p14="http://schemas.microsoft.com/office/powerpoint/2010/main" val="216442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FACF8-3CB5-A5C0-9D62-680F6162B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of technology in healthcare </a:t>
            </a:r>
            <a:br>
              <a:rPr lang="en-GB" dirty="0"/>
            </a:br>
            <a:r>
              <a:rPr lang="en-GB" sz="3200" dirty="0"/>
              <a:t>Wearable technology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F7561-6854-61AC-93A5-D4AC15739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Wearable devices and sensors will continue to advance, enabling real-time monitoring of vital signs, physical activity and sleep patterns.​</a:t>
            </a:r>
          </a:p>
          <a:p>
            <a:r>
              <a:rPr lang="en-US" dirty="0"/>
              <a:t>These technologies will provide valuable insights for preventive healthcare and disease management​. </a:t>
            </a:r>
          </a:p>
          <a:p>
            <a:r>
              <a:rPr lang="en-US" dirty="0"/>
              <a:t>Read this article about how the progress of cancer patients is being monitored using health sensors: </a:t>
            </a:r>
            <a:r>
              <a:rPr lang="en-US">
                <a:hlinkClick r:id="rId3"/>
              </a:rPr>
              <a:t>health sensors </a:t>
            </a:r>
            <a:endParaRPr lang="en-US" dirty="0"/>
          </a:p>
          <a:p>
            <a:r>
              <a:rPr lang="en-US" dirty="0"/>
              <a:t>Read this article which looks at continuous glucose monitoring for patients with type 1 diabetes: </a:t>
            </a:r>
            <a:r>
              <a:rPr lang="en-US" dirty="0">
                <a:hlinkClick r:id="rId4"/>
              </a:rPr>
              <a:t>continuous glucose monitoring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426E1D-7E3C-2200-C5C6-E414ABC0CA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rgbClr val="F1995D"/>
          </a:solidFill>
        </p:spPr>
        <p:txBody>
          <a:bodyPr/>
          <a:lstStyle/>
          <a:p>
            <a:r>
              <a:rPr lang="en-GB" dirty="0"/>
              <a:t>Activity 2</a:t>
            </a:r>
            <a:endParaRPr lang="en-US" dirty="0"/>
          </a:p>
        </p:txBody>
      </p:sp>
      <p:pic>
        <p:nvPicPr>
          <p:cNvPr id="9" name="Picture Placeholder 8" descr="A person using a blood pressure monitor app">
            <a:extLst>
              <a:ext uri="{FF2B5EF4-FFF2-40B4-BE49-F238E27FC236}">
                <a16:creationId xmlns:a16="http://schemas.microsoft.com/office/drawing/2014/main" id="{CB73CB86-86AA-4938-4394-0A19DD0B1B7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576DF01-30E3-071A-61F8-3BE52DFEB6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5089634" cy="365125"/>
          </a:xfrm>
        </p:spPr>
        <p:txBody>
          <a:bodyPr/>
          <a:lstStyle/>
          <a:p>
            <a:r>
              <a:rPr lang="en-GB" dirty="0"/>
              <a:t>Lesson 4: Use of technology to support the healthcare sector</a:t>
            </a:r>
          </a:p>
        </p:txBody>
      </p:sp>
    </p:spTree>
    <p:extLst>
      <p:ext uri="{BB962C8B-B14F-4D97-AF65-F5344CB8AC3E}">
        <p14:creationId xmlns:p14="http://schemas.microsoft.com/office/powerpoint/2010/main" val="1962564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FACF8-3CB5-A5C0-9D62-680F6162B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of technology in healthcare </a:t>
            </a:r>
            <a:br>
              <a:rPr lang="en-GB" dirty="0"/>
            </a:br>
            <a:r>
              <a:rPr lang="en-GB" sz="3200" dirty="0"/>
              <a:t>3D printing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F7561-6854-61AC-93A5-D4AC15739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3D printing will </a:t>
            </a:r>
            <a:r>
              <a:rPr lang="en-US" dirty="0" err="1"/>
              <a:t>revolutionise</a:t>
            </a:r>
            <a:r>
              <a:rPr lang="en-US" dirty="0"/>
              <a:t> healthcare by enabling the production of </a:t>
            </a:r>
            <a:r>
              <a:rPr lang="en-US" dirty="0" err="1"/>
              <a:t>customised</a:t>
            </a:r>
            <a:r>
              <a:rPr lang="en-US" dirty="0"/>
              <a:t> implants, prosthetics and even organs. ​Watch this video about 3D printing and organ transplants: </a:t>
            </a:r>
            <a:r>
              <a:rPr lang="en-US" dirty="0">
                <a:hlinkClick r:id="rId3"/>
              </a:rPr>
              <a:t>3D printing </a:t>
            </a:r>
            <a:endParaRPr lang="en-US" dirty="0"/>
          </a:p>
          <a:p>
            <a:r>
              <a:rPr lang="en-US" dirty="0"/>
              <a:t>This technology has the potential to significantly improve patient care and outcomes.​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426E1D-7E3C-2200-C5C6-E414ABC0CA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rgbClr val="F1995D"/>
          </a:solidFill>
        </p:spPr>
        <p:txBody>
          <a:bodyPr/>
          <a:lstStyle/>
          <a:p>
            <a:r>
              <a:rPr lang="en-GB" dirty="0"/>
              <a:t>Activity 2</a:t>
            </a:r>
            <a:endParaRPr lang="en-US" dirty="0"/>
          </a:p>
        </p:txBody>
      </p:sp>
      <p:pic>
        <p:nvPicPr>
          <p:cNvPr id="9" name="Picture Placeholder 8" descr="A 3D printed human heart ">
            <a:extLst>
              <a:ext uri="{FF2B5EF4-FFF2-40B4-BE49-F238E27FC236}">
                <a16:creationId xmlns:a16="http://schemas.microsoft.com/office/drawing/2014/main" id="{EE20F5AE-3520-0CD7-DC40-B994E1B8B9C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54E97C5-34FC-3B20-710B-81616218A1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5089634" cy="365125"/>
          </a:xfrm>
        </p:spPr>
        <p:txBody>
          <a:bodyPr/>
          <a:lstStyle/>
          <a:p>
            <a:r>
              <a:rPr lang="en-GB" dirty="0"/>
              <a:t>Lesson 4: Use of technology to support the healthcare sector</a:t>
            </a:r>
          </a:p>
        </p:txBody>
      </p:sp>
    </p:spTree>
    <p:extLst>
      <p:ext uri="{BB962C8B-B14F-4D97-AF65-F5344CB8AC3E}">
        <p14:creationId xmlns:p14="http://schemas.microsoft.com/office/powerpoint/2010/main" val="2184740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FACF8-3CB5-A5C0-9D62-680F6162B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of technology in healthcare </a:t>
            </a:r>
            <a:br>
              <a:rPr lang="en-GB" dirty="0"/>
            </a:br>
            <a:r>
              <a:rPr lang="en-GB" sz="3200" dirty="0"/>
              <a:t>New drug delivery systems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F7561-6854-61AC-93A5-D4AC15739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600" cy="4351338"/>
          </a:xfrm>
        </p:spPr>
        <p:txBody>
          <a:bodyPr vert="horz" lIns="180000" tIns="180000" rIns="180000" bIns="180000" rtlCol="0" anchor="t">
            <a:normAutofit fontScale="92500" lnSpcReduction="10000"/>
          </a:bodyPr>
          <a:lstStyle/>
          <a:p>
            <a:r>
              <a:rPr lang="en-US" dirty="0"/>
              <a:t>Technological advances in drug delivery will enhance drug efficacy, target specific tissues and enable non-invasive treatments.</a:t>
            </a:r>
          </a:p>
          <a:p>
            <a:r>
              <a:rPr lang="en-US" dirty="0"/>
              <a:t>Recent examples include controlled release therapies such as </a:t>
            </a:r>
            <a:r>
              <a:rPr lang="en-US" dirty="0" err="1"/>
              <a:t>Gliadel</a:t>
            </a:r>
            <a:r>
              <a:rPr lang="en-US" dirty="0"/>
              <a:t> wafers for chemotherapy. Read this article about </a:t>
            </a:r>
            <a:r>
              <a:rPr lang="en-US" dirty="0">
                <a:hlinkClick r:id="rId3"/>
              </a:rPr>
              <a:t>Gliadel wafers 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Future developments: </a:t>
            </a:r>
          </a:p>
          <a:p>
            <a:pPr marL="615950" indent="-342900">
              <a:buFont typeface="Courier New" panose="020B0604020202020204" pitchFamily="34" charset="0"/>
              <a:buChar char="o"/>
            </a:pPr>
            <a:r>
              <a:rPr lang="en-US" dirty="0">
                <a:latin typeface="Arial"/>
                <a:cs typeface="Arial"/>
              </a:rPr>
              <a:t>Nucleotide based therapy to make proteins inside cells</a:t>
            </a:r>
          </a:p>
          <a:p>
            <a:pPr marL="615950" indent="-342900">
              <a:buFont typeface="Courier New" panose="020B0604020202020204" pitchFamily="34" charset="0"/>
              <a:buChar char="o"/>
            </a:pPr>
            <a:r>
              <a:rPr lang="en-US" dirty="0">
                <a:latin typeface="Arial"/>
                <a:cs typeface="Arial"/>
              </a:rPr>
              <a:t>Tissue targeted delivery using nanoparticles to give a </a:t>
            </a:r>
            <a:r>
              <a:rPr lang="en-US" dirty="0" err="1">
                <a:latin typeface="Arial"/>
                <a:cs typeface="Arial"/>
              </a:rPr>
              <a:t>localised</a:t>
            </a:r>
            <a:r>
              <a:rPr lang="en-US" dirty="0">
                <a:latin typeface="Arial"/>
                <a:cs typeface="Arial"/>
              </a:rPr>
              <a:t> therapeutic dose and avoid affecting other tissues​</a:t>
            </a:r>
          </a:p>
          <a:p>
            <a:pPr marL="615950" indent="-342900">
              <a:buFont typeface="Courier New" panose="020B0604020202020204" pitchFamily="34" charset="0"/>
              <a:buChar char="o"/>
            </a:pPr>
            <a:r>
              <a:rPr lang="en-US" dirty="0">
                <a:latin typeface="Arial"/>
                <a:cs typeface="Arial"/>
              </a:rPr>
              <a:t>Ingestible injectables where the site of injection is the gastrointestinal tract, which lacks pain receptors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426E1D-7E3C-2200-C5C6-E414ABC0CA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rgbClr val="F1995D"/>
          </a:solidFill>
        </p:spPr>
        <p:txBody>
          <a:bodyPr/>
          <a:lstStyle/>
          <a:p>
            <a:r>
              <a:rPr lang="en-GB" dirty="0"/>
              <a:t>Activity 2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54E97C5-34FC-3B20-710B-81616218A1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5089634" cy="365125"/>
          </a:xfrm>
        </p:spPr>
        <p:txBody>
          <a:bodyPr/>
          <a:lstStyle/>
          <a:p>
            <a:r>
              <a:rPr lang="en-GB" dirty="0"/>
              <a:t>Lesson 4: Use of technology to support the healthcare sector</a:t>
            </a:r>
          </a:p>
        </p:txBody>
      </p:sp>
    </p:spTree>
    <p:extLst>
      <p:ext uri="{BB962C8B-B14F-4D97-AF65-F5344CB8AC3E}">
        <p14:creationId xmlns:p14="http://schemas.microsoft.com/office/powerpoint/2010/main" val="1531826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FACF8-3CB5-A5C0-9D62-680F6162B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of technology in healthcare </a:t>
            </a:r>
            <a:br>
              <a:rPr lang="en-GB" dirty="0"/>
            </a:br>
            <a:r>
              <a:rPr lang="en-GB" sz="3200" dirty="0"/>
              <a:t>Virtual reality and augmented reality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F7561-6854-61AC-93A5-D4AC15739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80000" tIns="180000" rIns="180000" bIns="180000" rtlCol="0" anchor="t">
            <a:normAutofit lnSpcReduction="10000"/>
          </a:bodyPr>
          <a:lstStyle/>
          <a:p>
            <a:r>
              <a:rPr lang="en-US" dirty="0">
                <a:latin typeface="Arial"/>
                <a:cs typeface="Arial"/>
              </a:rPr>
              <a:t>Virtual reality (VR) and augmented reality (AR) technologies are finding applications in medical education, surgical training, pain management and mental health therapies. Watch this video about how a VR game helps a burns victim: </a:t>
            </a:r>
            <a:r>
              <a:rPr lang="en-US" dirty="0">
                <a:latin typeface="Arial"/>
                <a:cs typeface="Arial"/>
                <a:hlinkClick r:id="rId3"/>
              </a:rPr>
              <a:t>Virtual reality (VR) </a:t>
            </a:r>
            <a:endParaRPr lang="en-US" dirty="0">
              <a:latin typeface="Arial"/>
              <a:cs typeface="Arial"/>
            </a:endParaRPr>
          </a:p>
          <a:p>
            <a:r>
              <a:rPr lang="en-US" dirty="0"/>
              <a:t>They offer immersive and interactive experiences for improved learning and patient care.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426E1D-7E3C-2200-C5C6-E414ABC0CA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rgbClr val="F1995D"/>
          </a:solidFill>
        </p:spPr>
        <p:txBody>
          <a:bodyPr/>
          <a:lstStyle/>
          <a:p>
            <a:r>
              <a:rPr lang="en-GB" dirty="0"/>
              <a:t>Activity 2</a:t>
            </a:r>
            <a:endParaRPr lang="en-US" dirty="0"/>
          </a:p>
        </p:txBody>
      </p:sp>
      <p:pic>
        <p:nvPicPr>
          <p:cNvPr id="9" name="Picture Placeholder 8" descr="A person wearing virtual reality goggles interacting with a 3D image">
            <a:extLst>
              <a:ext uri="{FF2B5EF4-FFF2-40B4-BE49-F238E27FC236}">
                <a16:creationId xmlns:a16="http://schemas.microsoft.com/office/drawing/2014/main" id="{C7EA8FC5-735B-44A6-13EA-690E7A8D5AF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54E97C5-34FC-3B20-710B-81616218A1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5089634" cy="365125"/>
          </a:xfrm>
        </p:spPr>
        <p:txBody>
          <a:bodyPr/>
          <a:lstStyle/>
          <a:p>
            <a:r>
              <a:rPr lang="en-GB" dirty="0"/>
              <a:t>Lesson 4: Use of technology to support the healthcare sector</a:t>
            </a:r>
          </a:p>
        </p:txBody>
      </p:sp>
    </p:spTree>
    <p:extLst>
      <p:ext uri="{BB962C8B-B14F-4D97-AF65-F5344CB8AC3E}">
        <p14:creationId xmlns:p14="http://schemas.microsoft.com/office/powerpoint/2010/main" val="2076625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FACF8-3CB5-A5C0-9D62-680F6162B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of technology in healthcare </a:t>
            </a:r>
            <a:br>
              <a:rPr lang="en-GB" dirty="0"/>
            </a:br>
            <a:r>
              <a:rPr lang="en-GB" sz="3200" dirty="0"/>
              <a:t>Electronic patient records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F7561-6854-61AC-93A5-D4AC15739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Electronic patient records (</a:t>
            </a:r>
            <a:r>
              <a:rPr lang="en-US" dirty="0" err="1"/>
              <a:t>ePR</a:t>
            </a:r>
            <a:r>
              <a:rPr lang="en-US" dirty="0"/>
              <a:t>) enable efficient management of patient data and therefore better patient outcomes. Watch this video about </a:t>
            </a:r>
            <a:r>
              <a:rPr lang="en-US" dirty="0" err="1"/>
              <a:t>ePR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Electronic patient records </a:t>
            </a:r>
            <a:endParaRPr lang="en-US" dirty="0"/>
          </a:p>
          <a:p>
            <a:r>
              <a:rPr lang="en-US" dirty="0"/>
              <a:t>Future advances in blockchain technology will make systems even more secure to combat potential security breaches. ​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426E1D-7E3C-2200-C5C6-E414ABC0CA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rgbClr val="F1995D"/>
          </a:solidFill>
        </p:spPr>
        <p:txBody>
          <a:bodyPr/>
          <a:lstStyle/>
          <a:p>
            <a:r>
              <a:rPr lang="en-GB" dirty="0"/>
              <a:t>Activity 2</a:t>
            </a:r>
            <a:endParaRPr lang="en-US" dirty="0"/>
          </a:p>
        </p:txBody>
      </p:sp>
      <p:pic>
        <p:nvPicPr>
          <p:cNvPr id="9" name="Picture Placeholder 8" descr="A computer monitor and keyboard showing an electronic medical record system on the screen">
            <a:extLst>
              <a:ext uri="{FF2B5EF4-FFF2-40B4-BE49-F238E27FC236}">
                <a16:creationId xmlns:a16="http://schemas.microsoft.com/office/drawing/2014/main" id="{44C7C92B-7C5A-0F85-F7A7-CE23A2C387E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54E97C5-34FC-3B20-710B-81616218A1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5089634" cy="365125"/>
          </a:xfrm>
        </p:spPr>
        <p:txBody>
          <a:bodyPr/>
          <a:lstStyle/>
          <a:p>
            <a:r>
              <a:rPr lang="en-GB" dirty="0"/>
              <a:t>Lesson 4: Use of technology to support the healthcare sector</a:t>
            </a:r>
          </a:p>
        </p:txBody>
      </p:sp>
    </p:spTree>
    <p:extLst>
      <p:ext uri="{BB962C8B-B14F-4D97-AF65-F5344CB8AC3E}">
        <p14:creationId xmlns:p14="http://schemas.microsoft.com/office/powerpoint/2010/main" val="4252764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FACF8-3CB5-A5C0-9D62-680F6162B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of technology in healthcare </a:t>
            </a:r>
            <a:br>
              <a:rPr lang="en-GB" dirty="0"/>
            </a:br>
            <a:r>
              <a:rPr lang="en-GB" sz="3200" dirty="0"/>
              <a:t>AI solutions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F7561-6854-61AC-93A5-D4AC15739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first Health Innovation Lab has been set up by the University of Gloucestershire and Gloucestershire Hospitals NHS Foundation Trust to look at innovative approaches using AI​. Watch this video about the lab: </a:t>
            </a:r>
            <a:r>
              <a:rPr lang="en-US" dirty="0">
                <a:hlinkClick r:id="rId3"/>
              </a:rPr>
              <a:t>Health Innovation Lab </a:t>
            </a:r>
            <a:endParaRPr lang="en-US" dirty="0"/>
          </a:p>
          <a:p>
            <a:r>
              <a:rPr lang="en-US" dirty="0"/>
              <a:t>Issues like bed blocking, waiting lists and appointments will be addressed.​ ​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426E1D-7E3C-2200-C5C6-E414ABC0CA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rgbClr val="F1995D"/>
          </a:solidFill>
        </p:spPr>
        <p:txBody>
          <a:bodyPr/>
          <a:lstStyle/>
          <a:p>
            <a:r>
              <a:rPr lang="en-GB" dirty="0"/>
              <a:t>Activity 2</a:t>
            </a:r>
            <a:endParaRPr lang="en-US" dirty="0"/>
          </a:p>
        </p:txBody>
      </p:sp>
      <p:pic>
        <p:nvPicPr>
          <p:cNvPr id="9" name="Picture Placeholder 8" descr="A blurry image of a reception desk and waiting area in a hospital">
            <a:extLst>
              <a:ext uri="{FF2B5EF4-FFF2-40B4-BE49-F238E27FC236}">
                <a16:creationId xmlns:a16="http://schemas.microsoft.com/office/drawing/2014/main" id="{2F3502E2-7C0A-E352-7C6C-62B82098CD5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54E97C5-34FC-3B20-710B-81616218A1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5089634" cy="365125"/>
          </a:xfrm>
        </p:spPr>
        <p:txBody>
          <a:bodyPr/>
          <a:lstStyle/>
          <a:p>
            <a:r>
              <a:rPr lang="en-GB" dirty="0"/>
              <a:t>Lesson 4: Use of technology to support the healthcare sector</a:t>
            </a:r>
          </a:p>
        </p:txBody>
      </p:sp>
    </p:spTree>
    <p:extLst>
      <p:ext uri="{BB962C8B-B14F-4D97-AF65-F5344CB8AC3E}">
        <p14:creationId xmlns:p14="http://schemas.microsoft.com/office/powerpoint/2010/main" val="4073305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FACF8-3CB5-A5C0-9D62-680F6162B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of technology in healthcare </a:t>
            </a:r>
            <a:br>
              <a:rPr lang="en-GB" dirty="0"/>
            </a:br>
            <a:r>
              <a:rPr lang="en-GB" sz="3200" dirty="0"/>
              <a:t>Disease surveillance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F7561-6854-61AC-93A5-D4AC15739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Genomic Surveillance Unit (GSU) at the Sanger Institute sequences the genetic material of both the pathogens and vectors. Read this article about the GSU: </a:t>
            </a:r>
            <a:r>
              <a:rPr lang="en-US" dirty="0">
                <a:hlinkClick r:id="rId4"/>
              </a:rPr>
              <a:t>Genomic Surveillance Unit </a:t>
            </a:r>
            <a:endParaRPr lang="en-US" dirty="0"/>
          </a:p>
          <a:p>
            <a:r>
              <a:rPr lang="en-US" dirty="0"/>
              <a:t>Mutations are tracked that affect the spread and treatment of disease.</a:t>
            </a:r>
          </a:p>
          <a:p>
            <a:r>
              <a:rPr lang="en-US" dirty="0"/>
              <a:t>The population can be monitored for future pathogens​.</a:t>
            </a:r>
          </a:p>
          <a:p>
            <a:r>
              <a:rPr lang="en-US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The new Sanger </a:t>
            </a:r>
            <a:r>
              <a:rPr lang="en-US" dirty="0">
                <a:solidFill>
                  <a:srgbClr val="131313"/>
                </a:solidFill>
                <a:latin typeface="Roboto" panose="02000000000000000000" pitchFamily="2" charset="0"/>
              </a:rPr>
              <a:t>Institute Respiratory Virus and Microbiome Initiative</a:t>
            </a:r>
            <a:r>
              <a:rPr lang="en-US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 will pioneer genomic surveillance of respiratory viruses. Watch this video:  </a:t>
            </a:r>
            <a:r>
              <a:rPr lang="en-US" b="0" i="0" dirty="0">
                <a:solidFill>
                  <a:srgbClr val="131313"/>
                </a:solidFill>
                <a:effectLst/>
                <a:latin typeface="Roboto" panose="02000000000000000000" pitchFamily="2" charset="0"/>
                <a:hlinkClick r:id="rId5"/>
              </a:rPr>
              <a:t>Respiratory Virus &amp; Microbiome Initiative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426E1D-7E3C-2200-C5C6-E414ABC0CA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rgbClr val="F1995D"/>
          </a:solidFill>
        </p:spPr>
        <p:txBody>
          <a:bodyPr/>
          <a:lstStyle/>
          <a:p>
            <a:r>
              <a:rPr lang="en-GB" dirty="0"/>
              <a:t>Activity 2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54E97C5-34FC-3B20-710B-81616218A1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5089634" cy="365125"/>
          </a:xfrm>
        </p:spPr>
        <p:txBody>
          <a:bodyPr/>
          <a:lstStyle/>
          <a:p>
            <a:r>
              <a:rPr lang="en-GB" dirty="0"/>
              <a:t>Lesson 4: Use of technology to support the healthcare sector</a:t>
            </a:r>
          </a:p>
        </p:txBody>
      </p:sp>
      <p:pic>
        <p:nvPicPr>
          <p:cNvPr id="6" name="Online Media 5" title="Sanger Institute - Respiratory Virus and Microbiome Initiative">
            <a:hlinkClick r:id="" action="ppaction://media"/>
            <a:extLst>
              <a:ext uri="{FF2B5EF4-FFF2-40B4-BE49-F238E27FC236}">
                <a16:creationId xmlns:a16="http://schemas.microsoft.com/office/drawing/2014/main" id="{85C183E7-95CE-3218-D23A-37B7A80F40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983432" y="2201971"/>
            <a:ext cx="5069042" cy="28640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94976-BA8C-504A-2F78-C6AA0D298033}"/>
              </a:ext>
            </a:extLst>
          </p:cNvPr>
          <p:cNvSpPr txBox="1"/>
          <p:nvPr/>
        </p:nvSpPr>
        <p:spPr>
          <a:xfrm>
            <a:off x="7090310" y="5160436"/>
            <a:ext cx="4606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1313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Sanger Institute Respiratory Virus and Microbiome Initiative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59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Summary question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509F4-901C-3661-2A44-9A91B8F2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83829" cy="4351338"/>
          </a:xfrm>
        </p:spPr>
        <p:txBody>
          <a:bodyPr vert="horz" lIns="180000" tIns="180000" rIns="180000" bIns="180000" rtlCol="0" anchor="t">
            <a:normAutofit/>
          </a:bodyPr>
          <a:lstStyle/>
          <a:p>
            <a:pPr lvl="0"/>
            <a:r>
              <a:rPr lang="en-GB" dirty="0"/>
              <a:t>Answer the summary question on the role health applications can play in supporting the healthcare sector.</a:t>
            </a:r>
            <a:endParaRPr lang="en-US" dirty="0"/>
          </a:p>
          <a:p>
            <a:r>
              <a:rPr lang="en-US" dirty="0"/>
              <a:t>S</a:t>
            </a:r>
            <a:r>
              <a:rPr lang="en-GB" dirty="0" err="1"/>
              <a:t>wap</a:t>
            </a:r>
            <a:r>
              <a:rPr lang="en-GB" dirty="0"/>
              <a:t> your answers and mark your partner’s answer using the mark scheme.</a:t>
            </a:r>
          </a:p>
          <a:p>
            <a:endParaRPr lang="en-US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0A2A4A2-60BD-F279-0EDE-91B0319CC2D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79724" y="1825625"/>
            <a:ext cx="3174076" cy="4351338"/>
          </a:xfrm>
          <a:custGeom>
            <a:avLst/>
            <a:gdLst>
              <a:gd name="connsiteX0" fmla="*/ 0 w 3173412"/>
              <a:gd name="connsiteY0" fmla="*/ 0 h 4351338"/>
              <a:gd name="connsiteX1" fmla="*/ 3173412 w 3173412"/>
              <a:gd name="connsiteY1" fmla="*/ 0 h 4351338"/>
              <a:gd name="connsiteX2" fmla="*/ 3173412 w 3173412"/>
              <a:gd name="connsiteY2" fmla="*/ 4351338 h 4351338"/>
              <a:gd name="connsiteX3" fmla="*/ 0 w 3173412"/>
              <a:gd name="connsiteY3" fmla="*/ 4351338 h 4351338"/>
              <a:gd name="connsiteX4" fmla="*/ 0 w 3173412"/>
              <a:gd name="connsiteY4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3412" h="4351338" fill="none" extrusionOk="0">
                <a:moveTo>
                  <a:pt x="0" y="0"/>
                </a:moveTo>
                <a:cubicBezTo>
                  <a:pt x="816512" y="-33775"/>
                  <a:pt x="2737541" y="138873"/>
                  <a:pt x="3173412" y="0"/>
                </a:cubicBezTo>
                <a:cubicBezTo>
                  <a:pt x="3099641" y="585222"/>
                  <a:pt x="3017529" y="3710241"/>
                  <a:pt x="3173412" y="4351338"/>
                </a:cubicBezTo>
                <a:cubicBezTo>
                  <a:pt x="1768252" y="4214008"/>
                  <a:pt x="521130" y="4213482"/>
                  <a:pt x="0" y="4351338"/>
                </a:cubicBezTo>
                <a:cubicBezTo>
                  <a:pt x="152408" y="2268068"/>
                  <a:pt x="73868" y="1803478"/>
                  <a:pt x="0" y="0"/>
                </a:cubicBezTo>
                <a:close/>
              </a:path>
              <a:path w="3173412" h="4351338" stroke="0" extrusionOk="0">
                <a:moveTo>
                  <a:pt x="0" y="0"/>
                </a:moveTo>
                <a:cubicBezTo>
                  <a:pt x="1175655" y="-101487"/>
                  <a:pt x="1737843" y="-162162"/>
                  <a:pt x="3173412" y="0"/>
                </a:cubicBezTo>
                <a:cubicBezTo>
                  <a:pt x="3234125" y="1739382"/>
                  <a:pt x="3112340" y="3375976"/>
                  <a:pt x="3173412" y="4351338"/>
                </a:cubicBezTo>
                <a:cubicBezTo>
                  <a:pt x="1782543" y="4401403"/>
                  <a:pt x="560800" y="4192889"/>
                  <a:pt x="0" y="4351338"/>
                </a:cubicBezTo>
                <a:cubicBezTo>
                  <a:pt x="-24452" y="3602151"/>
                  <a:pt x="-67663" y="2092173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180000" tIns="180000" rIns="180000" bIns="180000" rtlCol="0" anchor="t">
            <a:normAutofit/>
          </a:bodyPr>
          <a:lstStyle/>
          <a:p>
            <a:pPr marL="0" lvl="0" indent="0">
              <a:buNone/>
            </a:pPr>
            <a:r>
              <a:rPr lang="en-GB" b="1" dirty="0"/>
              <a:t>Resources needed</a:t>
            </a:r>
          </a:p>
          <a:p>
            <a:r>
              <a:rPr lang="en-GB" dirty="0"/>
              <a:t>L4 Plenary Worksheet 1</a:t>
            </a:r>
          </a:p>
          <a:p>
            <a:r>
              <a:rPr lang="en-GB" dirty="0"/>
              <a:t>L4 Plenary Worksheet 2</a:t>
            </a:r>
          </a:p>
          <a:p>
            <a:endParaRPr lang="en-GB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A80B4B7-F830-45FF-0CCC-471DC99883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50"/>
            <a:ext cx="4343400" cy="365125"/>
          </a:xfrm>
        </p:spPr>
        <p:txBody>
          <a:bodyPr/>
          <a:lstStyle/>
          <a:p>
            <a:r>
              <a:rPr lang="en-GB" dirty="0"/>
              <a:t>Lesson 4: Use of technology to support the healthcare sector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1AB3ED-1853-6C25-C5DE-EC7CBFD81F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solidFill>
            <a:srgbClr val="88A2FF"/>
          </a:solidFill>
        </p:spPr>
        <p:txBody>
          <a:bodyPr/>
          <a:lstStyle/>
          <a:p>
            <a:r>
              <a:rPr lang="en-GB" dirty="0"/>
              <a:t>Plenary</a:t>
            </a:r>
          </a:p>
        </p:txBody>
      </p:sp>
    </p:spTree>
    <p:extLst>
      <p:ext uri="{BB962C8B-B14F-4D97-AF65-F5344CB8AC3E}">
        <p14:creationId xmlns:p14="http://schemas.microsoft.com/office/powerpoint/2010/main" val="1262184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357BC3-A920-1744-4378-77EA2C9D1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In this lesson, we will: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C64786-921D-E434-0361-3595FFD91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7432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ea typeface="Lato"/>
                <a:cs typeface="Arial"/>
                <a:sym typeface="Lato"/>
              </a:rPr>
              <a:t>l</a:t>
            </a:r>
            <a:r>
              <a:rPr lang="en-US" sz="2400" dirty="0">
                <a:latin typeface="Arial"/>
                <a:ea typeface="Lato"/>
                <a:cs typeface="Arial"/>
                <a:sym typeface="Lato"/>
              </a:rPr>
              <a:t>ist some examples of health applications</a:t>
            </a:r>
          </a:p>
          <a:p>
            <a:r>
              <a:rPr lang="en-US" sz="2400" dirty="0">
                <a:latin typeface="Arial"/>
                <a:ea typeface="Lato"/>
                <a:cs typeface="Arial"/>
                <a:sym typeface="Lato"/>
              </a:rPr>
              <a:t>discuss the use of healthcare applications in supporting the healthcare sector</a:t>
            </a:r>
            <a:endParaRPr lang="en-US" sz="2400" dirty="0">
              <a:latin typeface="Arial"/>
              <a:ea typeface="Lato"/>
              <a:cs typeface="Arial"/>
            </a:endParaRPr>
          </a:p>
          <a:p>
            <a:r>
              <a:rPr lang="en-US" dirty="0">
                <a:latin typeface="Arial"/>
                <a:ea typeface="Lato"/>
                <a:cs typeface="Arial"/>
                <a:sym typeface="Lato"/>
              </a:rPr>
              <a:t>e</a:t>
            </a:r>
            <a:r>
              <a:rPr lang="en-US" sz="2400" dirty="0">
                <a:latin typeface="Arial"/>
                <a:ea typeface="Lato"/>
                <a:cs typeface="Arial"/>
                <a:sym typeface="Lato"/>
              </a:rPr>
              <a:t>xplain how developments in technology can be used to support the healthcare sector.</a:t>
            </a:r>
            <a:endParaRPr lang="en-US" sz="3600" dirty="0">
              <a:latin typeface="Arial"/>
              <a:ea typeface="Lato"/>
              <a:cs typeface="Arial"/>
              <a:sym typeface="Lato"/>
            </a:endParaRP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0336A8-8E9F-6750-02CB-278E8B016E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12525" y="1825625"/>
            <a:ext cx="5741276" cy="4351338"/>
          </a:xfrm>
        </p:spPr>
        <p:txBody>
          <a:bodyPr vert="horz" lIns="180000" tIns="144000" rIns="180000" bIns="144000" rtlCol="0" anchor="t">
            <a:normAutofit fontScale="92500" lnSpcReduction="20000"/>
          </a:bodyPr>
          <a:lstStyle/>
          <a:p>
            <a:r>
              <a:rPr lang="en-US" b="1" dirty="0"/>
              <a:t>Skills:</a:t>
            </a:r>
          </a:p>
          <a:p>
            <a:r>
              <a:rPr lang="en-US" dirty="0"/>
              <a:t>CS3.2 Undertake collaborative work </a:t>
            </a:r>
          </a:p>
          <a:p>
            <a:r>
              <a:rPr lang="en-US" dirty="0"/>
              <a:t>CS6.1 Present project findings in a range of formats</a:t>
            </a:r>
          </a:p>
          <a:p>
            <a:r>
              <a:rPr lang="en-US" b="1" dirty="0"/>
              <a:t>General competencies:</a:t>
            </a:r>
          </a:p>
          <a:p>
            <a:r>
              <a:rPr lang="en-US" dirty="0">
                <a:latin typeface="Arial"/>
                <a:cs typeface="Arial"/>
              </a:rPr>
              <a:t>English: </a:t>
            </a:r>
          </a:p>
          <a:p>
            <a:r>
              <a:rPr lang="en-US" dirty="0">
                <a:latin typeface="Arial"/>
                <a:cs typeface="Arial"/>
              </a:rPr>
              <a:t>GEC1 Convey technical information to different audience</a:t>
            </a:r>
          </a:p>
          <a:p>
            <a:r>
              <a:rPr lang="en-US" dirty="0">
                <a:latin typeface="Arial"/>
                <a:cs typeface="Arial"/>
              </a:rPr>
              <a:t>GEC2 Present information and ideas</a:t>
            </a:r>
          </a:p>
          <a:p>
            <a:r>
              <a:rPr lang="en-US" dirty="0">
                <a:latin typeface="Arial"/>
                <a:cs typeface="Arial"/>
              </a:rPr>
              <a:t>GEC3 Create texts for different purposes and audiences</a:t>
            </a:r>
          </a:p>
          <a:p>
            <a:r>
              <a:rPr lang="en-US" dirty="0">
                <a:latin typeface="Arial"/>
                <a:cs typeface="Arial"/>
              </a:rPr>
              <a:t>GEC4 </a:t>
            </a:r>
            <a:r>
              <a:rPr lang="en-US" dirty="0" err="1">
                <a:latin typeface="Arial"/>
                <a:cs typeface="Arial"/>
              </a:rPr>
              <a:t>Summarise</a:t>
            </a:r>
            <a:r>
              <a:rPr lang="en-US" dirty="0">
                <a:latin typeface="Arial"/>
                <a:cs typeface="Arial"/>
              </a:rPr>
              <a:t> information/ideas</a:t>
            </a:r>
          </a:p>
          <a:p>
            <a:r>
              <a:rPr lang="en-US" dirty="0">
                <a:latin typeface="Arial"/>
                <a:cs typeface="Arial"/>
              </a:rPr>
              <a:t>GEC5 </a:t>
            </a:r>
            <a:r>
              <a:rPr lang="en-US" dirty="0" err="1">
                <a:latin typeface="Arial"/>
                <a:cs typeface="Arial"/>
              </a:rPr>
              <a:t>Synthesise</a:t>
            </a:r>
            <a:r>
              <a:rPr lang="en-US" dirty="0">
                <a:latin typeface="Arial"/>
                <a:cs typeface="Arial"/>
              </a:rPr>
              <a:t> information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471921A-207F-0E70-E097-13DD6D1CCA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B0FA94E-7B0F-E8B2-17F4-EC94C02C2D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5610726" cy="365125"/>
          </a:xfrm>
        </p:spPr>
        <p:txBody>
          <a:bodyPr/>
          <a:lstStyle/>
          <a:p>
            <a:r>
              <a:rPr lang="en-GB" dirty="0"/>
              <a:t>Lesson 4: Use of technology to support the healthcare sector</a:t>
            </a:r>
          </a:p>
        </p:txBody>
      </p:sp>
    </p:spTree>
    <p:extLst>
      <p:ext uri="{BB962C8B-B14F-4D97-AF65-F5344CB8AC3E}">
        <p14:creationId xmlns:p14="http://schemas.microsoft.com/office/powerpoint/2010/main" val="2994206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C4D470B-BCBB-F609-A7BC-53BC006B8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Consolidation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2E8A0C4-6E89-275E-3913-5CA691E27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Choose an area of technology from today’s lesson to research in more detail.</a:t>
            </a:r>
          </a:p>
          <a:p>
            <a:r>
              <a:rPr lang="en-GB" dirty="0"/>
              <a:t>Produce a fact sheet to explain what it does and how it benefits the healthcare sector.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10F3F5-5F24-7D3F-B8EE-DFA61C4BD4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</p:spPr>
        <p:txBody>
          <a:bodyPr/>
          <a:lstStyle/>
          <a:p>
            <a:r>
              <a:rPr lang="en-GB" dirty="0"/>
              <a:t>Consolidation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493B553B-6119-9D4E-D11E-849EC92BA46B}"/>
              </a:ext>
            </a:extLst>
          </p:cNvPr>
          <p:cNvSpPr txBox="1">
            <a:spLocks/>
          </p:cNvSpPr>
          <p:nvPr/>
        </p:nvSpPr>
        <p:spPr>
          <a:xfrm>
            <a:off x="838199" y="6311900"/>
            <a:ext cx="5257800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466318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466318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466318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466318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466318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Lesson 4: Use of technology to support the healthcare sector</a:t>
            </a:r>
          </a:p>
        </p:txBody>
      </p:sp>
    </p:spTree>
    <p:extLst>
      <p:ext uri="{BB962C8B-B14F-4D97-AF65-F5344CB8AC3E}">
        <p14:creationId xmlns:p14="http://schemas.microsoft.com/office/powerpoint/2010/main" val="205873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357BC3-A920-1744-4378-77EA2C9D1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In this lesson, we have: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C64786-921D-E434-0361-3595FFD91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4631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Arial"/>
                <a:ea typeface="Lato"/>
                <a:cs typeface="Arial"/>
                <a:sym typeface="Lato"/>
              </a:rPr>
              <a:t>listed some examples of health applications</a:t>
            </a:r>
            <a:endParaRPr lang="en-US" sz="2400" dirty="0">
              <a:latin typeface="Arial"/>
              <a:ea typeface="Lato"/>
              <a:cs typeface="Arial"/>
            </a:endParaRPr>
          </a:p>
          <a:p>
            <a:r>
              <a:rPr lang="en-US" sz="2400" dirty="0">
                <a:latin typeface="Arial"/>
                <a:ea typeface="Lato"/>
                <a:cs typeface="Arial"/>
                <a:sym typeface="Lato"/>
              </a:rPr>
              <a:t>discussed the use of healthcare applications in supporting the healthcare </a:t>
            </a:r>
            <a:r>
              <a:rPr lang="en-US" dirty="0">
                <a:latin typeface="Arial"/>
                <a:ea typeface="Lato"/>
                <a:cs typeface="Arial"/>
                <a:sym typeface="Lato"/>
              </a:rPr>
              <a:t>sector</a:t>
            </a:r>
            <a:endParaRPr lang="en-US" dirty="0">
              <a:ea typeface="Lato"/>
              <a:sym typeface="Lato"/>
            </a:endParaRPr>
          </a:p>
          <a:p>
            <a:r>
              <a:rPr lang="en-US" sz="2400" dirty="0">
                <a:latin typeface="Arial"/>
                <a:ea typeface="Lato"/>
                <a:cs typeface="Arial"/>
                <a:sym typeface="Lato"/>
              </a:rPr>
              <a:t>explained how developments in technology can be used to support the healthcare sector.</a:t>
            </a:r>
            <a:endParaRPr lang="en-US" sz="3600" dirty="0">
              <a:latin typeface="Arial"/>
              <a:ea typeface="Lato"/>
              <a:cs typeface="Arial"/>
              <a:sym typeface="Lato"/>
            </a:endParaRP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471921A-207F-0E70-E097-13DD6D1CCA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solidFill>
            <a:srgbClr val="8E53EF"/>
          </a:solidFill>
        </p:spPr>
        <p:txBody>
          <a:bodyPr/>
          <a:lstStyle/>
          <a:p>
            <a:r>
              <a:rPr lang="en-GB" dirty="0"/>
              <a:t>Consolidation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B0FA94E-7B0F-E8B2-17F4-EC94C02C2D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5610726" cy="365125"/>
          </a:xfrm>
        </p:spPr>
        <p:txBody>
          <a:bodyPr/>
          <a:lstStyle/>
          <a:p>
            <a:r>
              <a:rPr lang="en-GB" dirty="0"/>
              <a:t>Lesson 4: Use of technology to support the healthcare sector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CD52BC1-0284-67D7-3E17-BCCE202C5B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12525" y="1825625"/>
            <a:ext cx="5741276" cy="4351338"/>
          </a:xfrm>
        </p:spPr>
        <p:txBody>
          <a:bodyPr vert="horz" lIns="180000" tIns="144000" rIns="180000" bIns="144000" rtlCol="0" anchor="t">
            <a:normAutofit fontScale="92500" lnSpcReduction="20000"/>
          </a:bodyPr>
          <a:lstStyle/>
          <a:p>
            <a:r>
              <a:rPr lang="en-US" b="1" dirty="0"/>
              <a:t>Skills:</a:t>
            </a:r>
          </a:p>
          <a:p>
            <a:r>
              <a:rPr lang="en-US" dirty="0"/>
              <a:t>CS3.2 Undertake collaborative work </a:t>
            </a:r>
          </a:p>
          <a:p>
            <a:r>
              <a:rPr lang="en-US" dirty="0"/>
              <a:t>CS6.1 Present project findings in a range of formats</a:t>
            </a:r>
          </a:p>
          <a:p>
            <a:r>
              <a:rPr lang="en-US" b="1" dirty="0"/>
              <a:t>General competencies:</a:t>
            </a:r>
          </a:p>
          <a:p>
            <a:r>
              <a:rPr lang="en-US" dirty="0">
                <a:latin typeface="Arial"/>
                <a:cs typeface="Arial"/>
              </a:rPr>
              <a:t>English: </a:t>
            </a:r>
          </a:p>
          <a:p>
            <a:r>
              <a:rPr lang="en-US" dirty="0">
                <a:latin typeface="Arial"/>
                <a:cs typeface="Arial"/>
              </a:rPr>
              <a:t>GEC1 Convey technical information to different audience</a:t>
            </a:r>
          </a:p>
          <a:p>
            <a:r>
              <a:rPr lang="en-US" dirty="0">
                <a:latin typeface="Arial"/>
                <a:cs typeface="Arial"/>
              </a:rPr>
              <a:t>GEC2 Present information and ideas</a:t>
            </a:r>
          </a:p>
          <a:p>
            <a:r>
              <a:rPr lang="en-US" dirty="0">
                <a:latin typeface="Arial"/>
                <a:cs typeface="Arial"/>
              </a:rPr>
              <a:t>GEC3 Create texts for different purposes and audiences</a:t>
            </a:r>
          </a:p>
          <a:p>
            <a:r>
              <a:rPr lang="en-US" dirty="0">
                <a:latin typeface="Arial"/>
                <a:cs typeface="Arial"/>
              </a:rPr>
              <a:t>GEC4 </a:t>
            </a:r>
            <a:r>
              <a:rPr lang="en-US" dirty="0" err="1">
                <a:latin typeface="Arial"/>
                <a:cs typeface="Arial"/>
              </a:rPr>
              <a:t>Summarise</a:t>
            </a:r>
            <a:r>
              <a:rPr lang="en-US" dirty="0">
                <a:latin typeface="Arial"/>
                <a:cs typeface="Arial"/>
              </a:rPr>
              <a:t> information/ideas</a:t>
            </a:r>
          </a:p>
          <a:p>
            <a:r>
              <a:rPr lang="en-US" dirty="0">
                <a:latin typeface="Arial"/>
                <a:cs typeface="Arial"/>
              </a:rPr>
              <a:t>GEC5 </a:t>
            </a:r>
            <a:r>
              <a:rPr lang="en-US" dirty="0" err="1">
                <a:latin typeface="Arial"/>
                <a:cs typeface="Arial"/>
              </a:rPr>
              <a:t>Synthesise</a:t>
            </a:r>
            <a:r>
              <a:rPr lang="en-US" dirty="0">
                <a:latin typeface="Arial"/>
                <a:cs typeface="Arial"/>
              </a:rPr>
              <a:t>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577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435DA5-7169-6CA8-ECEE-55BEF64267A8}"/>
              </a:ext>
            </a:extLst>
          </p:cNvPr>
          <p:cNvSpPr/>
          <p:nvPr/>
        </p:nvSpPr>
        <p:spPr>
          <a:xfrm>
            <a:off x="962030" y="1690688"/>
            <a:ext cx="10515600" cy="4340994"/>
          </a:xfrm>
          <a:prstGeom prst="rect">
            <a:avLst/>
          </a:prstGeom>
          <a:solidFill>
            <a:srgbClr val="E2EE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8DF8AA-D17B-CCC1-4F51-9BF42489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What technology can be used to monitor, track or improve a person’s health and fitness?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49B6B6-EDF2-03CD-BEF9-0F567EA56E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B2F7691-CFBD-7BDB-0F5E-460712211F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5042836" cy="365125"/>
          </a:xfrm>
        </p:spPr>
        <p:txBody>
          <a:bodyPr/>
          <a:lstStyle/>
          <a:p>
            <a:r>
              <a:rPr lang="en-GB" dirty="0"/>
              <a:t>Lesson 4: Use of technology to support the healthcare sector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3AB8EEF-F1A1-3E00-00F2-C2E333E607E2}"/>
              </a:ext>
            </a:extLst>
          </p:cNvPr>
          <p:cNvGrpSpPr/>
          <p:nvPr/>
        </p:nvGrpSpPr>
        <p:grpSpPr>
          <a:xfrm>
            <a:off x="7647709" y="2425735"/>
            <a:ext cx="3151118" cy="3151118"/>
            <a:chOff x="7647709" y="2425735"/>
            <a:chExt cx="3151118" cy="3151118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17F0D06-6872-3142-BD7C-BEC832CD8535}"/>
                </a:ext>
              </a:extLst>
            </p:cNvPr>
            <p:cNvSpPr/>
            <p:nvPr/>
          </p:nvSpPr>
          <p:spPr>
            <a:xfrm>
              <a:off x="7647709" y="2425735"/>
              <a:ext cx="3151118" cy="315111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2EEB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 descr="A heart with a pulse line&#10;&#10;Description automatically generated with low confidence">
              <a:extLst>
                <a:ext uri="{FF2B5EF4-FFF2-40B4-BE49-F238E27FC236}">
                  <a16:creationId xmlns:a16="http://schemas.microsoft.com/office/drawing/2014/main" id="{58F7B8B7-F92F-E99B-4331-86FAD2E5D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754" y="3268024"/>
              <a:ext cx="2141011" cy="16599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130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Health apps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509F4-901C-3661-2A44-9A91B8F2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83829" cy="435133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Noto Sans Symbols"/>
              <a:buChar char="●"/>
            </a:pPr>
            <a:r>
              <a:rPr lang="en-GB" kern="1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a range of health apps available to download and use – but which are worth using? </a:t>
            </a:r>
          </a:p>
          <a:p>
            <a:pPr marL="342900" indent="-34290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Noto Sans Symbols"/>
              <a:buChar char="●"/>
            </a:pPr>
            <a:r>
              <a:rPr lang="en-GB" b="1" kern="1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 1</a:t>
            </a:r>
            <a:r>
              <a:rPr lang="en-GB" kern="1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The apps are shown in the next slide. Start with the three in </a:t>
            </a:r>
            <a:r>
              <a:rPr lang="en-GB" b="1" kern="1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bold</a:t>
            </a:r>
            <a:r>
              <a:rPr lang="en-GB" kern="1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Search for them on the store on your mobile device/computer and fill in the cost and support columns. Then, choose a further two or three from the slide and repeat.  </a:t>
            </a:r>
          </a:p>
          <a:p>
            <a:pPr marL="342900" indent="-34290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Noto Sans Symbols"/>
              <a:buChar char="●"/>
            </a:pPr>
            <a:r>
              <a:rPr lang="en-GB" b="1" kern="1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 2</a:t>
            </a:r>
            <a:r>
              <a:rPr lang="en-GB" kern="1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After a class discussion, fill in the evaluation column to give some pros and cons of each app.</a:t>
            </a:r>
            <a:endParaRPr lang="en-US" kern="100" dirty="0">
              <a:solidFill>
                <a:srgbClr val="0D0D0D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1AB3ED-1853-6C25-C5DE-EC7CBFD81F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Activity 1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A80B4B7-F830-45FF-0CCC-471DC99883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50"/>
            <a:ext cx="5257800" cy="365125"/>
          </a:xfrm>
        </p:spPr>
        <p:txBody>
          <a:bodyPr/>
          <a:lstStyle/>
          <a:p>
            <a:r>
              <a:rPr lang="en-GB" dirty="0"/>
              <a:t>Lesson 4: Use of technology to support the healthcare sector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0A2A4A2-60BD-F279-0EDE-91B0319CC2D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79724" y="1825625"/>
            <a:ext cx="3174076" cy="4351338"/>
          </a:xfrm>
          <a:custGeom>
            <a:avLst/>
            <a:gdLst>
              <a:gd name="connsiteX0" fmla="*/ 0 w 3174076"/>
              <a:gd name="connsiteY0" fmla="*/ 0 h 4351338"/>
              <a:gd name="connsiteX1" fmla="*/ 3174076 w 3174076"/>
              <a:gd name="connsiteY1" fmla="*/ 0 h 4351338"/>
              <a:gd name="connsiteX2" fmla="*/ 3174076 w 3174076"/>
              <a:gd name="connsiteY2" fmla="*/ 4351338 h 4351338"/>
              <a:gd name="connsiteX3" fmla="*/ 0 w 3174076"/>
              <a:gd name="connsiteY3" fmla="*/ 4351338 h 4351338"/>
              <a:gd name="connsiteX4" fmla="*/ 0 w 3174076"/>
              <a:gd name="connsiteY4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4076" h="4351338" fill="none" extrusionOk="0">
                <a:moveTo>
                  <a:pt x="0" y="0"/>
                </a:moveTo>
                <a:cubicBezTo>
                  <a:pt x="683513" y="-33775"/>
                  <a:pt x="1982506" y="138873"/>
                  <a:pt x="3174076" y="0"/>
                </a:cubicBezTo>
                <a:cubicBezTo>
                  <a:pt x="3100305" y="585222"/>
                  <a:pt x="3018193" y="3710241"/>
                  <a:pt x="3174076" y="4351338"/>
                </a:cubicBezTo>
                <a:cubicBezTo>
                  <a:pt x="2289957" y="4214008"/>
                  <a:pt x="1369523" y="4213482"/>
                  <a:pt x="0" y="4351338"/>
                </a:cubicBezTo>
                <a:cubicBezTo>
                  <a:pt x="152408" y="2268068"/>
                  <a:pt x="73868" y="1803478"/>
                  <a:pt x="0" y="0"/>
                </a:cubicBezTo>
                <a:close/>
              </a:path>
              <a:path w="3174076" h="4351338" stroke="0" extrusionOk="0">
                <a:moveTo>
                  <a:pt x="0" y="0"/>
                </a:moveTo>
                <a:cubicBezTo>
                  <a:pt x="582902" y="-101487"/>
                  <a:pt x="2639420" y="-162162"/>
                  <a:pt x="3174076" y="0"/>
                </a:cubicBezTo>
                <a:cubicBezTo>
                  <a:pt x="3234789" y="1739382"/>
                  <a:pt x="3113004" y="3375976"/>
                  <a:pt x="3174076" y="4351338"/>
                </a:cubicBezTo>
                <a:cubicBezTo>
                  <a:pt x="2062552" y="4401403"/>
                  <a:pt x="1170419" y="4192889"/>
                  <a:pt x="0" y="4351338"/>
                </a:cubicBezTo>
                <a:cubicBezTo>
                  <a:pt x="-24452" y="3602151"/>
                  <a:pt x="-67663" y="2092173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180000" tIns="180000" rIns="180000" bIns="180000" rtlCol="0" anchor="t">
            <a:normAutofit/>
          </a:bodyPr>
          <a:lstStyle/>
          <a:p>
            <a:pPr marL="0" lvl="0" indent="0">
              <a:buNone/>
            </a:pPr>
            <a:r>
              <a:rPr lang="en-GB" b="1" dirty="0"/>
              <a:t>Resources needed</a:t>
            </a:r>
            <a:endParaRPr lang="en-GB" dirty="0"/>
          </a:p>
          <a:p>
            <a:r>
              <a:rPr lang="en-GB" dirty="0">
                <a:latin typeface="Arial"/>
                <a:cs typeface="Arial"/>
              </a:rPr>
              <a:t>L4 Activity 1 Worksheet</a:t>
            </a:r>
            <a:endParaRPr lang="en-GB" dirty="0"/>
          </a:p>
          <a:p>
            <a:r>
              <a:rPr lang="en-GB" dirty="0"/>
              <a:t>Use of mobile device/computer</a:t>
            </a:r>
          </a:p>
        </p:txBody>
      </p:sp>
    </p:spTree>
    <p:extLst>
      <p:ext uri="{BB962C8B-B14F-4D97-AF65-F5344CB8AC3E}">
        <p14:creationId xmlns:p14="http://schemas.microsoft.com/office/powerpoint/2010/main" val="1253953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Health apps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509F4-901C-3661-2A44-9A91B8F2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933" y="5335117"/>
            <a:ext cx="7073096" cy="841846"/>
          </a:xfrm>
        </p:spPr>
        <p:txBody>
          <a:bodyPr vert="horz" lIns="180000" tIns="180000" rIns="180000" bIns="180000" rtlCol="0" anchor="t">
            <a:normAutofit/>
          </a:bodyPr>
          <a:lstStyle/>
          <a:p>
            <a:pPr marL="0" indent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en-GB" sz="1800" dirty="0">
              <a:latin typeface="Arial"/>
              <a:ea typeface="Arial" panose="020B0604020202020204" pitchFamily="34" charset="0"/>
              <a:cs typeface="Arial"/>
            </a:endParaRPr>
          </a:p>
          <a:p>
            <a:pPr>
              <a:buFont typeface="Arial"/>
              <a:buChar char="•"/>
            </a:pPr>
            <a:endParaRPr lang="en-GB" sz="18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1AB3ED-1853-6C25-C5DE-EC7CBFD81F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Activity 1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A80B4B7-F830-45FF-0CCC-471DC99883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2358" y="6356350"/>
            <a:ext cx="5097518" cy="365125"/>
          </a:xfrm>
        </p:spPr>
        <p:txBody>
          <a:bodyPr/>
          <a:lstStyle/>
          <a:p>
            <a:r>
              <a:rPr lang="en-GB" dirty="0"/>
              <a:t>Lesson 4: Use of technology to support the healthcare sector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D865726-BE5B-39A0-A31E-619DFDCEC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846288"/>
              </p:ext>
            </p:extLst>
          </p:nvPr>
        </p:nvGraphicFramePr>
        <p:xfrm>
          <a:off x="973458" y="1690687"/>
          <a:ext cx="10515600" cy="44862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86076693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7659451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03940846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259063113"/>
                    </a:ext>
                  </a:extLst>
                </a:gridCol>
              </a:tblGrid>
              <a:tr h="1121569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/>
                          <a:cs typeface="Arial"/>
                        </a:rPr>
                        <a:t>NHS</a:t>
                      </a:r>
                    </a:p>
                  </a:txBody>
                  <a:tcPr anchor="ctr">
                    <a:solidFill>
                      <a:srgbClr val="E2EEB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/>
                          <a:cs typeface="Arial"/>
                        </a:rPr>
                        <a:t>Evergreen Life 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2EEB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 Diabetes My Way</a:t>
                      </a:r>
                    </a:p>
                  </a:txBody>
                  <a:tcPr anchor="ctr">
                    <a:solidFill>
                      <a:srgbClr val="E2EE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NHS food scanner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2935581"/>
                  </a:ext>
                </a:extLst>
              </a:tr>
              <a:tr h="11215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Chemist4U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NHS Weight Loss 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Drink free 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Sleepcycle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372241"/>
                  </a:ext>
                </a:extLst>
              </a:tr>
              <a:tr h="112156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NHS Quit smoking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NHS Couch to 5K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Headspace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Apple fitness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5062482"/>
                  </a:ext>
                </a:extLst>
              </a:tr>
              <a:tr h="112156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Thrive Mental Wellbeing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 Possible Self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Brightsky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Google Fit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7383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86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Use of technology in healthcare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509F4-901C-3661-2A44-9A91B8F2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597399" cy="4351338"/>
          </a:xfrm>
        </p:spPr>
        <p:txBody>
          <a:bodyPr vert="horz" lIns="180000" tIns="180000" rIns="180000" bIns="180000" rtlCol="0" anchor="t"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Noto Sans Symbols"/>
              <a:buChar char="●"/>
            </a:pPr>
            <a:r>
              <a:rPr lang="en-GB" b="1" kern="1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 1: </a:t>
            </a:r>
            <a:r>
              <a:rPr lang="en-GB" kern="1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Watch the film about the use of technology in the NHS. </a:t>
            </a:r>
          </a:p>
          <a:p>
            <a:pPr marL="628650" lvl="0" indent="-34290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Courier New"/>
              <a:buChar char="o"/>
            </a:pPr>
            <a:r>
              <a:rPr lang="en-GB" kern="1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notes on the technology mentioned in the video and how this is supporting healthcare.</a:t>
            </a:r>
            <a:endParaRPr lang="en-GB" kern="100" dirty="0">
              <a:solidFill>
                <a:srgbClr val="0D0D0D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Noto Sans Symbols"/>
              <a:buChar char="●"/>
            </a:pPr>
            <a:r>
              <a:rPr lang="en-GB" b="1" kern="100" dirty="0">
                <a:solidFill>
                  <a:srgbClr val="0D0D0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Task 2: </a:t>
            </a:r>
            <a:r>
              <a:rPr lang="en-GB" kern="100" dirty="0">
                <a:solidFill>
                  <a:srgbClr val="0D0D0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Research uses of technology. Add these to your mind map.</a:t>
            </a:r>
            <a:endParaRPr lang="en-US" kern="100" dirty="0">
              <a:solidFill>
                <a:srgbClr val="0D0D0D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Noto Sans Symbols"/>
              <a:buChar char="●"/>
            </a:pPr>
            <a:endParaRPr lang="en-US" dirty="0">
              <a:solidFill>
                <a:srgbClr val="0D0D0D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1AB3ED-1853-6C25-C5DE-EC7CBFD81F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Activity 2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A80B4B7-F830-45FF-0CCC-471DC99883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6356350"/>
            <a:ext cx="5110655" cy="365125"/>
          </a:xfrm>
        </p:spPr>
        <p:txBody>
          <a:bodyPr/>
          <a:lstStyle/>
          <a:p>
            <a:r>
              <a:rPr lang="en-GB" dirty="0"/>
              <a:t>Lesson 4: Use of technology to support the healthcare sector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0A2A4A2-60BD-F279-0EDE-91B0319CC2D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58000" y="1778392"/>
            <a:ext cx="4155201" cy="4123644"/>
          </a:xfrm>
          <a:custGeom>
            <a:avLst/>
            <a:gdLst>
              <a:gd name="connsiteX0" fmla="*/ 0 w 4155201"/>
              <a:gd name="connsiteY0" fmla="*/ 0 h 4123644"/>
              <a:gd name="connsiteX1" fmla="*/ 4155201 w 4155201"/>
              <a:gd name="connsiteY1" fmla="*/ 0 h 4123644"/>
              <a:gd name="connsiteX2" fmla="*/ 4155201 w 4155201"/>
              <a:gd name="connsiteY2" fmla="*/ 4123644 h 4123644"/>
              <a:gd name="connsiteX3" fmla="*/ 0 w 4155201"/>
              <a:gd name="connsiteY3" fmla="*/ 4123644 h 4123644"/>
              <a:gd name="connsiteX4" fmla="*/ 0 w 4155201"/>
              <a:gd name="connsiteY4" fmla="*/ 0 h 412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5201" h="4123644" fill="none" extrusionOk="0">
                <a:moveTo>
                  <a:pt x="0" y="0"/>
                </a:moveTo>
                <a:cubicBezTo>
                  <a:pt x="1951862" y="-33775"/>
                  <a:pt x="3263970" y="138873"/>
                  <a:pt x="4155201" y="0"/>
                </a:cubicBezTo>
                <a:cubicBezTo>
                  <a:pt x="4081430" y="1493874"/>
                  <a:pt x="3999318" y="3559275"/>
                  <a:pt x="4155201" y="4123644"/>
                </a:cubicBezTo>
                <a:cubicBezTo>
                  <a:pt x="3616181" y="3986314"/>
                  <a:pt x="1743560" y="3985788"/>
                  <a:pt x="0" y="4123644"/>
                </a:cubicBezTo>
                <a:cubicBezTo>
                  <a:pt x="152408" y="3202734"/>
                  <a:pt x="73868" y="1841080"/>
                  <a:pt x="0" y="0"/>
                </a:cubicBezTo>
                <a:close/>
              </a:path>
              <a:path w="4155201" h="4123644" stroke="0" extrusionOk="0">
                <a:moveTo>
                  <a:pt x="0" y="0"/>
                </a:moveTo>
                <a:cubicBezTo>
                  <a:pt x="649512" y="-101487"/>
                  <a:pt x="2694900" y="-162162"/>
                  <a:pt x="4155201" y="0"/>
                </a:cubicBezTo>
                <a:cubicBezTo>
                  <a:pt x="4215914" y="1113426"/>
                  <a:pt x="4094129" y="3064022"/>
                  <a:pt x="4155201" y="4123644"/>
                </a:cubicBezTo>
                <a:cubicBezTo>
                  <a:pt x="3606777" y="4173709"/>
                  <a:pt x="1093162" y="3965195"/>
                  <a:pt x="0" y="4123644"/>
                </a:cubicBezTo>
                <a:cubicBezTo>
                  <a:pt x="-24452" y="3109761"/>
                  <a:pt x="-67663" y="1288910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180000" tIns="180000" rIns="180000" bIns="180000" rtlCol="0" anchor="t">
            <a:normAutofit/>
          </a:bodyPr>
          <a:lstStyle/>
          <a:p>
            <a:pPr marL="0" lvl="0" indent="0">
              <a:buNone/>
            </a:pPr>
            <a:r>
              <a:rPr lang="en-GB" b="1" dirty="0"/>
              <a:t>Resources needed</a:t>
            </a:r>
            <a:endParaRPr lang="en-GB" dirty="0"/>
          </a:p>
          <a:p>
            <a:r>
              <a:rPr lang="en-CA" dirty="0"/>
              <a:t>Click on the link to watch the</a:t>
            </a:r>
            <a:r>
              <a:rPr lang="en-CA" sz="2400" dirty="0">
                <a:effectLst/>
              </a:rPr>
              <a:t> Sky </a:t>
            </a:r>
            <a:r>
              <a:rPr lang="en-CA" sz="2400">
                <a:effectLst/>
              </a:rPr>
              <a:t>News film:</a:t>
            </a:r>
            <a:r>
              <a:rPr lang="en-CA" dirty="0"/>
              <a:t> </a:t>
            </a:r>
            <a:r>
              <a:rPr lang="en-GB">
                <a:hlinkClick r:id="rId3"/>
              </a:rPr>
              <a:t>How </a:t>
            </a:r>
            <a:r>
              <a:rPr lang="en-GB" dirty="0">
                <a:hlinkClick r:id="rId3"/>
              </a:rPr>
              <a:t>technology could ease burden on the NHS</a:t>
            </a:r>
            <a:endParaRPr lang="en-GB" dirty="0"/>
          </a:p>
          <a:p>
            <a:r>
              <a:rPr lang="en-GB" dirty="0">
                <a:latin typeface="Arial"/>
                <a:cs typeface="Arial"/>
              </a:rPr>
              <a:t>L4 Activity 2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673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Use of technology in healthcare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509F4-901C-3661-2A44-9A91B8F2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71729"/>
            <a:ext cx="9546021" cy="4708354"/>
          </a:xfrm>
        </p:spPr>
        <p:txBody>
          <a:bodyPr vert="horz" lIns="180000" tIns="180000" rIns="180000" bIns="180000" rtlCol="0" anchor="t">
            <a:normAutofit fontScale="92500" lnSpcReduction="10000"/>
          </a:bodyPr>
          <a:lstStyle/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374151"/>
                </a:solidFill>
                <a:highlight>
                  <a:schemeClr val="lt1"/>
                </a:highlight>
              </a:rPr>
              <a:t>Healthcare technology is rapidly evolving. Some notable areas are:</a:t>
            </a:r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374151"/>
                </a:solidFill>
                <a:highlight>
                  <a:schemeClr val="lt1"/>
                </a:highlight>
              </a:rPr>
              <a:t> ​</a:t>
            </a:r>
          </a:p>
          <a:p>
            <a:pPr marL="444500" indent="-342900">
              <a:lnSpc>
                <a:spcPct val="115000"/>
              </a:lnSpc>
              <a:spcBef>
                <a:spcPts val="0"/>
              </a:spcBef>
              <a:buSzPts val="2000"/>
            </a:pPr>
            <a:r>
              <a:rPr lang="en-US" sz="2400" dirty="0">
                <a:solidFill>
                  <a:srgbClr val="374151"/>
                </a:solidFill>
                <a:highlight>
                  <a:srgbClr val="FFFFFF"/>
                </a:highlight>
                <a:latin typeface="Arial"/>
                <a:cs typeface="Arial"/>
              </a:rPr>
              <a:t>precision medicine​ (based on DNA</a:t>
            </a:r>
            <a:r>
              <a:rPr lang="en-US" dirty="0">
                <a:solidFill>
                  <a:srgbClr val="374151"/>
                </a:solidFill>
                <a:highlight>
                  <a:srgbClr val="FFFFFF"/>
                </a:highlight>
                <a:latin typeface="Arial"/>
                <a:cs typeface="Arial"/>
              </a:rPr>
              <a:t>);</a:t>
            </a:r>
            <a:endParaRPr lang="en-US" dirty="0">
              <a:solidFill>
                <a:srgbClr val="374151"/>
              </a:solidFill>
              <a:highlight>
                <a:srgbClr val="FFFFFF"/>
              </a:highlight>
            </a:endParaRPr>
          </a:p>
          <a:p>
            <a:pPr marL="444500" indent="-342900">
              <a:lnSpc>
                <a:spcPct val="115000"/>
              </a:lnSpc>
              <a:spcBef>
                <a:spcPts val="0"/>
              </a:spcBef>
              <a:buSzPts val="2000"/>
            </a:pPr>
            <a:r>
              <a:rPr lang="en-US" sz="2400" dirty="0">
                <a:solidFill>
                  <a:srgbClr val="374151"/>
                </a:solidFill>
                <a:highlight>
                  <a:srgbClr val="FFFFFF"/>
                </a:highlight>
                <a:latin typeface="Arial"/>
                <a:cs typeface="Arial"/>
              </a:rPr>
              <a:t>telemedicine and remote monitoring​</a:t>
            </a:r>
            <a:r>
              <a:rPr lang="en-US" dirty="0">
                <a:solidFill>
                  <a:srgbClr val="374151"/>
                </a:solidFill>
                <a:highlight>
                  <a:srgbClr val="FFFFFF"/>
                </a:highlight>
                <a:latin typeface="Arial"/>
                <a:cs typeface="Arial"/>
              </a:rPr>
              <a:t>;</a:t>
            </a:r>
            <a:endParaRPr lang="en-US" sz="2400" dirty="0">
              <a:solidFill>
                <a:srgbClr val="374151"/>
              </a:solidFill>
              <a:highlight>
                <a:srgbClr val="FFFFFF"/>
              </a:highlight>
            </a:endParaRPr>
          </a:p>
          <a:p>
            <a:pPr marL="444500" indent="-342900">
              <a:lnSpc>
                <a:spcPct val="115000"/>
              </a:lnSpc>
              <a:spcBef>
                <a:spcPts val="0"/>
              </a:spcBef>
              <a:buSzPts val="2000"/>
            </a:pPr>
            <a:r>
              <a:rPr lang="en-US" sz="2400" dirty="0">
                <a:solidFill>
                  <a:srgbClr val="374151"/>
                </a:solidFill>
                <a:highlight>
                  <a:srgbClr val="FFFFFF"/>
                </a:highlight>
                <a:latin typeface="Arial"/>
                <a:cs typeface="Arial"/>
              </a:rPr>
              <a:t>wearable technology​</a:t>
            </a:r>
            <a:r>
              <a:rPr lang="en-US" dirty="0">
                <a:solidFill>
                  <a:srgbClr val="374151"/>
                </a:solidFill>
                <a:highlight>
                  <a:srgbClr val="FFFFFF"/>
                </a:highlight>
                <a:latin typeface="Arial"/>
                <a:cs typeface="Arial"/>
              </a:rPr>
              <a:t>;</a:t>
            </a:r>
            <a:endParaRPr lang="en-US" sz="2400" dirty="0">
              <a:solidFill>
                <a:srgbClr val="374151"/>
              </a:solidFill>
              <a:highlight>
                <a:srgbClr val="FFFFFF"/>
              </a:highlight>
            </a:endParaRPr>
          </a:p>
          <a:p>
            <a:pPr marL="444500" indent="-342900">
              <a:lnSpc>
                <a:spcPct val="115000"/>
              </a:lnSpc>
              <a:spcBef>
                <a:spcPts val="0"/>
              </a:spcBef>
              <a:buSzPts val="2000"/>
            </a:pPr>
            <a:r>
              <a:rPr lang="en-US" sz="2400" dirty="0">
                <a:solidFill>
                  <a:srgbClr val="374151"/>
                </a:solidFill>
                <a:highlight>
                  <a:srgbClr val="FFFFFF"/>
                </a:highlight>
                <a:latin typeface="Arial"/>
                <a:cs typeface="Arial"/>
              </a:rPr>
              <a:t>robotics and automation​</a:t>
            </a:r>
            <a:r>
              <a:rPr lang="en-US" dirty="0">
                <a:solidFill>
                  <a:srgbClr val="374151"/>
                </a:solidFill>
                <a:highlight>
                  <a:srgbClr val="FFFFFF"/>
                </a:highlight>
                <a:latin typeface="Arial"/>
                <a:cs typeface="Arial"/>
              </a:rPr>
              <a:t>;</a:t>
            </a:r>
            <a:endParaRPr lang="en-US" sz="2400" dirty="0">
              <a:solidFill>
                <a:srgbClr val="374151"/>
              </a:solidFill>
              <a:highlight>
                <a:srgbClr val="FFFFFF"/>
              </a:highlight>
            </a:endParaRPr>
          </a:p>
          <a:p>
            <a:pPr marL="444500" indent="-342900">
              <a:lnSpc>
                <a:spcPct val="115000"/>
              </a:lnSpc>
              <a:spcBef>
                <a:spcPts val="0"/>
              </a:spcBef>
              <a:buSzPts val="2000"/>
            </a:pPr>
            <a:r>
              <a:rPr lang="en-US" sz="2400" dirty="0">
                <a:solidFill>
                  <a:srgbClr val="374151"/>
                </a:solidFill>
                <a:highlight>
                  <a:srgbClr val="FFFFFF"/>
                </a:highlight>
                <a:latin typeface="Arial"/>
                <a:cs typeface="Arial"/>
              </a:rPr>
              <a:t>3D printing​</a:t>
            </a:r>
            <a:r>
              <a:rPr lang="en-US" dirty="0">
                <a:solidFill>
                  <a:srgbClr val="374151"/>
                </a:solidFill>
                <a:highlight>
                  <a:srgbClr val="FFFFFF"/>
                </a:highlight>
                <a:latin typeface="Arial"/>
                <a:cs typeface="Arial"/>
              </a:rPr>
              <a:t>;</a:t>
            </a:r>
            <a:endParaRPr lang="en-US" sz="2400" dirty="0">
              <a:solidFill>
                <a:srgbClr val="374151"/>
              </a:solidFill>
              <a:highlight>
                <a:srgbClr val="FFFFFF"/>
              </a:highlight>
            </a:endParaRPr>
          </a:p>
          <a:p>
            <a:pPr marL="444500" indent="-342900">
              <a:lnSpc>
                <a:spcPct val="115000"/>
              </a:lnSpc>
              <a:spcBef>
                <a:spcPts val="0"/>
              </a:spcBef>
              <a:buSzPts val="2000"/>
            </a:pPr>
            <a:r>
              <a:rPr lang="en-US" sz="2400" dirty="0">
                <a:solidFill>
                  <a:srgbClr val="374151"/>
                </a:solidFill>
                <a:highlight>
                  <a:srgbClr val="FFFFFF"/>
                </a:highlight>
                <a:latin typeface="Arial"/>
                <a:cs typeface="Arial"/>
              </a:rPr>
              <a:t>new drug delivery systems​</a:t>
            </a:r>
            <a:r>
              <a:rPr lang="en-US" dirty="0">
                <a:solidFill>
                  <a:srgbClr val="374151"/>
                </a:solidFill>
                <a:highlight>
                  <a:srgbClr val="FFFFFF"/>
                </a:highlight>
                <a:latin typeface="Arial"/>
                <a:cs typeface="Arial"/>
              </a:rPr>
              <a:t>;</a:t>
            </a:r>
            <a:endParaRPr lang="en-US" sz="2400" dirty="0">
              <a:solidFill>
                <a:srgbClr val="374151"/>
              </a:solidFill>
              <a:highlight>
                <a:srgbClr val="FFFFFF"/>
              </a:highlight>
            </a:endParaRPr>
          </a:p>
          <a:p>
            <a:pPr marL="444500" indent="-342900">
              <a:lnSpc>
                <a:spcPct val="115000"/>
              </a:lnSpc>
              <a:spcBef>
                <a:spcPts val="0"/>
              </a:spcBef>
              <a:buSzPts val="2000"/>
            </a:pPr>
            <a:r>
              <a:rPr lang="en-US" sz="2400" dirty="0">
                <a:solidFill>
                  <a:srgbClr val="374151"/>
                </a:solidFill>
                <a:highlight>
                  <a:srgbClr val="FFFFFF"/>
                </a:highlight>
                <a:latin typeface="Arial"/>
                <a:cs typeface="Arial"/>
              </a:rPr>
              <a:t>virtual </a:t>
            </a:r>
            <a:r>
              <a:rPr lang="en-US" dirty="0">
                <a:solidFill>
                  <a:srgbClr val="374151"/>
                </a:solidFill>
                <a:highlight>
                  <a:srgbClr val="FFFFFF"/>
                </a:highlight>
                <a:latin typeface="Arial"/>
                <a:cs typeface="Arial"/>
              </a:rPr>
              <a:t>reality</a:t>
            </a:r>
            <a:r>
              <a:rPr lang="en-US" sz="2400" dirty="0">
                <a:solidFill>
                  <a:srgbClr val="374151"/>
                </a:solidFill>
                <a:highlight>
                  <a:srgbClr val="FFFFFF"/>
                </a:highlight>
                <a:latin typeface="Arial"/>
                <a:cs typeface="Arial"/>
              </a:rPr>
              <a:t> (VR) and augmented </a:t>
            </a:r>
            <a:r>
              <a:rPr lang="en-US" dirty="0">
                <a:solidFill>
                  <a:srgbClr val="374151"/>
                </a:solidFill>
                <a:highlight>
                  <a:srgbClr val="FFFFFF"/>
                </a:highlight>
                <a:latin typeface="Arial"/>
                <a:cs typeface="Arial"/>
              </a:rPr>
              <a:t>reality</a:t>
            </a:r>
            <a:r>
              <a:rPr lang="en-US" sz="2400" dirty="0">
                <a:solidFill>
                  <a:srgbClr val="374151"/>
                </a:solidFill>
                <a:highlight>
                  <a:srgbClr val="FFFFFF"/>
                </a:highlight>
                <a:latin typeface="Arial"/>
                <a:cs typeface="Arial"/>
              </a:rPr>
              <a:t> (AR</a:t>
            </a:r>
            <a:r>
              <a:rPr lang="en-US" dirty="0">
                <a:solidFill>
                  <a:srgbClr val="374151"/>
                </a:solidFill>
                <a:highlight>
                  <a:srgbClr val="FFFFFF"/>
                </a:highlight>
                <a:latin typeface="Arial"/>
                <a:cs typeface="Arial"/>
              </a:rPr>
              <a:t>);</a:t>
            </a:r>
            <a:r>
              <a:rPr lang="en-US" sz="2400" dirty="0">
                <a:solidFill>
                  <a:srgbClr val="374151"/>
                </a:solidFill>
                <a:highlight>
                  <a:srgbClr val="FFFFFF"/>
                </a:highlight>
                <a:latin typeface="Arial"/>
                <a:cs typeface="Arial"/>
              </a:rPr>
              <a:t>​</a:t>
            </a:r>
          </a:p>
          <a:p>
            <a:pPr marL="444500" indent="-342900">
              <a:lnSpc>
                <a:spcPct val="115000"/>
              </a:lnSpc>
              <a:spcBef>
                <a:spcPts val="0"/>
              </a:spcBef>
              <a:buSzPts val="2000"/>
            </a:pPr>
            <a:r>
              <a:rPr lang="en-US" sz="2400" dirty="0">
                <a:solidFill>
                  <a:srgbClr val="374151"/>
                </a:solidFill>
                <a:highlight>
                  <a:srgbClr val="FFFFFF"/>
                </a:highlight>
                <a:latin typeface="Arial"/>
                <a:cs typeface="Arial"/>
              </a:rPr>
              <a:t>electronic patient records (</a:t>
            </a:r>
            <a:r>
              <a:rPr lang="en-US" sz="2400" dirty="0" err="1">
                <a:solidFill>
                  <a:srgbClr val="374151"/>
                </a:solidFill>
                <a:highlight>
                  <a:srgbClr val="FFFFFF"/>
                </a:highlight>
                <a:latin typeface="Arial"/>
                <a:cs typeface="Arial"/>
              </a:rPr>
              <a:t>ePR</a:t>
            </a:r>
            <a:r>
              <a:rPr lang="en-US" sz="2400" dirty="0">
                <a:solidFill>
                  <a:srgbClr val="374151"/>
                </a:solidFill>
                <a:highlight>
                  <a:srgbClr val="FFFFFF"/>
                </a:highlight>
                <a:latin typeface="Arial"/>
                <a:cs typeface="Arial"/>
              </a:rPr>
              <a:t>)​</a:t>
            </a:r>
            <a:r>
              <a:rPr lang="en-US" dirty="0">
                <a:solidFill>
                  <a:srgbClr val="374151"/>
                </a:solidFill>
                <a:highlight>
                  <a:srgbClr val="FFFFFF"/>
                </a:highlight>
                <a:latin typeface="Arial"/>
                <a:cs typeface="Arial"/>
              </a:rPr>
              <a:t>;</a:t>
            </a:r>
            <a:endParaRPr lang="en-US" sz="2400" dirty="0">
              <a:solidFill>
                <a:srgbClr val="374151"/>
              </a:solidFill>
              <a:highlight>
                <a:srgbClr val="FFFFFF"/>
              </a:highlight>
            </a:endParaRPr>
          </a:p>
          <a:p>
            <a:pPr marL="444500" indent="-342900">
              <a:lnSpc>
                <a:spcPct val="115000"/>
              </a:lnSpc>
              <a:spcBef>
                <a:spcPts val="0"/>
              </a:spcBef>
              <a:buSzPts val="2000"/>
            </a:pPr>
            <a:r>
              <a:rPr lang="en-US" dirty="0">
                <a:solidFill>
                  <a:srgbClr val="374151"/>
                </a:solidFill>
                <a:highlight>
                  <a:srgbClr val="FFFFFF"/>
                </a:highlight>
                <a:latin typeface="Arial"/>
                <a:cs typeface="Arial"/>
              </a:rPr>
              <a:t>AI</a:t>
            </a:r>
            <a:r>
              <a:rPr lang="en-US" sz="2400" dirty="0">
                <a:solidFill>
                  <a:srgbClr val="374151"/>
                </a:solidFill>
                <a:highlight>
                  <a:srgbClr val="FFFFFF"/>
                </a:highlight>
                <a:latin typeface="Arial"/>
                <a:cs typeface="Arial"/>
              </a:rPr>
              <a:t> solutions​</a:t>
            </a:r>
            <a:r>
              <a:rPr lang="en-US" dirty="0">
                <a:solidFill>
                  <a:srgbClr val="374151"/>
                </a:solidFill>
                <a:highlight>
                  <a:srgbClr val="FFFFFF"/>
                </a:highlight>
                <a:latin typeface="Arial"/>
                <a:cs typeface="Arial"/>
              </a:rPr>
              <a:t>;</a:t>
            </a:r>
            <a:endParaRPr lang="en-US" sz="2400" dirty="0">
              <a:solidFill>
                <a:srgbClr val="374151"/>
              </a:solidFill>
              <a:highlight>
                <a:srgbClr val="FFFFFF"/>
              </a:highlight>
            </a:endParaRPr>
          </a:p>
          <a:p>
            <a:pPr marL="444500" indent="-342900">
              <a:lnSpc>
                <a:spcPct val="115000"/>
              </a:lnSpc>
              <a:spcBef>
                <a:spcPts val="0"/>
              </a:spcBef>
              <a:buSzPts val="2000"/>
            </a:pPr>
            <a:r>
              <a:rPr lang="en-US" sz="2400" dirty="0">
                <a:solidFill>
                  <a:srgbClr val="374151"/>
                </a:solidFill>
                <a:highlight>
                  <a:srgbClr val="FFFFFF"/>
                </a:highlight>
                <a:latin typeface="Arial"/>
                <a:cs typeface="Arial"/>
              </a:rPr>
              <a:t>disease surveillance</a:t>
            </a:r>
            <a:r>
              <a:rPr lang="en-US" dirty="0">
                <a:solidFill>
                  <a:srgbClr val="374151"/>
                </a:solidFill>
                <a:highlight>
                  <a:srgbClr val="FFFFFF"/>
                </a:highlight>
                <a:latin typeface="Arial"/>
                <a:cs typeface="Arial"/>
              </a:rPr>
              <a:t>.</a:t>
            </a:r>
            <a:endParaRPr lang="en-US" sz="2400" dirty="0">
              <a:solidFill>
                <a:srgbClr val="374151"/>
              </a:solidFill>
              <a:highlight>
                <a:srgbClr val="FFFFFF"/>
              </a:highlight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1AB3ED-1853-6C25-C5DE-EC7CBFD81F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Activity 2</a:t>
            </a:r>
            <a:endParaRPr lang="en-GB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A80B4B7-F830-45FF-0CCC-471DC99883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6356350"/>
            <a:ext cx="5646683" cy="365125"/>
          </a:xfrm>
        </p:spPr>
        <p:txBody>
          <a:bodyPr/>
          <a:lstStyle/>
          <a:p>
            <a:r>
              <a:rPr lang="en-GB"/>
              <a:t>Lesson 4: Use of technology to support the healthcare sector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3179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FACF8-3CB5-A5C0-9D62-680F6162B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of technology in healthcare</a:t>
            </a:r>
            <a:br>
              <a:rPr lang="en-GB" dirty="0"/>
            </a:br>
            <a:r>
              <a:rPr lang="en-GB" sz="3200" dirty="0"/>
              <a:t>Precision medicine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F7561-6854-61AC-93A5-D4AC15739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AI will play a vital role in healthcare, aiding in medical imaging analysis, drug discovery and patient data analysis.​</a:t>
            </a:r>
          </a:p>
          <a:p>
            <a:r>
              <a:rPr lang="en-US" dirty="0"/>
              <a:t>​Watch this video about the </a:t>
            </a:r>
            <a:r>
              <a:rPr lang="en-US" dirty="0">
                <a:hlinkClick r:id="rId3"/>
              </a:rPr>
              <a:t>NHS Genomics Medicine Service</a:t>
            </a:r>
            <a:r>
              <a:rPr lang="en-US" dirty="0"/>
              <a:t>. This service is working to provide a </a:t>
            </a:r>
            <a:r>
              <a:rPr lang="en-US" dirty="0" err="1"/>
              <a:t>personalised</a:t>
            </a:r>
            <a:r>
              <a:rPr lang="en-US" dirty="0"/>
              <a:t> and predictive healthcare system based on our DNA​.</a:t>
            </a:r>
          </a:p>
          <a:p>
            <a:r>
              <a:rPr lang="en-US" dirty="0"/>
              <a:t>Diagnosis and treatment using targeted therapies based on an individual’s unique genetic profile will become more common.​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426E1D-7E3C-2200-C5C6-E414ABC0CA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rgbClr val="F1995D"/>
          </a:solidFill>
        </p:spPr>
        <p:txBody>
          <a:bodyPr/>
          <a:lstStyle/>
          <a:p>
            <a:r>
              <a:rPr lang="en-GB" dirty="0"/>
              <a:t>Activity 2</a:t>
            </a:r>
            <a:endParaRPr lang="en-US" dirty="0"/>
          </a:p>
        </p:txBody>
      </p:sp>
      <p:pic>
        <p:nvPicPr>
          <p:cNvPr id="9" name="Picture Placeholder 8" descr="A close-up of a DNA strand">
            <a:extLst>
              <a:ext uri="{FF2B5EF4-FFF2-40B4-BE49-F238E27FC236}">
                <a16:creationId xmlns:a16="http://schemas.microsoft.com/office/drawing/2014/main" id="{A75B747F-ACE3-307E-1BB3-99902566F3F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30517" y="1825625"/>
            <a:ext cx="4364717" cy="4351338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6561B4-6A27-11D3-21C9-88FC4447B6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6399892"/>
            <a:ext cx="5061857" cy="365125"/>
          </a:xfrm>
        </p:spPr>
        <p:txBody>
          <a:bodyPr/>
          <a:lstStyle/>
          <a:p>
            <a:r>
              <a:rPr lang="en-GB" dirty="0"/>
              <a:t>Lesson 4: Use of technology to support the healthcare sector</a:t>
            </a:r>
          </a:p>
        </p:txBody>
      </p:sp>
    </p:spTree>
    <p:extLst>
      <p:ext uri="{BB962C8B-B14F-4D97-AF65-F5344CB8AC3E}">
        <p14:creationId xmlns:p14="http://schemas.microsoft.com/office/powerpoint/2010/main" val="2984566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FACF8-3CB5-A5C0-9D62-680F6162B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of technology in healthcare </a:t>
            </a:r>
            <a:br>
              <a:rPr lang="en-GB" sz="3200" dirty="0"/>
            </a:br>
            <a:r>
              <a:rPr lang="en-GB" sz="3200" dirty="0">
                <a:highlight>
                  <a:schemeClr val="lt1"/>
                </a:highlight>
              </a:rPr>
              <a:t>Telemedicine and remote monitoring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F7561-6854-61AC-93A5-D4AC15739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80000" tIns="180000" rIns="180000" bIns="180000" rtlCol="0" anchor="t">
            <a:normAutofit fontScale="92500"/>
          </a:bodyPr>
          <a:lstStyle/>
          <a:p>
            <a:r>
              <a:rPr lang="en-US" dirty="0">
                <a:latin typeface="Arial"/>
                <a:cs typeface="Arial"/>
              </a:rPr>
              <a:t>During Covid-19, Imperial College Healthcare NHS Trust reduced staff exposure to the virus by using the mixed virtual reality platform Microsoft </a:t>
            </a:r>
            <a:r>
              <a:rPr lang="en-US" dirty="0" err="1">
                <a:latin typeface="Arial"/>
                <a:cs typeface="Arial"/>
              </a:rPr>
              <a:t>Hololens</a:t>
            </a:r>
            <a:r>
              <a:rPr lang="en-US" dirty="0">
                <a:latin typeface="Arial"/>
                <a:cs typeface="Arial"/>
              </a:rPr>
              <a:t> to conduct virtual ward rounds and treat very ill patients. ​The platform is also used for work experience and teaching. </a:t>
            </a:r>
          </a:p>
          <a:p>
            <a:r>
              <a:rPr lang="en-US" dirty="0">
                <a:latin typeface="Arial"/>
                <a:cs typeface="Arial"/>
              </a:rPr>
              <a:t>Doctors use their headset to access patients’ electronic healthcare data to look at their medical notes and test results.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426E1D-7E3C-2200-C5C6-E414ABC0CA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rgbClr val="F1995D"/>
          </a:solidFill>
        </p:spPr>
        <p:txBody>
          <a:bodyPr/>
          <a:lstStyle/>
          <a:p>
            <a:r>
              <a:rPr lang="en-GB" dirty="0"/>
              <a:t>Activity 2</a:t>
            </a:r>
            <a:endParaRPr lang="en-US" dirty="0"/>
          </a:p>
        </p:txBody>
      </p:sp>
      <p:pic>
        <p:nvPicPr>
          <p:cNvPr id="9" name="Picture Placeholder 8" descr="A doctor holding a tablet">
            <a:extLst>
              <a:ext uri="{FF2B5EF4-FFF2-40B4-BE49-F238E27FC236}">
                <a16:creationId xmlns:a16="http://schemas.microsoft.com/office/drawing/2014/main" id="{4C4BD369-8631-FFC2-8A49-5E988FE4841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6561B4-6A27-11D3-21C9-88FC4447B6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5089634" cy="365125"/>
          </a:xfrm>
        </p:spPr>
        <p:txBody>
          <a:bodyPr/>
          <a:lstStyle/>
          <a:p>
            <a:r>
              <a:rPr lang="en-GB" dirty="0"/>
              <a:t>Lesson 4: Use of technology to support the healthcare sector</a:t>
            </a:r>
          </a:p>
        </p:txBody>
      </p:sp>
    </p:spTree>
    <p:extLst>
      <p:ext uri="{BB962C8B-B14F-4D97-AF65-F5344CB8AC3E}">
        <p14:creationId xmlns:p14="http://schemas.microsoft.com/office/powerpoint/2010/main" val="605445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3CBE4BB3A37E488EBA36778162DF73" ma:contentTypeVersion="14" ma:contentTypeDescription="Create a new document." ma:contentTypeScope="" ma:versionID="0ca46bf19ef785bbbc8660e038fa42bd">
  <xsd:schema xmlns:xsd="http://www.w3.org/2001/XMLSchema" xmlns:xs="http://www.w3.org/2001/XMLSchema" xmlns:p="http://schemas.microsoft.com/office/2006/metadata/properties" xmlns:ns2="793c77ee-4b4c-4c71-81d8-13ade05a2728" xmlns:ns3="35bd0bae-f88e-4010-86b3-4f837abcc0be" targetNamespace="http://schemas.microsoft.com/office/2006/metadata/properties" ma:root="true" ma:fieldsID="5715f077389cd6616b2945872cd585d5" ns2:_="" ns3:_="">
    <xsd:import namespace="793c77ee-4b4c-4c71-81d8-13ade05a2728"/>
    <xsd:import namespace="35bd0bae-f88e-4010-86b3-4f837abcc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c77ee-4b4c-4c71-81d8-13ade05a2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c323eb9-42bf-4c5f-9fdb-2be1ed835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d0bae-f88e-4010-86b3-4f837abcc0b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28b4b58-1043-4966-96c8-0b089c760a9f}" ma:internalName="TaxCatchAll" ma:showField="CatchAllData" ma:web="35bd0bae-f88e-4010-86b3-4f837abcc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bd0bae-f88e-4010-86b3-4f837abcc0be" xsi:nil="true"/>
    <lcf76f155ced4ddcb4097134ff3c332f xmlns="793c77ee-4b4c-4c71-81d8-13ade05a27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747F608-DC16-4AAB-9B90-F676ABC2F647}"/>
</file>

<file path=customXml/itemProps2.xml><?xml version="1.0" encoding="utf-8"?>
<ds:datastoreItem xmlns:ds="http://schemas.openxmlformats.org/officeDocument/2006/customXml" ds:itemID="{0BF36021-E9DB-4D0A-957B-7CF56A6887D8}"/>
</file>

<file path=customXml/itemProps3.xml><?xml version="1.0" encoding="utf-8"?>
<ds:datastoreItem xmlns:ds="http://schemas.openxmlformats.org/officeDocument/2006/customXml" ds:itemID="{667D760D-72DB-472E-A2C7-967F672AFA7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2136</Words>
  <Application>Microsoft Office PowerPoint</Application>
  <PresentationFormat>Widescreen</PresentationFormat>
  <Paragraphs>278</Paragraphs>
  <Slides>21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Arial Narrow</vt:lpstr>
      <vt:lpstr>Calibri</vt:lpstr>
      <vt:lpstr>Courier New</vt:lpstr>
      <vt:lpstr>docs-Google Sans</vt:lpstr>
      <vt:lpstr>Google Sans</vt:lpstr>
      <vt:lpstr>Lato</vt:lpstr>
      <vt:lpstr>Noto Sans Symbols</vt:lpstr>
      <vt:lpstr>Roboto</vt:lpstr>
      <vt:lpstr>Segoe UI</vt:lpstr>
      <vt:lpstr>Office Theme</vt:lpstr>
      <vt:lpstr>Health</vt:lpstr>
      <vt:lpstr>In this lesson, we will:</vt:lpstr>
      <vt:lpstr>What technology can be used to monitor, track or improve a person’s health and fitness?</vt:lpstr>
      <vt:lpstr>Health apps</vt:lpstr>
      <vt:lpstr>Health apps</vt:lpstr>
      <vt:lpstr>Use of technology in healthcare</vt:lpstr>
      <vt:lpstr>Use of technology in healthcare</vt:lpstr>
      <vt:lpstr>Use of technology in healthcare Precision medicine</vt:lpstr>
      <vt:lpstr>Use of technology in healthcare  Telemedicine and remote monitoring</vt:lpstr>
      <vt:lpstr>Use of technology in healthcare  Robots and automation</vt:lpstr>
      <vt:lpstr>Use of technology in healthcare  Robotic surgery</vt:lpstr>
      <vt:lpstr>Use of technology in healthcare  Wearable technology</vt:lpstr>
      <vt:lpstr>Use of technology in healthcare  3D printing</vt:lpstr>
      <vt:lpstr>Use of technology in healthcare  New drug delivery systems</vt:lpstr>
      <vt:lpstr>Use of technology in healthcare  Virtual reality and augmented reality</vt:lpstr>
      <vt:lpstr>Use of technology in healthcare  Electronic patient records</vt:lpstr>
      <vt:lpstr>Use of technology in healthcare  AI solutions</vt:lpstr>
      <vt:lpstr>Use of technology in healthcare  Disease surveillance</vt:lpstr>
      <vt:lpstr>Summary question</vt:lpstr>
      <vt:lpstr>Consolidation</vt:lpstr>
      <vt:lpstr>In this lesson, we have: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2024-03-01T12:35:33Z</dcterms:created>
  <dcterms:modified xsi:type="dcterms:W3CDTF">2024-03-05T08:49:04Z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0x010100823CBE4BB3A37E488EBA36778162DF73</vt:lpwstr>
  </property>
</Properties>
</file>