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4" r:id="rId2"/>
    <p:sldId id="303" r:id="rId3"/>
    <p:sldId id="304" r:id="rId4"/>
    <p:sldId id="276" r:id="rId5"/>
    <p:sldId id="277" r:id="rId6"/>
    <p:sldId id="278" r:id="rId7"/>
    <p:sldId id="280" r:id="rId8"/>
    <p:sldId id="281" r:id="rId9"/>
    <p:sldId id="282" r:id="rId10"/>
    <p:sldId id="307" r:id="rId11"/>
    <p:sldId id="305" r:id="rId12"/>
    <p:sldId id="279" r:id="rId13"/>
    <p:sldId id="309" r:id="rId14"/>
    <p:sldId id="283" r:id="rId15"/>
    <p:sldId id="284" r:id="rId16"/>
    <p:sldId id="287" r:id="rId17"/>
    <p:sldId id="28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2FF"/>
    <a:srgbClr val="8E53EF"/>
    <a:srgbClr val="FF7575"/>
    <a:srgbClr val="466318"/>
    <a:srgbClr val="E2EEBE"/>
    <a:srgbClr val="F6FAEC"/>
    <a:srgbClr val="C0CEFF"/>
    <a:srgbClr val="10283A"/>
    <a:srgbClr val="F199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3" autoAdjust="0"/>
    <p:restoredTop sz="91634" autoAdjust="0"/>
  </p:normalViewPr>
  <p:slideViewPr>
    <p:cSldViewPr snapToGrid="0">
      <p:cViewPr varScale="1">
        <p:scale>
          <a:sx n="64" d="100"/>
          <a:sy n="64" d="100"/>
        </p:scale>
        <p:origin x="716" y="44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1059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pPr/>
              <a:t>05/03/2024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08B7D-84DA-49B4-815F-E8EB22447C8B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718B6-B4F5-461F-A37F-3825AB67BA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59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nicians.org.uk/roles/science-manufacturing-technician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ectionpreventioncontrol.co.uk/resources/hand-hygiene-compliance-monthly-audit-tool-for-care-homes/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sc.org/globalassets/03-membership-community/join-us/membership-regulations/rsc-code-of-conduct-final.pdf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ellcome.org/grant-funding/guidance/responsible-conduct-research" TargetMode="External"/><Relationship Id="rId4" Type="http://schemas.openxmlformats.org/officeDocument/2006/relationships/hyperlink" Target="https://www.rsc.org/globalassets/03-membership-community/join-us/membership-regulations/royal-society-of-chemistry-guide-to-ethics.pdf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©</a:t>
            </a:r>
            <a:r>
              <a:rPr lang="en-CA"/>
              <a:t>: iStock 1441663123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27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BSI logo © British Standards Institution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25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Image credit:</a:t>
            </a:r>
          </a:p>
          <a:p>
            <a:r>
              <a:rPr lang="en-GB" dirty="0"/>
              <a:t>© </a:t>
            </a:r>
            <a:r>
              <a:rPr lang="en-C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Shutterstock/Ground Picture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08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i="0" strike="noStrike" dirty="0">
                <a:solidFill>
                  <a:srgbClr val="000000"/>
                </a:solidFill>
                <a:effectLst/>
                <a:latin typeface="docs-Calibri"/>
              </a:rPr>
              <a:t>Image credit:</a:t>
            </a:r>
          </a:p>
          <a:p>
            <a:r>
              <a:rPr lang="en-GB" dirty="0"/>
              <a:t>©</a:t>
            </a:r>
            <a:r>
              <a:rPr lang="en-CA" b="0" i="0" strike="noStrike" dirty="0">
                <a:solidFill>
                  <a:srgbClr val="000000"/>
                </a:solidFill>
                <a:effectLst/>
                <a:latin typeface="docs-Calibri"/>
              </a:rPr>
              <a:t> </a:t>
            </a:r>
            <a:r>
              <a:rPr lang="en-C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Shutterstock/</a:t>
            </a:r>
            <a:r>
              <a:rPr lang="en-CA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docstockmedia</a:t>
            </a:r>
            <a:r>
              <a:rPr lang="en-C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lang="en-US" strike="no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255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 to consider: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is a code of conduct?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Why are they important? </a:t>
            </a:r>
            <a:endParaRPr lang="en-GB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What are ethics?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GB" sz="18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 typeface="Symbol" pitchFamily="2" charset="2"/>
              <a:buNone/>
              <a:tabLst>
                <a:tab pos="457200" algn="l"/>
              </a:tabLst>
              <a:defRPr/>
            </a:pPr>
            <a:r>
              <a:rPr lang="en-GB" dirty="0"/>
              <a:t>Introduction to codes of conduct and ethics – Professor Michael Reiss: https://vimeo.com/918331922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338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Websites linked in this slide: 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Science manufacturing technician video: </a:t>
            </a:r>
            <a:r>
              <a:rPr lang="en-GB" sz="1200" u="sng" dirty="0">
                <a:solidFill>
                  <a:srgbClr val="0D0D0D"/>
                </a:solidFill>
                <a:effectLst/>
                <a:ea typeface="Arial" panose="020B0604020202020204" pitchFamily="34" charset="0"/>
                <a:hlinkClick r:id="rId3"/>
              </a:rPr>
              <a:t>www.technicians.org.uk/roles/science-manufacturing-technician/</a:t>
            </a:r>
            <a:r>
              <a:rPr lang="en-GB" sz="1200" dirty="0">
                <a:solidFill>
                  <a:srgbClr val="0D0D0D"/>
                </a:solidFill>
                <a:effectLst/>
                <a:ea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D0D0D"/>
                </a:solidFill>
                <a:ea typeface="Arial" panose="020B0604020202020204" pitchFamily="34" charset="0"/>
              </a:rPr>
              <a:t>Royal Society of Chemistry case study: </a:t>
            </a:r>
            <a:r>
              <a:rPr lang="en-GB" sz="1200" dirty="0" err="1">
                <a:solidFill>
                  <a:srgbClr val="3F3F3F"/>
                </a:solidFill>
                <a:effectLst/>
              </a:rPr>
              <a:t>edu.rsc.org</a:t>
            </a:r>
            <a:r>
              <a:rPr lang="en-GB" sz="1200" dirty="0">
                <a:solidFill>
                  <a:srgbClr val="3F3F3F"/>
                </a:solidFill>
                <a:effectLst/>
              </a:rPr>
              <a:t>/qualified-person-pharmaceuticals/4015783.article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0D0D0D"/>
              </a:solidFill>
              <a:effectLst/>
              <a:ea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36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800" dirty="0">
                <a:effectLst/>
                <a:latin typeface="Segoe UI" panose="020B0502040204020203" pitchFamily="34" charset="0"/>
                <a:hlinkClick r:id="rId3"/>
              </a:rPr>
              <a:t>Websites linked in this slide:</a:t>
            </a:r>
          </a:p>
          <a:p>
            <a:endParaRPr lang="en-CA" sz="1800" dirty="0">
              <a:effectLst/>
              <a:latin typeface="Segoe UI" panose="020B0502040204020203" pitchFamily="34" charset="0"/>
              <a:hlinkClick r:id="rId3"/>
            </a:endParaRPr>
          </a:p>
          <a:p>
            <a:r>
              <a:rPr lang="en-CA" sz="1800" dirty="0">
                <a:effectLst/>
                <a:latin typeface="Segoe UI" panose="020B0502040204020203" pitchFamily="34" charset="0"/>
                <a:hlinkClick r:id="rId3"/>
              </a:rPr>
              <a:t>https://www.infectionpreventioncontrol.co.uk/resources/hand-hygiene-compliance-monthly-audit-tool-for-care-homes/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841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 to consider:</a:t>
            </a: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oto Sans Symbols"/>
                <a:cs typeface="Noto Sans Symbols"/>
              </a:rPr>
              <a:t>Define autonomy, beneficence, nonmaleficence, justice, informed consent, truthfulness, confidentiality</a:t>
            </a:r>
            <a:endParaRPr lang="en-GB" sz="180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Noto Sans Symbols"/>
                <a:cs typeface="Noto Sans Symbols"/>
              </a:rPr>
              <a:t>Provide an example in the health/ science sector for each term.</a:t>
            </a:r>
            <a:endParaRPr lang="en-GB" sz="1800" dirty="0">
              <a:effectLst/>
              <a:latin typeface="Noto Sans Symbols"/>
              <a:ea typeface="Noto Sans Symbols"/>
              <a:cs typeface="Noto Sans Symbols"/>
            </a:endParaRPr>
          </a:p>
          <a:p>
            <a:endParaRPr lang="en-US" dirty="0"/>
          </a:p>
          <a:p>
            <a:r>
              <a:rPr lang="en-US" dirty="0"/>
              <a:t>Key terminology in ethical practice – Professor Michael Reiss: https://vimeo.com/918332187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37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Websites linked in this slide: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Royal Society of Chemistry: </a:t>
            </a:r>
            <a:r>
              <a:rPr lang="en-GB" sz="1200" u="sng" dirty="0">
                <a:solidFill>
                  <a:srgbClr val="8496B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Helvetica Neue" panose="02000503000000020004" pitchFamily="2" charset="0"/>
                <a:hlinkClick r:id="rId3"/>
              </a:rPr>
              <a:t>https://www.rsc.org/globalassets/03-membership-community/join-us/membership-regulations/rsc-code-of-conduct-final.pdf</a:t>
            </a:r>
            <a:endParaRPr lang="en-GB" sz="12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200" u="sng" dirty="0">
                <a:solidFill>
                  <a:srgbClr val="48A0FA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Helvetica Neue" panose="02000503000000020004" pitchFamily="2" charset="0"/>
                <a:hlinkClick r:id="rId4"/>
              </a:rPr>
              <a:t>https://www.rsc.org/globalassets/03-membership-community/join-us/membership-regulations/royal-society-of-chemistry-guide-to-ethics.pdf</a:t>
            </a:r>
            <a:endParaRPr lang="en-GB" sz="12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Wellcome</a:t>
            </a:r>
            <a:r>
              <a:rPr lang="en-US" dirty="0"/>
              <a:t>: </a:t>
            </a:r>
            <a:r>
              <a:rPr lang="en-GB" sz="1200" dirty="0">
                <a:solidFill>
                  <a:srgbClr val="8496B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Helvetica Neue" panose="02000503000000020004" pitchFamily="2" charset="0"/>
                <a:hlinkClick r:id="rId5"/>
              </a:rPr>
              <a:t>https://wellcome.org/grant-funding/guidance/responsible-conduct-research</a:t>
            </a:r>
            <a:endParaRPr lang="en-US" sz="1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31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in lab coats&#10;&#10;Description automatically generated with medium confidence">
            <a:extLst>
              <a:ext uri="{FF2B5EF4-FFF2-40B4-BE49-F238E27FC236}">
                <a16:creationId xmlns:a16="http://schemas.microsoft.com/office/drawing/2014/main" id="{F46E5EB6-EF23-9191-1C19-791D0A3DF8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1771"/>
            <a:ext cx="12192000" cy="3461657"/>
          </a:xfrm>
          <a:prstGeom prst="rect">
            <a:avLst/>
          </a:prstGeom>
        </p:spPr>
      </p:pic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08266"/>
            <a:ext cx="12192000" cy="5247132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33622E4-CEE5-F34B-4F3F-C30CEBF6A7A0}"/>
              </a:ext>
            </a:extLst>
          </p:cNvPr>
          <p:cNvSpPr txBox="1">
            <a:spLocks/>
          </p:cNvSpPr>
          <p:nvPr userDrawn="1"/>
        </p:nvSpPr>
        <p:spPr>
          <a:xfrm>
            <a:off x="4051663" y="63432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0283" y="1283344"/>
            <a:ext cx="1811434" cy="1800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BFB300C-2BB8-401C-5DD0-A1E1AA7DCF3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7226" y="1677322"/>
            <a:ext cx="757547" cy="9533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B36D0-2D56-0FDB-5940-69EB91D58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F9B7F-2B1A-52D2-9C85-16A12FF20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D3B1122-7287-39FB-52A7-F594DB038E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46631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96A30E20-A7B7-5E55-322D-0D73FBBE21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4ABF62B2-FA08-FA76-C798-4B6D72056BC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1861525"/>
            <a:ext cx="2049637" cy="86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F0C2EF-6E16-9B82-6B63-442BD0C24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AC885B-A4A4-DCB2-7EAC-A1F1A996CE7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2425175-C340-950A-69CF-C6171BA23D5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E2EEBE"/>
          </a:solidFill>
          <a:ln w="19050" cap="sq">
            <a:solidFill>
              <a:srgbClr val="466318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33131622-DDC2-ED14-86B4-2BF01D3540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9129" b="25260"/>
          <a:stretch/>
        </p:blipFill>
        <p:spPr>
          <a:xfrm>
            <a:off x="5119833" y="365125"/>
            <a:ext cx="7072168" cy="64928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100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390F2FE-7CB0-FBDB-E70A-55C133BB5402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E61FDA-5E2B-208F-5A20-01FC775E7B9F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86B998-0103-C1DB-8E36-C20883F41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BB64C23-83AF-58AF-1D04-EC58CEEB9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C6710AA-35B3-4611-B38B-2AE5EA4F2C3D}"/>
              </a:ext>
            </a:extLst>
          </p:cNvPr>
          <p:cNvGrpSpPr/>
          <p:nvPr userDrawn="1"/>
        </p:nvGrpSpPr>
        <p:grpSpPr>
          <a:xfrm>
            <a:off x="7053943" y="457724"/>
            <a:ext cx="4607815" cy="981687"/>
            <a:chOff x="5473511" y="457724"/>
            <a:chExt cx="6024961" cy="1283607"/>
          </a:xfrm>
        </p:grpSpPr>
        <p:pic>
          <p:nvPicPr>
            <p:cNvPr id="10" name="Picture 9" descr="A picture containing screenshot, graphics, pattern, circle&#10;&#10;Description automatically generated">
              <a:extLst>
                <a:ext uri="{FF2B5EF4-FFF2-40B4-BE49-F238E27FC236}">
                  <a16:creationId xmlns:a16="http://schemas.microsoft.com/office/drawing/2014/main" id="{6723EEDC-DC11-DDA5-E851-4106E43828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50224" y="501650"/>
              <a:ext cx="2848248" cy="1195756"/>
            </a:xfrm>
            <a:prstGeom prst="rect">
              <a:avLst/>
            </a:prstGeom>
          </p:spPr>
        </p:pic>
        <p:pic>
          <p:nvPicPr>
            <p:cNvPr id="11" name="Picture 10" descr="A picture containing dance&#10;&#10;Description automatically generated">
              <a:extLst>
                <a:ext uri="{FF2B5EF4-FFF2-40B4-BE49-F238E27FC236}">
                  <a16:creationId xmlns:a16="http://schemas.microsoft.com/office/drawing/2014/main" id="{E2D6BA1E-FF7B-4A87-7719-83511F31E92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473511" y="457724"/>
              <a:ext cx="2766975" cy="12836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33131622-DDC2-ED14-86B4-2BF01D3540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9129" b="25260"/>
          <a:stretch/>
        </p:blipFill>
        <p:spPr>
          <a:xfrm>
            <a:off x="5119833" y="365125"/>
            <a:ext cx="7072168" cy="64928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94200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AC6DEF4-6F34-368B-C917-AF8169824C81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FF4CE65D-1F3E-DDCA-DFC3-AD627D0C9554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4" name="Media Placeholder 9">
            <a:extLst>
              <a:ext uri="{FF2B5EF4-FFF2-40B4-BE49-F238E27FC236}">
                <a16:creationId xmlns:a16="http://schemas.microsoft.com/office/drawing/2014/main" id="{E1343224-FEC4-DC11-C663-18376AA79055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Media Placeholder 9">
            <a:extLst>
              <a:ext uri="{FF2B5EF4-FFF2-40B4-BE49-F238E27FC236}">
                <a16:creationId xmlns:a16="http://schemas.microsoft.com/office/drawing/2014/main" id="{5906E010-8129-32F5-C16B-952078949CB7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Media Placeholder 9">
            <a:extLst>
              <a:ext uri="{FF2B5EF4-FFF2-40B4-BE49-F238E27FC236}">
                <a16:creationId xmlns:a16="http://schemas.microsoft.com/office/drawing/2014/main" id="{67E0326F-2B5D-F940-6B07-2040CD364126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5" name="Media Placeholder 9">
            <a:extLst>
              <a:ext uri="{FF2B5EF4-FFF2-40B4-BE49-F238E27FC236}">
                <a16:creationId xmlns:a16="http://schemas.microsoft.com/office/drawing/2014/main" id="{77B97025-398A-2411-8139-584808243C23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E71D4DB-7805-4FB7-6863-4E593E8FDD1A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783CDFB-2601-E6DF-815A-D5F9320CFD14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6276721-4429-0704-C4CE-7A43F571760F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727038A-6470-D99B-4555-F91D93131CC0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EB21FDD-D444-068F-F9BE-3B5603BFD79E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092FE5E2-F98A-01C3-3E69-D46BAE20DA3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E205A-90C6-9B1A-EE2A-91B43E15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84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D8E80ED-875C-C9DC-352C-5F92FA6F5D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4879B2-B6EE-DE7B-2C83-25EEB102F0B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46631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video" Target="https://player.vimeo.com/video/918331922?app_id=122963" TargetMode="Externa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nicians.org.uk/roles/science-manufacturing-technician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ectionpreventioncontrol.co.uk/resources/hand-hygiene-compliance-monthly-audit-tool-for-care-home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video" Target="https://player.vimeo.com/video/918332187?app_id=122963" TargetMode="Externa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sc.org/globalassets/03-membership-community/join-us/membership-regulations/rsc-code-of-conduct-final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s://wellcome.org/grant-funding/guidance/responsible-conduct-research" TargetMode="External"/><Relationship Id="rId4" Type="http://schemas.openxmlformats.org/officeDocument/2006/relationships/hyperlink" Target="https://www.rsc.org/globalassets/03-membership-community/join-us/membership-regulations/royal-society-of-chemistry-guide-to-ethics.pd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513" y="3520171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Science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3393"/>
            <a:ext cx="9144000" cy="582612"/>
          </a:xfrm>
        </p:spPr>
        <p:txBody>
          <a:bodyPr>
            <a:normAutofit/>
          </a:bodyPr>
          <a:lstStyle/>
          <a:p>
            <a:r>
              <a:rPr lang="en-US" dirty="0"/>
              <a:t>Topic: Working within the health and science sectors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500"/>
            <a:ext cx="5622925" cy="534988"/>
          </a:xfrm>
        </p:spPr>
        <p:txBody>
          <a:bodyPr/>
          <a:lstStyle/>
          <a:p>
            <a:r>
              <a:rPr lang="en-GB" dirty="0"/>
              <a:t>Route: Health &amp; Science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7291" y="5196005"/>
            <a:ext cx="10130444" cy="457200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9008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C11FC-E2D2-1B1D-4B22-CE2EFAF10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920" y="550141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</a:p>
        </p:txBody>
      </p:sp>
      <p:pic>
        <p:nvPicPr>
          <p:cNvPr id="10" name="Online Media 9" title="Professor Michael Reiss: Introduction to codes of conduct and ethics">
            <a:hlinkClick r:id="" action="ppaction://media"/>
            <a:extLst>
              <a:ext uri="{FF2B5EF4-FFF2-40B4-BE49-F238E27FC236}">
                <a16:creationId xmlns:a16="http://schemas.microsoft.com/office/drawing/2014/main" id="{AF4C23AC-4B5E-05B9-7428-0678429895E1}"/>
              </a:ext>
            </a:extLst>
          </p:cNvPr>
          <p:cNvPicPr>
            <a:picLocks noGrp="1" noRot="1" noChangeAspect="1"/>
          </p:cNvPicPr>
          <p:nvPr>
            <p:ph type="media" sz="quarter" idx="1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287966" y="2673928"/>
            <a:ext cx="5589508" cy="314945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C47B1-2853-B35F-9530-E39C1574F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921" y="1875704"/>
            <a:ext cx="10515599" cy="8050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Watch this video, in which Professor Michael J. Reiss from the Nuffield Council on Bioethics discusses Codes of Conduct and introduces ethics.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4DF810F-BAC1-0225-D9CB-31CC18D1D2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F2192C9-FA57-6537-3062-E92985896A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45382"/>
            <a:ext cx="5257800" cy="376092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66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4DEB1-8002-6DAD-DBD5-F4CA52133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standards and professional codes of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9706E-ED8E-6579-3976-4B647F29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6" y="2093649"/>
            <a:ext cx="6593305" cy="4191624"/>
          </a:xfrm>
        </p:spPr>
        <p:txBody>
          <a:bodyPr>
            <a:noAutofit/>
          </a:bodyPr>
          <a:lstStyle/>
          <a:p>
            <a:r>
              <a:rPr lang="en-US" sz="2200" dirty="0"/>
              <a:t>Watch the clip of a science manufacturing technician, which describes their role in checking the quality of manufacture</a:t>
            </a:r>
          </a:p>
          <a:p>
            <a:r>
              <a:rPr lang="en-US" sz="2200" dirty="0"/>
              <a:t>Read the case study from the Royal Society of Chemistry, which describes the job of an individual who audits medicine suppliers to ensure they meet quality and safety standards. </a:t>
            </a:r>
          </a:p>
          <a:p>
            <a:r>
              <a:rPr lang="en-US" sz="2200" dirty="0"/>
              <a:t>In these case studies, what are the five reasons to adhere to the quality standards set out on slide 6?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671745-EA66-6444-AB5A-C25102B37EB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27495" y="1825625"/>
            <a:ext cx="3926305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000" b="1" dirty="0"/>
              <a:t>Resources needed</a:t>
            </a:r>
            <a:endParaRPr lang="en-US" sz="2200" dirty="0"/>
          </a:p>
          <a:p>
            <a:r>
              <a:rPr lang="en-US" sz="2200" dirty="0"/>
              <a:t>Science manufacturing technician video: </a:t>
            </a:r>
            <a:r>
              <a:rPr lang="en-GB" sz="2200" u="sng" dirty="0">
                <a:solidFill>
                  <a:srgbClr val="0D0D0D"/>
                </a:solidFill>
                <a:effectLst/>
                <a:ea typeface="Arial" panose="020B0604020202020204" pitchFamily="34" charset="0"/>
                <a:hlinkClick r:id="rId3"/>
              </a:rPr>
              <a:t>www.technicians.org.uk/roles/science-manufacturing-technician/</a:t>
            </a:r>
            <a:r>
              <a:rPr lang="en-GB" sz="2200" dirty="0">
                <a:solidFill>
                  <a:srgbClr val="0D0D0D"/>
                </a:solidFill>
                <a:effectLst/>
                <a:ea typeface="Arial" panose="020B0604020202020204" pitchFamily="34" charset="0"/>
              </a:rPr>
              <a:t> </a:t>
            </a:r>
          </a:p>
          <a:p>
            <a:r>
              <a:rPr lang="en-GB" sz="2200" dirty="0">
                <a:solidFill>
                  <a:srgbClr val="0D0D0D"/>
                </a:solidFill>
                <a:ea typeface="Arial" panose="020B0604020202020204" pitchFamily="34" charset="0"/>
              </a:rPr>
              <a:t>Royal Society of Chemistry case study: </a:t>
            </a:r>
            <a:r>
              <a:rPr lang="en-GB" sz="2200" dirty="0" err="1">
                <a:solidFill>
                  <a:srgbClr val="3F3F3F"/>
                </a:solidFill>
                <a:effectLst/>
              </a:rPr>
              <a:t>edu.rsc.org</a:t>
            </a:r>
            <a:r>
              <a:rPr lang="en-GB" sz="2200" dirty="0">
                <a:solidFill>
                  <a:srgbClr val="3F3F3F"/>
                </a:solidFill>
                <a:effectLst/>
              </a:rPr>
              <a:t>/qualified-person-pharmaceuticals/4015783.article</a:t>
            </a:r>
          </a:p>
          <a:p>
            <a:pPr marL="0" indent="0">
              <a:buNone/>
            </a:pPr>
            <a:endParaRPr lang="en-GB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6EB41E6-3309-2E24-BF54-432E4E7AC8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 1: option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F29A57-73FD-5905-98C0-79A159D28581}"/>
              </a:ext>
            </a:extLst>
          </p:cNvPr>
          <p:cNvSpPr txBox="1"/>
          <p:nvPr/>
        </p:nvSpPr>
        <p:spPr>
          <a:xfrm>
            <a:off x="838200" y="1570429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Quality standards</a:t>
            </a:r>
            <a:endParaRPr lang="en-US" sz="2800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4CEACDE0-5FC7-18F7-7FA4-389AAE3719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233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0137"/>
            <a:ext cx="4632158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Complete a role play activity, such as</a:t>
            </a:r>
            <a:r>
              <a:rPr lang="en-US" dirty="0"/>
              <a:t> </a:t>
            </a:r>
            <a:r>
              <a:rPr lang="en-GB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taking a food sample for food testing, preparing a microscope slide for looking at a cheek swab or performing a chemical titration</a:t>
            </a:r>
            <a:r>
              <a:rPr lang="en-US" sz="2400" dirty="0"/>
              <a:t>. </a:t>
            </a:r>
          </a:p>
          <a:p>
            <a:r>
              <a:rPr lang="en-US" sz="2400" dirty="0"/>
              <a:t>One student from each group will complete the hand hygiene audit while watching the actions of other members of their group, and then feed back their findings. 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1:  option 2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915E128-A8AB-65CB-96AF-164C7FCE2F3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584812"/>
            <a:ext cx="5486400" cy="46656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/>
              <a:t>Resources needed</a:t>
            </a:r>
          </a:p>
          <a:p>
            <a:r>
              <a:rPr lang="en-CA" sz="2000" dirty="0">
                <a:effectLst/>
                <a:hlinkClick r:id="rId3"/>
              </a:rPr>
              <a:t>https://www.infectionpreventioncontrol.co.uk/resources/hand-hygiene-compliance-monthly-audit-tool-for-care-homes/</a:t>
            </a:r>
            <a:endParaRPr lang="en-GB" sz="2000" dirty="0">
              <a:solidFill>
                <a:srgbClr val="0D0D0D"/>
              </a:solidFill>
              <a:effectLst/>
              <a:ea typeface="Noto Sans Symbols"/>
            </a:endParaRPr>
          </a:p>
          <a:p>
            <a:r>
              <a:rPr lang="en-GB" sz="2000" dirty="0">
                <a:solidFill>
                  <a:srgbClr val="0D0D0D"/>
                </a:solidFill>
                <a:effectLst/>
                <a:ea typeface="Noto Sans Symbols"/>
              </a:rPr>
              <a:t>Handwashing equipment</a:t>
            </a:r>
            <a:r>
              <a:rPr lang="en-US" sz="2000" dirty="0">
                <a:solidFill>
                  <a:srgbClr val="0D0D0D"/>
                </a:solidFill>
                <a:ea typeface="Noto Sans Symbols"/>
              </a:rPr>
              <a:t>, a</a:t>
            </a:r>
            <a:r>
              <a:rPr lang="en-GB" sz="2000" dirty="0" err="1">
                <a:effectLst/>
                <a:ea typeface="Arial" panose="020B0604020202020204" pitchFamily="34" charset="0"/>
              </a:rPr>
              <a:t>ccess</a:t>
            </a:r>
            <a:r>
              <a:rPr lang="en-GB" sz="2000" dirty="0">
                <a:effectLst/>
                <a:ea typeface="Arial" panose="020B0604020202020204" pitchFamily="34" charset="0"/>
              </a:rPr>
              <a:t> to sink</a:t>
            </a:r>
          </a:p>
          <a:p>
            <a:r>
              <a:rPr lang="en-GB" sz="2000" dirty="0">
                <a:effectLst/>
                <a:ea typeface="Arial" panose="020B0604020202020204" pitchFamily="34" charset="0"/>
              </a:rPr>
              <a:t>Food testing: pestle, mortar, test tube and rack</a:t>
            </a:r>
          </a:p>
          <a:p>
            <a:r>
              <a:rPr lang="en-GB" sz="2000" dirty="0">
                <a:ea typeface="Arial" panose="020B0604020202020204" pitchFamily="34" charset="0"/>
              </a:rPr>
              <a:t>Microscope slide, cover slip, cotton swabs, biological waste container</a:t>
            </a:r>
          </a:p>
          <a:p>
            <a:r>
              <a:rPr lang="en-GB" sz="2000" dirty="0">
                <a:effectLst/>
                <a:ea typeface="Arial" panose="020B0604020202020204" pitchFamily="34" charset="0"/>
              </a:rPr>
              <a:t>Chemical titration: burette and stand, pipette, conical flask, safety goggles</a:t>
            </a:r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7563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11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 txBox="1">
            <a:spLocks/>
          </p:cNvSpPr>
          <p:nvPr/>
        </p:nvSpPr>
        <p:spPr>
          <a:xfrm>
            <a:off x="952500" y="143385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Audits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179A9D5C-FD2B-D86A-0F13-C59CD81957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7425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AE7A4-B922-D1BD-C637-D8019506A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</a:t>
            </a:r>
          </a:p>
        </p:txBody>
      </p:sp>
      <p:pic>
        <p:nvPicPr>
          <p:cNvPr id="9" name="Online Media 8" title="Professor Michael Reiss: Key terminology in ethical practice">
            <a:hlinkClick r:id="" action="ppaction://media"/>
            <a:extLst>
              <a:ext uri="{FF2B5EF4-FFF2-40B4-BE49-F238E27FC236}">
                <a16:creationId xmlns:a16="http://schemas.microsoft.com/office/drawing/2014/main" id="{E474ADC2-6DAF-0833-77D4-849A0A629D46}"/>
              </a:ext>
            </a:extLst>
          </p:cNvPr>
          <p:cNvPicPr>
            <a:picLocks noGrp="1" noRot="1" noChangeAspect="1"/>
          </p:cNvPicPr>
          <p:nvPr>
            <p:ph type="media" sz="quarter" idx="1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301759" y="2357582"/>
            <a:ext cx="5588481" cy="314815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FB9A7-EFBA-694C-6A14-CB7176682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329"/>
            <a:ext cx="10515599" cy="863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Watch this video, in which Professor Michael J. Reiss from the Nuffield Council on Bioethics explains key terminology in ethics.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61F6EA9-A943-5BDB-8987-82DC2C0E0D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41754C3-8EFC-CD40-1BA9-A5FBBE5BB0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199" y="6172633"/>
            <a:ext cx="5322455" cy="548841"/>
          </a:xfrm>
        </p:spPr>
        <p:txBody>
          <a:bodyPr/>
          <a:lstStyle/>
          <a:p>
            <a:r>
              <a:rPr lang="en-GB" kern="1200" dirty="0">
                <a:solidFill>
                  <a:srgbClr val="89898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2: </a:t>
            </a:r>
            <a:r>
              <a:rPr lang="en-US" kern="1200" dirty="0">
                <a:solidFill>
                  <a:srgbClr val="89898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Audits, ethical practices and professional codes of conduct</a:t>
            </a: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439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Ethics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/>
          </a:bodyPr>
          <a:lstStyle/>
          <a:p>
            <a:r>
              <a:rPr lang="en-US" dirty="0"/>
              <a:t>Review a number of sources that describe ethical practice in science and health contexts.</a:t>
            </a:r>
          </a:p>
          <a:p>
            <a:r>
              <a:rPr lang="en-US" dirty="0"/>
              <a:t>Using this information, try to define the following seven key terms: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Beneficence		Nonmaleficence	Autonomy	Informed consent </a:t>
            </a:r>
          </a:p>
          <a:p>
            <a:pPr marL="0" indent="0">
              <a:buNone/>
            </a:pPr>
            <a:r>
              <a:rPr lang="en-US" dirty="0"/>
              <a:t>Confidentiality	Truthfulness		Justice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1E26890C-A9B4-6856-D3E9-2D37453500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948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Key terms in ethics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/>
          <a:lstStyle/>
          <a:p>
            <a:r>
              <a:rPr lang="en-US" dirty="0"/>
              <a:t>Match the key term to a definition, and an example of its use in ethical practice.</a:t>
            </a:r>
            <a:endParaRPr lang="en-US" sz="1800" b="0" i="0" u="none" strike="noStrike" dirty="0">
              <a:solidFill>
                <a:srgbClr val="0D0D0D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Resources needed</a:t>
            </a:r>
            <a:endParaRPr lang="en-GB" dirty="0"/>
          </a:p>
          <a:p>
            <a:r>
              <a:rPr lang="en-GB" dirty="0"/>
              <a:t>L2 Plenary Worksheet 1</a:t>
            </a:r>
          </a:p>
          <a:p>
            <a:r>
              <a:rPr lang="en-GB" dirty="0"/>
              <a:t>L2 Plenary Worksheet 2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1C6D382-C36A-E2B3-447A-A69354020E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  <a:endParaRPr lang="en-US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C59F61FE-DFF2-1827-7DCA-3583A6536E6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1335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C4D470B-BCBB-F609-A7BC-53BC006B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Inclusion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C10F3F5-5F24-7D3F-B8EE-DFA61C4BD4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/>
              <a:t>Consolidation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9E753-FD55-A0EA-6E94-7D093127C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 the following examples of professional codes of conduct in two of the UK’s major employers in the field of science: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Royal Society of Chemistry: </a:t>
            </a:r>
            <a:r>
              <a:rPr lang="en-GB" sz="1800" u="sng" dirty="0">
                <a:solidFill>
                  <a:srgbClr val="8496B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Helvetica Neue" panose="02000503000000020004" pitchFamily="2" charset="0"/>
                <a:hlinkClick r:id="rId3"/>
              </a:rPr>
              <a:t>https://www.rsc.org/globalassets/03-membership-community/join-us/membership-regulations/rsc-code-of-conduct-final.pdf</a:t>
            </a:r>
            <a:endParaRPr lang="en-GB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u="sng" dirty="0">
                <a:solidFill>
                  <a:srgbClr val="48A0FA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Helvetica Neue" panose="02000503000000020004" pitchFamily="2" charset="0"/>
                <a:hlinkClick r:id="rId4"/>
              </a:rPr>
              <a:t>https://www.rsc.org/globalassets/03-membership-community/join-us/membership-regulations/royal-society-of-chemistry-guide-to-ethics.pdf</a:t>
            </a:r>
            <a:endParaRPr lang="en-GB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/>
              <a:t>Wellcome</a:t>
            </a:r>
            <a:r>
              <a:rPr lang="en-US" dirty="0"/>
              <a:t>: </a:t>
            </a:r>
            <a:r>
              <a:rPr lang="en-GB" sz="1800" dirty="0">
                <a:solidFill>
                  <a:srgbClr val="8496B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Helvetica Neue" panose="02000503000000020004" pitchFamily="2" charset="0"/>
                <a:hlinkClick r:id="rId5"/>
              </a:rPr>
              <a:t>https://wellcome.org/grant-funding/guidance/responsible-conduct-research</a:t>
            </a:r>
            <a:endParaRPr lang="en-US" sz="1800" dirty="0"/>
          </a:p>
          <a:p>
            <a:r>
              <a:rPr lang="en-US" dirty="0"/>
              <a:t>Prepare notes to feed back to the class on the importance of such policies in ensuring a fair and equitable workplace for employees.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77504C7F-E31D-335F-FBE6-8A2A53B340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553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4095750" cy="4052886"/>
          </a:xfrm>
        </p:spPr>
        <p:txBody>
          <a:bodyPr>
            <a:normAutofit/>
          </a:bodyPr>
          <a:lstStyle/>
          <a:p>
            <a:r>
              <a:rPr lang="en-US" sz="1800" dirty="0"/>
              <a:t>described what is meant by an audit and why they are important</a:t>
            </a:r>
          </a:p>
          <a:p>
            <a:r>
              <a:rPr lang="en-US" sz="1800" dirty="0"/>
              <a:t>stated what is meant by a professional code </a:t>
            </a:r>
            <a:br>
              <a:rPr lang="en-US" sz="1800" dirty="0"/>
            </a:br>
            <a:r>
              <a:rPr lang="en-US" sz="1800" dirty="0"/>
              <a:t>of conduct</a:t>
            </a:r>
          </a:p>
          <a:p>
            <a:r>
              <a:rPr lang="en-US" sz="1800" dirty="0"/>
              <a:t>described some of the key factors in ethical practice</a:t>
            </a:r>
          </a:p>
          <a:p>
            <a:r>
              <a:rPr lang="en-US" sz="1800" dirty="0"/>
              <a:t>defined the key terms: autonomy, informed consent, truthfulness, confidentiality, beneficence, nonmaleficence and justice.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772C6D85-E2AE-3BDC-2357-AE2E2CBB9B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E53EF"/>
          </a:solidFill>
        </p:spPr>
        <p:txBody>
          <a:bodyPr/>
          <a:lstStyle/>
          <a:p>
            <a:r>
              <a:rPr lang="en-GB" dirty="0"/>
              <a:t>Consolidation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6F9FC85F-1C09-E0B5-507D-16181E818439}"/>
              </a:ext>
            </a:extLst>
          </p:cNvPr>
          <p:cNvSpPr txBox="1">
            <a:spLocks/>
          </p:cNvSpPr>
          <p:nvPr/>
        </p:nvSpPr>
        <p:spPr>
          <a:xfrm>
            <a:off x="5200651" y="1690689"/>
            <a:ext cx="6153150" cy="4395786"/>
          </a:xfrm>
          <a:prstGeom prst="rect">
            <a:avLst/>
          </a:prstGeo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vert="horz" lIns="180000" tIns="144000" rIns="180000" bIns="144000" rtlCol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/>
              <a:t>Skills:</a:t>
            </a:r>
          </a:p>
          <a:p>
            <a:r>
              <a:rPr lang="en-US" sz="1000"/>
              <a:t>CS2.1 Conduct a review of independently selected scientific literature and other appropriate primary/secondary sources.</a:t>
            </a:r>
          </a:p>
          <a:p>
            <a:r>
              <a:rPr lang="en-US" sz="1000"/>
              <a:t>CS3.1 Identify their own role in relation to the wider team.</a:t>
            </a:r>
          </a:p>
          <a:p>
            <a:r>
              <a:rPr lang="en-US" sz="1000"/>
              <a:t>CS3.2 Meet their responsibilities when working in a wider team by ensuring that the project is compliant.</a:t>
            </a:r>
          </a:p>
          <a:p>
            <a:r>
              <a:rPr lang="en-US" sz="1000"/>
              <a:t>CS4.1 Make creative, innovative improvements to scientific practice, processes and outcomes by following an evaluation cycle.</a:t>
            </a:r>
          </a:p>
          <a:p>
            <a:r>
              <a:rPr lang="en-US" sz="1000" b="1"/>
              <a:t>General competencies:</a:t>
            </a:r>
          </a:p>
          <a:p>
            <a:r>
              <a:rPr lang="en-US" sz="1000"/>
              <a:t>English: </a:t>
            </a:r>
          </a:p>
          <a:p>
            <a:r>
              <a:rPr lang="en-US" sz="1000"/>
              <a:t>GEC4 Summarise information/ideas</a:t>
            </a:r>
          </a:p>
          <a:p>
            <a:r>
              <a:rPr lang="en-US" sz="1000"/>
              <a:t>GEC5 Synthesise information</a:t>
            </a:r>
          </a:p>
          <a:p>
            <a:r>
              <a:rPr lang="en-US" sz="1000"/>
              <a:t>GEC6 Take part in/lead discussions</a:t>
            </a:r>
          </a:p>
          <a:p>
            <a:r>
              <a:rPr lang="en-US" sz="1000"/>
              <a:t>Digital: </a:t>
            </a:r>
          </a:p>
          <a:p>
            <a:r>
              <a:rPr lang="en-US" sz="1000"/>
              <a:t>GDC1 Use digital technology and media effectively</a:t>
            </a:r>
          </a:p>
          <a:p>
            <a:r>
              <a:rPr lang="en-US" sz="1000"/>
              <a:t>GDC3 Communicate and collaborate</a:t>
            </a:r>
            <a:endParaRPr lang="en-US" sz="1000" dirty="0"/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74945DDA-EFDD-647E-1003-FFF5E6C0FB68}"/>
              </a:ext>
            </a:extLst>
          </p:cNvPr>
          <p:cNvSpPr txBox="1">
            <a:spLocks/>
          </p:cNvSpPr>
          <p:nvPr/>
        </p:nvSpPr>
        <p:spPr>
          <a:xfrm>
            <a:off x="838199" y="6356349"/>
            <a:ext cx="4903033" cy="36512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2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Lesson 2: </a:t>
            </a:r>
            <a:r>
              <a:rPr lang="en-US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21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3905250" cy="4024313"/>
          </a:xfrm>
        </p:spPr>
        <p:txBody>
          <a:bodyPr>
            <a:normAutofit/>
          </a:bodyPr>
          <a:lstStyle/>
          <a:p>
            <a:r>
              <a:rPr lang="en-US" sz="1800" dirty="0"/>
              <a:t>describe what is meant by an audit and why they are important</a:t>
            </a:r>
          </a:p>
          <a:p>
            <a:r>
              <a:rPr lang="en-US" sz="1800" dirty="0"/>
              <a:t>state what is meant by a professional code of conduct</a:t>
            </a:r>
          </a:p>
          <a:p>
            <a:r>
              <a:rPr lang="en-US" sz="1800" dirty="0"/>
              <a:t>describe some of the key factors in ethical practice</a:t>
            </a:r>
          </a:p>
          <a:p>
            <a:r>
              <a:rPr lang="en-US" sz="1800" dirty="0"/>
              <a:t>define the key terms: autonomy, informed consent, truthfulness, confidentiality, beneficence, nonmaleficence and justice.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0651" y="1690689"/>
            <a:ext cx="6153150" cy="4395786"/>
          </a:xfrm>
        </p:spPr>
        <p:txBody>
          <a:bodyPr>
            <a:noAutofit/>
          </a:bodyPr>
          <a:lstStyle/>
          <a:p>
            <a:r>
              <a:rPr lang="en-US" sz="1000" b="1" dirty="0"/>
              <a:t>Skills:</a:t>
            </a:r>
          </a:p>
          <a:p>
            <a:r>
              <a:rPr lang="en-US" sz="1000" dirty="0"/>
              <a:t>CS2.1 Conduct a review of independently selected scientific literature and other appropriate primary/secondary sources.</a:t>
            </a:r>
          </a:p>
          <a:p>
            <a:r>
              <a:rPr lang="en-US" sz="1000" dirty="0"/>
              <a:t>CS3.1 Identify their own role in relation to the wider team.</a:t>
            </a:r>
          </a:p>
          <a:p>
            <a:r>
              <a:rPr lang="en-US" sz="1000" dirty="0"/>
              <a:t>CS3.2 Meet their responsibilities when working in a wider team by ensuring that the project is compliant.</a:t>
            </a:r>
          </a:p>
          <a:p>
            <a:r>
              <a:rPr lang="en-US" sz="1000" dirty="0"/>
              <a:t>CS4.1 Make creative, innovative improvements to scientific practice, processes and outcomes by following an evaluation cycle.</a:t>
            </a:r>
          </a:p>
          <a:p>
            <a:r>
              <a:rPr lang="en-US" sz="1000" b="1" dirty="0"/>
              <a:t>General competencies:</a:t>
            </a:r>
          </a:p>
          <a:p>
            <a:r>
              <a:rPr lang="en-US" sz="1000" dirty="0"/>
              <a:t>English: </a:t>
            </a:r>
          </a:p>
          <a:p>
            <a:r>
              <a:rPr lang="en-US" sz="1000" dirty="0"/>
              <a:t>GEC4 </a:t>
            </a:r>
            <a:r>
              <a:rPr lang="en-US" sz="1000" dirty="0" err="1"/>
              <a:t>Summarise</a:t>
            </a:r>
            <a:r>
              <a:rPr lang="en-US" sz="1000" dirty="0"/>
              <a:t> information/ideas</a:t>
            </a:r>
          </a:p>
          <a:p>
            <a:r>
              <a:rPr lang="en-US" sz="1000" dirty="0"/>
              <a:t>GEC5 </a:t>
            </a:r>
            <a:r>
              <a:rPr lang="en-US" sz="1000" dirty="0" err="1"/>
              <a:t>Synthesise</a:t>
            </a:r>
            <a:r>
              <a:rPr lang="en-US" sz="1000" dirty="0"/>
              <a:t> information</a:t>
            </a:r>
          </a:p>
          <a:p>
            <a:r>
              <a:rPr lang="en-US" sz="1000" dirty="0"/>
              <a:t>GEC6 Take part in/lead discussions</a:t>
            </a:r>
          </a:p>
          <a:p>
            <a:r>
              <a:rPr lang="en-US" sz="1000" dirty="0"/>
              <a:t>Digital: </a:t>
            </a:r>
          </a:p>
          <a:p>
            <a:r>
              <a:rPr lang="en-US" sz="1000" dirty="0"/>
              <a:t>GDC1 Use digital technology and media effectively</a:t>
            </a:r>
          </a:p>
          <a:p>
            <a:r>
              <a:rPr lang="en-US" sz="1000" dirty="0"/>
              <a:t>GDC3 Communicate and collaborate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0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What are the six key organisational polices/procedures?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pt-BR" dirty="0"/>
              <a:t>EDI</a:t>
            </a:r>
          </a:p>
          <a:p>
            <a:r>
              <a:rPr lang="pt-BR" dirty="0"/>
              <a:t>S</a:t>
            </a:r>
          </a:p>
          <a:p>
            <a:r>
              <a:rPr lang="pt-BR" dirty="0"/>
              <a:t>E</a:t>
            </a:r>
          </a:p>
          <a:p>
            <a:r>
              <a:rPr lang="pt-BR" dirty="0"/>
              <a:t>PR</a:t>
            </a:r>
          </a:p>
          <a:p>
            <a:r>
              <a:rPr lang="pt-BR" dirty="0"/>
              <a:t>D</a:t>
            </a:r>
          </a:p>
          <a:p>
            <a:r>
              <a:rPr lang="pt-BR" dirty="0"/>
              <a:t>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17F0D06-6872-3142-BD7C-BEC832CD8535}"/>
              </a:ext>
            </a:extLst>
          </p:cNvPr>
          <p:cNvSpPr/>
          <p:nvPr/>
        </p:nvSpPr>
        <p:spPr>
          <a:xfrm>
            <a:off x="7647709" y="2425735"/>
            <a:ext cx="3151118" cy="3151118"/>
          </a:xfrm>
          <a:prstGeom prst="ellipse">
            <a:avLst/>
          </a:prstGeom>
          <a:solidFill>
            <a:schemeClr val="bg1"/>
          </a:solidFill>
          <a:ln w="38100">
            <a:solidFill>
              <a:srgbClr val="E2EE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D0CEC7-3CC5-6C06-0C09-68BFEAF2ED6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91339" y="3080211"/>
            <a:ext cx="1463857" cy="1842166"/>
          </a:xfrm>
          <a:prstGeom prst="rect">
            <a:avLst/>
          </a:prstGeom>
        </p:spPr>
      </p:pic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1C462248-13E6-F1EE-85E7-EF32AC13C9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416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What are the six key organisational polices/procedures?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EDI (Equality, diversity and inclusion policy)</a:t>
            </a:r>
          </a:p>
          <a:p>
            <a:r>
              <a:rPr lang="en-US" dirty="0"/>
              <a:t>S (Safeguarding policy)</a:t>
            </a:r>
          </a:p>
          <a:p>
            <a:r>
              <a:rPr lang="en-US" dirty="0"/>
              <a:t>E (Employment contracts)</a:t>
            </a:r>
          </a:p>
          <a:p>
            <a:r>
              <a:rPr lang="en-US" dirty="0"/>
              <a:t>PR (Performance reviews)</a:t>
            </a:r>
          </a:p>
          <a:p>
            <a:r>
              <a:rPr lang="en-US" dirty="0"/>
              <a:t>D (Disciplinary policy) </a:t>
            </a:r>
          </a:p>
          <a:p>
            <a:r>
              <a:rPr lang="en-US" dirty="0"/>
              <a:t>G (Grievance policy)</a:t>
            </a:r>
            <a:endParaRPr lang="pt-BR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17F0D06-6872-3142-BD7C-BEC832CD8535}"/>
              </a:ext>
            </a:extLst>
          </p:cNvPr>
          <p:cNvSpPr/>
          <p:nvPr/>
        </p:nvSpPr>
        <p:spPr>
          <a:xfrm>
            <a:off x="7647709" y="2425735"/>
            <a:ext cx="3151118" cy="3151118"/>
          </a:xfrm>
          <a:prstGeom prst="ellipse">
            <a:avLst/>
          </a:prstGeom>
          <a:solidFill>
            <a:schemeClr val="bg1"/>
          </a:solidFill>
          <a:ln w="38100">
            <a:solidFill>
              <a:srgbClr val="E2EE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2F53E1-73F1-9CAF-6813-C41A41F68BC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91339" y="3080211"/>
            <a:ext cx="1463857" cy="1842166"/>
          </a:xfrm>
          <a:prstGeom prst="rect">
            <a:avLst/>
          </a:prstGeom>
        </p:spPr>
      </p:pic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C48D6E0-2DC2-49FC-C36B-4547427191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4137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0603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6639"/>
            <a:ext cx="7083829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Adhering to quality standards helps improve the quality of care or service provided. </a:t>
            </a:r>
            <a:endParaRPr lang="en-US" dirty="0"/>
          </a:p>
          <a:p>
            <a:r>
              <a:rPr lang="en-US" sz="2400" dirty="0"/>
              <a:t>Standards that can be followed include:</a:t>
            </a:r>
          </a:p>
          <a:p>
            <a:pPr marL="0" indent="0">
              <a:buNone/>
            </a:pPr>
            <a:endParaRPr lang="en-US" sz="1300" dirty="0"/>
          </a:p>
          <a:p>
            <a:pPr marL="627063" indent="-342900">
              <a:lnSpc>
                <a:spcPct val="90000"/>
              </a:lnSpc>
              <a:spcBef>
                <a:spcPts val="0"/>
              </a:spcBef>
              <a:buSzPts val="2000"/>
            </a:pPr>
            <a:r>
              <a:rPr lang="en-US" sz="2400" dirty="0"/>
              <a:t>National </a:t>
            </a:r>
            <a:r>
              <a:rPr lang="en-US" dirty="0"/>
              <a:t>–</a:t>
            </a:r>
            <a:r>
              <a:rPr lang="en-US" sz="2400" dirty="0"/>
              <a:t> such as those provided by the British Standards Institution (BS standards);</a:t>
            </a:r>
          </a:p>
          <a:p>
            <a:pPr marL="627063" indent="-342900">
              <a:lnSpc>
                <a:spcPct val="90000"/>
              </a:lnSpc>
              <a:spcBef>
                <a:spcPts val="0"/>
              </a:spcBef>
              <a:buSzPts val="2000"/>
            </a:pPr>
            <a:endParaRPr lang="en-US" dirty="0"/>
          </a:p>
          <a:p>
            <a:pPr marL="627063" indent="-342900">
              <a:lnSpc>
                <a:spcPct val="90000"/>
              </a:lnSpc>
              <a:spcBef>
                <a:spcPts val="0"/>
              </a:spcBef>
              <a:buSzPts val="2000"/>
            </a:pPr>
            <a:r>
              <a:rPr lang="en-US" sz="2400" dirty="0"/>
              <a:t>International </a:t>
            </a:r>
            <a:r>
              <a:rPr lang="en-US" dirty="0"/>
              <a:t>–</a:t>
            </a:r>
            <a:r>
              <a:rPr lang="en-US" sz="2400" dirty="0"/>
              <a:t> for example, from the International </a:t>
            </a:r>
            <a:r>
              <a:rPr lang="en-US" sz="2400" dirty="0" err="1"/>
              <a:t>Organisation</a:t>
            </a:r>
            <a:r>
              <a:rPr lang="en-US" sz="2400" dirty="0"/>
              <a:t> for </a:t>
            </a:r>
            <a:r>
              <a:rPr lang="en-US" sz="2400" dirty="0" err="1"/>
              <a:t>Standardisation</a:t>
            </a:r>
            <a:r>
              <a:rPr lang="en-US" sz="2400" dirty="0"/>
              <a:t> (ISO standards);</a:t>
            </a:r>
          </a:p>
          <a:p>
            <a:pPr marL="627063" indent="-342900">
              <a:lnSpc>
                <a:spcPct val="90000"/>
              </a:lnSpc>
              <a:spcBef>
                <a:spcPts val="0"/>
              </a:spcBef>
              <a:buSzPts val="2000"/>
            </a:pPr>
            <a:endParaRPr lang="en-US" dirty="0"/>
          </a:p>
          <a:p>
            <a:pPr marL="627063" indent="-342900">
              <a:lnSpc>
                <a:spcPct val="90000"/>
              </a:lnSpc>
              <a:spcBef>
                <a:spcPts val="0"/>
              </a:spcBef>
              <a:buSzPts val="2000"/>
            </a:pPr>
            <a:r>
              <a:rPr lang="en-US" sz="2400" dirty="0"/>
              <a:t>Internal quality standards (as defined by an </a:t>
            </a:r>
            <a:r>
              <a:rPr lang="en-US" sz="2400" dirty="0" err="1"/>
              <a:t>organisation</a:t>
            </a:r>
            <a:r>
              <a:rPr lang="en-US" sz="2400" dirty="0"/>
              <a:t>).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endParaRPr lang="en-GB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sz="2400" b="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en-US" sz="3400" dirty="0"/>
              <a:t>This is the BSI Kitemark, signifying quality, safety and trust. Products and services marked with the BSI Kitemark have achieved Kitemark certification, confirming that a product or service has been independently and repeatedly tested by experts.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pic>
        <p:nvPicPr>
          <p:cNvPr id="2" name="Google Shape;146;p18">
            <a:extLst>
              <a:ext uri="{FF2B5EF4-FFF2-40B4-BE49-F238E27FC236}">
                <a16:creationId xmlns:a16="http://schemas.microsoft.com/office/drawing/2014/main" id="{126C5C7F-F111-800E-8562-782B17FD1FF6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71482" y="2078958"/>
            <a:ext cx="1111361" cy="135181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6A1F8EDB-6A31-693B-5BA9-23E1730A36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4832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7811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914"/>
            <a:ext cx="9901518" cy="44862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/>
              <a:t>Reasons to adhere to quality standards:</a:t>
            </a:r>
          </a:p>
          <a:p>
            <a:r>
              <a:rPr lang="en-US" dirty="0"/>
              <a:t>ensuring consistency – always obtain the same, high-quality outcome;</a:t>
            </a:r>
          </a:p>
          <a:p>
            <a:r>
              <a:rPr lang="en-US" dirty="0"/>
              <a:t>maintaining health and safety – reduce accidents/harm to employees, service or care receivers or the general public;</a:t>
            </a:r>
          </a:p>
          <a:p>
            <a:r>
              <a:rPr lang="en-US" dirty="0"/>
              <a:t>monitoring processes and procedures – checking that a process or procedure has been followed correctly to ensure optimum results;</a:t>
            </a:r>
          </a:p>
          <a:p>
            <a:r>
              <a:rPr lang="en-US" dirty="0"/>
              <a:t>facilitating continuous improvement – enabling many (often small) improvements over time;</a:t>
            </a:r>
          </a:p>
          <a:p>
            <a:r>
              <a:rPr lang="en-US" dirty="0"/>
              <a:t>facilitating objective, independent review – enabling someone not involved in the process to check that this is followed correctly, and the outcomes are to the correct standard.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6FE9F09C-3032-E1E1-392A-92CEDE5B00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9930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7811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071847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dirty="0"/>
              <a:t>Maintaining quality over time</a:t>
            </a:r>
            <a:endParaRPr lang="en-US" dirty="0"/>
          </a:p>
          <a:p>
            <a:r>
              <a:rPr lang="en-US" dirty="0"/>
              <a:t>Quality control (QC) means testing a product to ensure that it meets required standards;</a:t>
            </a:r>
          </a:p>
          <a:p>
            <a:r>
              <a:rPr lang="en-US" dirty="0"/>
              <a:t>Quality assurance (QA) means having procedures in place that ensure that a product or service meets the required standards;</a:t>
            </a:r>
          </a:p>
          <a:p>
            <a:r>
              <a:rPr lang="en-US" dirty="0"/>
              <a:t>Quality control and assurance is often achieved via completing an audit;</a:t>
            </a:r>
          </a:p>
          <a:p>
            <a:r>
              <a:rPr lang="en-US" dirty="0"/>
              <a:t>Audits give an objective and independent review of standards, and so allow </a:t>
            </a:r>
            <a:r>
              <a:rPr lang="en-US" dirty="0" err="1"/>
              <a:t>organisations</a:t>
            </a:r>
            <a:r>
              <a:rPr lang="en-US" dirty="0"/>
              <a:t> to self-evaluate the quality of their performance over time.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A7A07CD6-6DC4-3C17-40AF-0B77AFDF66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362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1126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536"/>
            <a:ext cx="643677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Professional codes of conduct are another way of ensuring good outcomes. They clarify the missions (aims), values, principles and standards that everyone must adhere to by:  </a:t>
            </a:r>
          </a:p>
          <a:p>
            <a:r>
              <a:rPr lang="en-US" dirty="0"/>
              <a:t>outlining expected professional </a:t>
            </a:r>
            <a:r>
              <a:rPr lang="en-US" dirty="0" err="1"/>
              <a:t>behaviours</a:t>
            </a:r>
            <a:r>
              <a:rPr lang="en-US" dirty="0"/>
              <a:t> and attitudes;</a:t>
            </a:r>
          </a:p>
          <a:p>
            <a:r>
              <a:rPr lang="en-US" dirty="0"/>
              <a:t>outlining rules and responsibilities within an </a:t>
            </a:r>
            <a:r>
              <a:rPr lang="en-US" dirty="0" err="1"/>
              <a:t>organisation</a:t>
            </a:r>
            <a:r>
              <a:rPr lang="en-US" dirty="0"/>
              <a:t>;</a:t>
            </a:r>
          </a:p>
          <a:p>
            <a:r>
              <a:rPr lang="en-US" dirty="0"/>
              <a:t>promoting confidence in the </a:t>
            </a:r>
            <a:r>
              <a:rPr lang="en-US" dirty="0" err="1"/>
              <a:t>organisation</a:t>
            </a:r>
            <a:r>
              <a:rPr lang="en-US" dirty="0"/>
              <a:t>.</a:t>
            </a:r>
          </a:p>
        </p:txBody>
      </p:sp>
      <p:pic>
        <p:nvPicPr>
          <p:cNvPr id="6" name="Picture 5" descr="Close-up of a doctor writing on a clipboard">
            <a:extLst>
              <a:ext uri="{FF2B5EF4-FFF2-40B4-BE49-F238E27FC236}">
                <a16:creationId xmlns:a16="http://schemas.microsoft.com/office/drawing/2014/main" id="{D272B136-9203-2604-EB12-A3FB8A2BD09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74974" y="2426785"/>
            <a:ext cx="4576884" cy="2879143"/>
          </a:xfrm>
          <a:prstGeom prst="rect">
            <a:avLst/>
          </a:prstGeom>
        </p:spPr>
      </p:pic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D2C5045E-7347-3187-FC7C-E147331A07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1391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dirty="0"/>
              <a:t>Quality standards and professional codes of conduct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D58A71-5186-ECB1-2F13-FB84D41AD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12143"/>
            <a:ext cx="57956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Codes of conduct are written by:</a:t>
            </a:r>
          </a:p>
          <a:p>
            <a:r>
              <a:rPr lang="en-US" dirty="0"/>
              <a:t>professional bodies – such as the Royal Society of Chemistry (RSC), </a:t>
            </a:r>
            <a:br>
              <a:rPr lang="en-US" dirty="0"/>
            </a:br>
            <a:r>
              <a:rPr lang="en-US" dirty="0"/>
              <a:t>the Royal College of Nursing (RCN); </a:t>
            </a:r>
          </a:p>
          <a:p>
            <a:r>
              <a:rPr lang="en-US" dirty="0"/>
              <a:t>government agencies – such as the UK Health Security Agency; </a:t>
            </a:r>
          </a:p>
          <a:p>
            <a:r>
              <a:rPr lang="en-US" dirty="0"/>
              <a:t>employers themselves.</a:t>
            </a:r>
          </a:p>
        </p:txBody>
      </p:sp>
      <p:pic>
        <p:nvPicPr>
          <p:cNvPr id="6" name="Picture 5" descr="A blue binder with a label on it">
            <a:extLst>
              <a:ext uri="{FF2B5EF4-FFF2-40B4-BE49-F238E27FC236}">
                <a16:creationId xmlns:a16="http://schemas.microsoft.com/office/drawing/2014/main" id="{08BDC14B-86D4-3A2A-0C8C-B87690BC651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3882" y="1990845"/>
            <a:ext cx="5136732" cy="3206187"/>
          </a:xfrm>
          <a:prstGeom prst="rect">
            <a:avLst/>
          </a:prstGeom>
        </p:spPr>
      </p:pic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0BCE100C-A0F5-E810-95E8-A7B44BF4E3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903033" cy="365125"/>
          </a:xfrm>
        </p:spPr>
        <p:txBody>
          <a:bodyPr/>
          <a:lstStyle/>
          <a:p>
            <a:r>
              <a:rPr lang="en-GB" dirty="0"/>
              <a:t>Lesson 2: </a:t>
            </a:r>
            <a:r>
              <a:rPr lang="en-US" dirty="0"/>
              <a:t>Audits, ethical practices and professional codes of conduct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285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1C75B4-9665-4CEB-808D-17CCB34D03B0}"/>
</file>

<file path=customXml/itemProps2.xml><?xml version="1.0" encoding="utf-8"?>
<ds:datastoreItem xmlns:ds="http://schemas.openxmlformats.org/officeDocument/2006/customXml" ds:itemID="{337FEC82-B1A5-46CB-85CD-D273B4D714D6}"/>
</file>

<file path=customXml/itemProps3.xml><?xml version="1.0" encoding="utf-8"?>
<ds:datastoreItem xmlns:ds="http://schemas.openxmlformats.org/officeDocument/2006/customXml" ds:itemID="{970951A5-D3D0-4A43-95F4-E3D8890E10F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1772</Words>
  <Application>Microsoft Office PowerPoint</Application>
  <PresentationFormat>Widescreen</PresentationFormat>
  <Paragraphs>208</Paragraphs>
  <Slides>17</Slides>
  <Notes>9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Calibri</vt:lpstr>
      <vt:lpstr>docs-Calibri</vt:lpstr>
      <vt:lpstr>Noto Sans Symbols</vt:lpstr>
      <vt:lpstr>Segoe UI</vt:lpstr>
      <vt:lpstr>Symbol</vt:lpstr>
      <vt:lpstr>Times New Roman</vt:lpstr>
      <vt:lpstr>Office Theme</vt:lpstr>
      <vt:lpstr>Science</vt:lpstr>
      <vt:lpstr>In this lesson, we will:</vt:lpstr>
      <vt:lpstr>What are the six key organisational polices/procedures?</vt:lpstr>
      <vt:lpstr>What are the six key organisational polices/procedures?</vt:lpstr>
      <vt:lpstr>Quality standards and professional codes of conduct</vt:lpstr>
      <vt:lpstr>Quality standards and professional codes of conduct</vt:lpstr>
      <vt:lpstr>Quality standards and professional codes of conduct</vt:lpstr>
      <vt:lpstr>Quality standards and professional codes of conduct</vt:lpstr>
      <vt:lpstr>Quality standards and professional codes of conduct</vt:lpstr>
      <vt:lpstr>Quality standards and professional codes of conduct</vt:lpstr>
      <vt:lpstr>Quality standards and professional codes of conduct</vt:lpstr>
      <vt:lpstr>Quality standards and professional codes of conduct</vt:lpstr>
      <vt:lpstr>Ethics</vt:lpstr>
      <vt:lpstr>Ethics</vt:lpstr>
      <vt:lpstr>Key terms in ethics</vt:lpstr>
      <vt:lpstr>Inclusion</vt:lpstr>
      <vt:lpstr>In this lesson, we have: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2024-03-01T16:40:37Z</dcterms:created>
  <dcterms:modified xsi:type="dcterms:W3CDTF">2024-03-05T08:57:19Z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