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5" r:id="rId3"/>
    <p:sldId id="320" r:id="rId4"/>
    <p:sldId id="321" r:id="rId5"/>
    <p:sldId id="319" r:id="rId6"/>
    <p:sldId id="313" r:id="rId7"/>
    <p:sldId id="314" r:id="rId8"/>
    <p:sldId id="316" r:id="rId9"/>
    <p:sldId id="317" r:id="rId10"/>
    <p:sldId id="318" r:id="rId11"/>
    <p:sldId id="325" r:id="rId12"/>
    <p:sldId id="326" r:id="rId13"/>
    <p:sldId id="312" r:id="rId14"/>
    <p:sldId id="324" r:id="rId15"/>
    <p:sldId id="328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E2EEBE"/>
    <a:srgbClr val="8E53EF"/>
    <a:srgbClr val="FF7575"/>
    <a:srgbClr val="466318"/>
    <a:srgbClr val="F6FAEC"/>
    <a:srgbClr val="C0CEFF"/>
    <a:srgbClr val="10283A"/>
    <a:srgbClr val="F19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39" autoAdjust="0"/>
  </p:normalViewPr>
  <p:slideViewPr>
    <p:cSldViewPr snapToGrid="0">
      <p:cViewPr varScale="1">
        <p:scale>
          <a:sx n="70" d="100"/>
          <a:sy n="70" d="100"/>
        </p:scale>
        <p:origin x="5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8B7D-84DA-49B4-815F-E8EB22447C8B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718B6-B4F5-461F-A37F-3825AB67BA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sby.org.uk/uploads/education/reports/pdf/industrial-biotechnology-technicians-report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cleapss.org.uk/resource-info/pp050-investigating-the-effects-of-antimicrobial-chemicals.asp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cience.cleapss.org.uk/resource-info/pp102-making-blood-smear-slides.aspx" TargetMode="External"/><Relationship Id="rId4" Type="http://schemas.openxmlformats.org/officeDocument/2006/relationships/hyperlink" Target="https://science.cleapss.org.uk/resource-info/pp085-using-colorimetry-to-quantify-reducing-sugar-concentrations.asp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©</a:t>
            </a:r>
            <a:r>
              <a:rPr lang="en-CA"/>
              <a:t>: iStock 1441663123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Image credit:</a:t>
            </a:r>
          </a:p>
          <a:p>
            <a:r>
              <a:rPr lang="en-GB" dirty="0"/>
              <a:t>©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Shutterstock/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docs-Calibri"/>
              </a:rPr>
              <a:t>wavebreakmedia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Useful website: </a:t>
            </a:r>
            <a:r>
              <a:rPr lang="en-US" sz="1200" dirty="0">
                <a:solidFill>
                  <a:srgbClr val="0D0D0D"/>
                </a:solidFill>
                <a:effectLst/>
                <a:latin typeface="Segoe UI" panose="020B0502040204020203" pitchFamily="34" charset="0"/>
                <a:hlinkClick r:id="rId3"/>
              </a:rPr>
              <a:t>industrial-biotechnology-technicians-report.pdf (gatsby.org.uk)</a:t>
            </a:r>
            <a:r>
              <a:rPr lang="en-US" sz="1200" dirty="0">
                <a:solidFill>
                  <a:srgbClr val="0D0D0D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endParaRPr lang="en-CA" dirty="0"/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Image credit:</a:t>
            </a:r>
          </a:p>
          <a:p>
            <a:r>
              <a:rPr lang="en-GB" dirty="0"/>
              <a:t>©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Shutterstock/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docs-Calibri"/>
              </a:rPr>
              <a:t>wavebreakmedia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9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5142"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CLEAPSS </a:t>
            </a:r>
            <a:r>
              <a:rPr lang="en-GB" dirty="0" err="1">
                <a:solidFill>
                  <a:srgbClr val="000000"/>
                </a:solidFill>
                <a:effectLst/>
                <a:latin typeface="Helvetica" pitchFamily="2" charset="0"/>
              </a:rPr>
              <a:t>practicals</a:t>
            </a:r>
            <a:r>
              <a:rPr lang="en-GB" dirty="0">
                <a:solidFill>
                  <a:srgbClr val="000000"/>
                </a:solidFill>
                <a:effectLst/>
                <a:latin typeface="Helvetica" pitchFamily="2" charset="0"/>
              </a:rPr>
              <a:t> in this slide: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GB" sz="12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r>
              <a:rPr lang="en-GB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science.cleapss.org.uk/resource-info/pp050-investigating-the-effects-of-antimicrobial-chemicals.aspx</a:t>
            </a:r>
            <a:endParaRPr lang="en-GB"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r>
              <a:rPr lang="en-GB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science.cleapss.org.uk/resource-info/pp085-using-colorimetry-to-quantify-reducing-sugar-concentrations.aspx</a:t>
            </a:r>
            <a:endParaRPr lang="en-GB"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r>
              <a:rPr lang="en-GB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science.cleapss.org.uk/resource-info/pp102-making-blood-smear-slides.aspx</a:t>
            </a:r>
            <a:endParaRPr lang="en-GB" sz="12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GB" sz="1200" u="sng" dirty="0">
              <a:solidFill>
                <a:schemeClr val="hlink"/>
              </a:solidFill>
              <a:latin typeface="Arial"/>
              <a:cs typeface="Arial"/>
              <a:sym typeface="Arial"/>
            </a:endParaRPr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Image credit:</a:t>
            </a:r>
          </a:p>
          <a:p>
            <a:r>
              <a:rPr lang="en-GB" dirty="0"/>
              <a:t>©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PageSeven</a:t>
            </a:r>
            <a:endParaRPr lang="en-CA" b="0" i="0" dirty="0">
              <a:solidFill>
                <a:srgbClr val="000000"/>
              </a:solidFill>
              <a:effectLst/>
              <a:latin typeface="docs-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Image credit:</a:t>
            </a:r>
          </a:p>
          <a:p>
            <a:r>
              <a:rPr lang="en-GB" dirty="0"/>
              <a:t>©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Chokniti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-Studio</a:t>
            </a:r>
            <a:endParaRPr lang="en-CA" b="0" i="0" dirty="0">
              <a:solidFill>
                <a:srgbClr val="000000"/>
              </a:solidFill>
              <a:effectLst/>
              <a:latin typeface="docs-Calibri"/>
            </a:endParaRPr>
          </a:p>
          <a:p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Image credit:</a:t>
            </a:r>
          </a:p>
          <a:p>
            <a:r>
              <a:rPr lang="en-GB" dirty="0"/>
              <a:t>©</a:t>
            </a:r>
            <a:r>
              <a:rPr lang="en-CA" b="0" i="0" dirty="0">
                <a:solidFill>
                  <a:srgbClr val="000000"/>
                </a:solidFill>
                <a:effectLst/>
                <a:latin typeface="docs-Calibri"/>
              </a:rPr>
              <a:t>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</a:t>
            </a:r>
            <a:r>
              <a:rPr lang="en-CA" b="0" i="0" dirty="0" err="1">
                <a:solidFill>
                  <a:srgbClr val="1F1F1F"/>
                </a:solidFill>
                <a:effectLst/>
                <a:latin typeface="Google Sans"/>
              </a:rPr>
              <a:t>Try_my_best</a:t>
            </a:r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CA" sz="1200" b="0" i="0" dirty="0">
              <a:solidFill>
                <a:srgbClr val="000000"/>
              </a:solidFill>
              <a:effectLst/>
              <a:latin typeface="docs-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5142"/>
              <a:buNone/>
            </a:pPr>
            <a:endParaRPr lang="en-GB" sz="1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18B6-B4F5-461F-A37F-3825AB67BA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lab coats&#10;&#10;Description automatically generated with medium confidence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7226" y="1677322"/>
            <a:ext cx="757547" cy="9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B36D0-2D56-0FDB-5940-69EB91D58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F9B7F-2B1A-52D2-9C85-16A12FF20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3B1122-7287-39FB-52A7-F594DB038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6A30E20-A7B7-5E55-322D-0D73FBBE2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4ABF62B2-FA08-FA76-C798-4B6D72056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6B998-0103-C1DB-8E36-C20883F4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B64C23-83AF-58AF-1D04-EC58CEEB9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6710AA-35B3-4611-B38B-2AE5EA4F2C3D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6723EEDC-DC11-DDA5-E851-4106E43828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E2D6BA1E-FF7B-4A87-7719-83511F31E9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85" y="-232757"/>
            <a:ext cx="10394015" cy="709075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FF4CE65D-1F3E-DDCA-DFC3-AD627D0C955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345277" y="1825625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Media Placeholder 9">
            <a:extLst>
              <a:ext uri="{FF2B5EF4-FFF2-40B4-BE49-F238E27FC236}">
                <a16:creationId xmlns:a16="http://schemas.microsoft.com/office/drawing/2014/main" id="{E1343224-FEC4-DC11-C663-18376AA79055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913252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Media Placeholder 9">
            <a:extLst>
              <a:ext uri="{FF2B5EF4-FFF2-40B4-BE49-F238E27FC236}">
                <a16:creationId xmlns:a16="http://schemas.microsoft.com/office/drawing/2014/main" id="{5906E010-8129-32F5-C16B-952078949CB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79" y="1825625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Media Placeholder 9">
            <a:extLst>
              <a:ext uri="{FF2B5EF4-FFF2-40B4-BE49-F238E27FC236}">
                <a16:creationId xmlns:a16="http://schemas.microsoft.com/office/drawing/2014/main" id="{67E0326F-2B5D-F940-6B07-2040CD364126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128522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Media Placeholder 9">
            <a:extLst>
              <a:ext uri="{FF2B5EF4-FFF2-40B4-BE49-F238E27FC236}">
                <a16:creationId xmlns:a16="http://schemas.microsoft.com/office/drawing/2014/main" id="{77B97025-398A-2411-8139-584808243C23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701049" y="4046026"/>
            <a:ext cx="2869506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71D4DB-7805-4FB7-6863-4E593E8FDD1A}"/>
              </a:ext>
            </a:extLst>
          </p:cNvPr>
          <p:cNvSpPr/>
          <p:nvPr userDrawn="1"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83CDFB-2601-E6DF-815A-D5F9320CFD14}"/>
              </a:ext>
            </a:extLst>
          </p:cNvPr>
          <p:cNvSpPr/>
          <p:nvPr userDrawn="1"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276721-4429-0704-C4CE-7A43F571760F}"/>
              </a:ext>
            </a:extLst>
          </p:cNvPr>
          <p:cNvSpPr/>
          <p:nvPr userDrawn="1"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27038A-6470-D99B-4555-F91D93131CC0}"/>
              </a:ext>
            </a:extLst>
          </p:cNvPr>
          <p:cNvSpPr/>
          <p:nvPr userDrawn="1"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B21FDD-D444-068F-F9BE-3B5603BFD79E}"/>
              </a:ext>
            </a:extLst>
          </p:cNvPr>
          <p:cNvSpPr/>
          <p:nvPr userDrawn="1"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4663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85" y="-232757"/>
            <a:ext cx="10394015" cy="709075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4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science.cleapss.org.uk/resource-info/pp050-investigating-the-effects-of-antimicrobial-chemicals.aspx" TargetMode="External"/><Relationship Id="rId7" Type="http://schemas.openxmlformats.org/officeDocument/2006/relationships/hyperlink" Target="https://science.cleapss.org.uk/resource-info/pp102-making-blood-smear-slide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s://science.cleapss.org.uk/resource-info/pp085-using-colorimetry-to-quantify-reducing-sugar-concentrations.aspx" TargetMode="Externa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/>
              <a:t>Science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5626100"/>
            <a:ext cx="11210924" cy="457200"/>
          </a:xfrm>
        </p:spPr>
        <p:txBody>
          <a:bodyPr/>
          <a:lstStyle/>
          <a:p>
            <a:r>
              <a:rPr lang="en-GB" dirty="0"/>
              <a:t>Lesson 5</a:t>
            </a:r>
            <a:r>
              <a:rPr lang="en-GB" dirty="0">
                <a:solidFill>
                  <a:schemeClr val="tx1"/>
                </a:solidFill>
              </a:rPr>
              <a:t>: The role of laboratory technicians</a:t>
            </a: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</a:t>
            </a:r>
            <a:r>
              <a:rPr lang="en-GB" dirty="0"/>
              <a:t> –</a:t>
            </a:r>
            <a:r>
              <a:rPr lang="en-US" dirty="0"/>
              <a:t> answer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4. Name </a:t>
            </a:r>
            <a:r>
              <a:rPr lang="en-US" b="1" dirty="0">
                <a:solidFill>
                  <a:schemeClr val="tx1"/>
                </a:solidFill>
                <a:ea typeface="Arial"/>
                <a:sym typeface="Arial"/>
              </a:rPr>
              <a:t>one 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role in the science sector that is not a laboratory-based job.</a:t>
            </a: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Any suitable answer, such as roles in: 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Communication and outreach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Education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Management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Manufacturing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Public service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tx1"/>
                </a:solidFill>
              </a:rPr>
              <a:t>Policy and product development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6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744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SzPct val="64285"/>
            </a:pPr>
            <a:r>
              <a:rPr lang="en-GB" dirty="0"/>
              <a:t>The role of laboratory technicians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622350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6F6A858-7CEA-F5EA-8347-2F45DFA3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250"/>
            <a:ext cx="5921375" cy="4658714"/>
          </a:xfrm>
          <a:solidFill>
            <a:srgbClr val="E2EEBE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a typeface="Arial"/>
                <a:sym typeface="Arial"/>
              </a:rPr>
              <a:t>What role do laboratory technicians play in the science sector?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 descr="A person wearing a white coat and blue gloves">
            <a:extLst>
              <a:ext uri="{FF2B5EF4-FFF2-40B4-BE49-F238E27FC236}">
                <a16:creationId xmlns:a16="http://schemas.microsoft.com/office/drawing/2014/main" id="{35312B4F-890C-E3AD-93D7-8C64C0FD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1" y="2207679"/>
            <a:ext cx="4934410" cy="32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2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14012" cy="1325563"/>
          </a:xfrm>
        </p:spPr>
        <p:txBody>
          <a:bodyPr/>
          <a:lstStyle/>
          <a:p>
            <a:pPr lvl="0">
              <a:spcBef>
                <a:spcPts val="1000"/>
              </a:spcBef>
              <a:buSzPct val="64285"/>
            </a:pPr>
            <a:r>
              <a:rPr lang="en-GB" dirty="0"/>
              <a:t>The role of laboratory technicians</a:t>
            </a:r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622350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F6A858-7CEA-F5EA-8347-2F45DFA3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921375" cy="4652964"/>
          </a:xfrm>
          <a:solidFill>
            <a:srgbClr val="E2EEBE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Laboratory technicians play a key role in the science sector, for example by:</a:t>
            </a:r>
          </a:p>
          <a:p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preparing and setting up experimental work</a:t>
            </a:r>
          </a:p>
          <a:p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e</a:t>
            </a:r>
            <a:r>
              <a:rPr lang="en-US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nsuring health and safety regulations are met</a:t>
            </a:r>
          </a:p>
          <a:p>
            <a:r>
              <a:rPr lang="en-US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calibrating equipment 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o</a:t>
            </a:r>
            <a:r>
              <a:rPr lang="en-US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rdering and storing equipment and chemicals</a:t>
            </a:r>
          </a:p>
          <a:p>
            <a:r>
              <a:rPr lang="en-US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cleaning and disinfecting equipment and workspaces, including dealing with chemical waste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111111"/>
                </a:solidFill>
                <a:latin typeface="Segoe UI" panose="020B0502040204020203" pitchFamily="34" charset="0"/>
              </a:rPr>
              <a:t>g</a:t>
            </a:r>
            <a:r>
              <a:rPr lang="en-US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athering, recording and reporting data from tests and experiments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erson wearing a white coat and blue gloves">
            <a:extLst>
              <a:ext uri="{FF2B5EF4-FFF2-40B4-BE49-F238E27FC236}">
                <a16:creationId xmlns:a16="http://schemas.microsoft.com/office/drawing/2014/main" id="{39289934-768F-8B6E-2F73-6073850D5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84" y="2179524"/>
            <a:ext cx="5139928" cy="3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75"/>
            <a:ext cx="10515600" cy="873125"/>
          </a:xfrm>
        </p:spPr>
        <p:txBody>
          <a:bodyPr>
            <a:normAutofit/>
          </a:bodyPr>
          <a:lstStyle/>
          <a:p>
            <a:r>
              <a:rPr lang="en-GB" dirty="0"/>
              <a:t>The role of laboratory technicians</a:t>
            </a:r>
            <a:endParaRPr lang="en-GB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622350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22565-8163-DC7F-7F0A-08DBBD9A2B85}"/>
              </a:ext>
            </a:extLst>
          </p:cNvPr>
          <p:cNvSpPr txBox="1"/>
          <p:nvPr/>
        </p:nvSpPr>
        <p:spPr>
          <a:xfrm>
            <a:off x="507057" y="4763946"/>
            <a:ext cx="4331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Investigating</a:t>
            </a:r>
            <a:r>
              <a:rPr lang="fr-FR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antimicrobial chemicals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8DC66-B8BB-9C99-829E-8577D58E1967}"/>
              </a:ext>
            </a:extLst>
          </p:cNvPr>
          <p:cNvSpPr txBox="1"/>
          <p:nvPr/>
        </p:nvSpPr>
        <p:spPr>
          <a:xfrm>
            <a:off x="4990281" y="4763946"/>
            <a:ext cx="221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colorimetry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B30A0-35B5-BE2C-2BF4-D8D7BF86579D}"/>
              </a:ext>
            </a:extLst>
          </p:cNvPr>
          <p:cNvSpPr txBox="1"/>
          <p:nvPr/>
        </p:nvSpPr>
        <p:spPr>
          <a:xfrm>
            <a:off x="8046245" y="4763946"/>
            <a:ext cx="3307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Making blood smear slides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 txBox="1">
            <a:spLocks/>
          </p:cNvSpPr>
          <p:nvPr/>
        </p:nvSpPr>
        <p:spPr>
          <a:xfrm>
            <a:off x="838200" y="1039470"/>
            <a:ext cx="10515600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Carry out a practical to develop your laboratory skills</a:t>
            </a:r>
          </a:p>
        </p:txBody>
      </p:sp>
      <p:pic>
        <p:nvPicPr>
          <p:cNvPr id="10" name="Picture 9" descr="Hands holding a swab over a petri dish">
            <a:hlinkClick r:id="rId3"/>
            <a:extLst>
              <a:ext uri="{FF2B5EF4-FFF2-40B4-BE49-F238E27FC236}">
                <a16:creationId xmlns:a16="http://schemas.microsoft.com/office/drawing/2014/main" id="{200315DC-032B-A508-D6CC-CF5EB2E15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4" y="2416177"/>
            <a:ext cx="2835728" cy="2126797"/>
          </a:xfrm>
          <a:prstGeom prst="rect">
            <a:avLst/>
          </a:prstGeom>
        </p:spPr>
      </p:pic>
      <p:pic>
        <p:nvPicPr>
          <p:cNvPr id="21" name="Picture 20" descr="A group of test tubes with blue liquid in them">
            <a:hlinkClick r:id="rId5"/>
            <a:extLst>
              <a:ext uri="{FF2B5EF4-FFF2-40B4-BE49-F238E27FC236}">
                <a16:creationId xmlns:a16="http://schemas.microsoft.com/office/drawing/2014/main" id="{740F7511-FD6E-AC97-475B-C86504178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4" y="2416177"/>
            <a:ext cx="3273425" cy="2177954"/>
          </a:xfrm>
          <a:prstGeom prst="rect">
            <a:avLst/>
          </a:prstGeom>
        </p:spPr>
      </p:pic>
      <p:pic>
        <p:nvPicPr>
          <p:cNvPr id="25" name="Picture 24" descr="A person in blue gloves working in a laboratory">
            <a:hlinkClick r:id="rId7"/>
            <a:extLst>
              <a:ext uri="{FF2B5EF4-FFF2-40B4-BE49-F238E27FC236}">
                <a16:creationId xmlns:a16="http://schemas.microsoft.com/office/drawing/2014/main" id="{20C55E34-B677-FD19-72DF-EE8794F6D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15" y="2416177"/>
            <a:ext cx="3266931" cy="21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1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Study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/>
          <a:lstStyle/>
          <a:p>
            <a:r>
              <a:rPr lang="en-US" dirty="0"/>
              <a:t>Answer the study question (Worksheet 1).</a:t>
            </a:r>
          </a:p>
          <a:p>
            <a:r>
              <a:rPr lang="en-US" dirty="0"/>
              <a:t>Mark a partner’s worksheet using the mark scheme  (Worksheet 2).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E64551-BB55-42D7-A163-0EF4924DC8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3174076 w 3174076"/>
              <a:gd name="connsiteY1" fmla="*/ 0 h 4351338"/>
              <a:gd name="connsiteX2" fmla="*/ 3174076 w 3174076"/>
              <a:gd name="connsiteY2" fmla="*/ 4351338 h 4351338"/>
              <a:gd name="connsiteX3" fmla="*/ 0 w 3174076"/>
              <a:gd name="connsiteY3" fmla="*/ 4351338 h 4351338"/>
              <a:gd name="connsiteX4" fmla="*/ 0 w 3174076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683513" y="-33775"/>
                  <a:pt x="1982506" y="138873"/>
                  <a:pt x="3174076" y="0"/>
                </a:cubicBezTo>
                <a:cubicBezTo>
                  <a:pt x="3100305" y="585222"/>
                  <a:pt x="3018193" y="3710241"/>
                  <a:pt x="3174076" y="4351338"/>
                </a:cubicBezTo>
                <a:cubicBezTo>
                  <a:pt x="2289957" y="4214008"/>
                  <a:pt x="1369523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582902" y="-101487"/>
                  <a:pt x="2639420" y="-162162"/>
                  <a:pt x="3174076" y="0"/>
                </a:cubicBezTo>
                <a:cubicBezTo>
                  <a:pt x="3234789" y="1739382"/>
                  <a:pt x="3113004" y="3375976"/>
                  <a:pt x="3174076" y="4351338"/>
                </a:cubicBezTo>
                <a:cubicBezTo>
                  <a:pt x="2062552" y="4401403"/>
                  <a:pt x="1170419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  <a:endParaRPr lang="en-GB" dirty="0"/>
          </a:p>
          <a:p>
            <a:r>
              <a:rPr lang="en-GB" dirty="0"/>
              <a:t>L5 Activity 2 Worksheet 1</a:t>
            </a:r>
          </a:p>
          <a:p>
            <a:r>
              <a:rPr lang="en-GB" dirty="0"/>
              <a:t>L5 Activity 2 Worksheet 2</a:t>
            </a:r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622350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6D382-C36A-E2B3-447A-A69354020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8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question – next steps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973929" y="182562"/>
            <a:ext cx="2078545" cy="365125"/>
          </a:xfrm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CD307-42C4-43C5-B0F5-E49AEE1E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2710" cy="4351338"/>
          </a:xfrm>
        </p:spPr>
        <p:txBody>
          <a:bodyPr/>
          <a:lstStyle/>
          <a:p>
            <a:r>
              <a:rPr lang="en-US" dirty="0"/>
              <a:t>Look at your marked response – what went well? What could you do better next time?</a:t>
            </a:r>
          </a:p>
          <a:p>
            <a:r>
              <a:rPr lang="en-US" dirty="0"/>
              <a:t>Update your notes to capture points you need to review and any exam tips. For example:</a:t>
            </a:r>
          </a:p>
          <a:p>
            <a:pPr marL="533400" indent="-266700">
              <a:buFont typeface="Courier New" pitchFamily="49" charset="0"/>
              <a:buChar char="o"/>
            </a:pPr>
            <a:r>
              <a:rPr lang="en-US" dirty="0"/>
              <a:t>Did you finish the question in time?</a:t>
            </a:r>
          </a:p>
          <a:p>
            <a:pPr marL="533400" indent="-266700">
              <a:buFont typeface="Courier New" pitchFamily="49" charset="0"/>
              <a:buChar char="o"/>
            </a:pPr>
            <a:r>
              <a:rPr lang="en-US" dirty="0"/>
              <a:t>Did you use technical language?</a:t>
            </a:r>
          </a:p>
          <a:p>
            <a:pPr marL="533400" indent="-266700">
              <a:buFont typeface="Courier New" pitchFamily="49" charset="0"/>
              <a:buChar char="o"/>
            </a:pPr>
            <a:r>
              <a:rPr lang="en-US" dirty="0"/>
              <a:t>Was your answer balanced? Did you give reasons for and against the company’s claim?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 txBox="1">
            <a:spLocks/>
          </p:cNvSpPr>
          <p:nvPr/>
        </p:nvSpPr>
        <p:spPr>
          <a:xfrm>
            <a:off x="838199" y="6356350"/>
            <a:ext cx="6223503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46631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5: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role of laboratory technicians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the science sector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4104" cy="4351338"/>
          </a:xfrm>
        </p:spPr>
        <p:txBody>
          <a:bodyPr>
            <a:normAutofit/>
          </a:bodyPr>
          <a:lstStyle/>
          <a:p>
            <a:r>
              <a:rPr lang="en-US" dirty="0"/>
              <a:t>explored the diversity of work undertaken by science laboratory technicians</a:t>
            </a:r>
          </a:p>
          <a:p>
            <a:r>
              <a:rPr lang="en-US" dirty="0"/>
              <a:t>completed an exam-style question to consolidate learning from this topic.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0529" y="1825624"/>
            <a:ext cx="4843272" cy="435133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CS3.1 Identify their own role in relation to the wider team.</a:t>
            </a:r>
          </a:p>
          <a:p>
            <a:r>
              <a:rPr lang="en-US" dirty="0"/>
              <a:t>CS3.2 Meet their responsibilities when working in a wider team by ensuring that the project is compliant.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 </a:t>
            </a:r>
          </a:p>
          <a:p>
            <a:r>
              <a:rPr lang="en-US" dirty="0"/>
              <a:t>GEC2 Present information and ideas</a:t>
            </a:r>
          </a:p>
          <a:p>
            <a:r>
              <a:rPr lang="en-US" dirty="0"/>
              <a:t>GEC4 </a:t>
            </a:r>
            <a:r>
              <a:rPr lang="en-US" dirty="0" err="1"/>
              <a:t>Summarise</a:t>
            </a:r>
            <a:r>
              <a:rPr lang="en-US" dirty="0"/>
              <a:t> information/ideas</a:t>
            </a:r>
          </a:p>
          <a:p>
            <a:r>
              <a:rPr lang="en-US" dirty="0"/>
              <a:t>GEC5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dirty="0"/>
              <a:t>GEC6 Take part in/lead discussions</a:t>
            </a:r>
          </a:p>
          <a:p>
            <a:r>
              <a:rPr lang="en-US" dirty="0" err="1"/>
              <a:t>Maths</a:t>
            </a:r>
            <a:r>
              <a:rPr lang="en-US" dirty="0"/>
              <a:t>: </a:t>
            </a:r>
          </a:p>
          <a:p>
            <a:r>
              <a:rPr lang="en-US" dirty="0"/>
              <a:t>GMC1 Measuring with precision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5781675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1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 this lesson, we will: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1277" cy="4351338"/>
          </a:xfrm>
        </p:spPr>
        <p:txBody>
          <a:bodyPr>
            <a:normAutofit/>
          </a:bodyPr>
          <a:lstStyle/>
          <a:p>
            <a:r>
              <a:rPr lang="en-US" dirty="0"/>
              <a:t>explore the diversity of work undertaken by science laboratory technicians</a:t>
            </a:r>
          </a:p>
          <a:p>
            <a:r>
              <a:rPr lang="en-US" dirty="0"/>
              <a:t>complete an exam-style question to consolidate learning from this topic.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046" y="1486661"/>
            <a:ext cx="5386754" cy="45483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Skills:</a:t>
            </a:r>
          </a:p>
          <a:p>
            <a:r>
              <a:rPr lang="en-US" dirty="0"/>
              <a:t>CS3.1 Identify their own role in relation to the wider team.</a:t>
            </a:r>
          </a:p>
          <a:p>
            <a:r>
              <a:rPr lang="en-US" dirty="0"/>
              <a:t>CS3.2 Meet their responsibilities when working in a wider team by ensuring that the project is compliant.</a:t>
            </a:r>
          </a:p>
          <a:p>
            <a:r>
              <a:rPr lang="en-US" b="1" dirty="0"/>
              <a:t>General competencies:</a:t>
            </a:r>
          </a:p>
          <a:p>
            <a:r>
              <a:rPr lang="en-US" dirty="0"/>
              <a:t>English: </a:t>
            </a:r>
          </a:p>
          <a:p>
            <a:r>
              <a:rPr lang="en-US" dirty="0"/>
              <a:t>GEC2 Present information and ideas</a:t>
            </a:r>
          </a:p>
          <a:p>
            <a:r>
              <a:rPr lang="en-US" dirty="0"/>
              <a:t>GEC4 </a:t>
            </a:r>
            <a:r>
              <a:rPr lang="en-US" dirty="0" err="1"/>
              <a:t>Summarise</a:t>
            </a:r>
            <a:r>
              <a:rPr lang="en-US" dirty="0"/>
              <a:t> information/ideas</a:t>
            </a:r>
          </a:p>
          <a:p>
            <a:r>
              <a:rPr lang="en-US" dirty="0"/>
              <a:t>GEC5 </a:t>
            </a:r>
            <a:r>
              <a:rPr lang="en-US" dirty="0" err="1"/>
              <a:t>Synthesise</a:t>
            </a:r>
            <a:r>
              <a:rPr lang="en-US" dirty="0"/>
              <a:t> information</a:t>
            </a:r>
          </a:p>
          <a:p>
            <a:r>
              <a:rPr lang="en-US" dirty="0"/>
              <a:t>GEC6 Take part in/lead discussions</a:t>
            </a:r>
          </a:p>
          <a:p>
            <a:r>
              <a:rPr lang="en-US" dirty="0" err="1"/>
              <a:t>Maths</a:t>
            </a:r>
            <a:r>
              <a:rPr lang="en-US" dirty="0"/>
              <a:t>: </a:t>
            </a:r>
          </a:p>
          <a:p>
            <a:r>
              <a:rPr lang="en-US" dirty="0"/>
              <a:t>GMC1 Measuring with precision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5781675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9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Short-answer question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</a:rPr>
              <a:t>1. Audit</a:t>
            </a:r>
            <a:r>
              <a:rPr lang="en-GB" dirty="0">
                <a:solidFill>
                  <a:schemeClr val="tx1"/>
                </a:solidFill>
              </a:rPr>
              <a:t>s can be used to achieve quality control (QC) and quality assurance (QA)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QA is the testing of a product to make sure it meets the required standards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</a:rPr>
              <a:t>State the definition of </a:t>
            </a:r>
            <a:r>
              <a:rPr lang="en-GB" dirty="0">
                <a:solidFill>
                  <a:schemeClr val="tx1"/>
                </a:solidFill>
              </a:rPr>
              <a:t>q</a:t>
            </a:r>
            <a:r>
              <a:rPr lang="en-GB" b="0" i="0" dirty="0">
                <a:solidFill>
                  <a:schemeClr val="tx1"/>
                </a:solidFill>
                <a:effectLst/>
              </a:rPr>
              <a:t>uality </a:t>
            </a: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b="0" i="0" dirty="0">
                <a:solidFill>
                  <a:schemeClr val="tx1"/>
                </a:solidFill>
                <a:effectLst/>
              </a:rPr>
              <a:t>ontrol (QC).</a:t>
            </a: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6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 </a:t>
            </a:r>
            <a:r>
              <a:rPr lang="en-GB" dirty="0"/>
              <a:t>–</a:t>
            </a:r>
            <a:r>
              <a:rPr lang="en-US" dirty="0"/>
              <a:t> answer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</a:rPr>
              <a:t>1. Audit</a:t>
            </a:r>
            <a:r>
              <a:rPr lang="en-GB" dirty="0">
                <a:solidFill>
                  <a:schemeClr val="tx1"/>
                </a:solidFill>
              </a:rPr>
              <a:t>s can be used to achieve quality control (QC) and quality assurance (QA)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QA is the testing of a product to make sure it meets the required standards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GB" b="0" i="0" dirty="0">
                <a:solidFill>
                  <a:schemeClr val="tx1"/>
                </a:solidFill>
                <a:effectLst/>
              </a:rPr>
              <a:t>State the definition of </a:t>
            </a:r>
            <a:r>
              <a:rPr lang="en-GB" dirty="0">
                <a:solidFill>
                  <a:schemeClr val="tx1"/>
                </a:solidFill>
              </a:rPr>
              <a:t>q</a:t>
            </a:r>
            <a:r>
              <a:rPr lang="en-GB" b="0" i="0" dirty="0">
                <a:solidFill>
                  <a:schemeClr val="tx1"/>
                </a:solidFill>
                <a:effectLst/>
              </a:rPr>
              <a:t>uality </a:t>
            </a:r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en-GB" b="0" i="0" dirty="0">
                <a:solidFill>
                  <a:schemeClr val="tx1"/>
                </a:solidFill>
                <a:effectLst/>
              </a:rPr>
              <a:t>ontrol (QC).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GB" b="1" i="0" dirty="0">
                <a:solidFill>
                  <a:schemeClr val="tx1"/>
                </a:solidFill>
                <a:effectLst/>
              </a:rPr>
              <a:t>QC is making sure there are procedures in place to ensure the product or service always meets the </a:t>
            </a:r>
            <a:r>
              <a:rPr lang="en-GB" b="1" dirty="0">
                <a:solidFill>
                  <a:schemeClr val="tx1"/>
                </a:solidFill>
              </a:rPr>
              <a:t>required</a:t>
            </a:r>
            <a:r>
              <a:rPr lang="en-GB" b="1" i="0" dirty="0">
                <a:solidFill>
                  <a:schemeClr val="tx1"/>
                </a:solidFill>
                <a:effectLst/>
              </a:rPr>
              <a:t> standards.</a:t>
            </a:r>
            <a:endParaRPr lang="en-US" b="1" dirty="0">
              <a:solidFill>
                <a:schemeClr val="tx1"/>
              </a:solidFill>
              <a:ea typeface="Arial"/>
              <a:sym typeface="Arial"/>
            </a:endParaRP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0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List </a:t>
            </a:r>
            <a:r>
              <a:rPr lang="en-GB" b="1" i="0" dirty="0">
                <a:solidFill>
                  <a:schemeClr val="tx1"/>
                </a:solidFill>
                <a:effectLst/>
              </a:rPr>
              <a:t>three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possible entry routes to </a:t>
            </a:r>
            <a:r>
              <a:rPr lang="en-GB" dirty="0">
                <a:solidFill>
                  <a:schemeClr val="tx1"/>
                </a:solidFill>
              </a:rPr>
              <a:t>employment</a:t>
            </a:r>
            <a:r>
              <a:rPr lang="en-GB" b="0" i="0" dirty="0">
                <a:solidFill>
                  <a:schemeClr val="tx1"/>
                </a:solidFill>
                <a:effectLst/>
              </a:rPr>
              <a:t> within the science sector.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(3 marks)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</a:t>
            </a:r>
            <a:r>
              <a:rPr lang="en-GB" dirty="0"/>
              <a:t> –</a:t>
            </a:r>
            <a:r>
              <a:rPr lang="en-US" dirty="0"/>
              <a:t> answer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80495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b="0" i="0" dirty="0">
                <a:solidFill>
                  <a:schemeClr val="tx1"/>
                </a:solidFill>
                <a:effectLst/>
              </a:rPr>
              <a:t>. List </a:t>
            </a:r>
            <a:r>
              <a:rPr lang="en-GB" b="1" i="0" dirty="0">
                <a:solidFill>
                  <a:schemeClr val="tx1"/>
                </a:solidFill>
                <a:effectLst/>
              </a:rPr>
              <a:t>three</a:t>
            </a:r>
            <a:r>
              <a:rPr lang="en-GB" b="0" i="0" dirty="0">
                <a:solidFill>
                  <a:schemeClr val="tx1"/>
                </a:solidFill>
                <a:effectLst/>
              </a:rPr>
              <a:t> possible entry routes to employment within the science sector.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ea typeface="Arial"/>
                <a:sym typeface="Arial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a typeface="Arial"/>
                <a:sym typeface="Arial"/>
              </a:rPr>
              <a:t>Any three from: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Further Education (level 3)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Higher Technical Education (levels 4</a:t>
            </a:r>
            <a:r>
              <a:rPr lang="en-GB" b="1" dirty="0"/>
              <a:t>–</a:t>
            </a:r>
            <a:r>
              <a:rPr lang="en-US" b="1" dirty="0">
                <a:solidFill>
                  <a:schemeClr val="tx1"/>
                </a:solidFill>
              </a:rPr>
              <a:t>5)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Undergraduate study (level 6)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b="1" dirty="0">
                <a:solidFill>
                  <a:schemeClr val="tx1"/>
                </a:solidFill>
              </a:rPr>
              <a:t>Apprenticeships (levels 2</a:t>
            </a:r>
            <a:r>
              <a:rPr lang="en-GB" b="1" dirty="0"/>
              <a:t>–</a:t>
            </a:r>
            <a:r>
              <a:rPr lang="en-US" b="1" dirty="0">
                <a:solidFill>
                  <a:schemeClr val="tx1"/>
                </a:solidFill>
              </a:rPr>
              <a:t>7) 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r"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US" dirty="0"/>
              <a:t>(3 marks)</a:t>
            </a: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lnSpc>
                <a:spcPct val="97916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sym typeface="Arial"/>
              </a:rPr>
              <a:t>3</a:t>
            </a:r>
            <a:r>
              <a:rPr lang="en-US" b="0" i="0" dirty="0">
                <a:solidFill>
                  <a:schemeClr val="tx1"/>
                </a:solidFill>
                <a:effectLst/>
                <a:sym typeface="Arial"/>
              </a:rPr>
              <a:t>. </a:t>
            </a:r>
            <a:r>
              <a:rPr lang="en-GB" b="0" i="0" dirty="0">
                <a:solidFill>
                  <a:schemeClr val="tx1"/>
                </a:solidFill>
                <a:effectLst/>
              </a:rPr>
              <a:t>Name </a:t>
            </a:r>
            <a:r>
              <a:rPr lang="en-GB" b="1" i="0" dirty="0">
                <a:solidFill>
                  <a:schemeClr val="tx1"/>
                </a:solidFill>
                <a:effectLst/>
              </a:rPr>
              <a:t>two </a:t>
            </a:r>
            <a:r>
              <a:rPr lang="en-GB" i="0" dirty="0">
                <a:solidFill>
                  <a:schemeClr val="tx1"/>
                </a:solidFill>
                <a:effectLst/>
              </a:rPr>
              <a:t>subject fields within the science sector.</a:t>
            </a: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</a:t>
            </a:r>
            <a:r>
              <a:rPr lang="en-US" dirty="0"/>
              <a:t>2</a:t>
            </a:r>
            <a:r>
              <a:rPr lang="en-US" sz="2400" dirty="0"/>
              <a:t> marks)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</a:t>
            </a:r>
            <a:r>
              <a:rPr lang="en-GB" dirty="0"/>
              <a:t> –</a:t>
            </a:r>
            <a:r>
              <a:rPr lang="en-US" dirty="0"/>
              <a:t> answer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sym typeface="Arial"/>
              </a:rPr>
              <a:t>3</a:t>
            </a:r>
            <a:r>
              <a:rPr lang="en-US" b="0" i="0" dirty="0">
                <a:solidFill>
                  <a:schemeClr val="tx1"/>
                </a:solidFill>
                <a:effectLst/>
                <a:sym typeface="Arial"/>
              </a:rPr>
              <a:t>. </a:t>
            </a:r>
            <a:r>
              <a:rPr lang="en-GB" b="0" i="0" dirty="0">
                <a:solidFill>
                  <a:schemeClr val="tx1"/>
                </a:solidFill>
                <a:effectLst/>
              </a:rPr>
              <a:t>Name </a:t>
            </a:r>
            <a:r>
              <a:rPr lang="en-GB" b="1" i="0" dirty="0">
                <a:solidFill>
                  <a:schemeClr val="tx1"/>
                </a:solidFill>
                <a:effectLst/>
              </a:rPr>
              <a:t>two </a:t>
            </a:r>
            <a:r>
              <a:rPr lang="en-GB" i="0" dirty="0">
                <a:solidFill>
                  <a:schemeClr val="tx1"/>
                </a:solidFill>
                <a:effectLst/>
              </a:rPr>
              <a:t>subject fields within the science sector.</a:t>
            </a: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</a:rPr>
              <a:t>Any two suitable responses, such as: 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</a:rPr>
              <a:t>Chemistry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</a:rPr>
              <a:t>Biology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</a:rPr>
              <a:t>Physics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chemeClr val="tx1"/>
                </a:solidFill>
              </a:rPr>
              <a:t>E</a:t>
            </a:r>
            <a:r>
              <a:rPr lang="en-GB" sz="2800" b="1" i="0" dirty="0">
                <a:solidFill>
                  <a:schemeClr val="tx1"/>
                </a:solidFill>
                <a:effectLst/>
              </a:rPr>
              <a:t>nvironmental science</a:t>
            </a:r>
            <a:endParaRPr lang="en-GB" sz="2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chemeClr val="tx1"/>
                </a:solidFill>
              </a:rPr>
              <a:t>D</a:t>
            </a:r>
            <a:r>
              <a:rPr lang="en-GB" sz="2800" b="1" i="0" dirty="0">
                <a:solidFill>
                  <a:schemeClr val="tx1"/>
                </a:solidFill>
                <a:effectLst/>
              </a:rPr>
              <a:t>ata science</a:t>
            </a:r>
            <a:endParaRPr lang="en-GB" sz="2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</a:rPr>
              <a:t>Biotechnology</a:t>
            </a:r>
          </a:p>
          <a:p>
            <a:pPr marL="0" lvl="0" indent="0" algn="l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chemeClr val="tx1"/>
                </a:solidFill>
              </a:rPr>
              <a:t>A</a:t>
            </a:r>
            <a:r>
              <a:rPr lang="en-GB" sz="2800" b="1" i="0" dirty="0">
                <a:solidFill>
                  <a:schemeClr val="tx1"/>
                </a:solidFill>
                <a:effectLst/>
              </a:rPr>
              <a:t>stronomy</a:t>
            </a:r>
            <a:endParaRPr lang="en-US" sz="2800" b="1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(2 marks)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3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/>
              <a:t>Short-answer question 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49"/>
            <a:ext cx="6793523" cy="365125"/>
          </a:xfrm>
        </p:spPr>
        <p:txBody>
          <a:bodyPr/>
          <a:lstStyle/>
          <a:p>
            <a:r>
              <a:rPr lang="en-US" dirty="0"/>
              <a:t>Lesson 5: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The role of laboratory technicians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science sector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B0B445E-4FDA-6F45-3334-DD71C697566C}"/>
              </a:ext>
            </a:extLst>
          </p:cNvPr>
          <p:cNvSpPr txBox="1">
            <a:spLocks/>
          </p:cNvSpPr>
          <p:nvPr/>
        </p:nvSpPr>
        <p:spPr>
          <a:xfrm>
            <a:off x="838200" y="4830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/>
              <a:t>List the reasons for your decision.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9182D-E11B-AEE6-9227-583CB9C1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4. Name </a:t>
            </a:r>
            <a:r>
              <a:rPr lang="en-US" b="1" dirty="0">
                <a:solidFill>
                  <a:schemeClr val="tx1"/>
                </a:solidFill>
                <a:ea typeface="Arial"/>
                <a:sym typeface="Arial"/>
              </a:rPr>
              <a:t>one </a:t>
            </a:r>
            <a:r>
              <a:rPr lang="en-US" dirty="0">
                <a:solidFill>
                  <a:schemeClr val="tx1"/>
                </a:solidFill>
                <a:ea typeface="Arial"/>
                <a:sym typeface="Arial"/>
              </a:rPr>
              <a:t>role in the science sector that is not a laboratory-based job.</a:t>
            </a:r>
            <a:endParaRPr lang="en-GB" b="0" i="0" dirty="0">
              <a:solidFill>
                <a:schemeClr val="tx1"/>
              </a:solidFill>
              <a:effectLst/>
            </a:endParaRPr>
          </a:p>
          <a:p>
            <a:pPr marL="0" lvl="0" indent="0" algn="r" rtl="0">
              <a:lnSpc>
                <a:spcPct val="9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2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15BF16-6FCA-4A29-91A0-422D434E849C}"/>
</file>

<file path=customXml/itemProps2.xml><?xml version="1.0" encoding="utf-8"?>
<ds:datastoreItem xmlns:ds="http://schemas.openxmlformats.org/officeDocument/2006/customXml" ds:itemID="{216FA1AA-F08A-4BDA-ADA6-1DE537074A55}"/>
</file>

<file path=customXml/itemProps3.xml><?xml version="1.0" encoding="utf-8"?>
<ds:datastoreItem xmlns:ds="http://schemas.openxmlformats.org/officeDocument/2006/customXml" ds:itemID="{ED571BA8-8C5B-405C-B430-161E62B5F4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Widescreen</PresentationFormat>
  <Paragraphs>183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docs-Calibri</vt:lpstr>
      <vt:lpstr>Google Sans</vt:lpstr>
      <vt:lpstr>Helvetica</vt:lpstr>
      <vt:lpstr>Segoe UI</vt:lpstr>
      <vt:lpstr>Office Theme</vt:lpstr>
      <vt:lpstr>Science</vt:lpstr>
      <vt:lpstr>In this lesson, we will:</vt:lpstr>
      <vt:lpstr>Short-answer question </vt:lpstr>
      <vt:lpstr>Short-answer question – answer </vt:lpstr>
      <vt:lpstr>Short-answer question </vt:lpstr>
      <vt:lpstr>Short-answer question – answer </vt:lpstr>
      <vt:lpstr>Short-answer question </vt:lpstr>
      <vt:lpstr>Short-answer question – answer </vt:lpstr>
      <vt:lpstr>Short-answer question </vt:lpstr>
      <vt:lpstr>Short-answer question – answer </vt:lpstr>
      <vt:lpstr>The role of laboratory technicians</vt:lpstr>
      <vt:lpstr>The role of laboratory technicians</vt:lpstr>
      <vt:lpstr>The role of laboratory technicians</vt:lpstr>
      <vt:lpstr>Study question</vt:lpstr>
      <vt:lpstr>Study question – next steps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2024-03-01T17:48:12Z</dcterms:created>
  <dcterms:modified xsi:type="dcterms:W3CDTF">2024-03-05T09:07:09Z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