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7" r:id="rId2"/>
    <p:sldId id="258" r:id="rId3"/>
    <p:sldId id="336" r:id="rId4"/>
    <p:sldId id="334" r:id="rId5"/>
    <p:sldId id="275" r:id="rId6"/>
    <p:sldId id="276" r:id="rId7"/>
    <p:sldId id="315" r:id="rId8"/>
    <p:sldId id="340" r:id="rId9"/>
    <p:sldId id="318" r:id="rId10"/>
    <p:sldId id="319" r:id="rId11"/>
    <p:sldId id="316" r:id="rId12"/>
    <p:sldId id="321" r:id="rId13"/>
    <p:sldId id="320" r:id="rId14"/>
    <p:sldId id="339" r:id="rId15"/>
    <p:sldId id="325" r:id="rId16"/>
    <p:sldId id="324" r:id="rId17"/>
    <p:sldId id="284" r:id="rId18"/>
    <p:sldId id="332" r:id="rId19"/>
    <p:sldId id="326" r:id="rId20"/>
    <p:sldId id="290" r:id="rId21"/>
    <p:sldId id="327" r:id="rId22"/>
    <p:sldId id="328" r:id="rId23"/>
    <p:sldId id="337" r:id="rId24"/>
    <p:sldId id="329" r:id="rId25"/>
    <p:sldId id="330" r:id="rId26"/>
    <p:sldId id="331" r:id="rId27"/>
    <p:sldId id="335" r:id="rId28"/>
    <p:sldId id="333" r:id="rId29"/>
    <p:sldId id="314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F1995D"/>
    <a:srgbClr val="534C29"/>
    <a:srgbClr val="FFF5C4"/>
    <a:srgbClr val="8E53EF"/>
    <a:srgbClr val="FF7575"/>
    <a:srgbClr val="466318"/>
    <a:srgbClr val="E2EEBE"/>
    <a:srgbClr val="F6FAEC"/>
    <a:srgbClr val="C0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BB08F-9E6C-68B6-904D-1078E4525A9D}" v="32" dt="2024-05-14T12:14:56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4" autoAdjust="0"/>
    <p:restoredTop sz="83067" autoAdjust="0"/>
  </p:normalViewPr>
  <p:slideViewPr>
    <p:cSldViewPr snapToGrid="0">
      <p:cViewPr varScale="1">
        <p:scale>
          <a:sx n="58" d="100"/>
          <a:sy n="58" d="100"/>
        </p:scale>
        <p:origin x="5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05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2511-C73F-4678-B141-D685CA03C21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FD956-9C76-4788-9378-B06D7E820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78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589839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 Inc. </a:t>
            </a:r>
            <a:r>
              <a:rPr lang="en-GB"/>
              <a:t>DedMityay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D956-9C76-4788-9378-B06D7E820F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9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© Shutterstock Inc. Blue Planet Studio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1928-176F-4C7B-8911-50997B4A67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9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Phone: © Shutterstock, Inc. </a:t>
            </a:r>
            <a:r>
              <a:rPr lang="en-GB" dirty="0" err="1"/>
              <a:t>Tero</a:t>
            </a:r>
            <a:r>
              <a:rPr lang="en-GB" dirty="0"/>
              <a:t> </a:t>
            </a:r>
            <a:r>
              <a:rPr lang="en-GB" dirty="0" err="1"/>
              <a:t>Vesalainen</a:t>
            </a:r>
            <a:r>
              <a:rPr lang="en-GB" dirty="0"/>
              <a:t> </a:t>
            </a:r>
            <a:r>
              <a:rPr lang="en-GB" b="0" dirty="0"/>
              <a:t>(</a:t>
            </a:r>
            <a:r>
              <a:rPr lang="en-US" b="0" dirty="0"/>
              <a:t>Customer service and support live chat with chatbot and automatic messages)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Automated traffic © Shutterstock, Inc. </a:t>
            </a:r>
            <a:r>
              <a:rPr lang="en-US" b="0" dirty="0" err="1"/>
              <a:t>Suwen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1928-176F-4C7B-8911-50997B4A67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96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D956-9C76-4788-9378-B06D7E820FC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9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D956-9C76-4788-9378-B06D7E820FC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59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Image:© Shutterstock, Inc. IM Imagery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D956-9C76-4788-9378-B06D7E820FC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6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Image:© Shutterstock, Inc. Monkey Business Images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D956-9C76-4788-9378-B06D7E820FC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10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 videos can be watched here:</a:t>
            </a:r>
          </a:p>
          <a:p>
            <a:r>
              <a:rPr lang="en-GB" dirty="0"/>
              <a:t>BBC: https://www.youtube.com/watch?v=skG3okhx2TU (</a:t>
            </a:r>
            <a:r>
              <a:rPr lang="en-GB"/>
              <a:t>with permission)</a:t>
            </a:r>
            <a:br>
              <a:rPr lang="en-GB" dirty="0"/>
            </a:br>
            <a:r>
              <a:rPr lang="en-GB" dirty="0"/>
              <a:t>TED: https://www.youtube.com/watch?v=gWmRkYsLzB4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D956-9C76-4788-9378-B06D7E820FC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3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Industry video can be watched here: </a:t>
            </a:r>
            <a:r>
              <a:rPr lang="en-GB" dirty="0">
                <a:hlinkClick r:id="rId3"/>
              </a:rPr>
              <a:t>Industry film: Introducing organisational culture </a:t>
            </a:r>
            <a:r>
              <a:rPr lang="en-GB">
                <a:hlinkClick r:id="rId3"/>
              </a:rPr>
              <a:t>on Vimeo</a:t>
            </a:r>
            <a:r>
              <a:rPr lang="en-GB"/>
              <a:t> </a:t>
            </a:r>
          </a:p>
          <a:p>
            <a:r>
              <a:rPr lang="en-GB"/>
              <a:t>https://vimeo.com/875898394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D956-9C76-4788-9378-B06D7E820F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credits: </a:t>
            </a:r>
            <a:br>
              <a:rPr lang="en-GB" dirty="0"/>
            </a:br>
            <a:r>
              <a:rPr lang="en-GB" dirty="0"/>
              <a:t>Left image: © </a:t>
            </a:r>
            <a:r>
              <a:rPr lang="en-GB" dirty="0" err="1"/>
              <a:t>Alamy</a:t>
            </a:r>
            <a:r>
              <a:rPr lang="en-GB" dirty="0"/>
              <a:t> Stock Photo </a:t>
            </a:r>
            <a:r>
              <a:rPr lang="en-GB" dirty="0" err="1"/>
              <a:t>parkerphotography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Right image: © Shutterstock Inc. </a:t>
            </a:r>
            <a:r>
              <a:rPr lang="en-GB" dirty="0" err="1"/>
              <a:t>insta_photos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1928-176F-4C7B-8911-50997B4A67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5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 Inc. </a:t>
            </a:r>
            <a:r>
              <a:rPr lang="en-GB" dirty="0" err="1"/>
              <a:t>Sitophotostock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1928-176F-4C7B-8911-50997B4A67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5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 Inc. </a:t>
            </a:r>
            <a:r>
              <a:rPr lang="en-GB" dirty="0" err="1"/>
              <a:t>Gorodenkoff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1928-176F-4C7B-8911-50997B4A67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3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 Inc. Rawpixel.com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1928-176F-4C7B-8911-50997B4A67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4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 Inc. Girts Ragelis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D956-9C76-4788-9378-B06D7E820F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9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Shutterstock, Inc. </a:t>
            </a:r>
            <a:r>
              <a:rPr lang="en-GB" dirty="0" err="1"/>
              <a:t>Olezzo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1928-176F-4C7B-8911-50997B4A67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5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Shutterstock, Inc. </a:t>
            </a:r>
            <a:r>
              <a:rPr lang="en-GB" dirty="0" err="1"/>
              <a:t>Travelpixs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1928-176F-4C7B-8911-50997B4A67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7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crossing a street&#10;&#10;Description automatically generated">
            <a:extLst>
              <a:ext uri="{FF2B5EF4-FFF2-40B4-BE49-F238E27FC236}">
                <a16:creationId xmlns:a16="http://schemas.microsoft.com/office/drawing/2014/main" id="{F95BD10E-E56B-2E0D-F5AD-68CD9B9A2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3010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8266"/>
            <a:ext cx="12192000" cy="52471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E04597-155A-6B3A-1944-370275A2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534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DDE4753-3D21-8D68-A3C9-DBE0C643A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82D39ED-89CE-10BF-CA4F-114ADD68C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724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534C2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6EF1A25-418E-44D5-1531-10C67B17D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283345"/>
            <a:ext cx="1811434" cy="1799998"/>
          </a:xfrm>
          <a:prstGeom prst="rect">
            <a:avLst/>
          </a:prstGeom>
        </p:spPr>
      </p:pic>
      <p:pic>
        <p:nvPicPr>
          <p:cNvPr id="12" name="Picture 11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0AB31EAA-B3FD-B9A5-574E-4FE687C7AD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63" y="1861525"/>
            <a:ext cx="2049637" cy="860482"/>
          </a:xfrm>
          <a:prstGeom prst="rect">
            <a:avLst/>
          </a:prstGeom>
        </p:spPr>
      </p:pic>
      <p:pic>
        <p:nvPicPr>
          <p:cNvPr id="17" name="Picture 16" descr="A computer screen with a cursor&#10;&#10;Description automatically generated with medium confidence">
            <a:extLst>
              <a:ext uri="{FF2B5EF4-FFF2-40B4-BE49-F238E27FC236}">
                <a16:creationId xmlns:a16="http://schemas.microsoft.com/office/drawing/2014/main" id="{8A953CFC-292D-84EE-197A-65A19CA3DF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212" y="1804514"/>
            <a:ext cx="1123576" cy="7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C93EE95-F5FB-361F-396E-9D285268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FFF5C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FFF5C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61258DCE-BF72-56B1-CF94-3617788D9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432" y="365125"/>
            <a:ext cx="8745021" cy="8687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12BB-9714-8016-5459-5843FDB8A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9"/>
            <a:ext cx="12192000" cy="524713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84B42-8716-CE90-6869-48F287E4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534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C25522E-F1EB-D453-3C62-8C88FCE29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06A11B-AA3D-301E-6628-84CA74996284}"/>
              </a:ext>
            </a:extLst>
          </p:cNvPr>
          <p:cNvGrpSpPr/>
          <p:nvPr userDrawn="1"/>
        </p:nvGrpSpPr>
        <p:grpSpPr>
          <a:xfrm>
            <a:off x="7053943" y="457724"/>
            <a:ext cx="4607815" cy="981687"/>
            <a:chOff x="5473511" y="457724"/>
            <a:chExt cx="6024961" cy="1283607"/>
          </a:xfrm>
        </p:grpSpPr>
        <p:pic>
          <p:nvPicPr>
            <p:cNvPr id="5" name="Picture 4" descr="A picture containing screenshot, graphics, pattern, circle&#10;&#10;Description automatically generated">
              <a:extLst>
                <a:ext uri="{FF2B5EF4-FFF2-40B4-BE49-F238E27FC236}">
                  <a16:creationId xmlns:a16="http://schemas.microsoft.com/office/drawing/2014/main" id="{8437C381-8074-A17F-F687-533B90ACE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0224" y="501650"/>
              <a:ext cx="2848248" cy="1195756"/>
            </a:xfrm>
            <a:prstGeom prst="rect">
              <a:avLst/>
            </a:prstGeom>
          </p:spPr>
        </p:pic>
        <p:pic>
          <p:nvPicPr>
            <p:cNvPr id="9" name="Picture 8" descr="A picture containing dance&#10;&#10;Description automatically generated">
              <a:extLst>
                <a:ext uri="{FF2B5EF4-FFF2-40B4-BE49-F238E27FC236}">
                  <a16:creationId xmlns:a16="http://schemas.microsoft.com/office/drawing/2014/main" id="{13B6741C-AEE6-5535-405A-4E95BCAABC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3511" y="457724"/>
              <a:ext cx="2766975" cy="1283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DA9A11D8-0027-5439-E8BE-581C67C8C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432" y="365125"/>
            <a:ext cx="8745021" cy="8687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5C4"/>
          </a:solidFill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FFF5C4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7C2FE202-B601-6147-0FB5-4AB7192AC6B6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F0776623-6A70-FD98-13E7-8CFD1D7A8CD8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80610CF5-9B18-B334-BD20-03A5707860B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Media Placeholder 9">
            <a:extLst>
              <a:ext uri="{FF2B5EF4-FFF2-40B4-BE49-F238E27FC236}">
                <a16:creationId xmlns:a16="http://schemas.microsoft.com/office/drawing/2014/main" id="{97A3AAEF-B4B9-1F0C-2696-3B9A63ECF378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25DEF2-95E9-AF12-BA85-B95BD95DF635}"/>
              </a:ext>
            </a:extLst>
          </p:cNvPr>
          <p:cNvSpPr/>
          <p:nvPr userDrawn="1"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58A704-8E63-8F81-D087-D63DDA59B5B6}"/>
              </a:ext>
            </a:extLst>
          </p:cNvPr>
          <p:cNvSpPr/>
          <p:nvPr userDrawn="1"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3E243A-5AF3-2E4C-DF7E-DFCFF2A8F8EF}"/>
              </a:ext>
            </a:extLst>
          </p:cNvPr>
          <p:cNvSpPr/>
          <p:nvPr userDrawn="1"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C2A6B0-34D4-2DD9-9C4C-3A414954B402}"/>
              </a:ext>
            </a:extLst>
          </p:cNvPr>
          <p:cNvSpPr/>
          <p:nvPr userDrawn="1"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FF401B-B15A-7261-E346-3FFC29F079E8}"/>
              </a:ext>
            </a:extLst>
          </p:cNvPr>
          <p:cNvSpPr/>
          <p:nvPr userDrawn="1"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71F1-E160-0253-6C35-1902EF17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4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A4C40C32-74F9-B9CA-C59A-65AD4DD3C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May 2024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534C29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https://www.youtube.com/embed/gWmRkYsLzB4?feature=oembed" TargetMode="External"/><Relationship Id="rId1" Type="http://schemas.openxmlformats.org/officeDocument/2006/relationships/video" Target="https://www.youtube.com/embed/skG3okhx2TU?feature=oembed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i.co.uk/en_GB/home/why-mini/mini-uk-production.html" TargetMode="External"/><Relationship Id="rId2" Type="http://schemas.openxmlformats.org/officeDocument/2006/relationships/hyperlink" Target="https://velindre.nhs.wales/news/latest-news/velindre-cancer-centre-launches-artificial-intelligence-chatbot-rita1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lstom.com/autonomous-mobility-future-rail-automate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player.vimeo.com/video/875898394?app_id=122963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>
            <a:normAutofit/>
          </a:bodyPr>
          <a:lstStyle/>
          <a:p>
            <a:r>
              <a:rPr lang="en-GB" dirty="0"/>
              <a:t>Digital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/>
          <a:p>
            <a:r>
              <a:rPr lang="en-GB" sz="2100" dirty="0"/>
              <a:t>Topic: Culture and the impact of technology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724"/>
            <a:ext cx="5623668" cy="534189"/>
          </a:xfrm>
        </p:spPr>
        <p:txBody>
          <a:bodyPr/>
          <a:lstStyle/>
          <a:p>
            <a:r>
              <a:rPr lang="en-GB" dirty="0"/>
              <a:t>Route: Digital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Changes in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way the modern workplace communicates has changed. Previously, fax and physical post were commonly used. Now, documents are only posted when legally required.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The modern ‘blended’ workplace uses a mix of digital and face to face communication.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Instant digital communication removes the need for excessive travel, improving productivity.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Cloud-based documents can be shared to allow collaborative working from any location.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Paperless communication can be an environmental benefit.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136D-0C89-D68D-F368-030DEA6F0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pic>
        <p:nvPicPr>
          <p:cNvPr id="3" name="Picture 2" descr="A person sitting at a desk with a computer and a computer&#10;&#10;Description automatically generated">
            <a:extLst>
              <a:ext uri="{FF2B5EF4-FFF2-40B4-BE49-F238E27FC236}">
                <a16:creationId xmlns:a16="http://schemas.microsoft.com/office/drawing/2014/main" id="{4FC1C391-0BC5-F58A-1DC3-2CCB79CDE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0750" y="1868298"/>
            <a:ext cx="4181873" cy="43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0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125"/>
            <a:ext cx="107188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Communicating via the </a:t>
            </a:r>
            <a:r>
              <a:rPr lang="en-US" dirty="0"/>
              <a:t>Internet provides access to many different </a:t>
            </a:r>
            <a:br>
              <a:rPr lang="en-US" dirty="0"/>
            </a:br>
            <a:r>
              <a:rPr lang="en-US" dirty="0"/>
              <a:t>forms of communication, such as the examples below.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</a:rPr>
              <a:t>These systems are available from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any internet-connected location bu</a:t>
            </a:r>
            <a:r>
              <a:rPr lang="en-US" dirty="0">
                <a:solidFill>
                  <a:schemeClr val="tx1"/>
                </a:solidFill>
              </a:rPr>
              <a:t>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can require staff training.</a:t>
            </a:r>
          </a:p>
          <a:p>
            <a:pPr>
              <a:lnSpc>
                <a:spcPct val="110000"/>
              </a:lnSpc>
            </a:pPr>
            <a:r>
              <a:rPr lang="en-US" dirty="0"/>
              <a:t>A reliable, high-speed internet </a:t>
            </a:r>
            <a:br>
              <a:rPr lang="en-US" dirty="0"/>
            </a:br>
            <a:r>
              <a:rPr lang="en-US" dirty="0"/>
              <a:t>connection will ensure uninterrupted </a:t>
            </a:r>
            <a:br>
              <a:rPr lang="en-US" dirty="0"/>
            </a:br>
            <a:r>
              <a:rPr lang="en-US" dirty="0"/>
              <a:t>digital communication, including file </a:t>
            </a:r>
            <a:br>
              <a:rPr lang="en-US" dirty="0"/>
            </a:br>
            <a:r>
              <a:rPr lang="en-US" dirty="0"/>
              <a:t>and media sharing, which is </a:t>
            </a:r>
            <a:br>
              <a:rPr lang="en-US" dirty="0"/>
            </a:br>
            <a:r>
              <a:rPr lang="en-US" dirty="0"/>
              <a:t>essential when working remotely.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Internet communication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D875A6-BBFF-AC68-23F3-BAAB4815B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684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78AB68-339C-610A-7CF1-F3F875FBA1F9}"/>
              </a:ext>
            </a:extLst>
          </p:cNvPr>
          <p:cNvGrpSpPr/>
          <p:nvPr/>
        </p:nvGrpSpPr>
        <p:grpSpPr>
          <a:xfrm>
            <a:off x="6472376" y="2798002"/>
            <a:ext cx="5171755" cy="2896741"/>
            <a:chOff x="6463818" y="1964269"/>
            <a:chExt cx="5171299" cy="303173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C44E0CB-9F57-69CE-FD1F-82C9506D3ABF}"/>
                </a:ext>
              </a:extLst>
            </p:cNvPr>
            <p:cNvGrpSpPr/>
            <p:nvPr/>
          </p:nvGrpSpPr>
          <p:grpSpPr>
            <a:xfrm>
              <a:off x="6463818" y="1985695"/>
              <a:ext cx="2457069" cy="1411200"/>
              <a:chOff x="9001868" y="2017800"/>
              <a:chExt cx="2457069" cy="1411200"/>
            </a:xfrm>
          </p:grpSpPr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0CF369E4-1154-C961-103E-854DB9EED0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9202" y="2017800"/>
                <a:ext cx="2429735" cy="1411200"/>
              </a:xfrm>
              <a:custGeom>
                <a:avLst/>
                <a:gdLst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735" h="1411200" fill="none" extrusionOk="0">
                    <a:moveTo>
                      <a:pt x="0" y="0"/>
                    </a:moveTo>
                    <a:cubicBezTo>
                      <a:pt x="558933" y="-45256"/>
                      <a:pt x="1682038" y="56206"/>
                      <a:pt x="2429735" y="0"/>
                    </a:cubicBezTo>
                    <a:cubicBezTo>
                      <a:pt x="2390896" y="220711"/>
                      <a:pt x="2294165" y="1202928"/>
                      <a:pt x="2429735" y="1411200"/>
                    </a:cubicBezTo>
                    <a:cubicBezTo>
                      <a:pt x="1974217" y="1399656"/>
                      <a:pt x="969525" y="1329971"/>
                      <a:pt x="0" y="1411200"/>
                    </a:cubicBezTo>
                    <a:cubicBezTo>
                      <a:pt x="70935" y="749590"/>
                      <a:pt x="69045" y="567872"/>
                      <a:pt x="0" y="0"/>
                    </a:cubicBezTo>
                    <a:close/>
                  </a:path>
                  <a:path w="2429735" h="1411200" stroke="0" extrusionOk="0">
                    <a:moveTo>
                      <a:pt x="0" y="0"/>
                    </a:moveTo>
                    <a:cubicBezTo>
                      <a:pt x="416722" y="105047"/>
                      <a:pt x="2065387" y="33900"/>
                      <a:pt x="2429735" y="0"/>
                    </a:cubicBezTo>
                    <a:cubicBezTo>
                      <a:pt x="2446919" y="572005"/>
                      <a:pt x="2357767" y="1012116"/>
                      <a:pt x="2429735" y="1411200"/>
                    </a:cubicBezTo>
                    <a:cubicBezTo>
                      <a:pt x="1589650" y="1523425"/>
                      <a:pt x="1072489" y="1314874"/>
                      <a:pt x="0" y="1411200"/>
                    </a:cubicBezTo>
                    <a:cubicBezTo>
                      <a:pt x="-38619" y="1214185"/>
                      <a:pt x="-34565" y="763487"/>
                      <a:pt x="0" y="0"/>
                    </a:cubicBezTo>
                    <a:close/>
                  </a:path>
                  <a:path w="2429735" h="1411200" fill="none" stroke="0" extrusionOk="0">
                    <a:moveTo>
                      <a:pt x="0" y="0"/>
                    </a:moveTo>
                    <a:cubicBezTo>
                      <a:pt x="538752" y="28357"/>
                      <a:pt x="1379468" y="132986"/>
                      <a:pt x="2429735" y="0"/>
                    </a:cubicBezTo>
                    <a:cubicBezTo>
                      <a:pt x="2422808" y="196106"/>
                      <a:pt x="2275661" y="1194354"/>
                      <a:pt x="2429735" y="1411200"/>
                    </a:cubicBezTo>
                    <a:cubicBezTo>
                      <a:pt x="1626433" y="1427304"/>
                      <a:pt x="1098080" y="1429932"/>
                      <a:pt x="0" y="1411200"/>
                    </a:cubicBezTo>
                    <a:cubicBezTo>
                      <a:pt x="124798" y="721837"/>
                      <a:pt x="38766" y="619886"/>
                      <a:pt x="0" y="0"/>
                    </a:cubicBezTo>
                    <a:close/>
                  </a:path>
                  <a:path w="2429735" h="1411200" fill="none" stroke="0" extrusionOk="0">
                    <a:moveTo>
                      <a:pt x="0" y="0"/>
                    </a:moveTo>
                    <a:cubicBezTo>
                      <a:pt x="495069" y="44611"/>
                      <a:pt x="1610414" y="48018"/>
                      <a:pt x="2429735" y="0"/>
                    </a:cubicBezTo>
                    <a:cubicBezTo>
                      <a:pt x="2390355" y="206110"/>
                      <a:pt x="2302029" y="1208440"/>
                      <a:pt x="2429735" y="1411200"/>
                    </a:cubicBezTo>
                    <a:cubicBezTo>
                      <a:pt x="1741081" y="1435787"/>
                      <a:pt x="970414" y="1416428"/>
                      <a:pt x="0" y="1411200"/>
                    </a:cubicBezTo>
                    <a:cubicBezTo>
                      <a:pt x="98934" y="737928"/>
                      <a:pt x="48345" y="585377"/>
                      <a:pt x="0" y="0"/>
                    </a:cubicBezTo>
                    <a:close/>
                  </a:path>
                </a:pathLst>
              </a:custGeom>
              <a:solidFill>
                <a:srgbClr val="FFF5C4"/>
              </a:solidFill>
              <a:ln w="19050" cap="sq">
                <a:solidFill>
                  <a:srgbClr val="534C29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2429950"/>
                          <a:gd name="connsiteY0" fmla="*/ 0 h 1348364"/>
                          <a:gd name="connsiteX1" fmla="*/ 2429950 w 2429950"/>
                          <a:gd name="connsiteY1" fmla="*/ 0 h 1348364"/>
                          <a:gd name="connsiteX2" fmla="*/ 2429950 w 2429950"/>
                          <a:gd name="connsiteY2" fmla="*/ 1348364 h 1348364"/>
                          <a:gd name="connsiteX3" fmla="*/ 0 w 2429950"/>
                          <a:gd name="connsiteY3" fmla="*/ 1348364 h 1348364"/>
                          <a:gd name="connsiteX4" fmla="*/ 0 w 2429950"/>
                          <a:gd name="connsiteY4" fmla="*/ 0 h 1348364"/>
                          <a:gd name="connsiteX0" fmla="*/ 0 w 2429950"/>
                          <a:gd name="connsiteY0" fmla="*/ 0 h 1348364"/>
                          <a:gd name="connsiteX1" fmla="*/ 2429950 w 2429950"/>
                          <a:gd name="connsiteY1" fmla="*/ 0 h 1348364"/>
                          <a:gd name="connsiteX2" fmla="*/ 2429950 w 2429950"/>
                          <a:gd name="connsiteY2" fmla="*/ 1348364 h 1348364"/>
                          <a:gd name="connsiteX3" fmla="*/ 0 w 2429950"/>
                          <a:gd name="connsiteY3" fmla="*/ 1348364 h 1348364"/>
                          <a:gd name="connsiteX4" fmla="*/ 0 w 2429950"/>
                          <a:gd name="connsiteY4" fmla="*/ 0 h 1348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29950" h="1348364" fill="none" extrusionOk="0">
                            <a:moveTo>
                              <a:pt x="0" y="0"/>
                            </a:moveTo>
                            <a:cubicBezTo>
                              <a:pt x="531395" y="-18188"/>
                              <a:pt x="1620534" y="49817"/>
                              <a:pt x="2429950" y="0"/>
                            </a:cubicBezTo>
                            <a:cubicBezTo>
                              <a:pt x="2383201" y="197972"/>
                              <a:pt x="2305132" y="1149587"/>
                              <a:pt x="2429950" y="1348364"/>
                            </a:cubicBezTo>
                            <a:cubicBezTo>
                              <a:pt x="1887184" y="1325253"/>
                              <a:pt x="1023011" y="1294035"/>
                              <a:pt x="0" y="1348364"/>
                            </a:cubicBezTo>
                            <a:cubicBezTo>
                              <a:pt x="89458" y="710935"/>
                              <a:pt x="57724" y="557258"/>
                              <a:pt x="0" y="0"/>
                            </a:cubicBezTo>
                            <a:close/>
                          </a:path>
                          <a:path w="2429950" h="1348364" stroke="0" extrusionOk="0">
                            <a:moveTo>
                              <a:pt x="0" y="0"/>
                            </a:moveTo>
                            <a:cubicBezTo>
                              <a:pt x="431576" y="35639"/>
                              <a:pt x="2051927" y="8088"/>
                              <a:pt x="2429950" y="0"/>
                            </a:cubicBezTo>
                            <a:cubicBezTo>
                              <a:pt x="2465796" y="541808"/>
                              <a:pt x="2375534" y="1021333"/>
                              <a:pt x="2429950" y="1348364"/>
                            </a:cubicBezTo>
                            <a:cubicBezTo>
                              <a:pt x="1586725" y="1430351"/>
                              <a:pt x="1018344" y="1269105"/>
                              <a:pt x="0" y="1348364"/>
                            </a:cubicBezTo>
                            <a:cubicBezTo>
                              <a:pt x="-24889" y="1130253"/>
                              <a:pt x="-46245" y="675298"/>
                              <a:pt x="0" y="0"/>
                            </a:cubicBezTo>
                            <a:close/>
                          </a:path>
                          <a:path w="2429950" h="1348364" fill="none" stroke="0" extrusionOk="0">
                            <a:moveTo>
                              <a:pt x="0" y="0"/>
                            </a:moveTo>
                            <a:cubicBezTo>
                              <a:pt x="511818" y="9628"/>
                              <a:pt x="1423832" y="4259"/>
                              <a:pt x="2429950" y="0"/>
                            </a:cubicBezTo>
                            <a:cubicBezTo>
                              <a:pt x="2411595" y="175716"/>
                              <a:pt x="2298057" y="1172571"/>
                              <a:pt x="2429950" y="1348364"/>
                            </a:cubicBezTo>
                            <a:cubicBezTo>
                              <a:pt x="1708096" y="1320851"/>
                              <a:pt x="983762" y="1382144"/>
                              <a:pt x="0" y="1348364"/>
                            </a:cubicBezTo>
                            <a:cubicBezTo>
                              <a:pt x="122669" y="698936"/>
                              <a:pt x="36469" y="5634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180000" tIns="180000" rIns="180000" bIns="18000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buSzPts val="2000"/>
                  <a:buNone/>
                </a:pPr>
                <a:endParaRPr lang="en-US" sz="20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E98169-CCA2-CE9E-19A7-5FA6262181E6}"/>
                  </a:ext>
                </a:extLst>
              </p:cNvPr>
              <p:cNvSpPr txBox="1"/>
              <p:nvPr/>
            </p:nvSpPr>
            <p:spPr>
              <a:xfrm>
                <a:off x="9001868" y="2306844"/>
                <a:ext cx="23612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Instant messaging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4F6E34F-DFC3-A25A-1E4D-B7BF27925ADA}"/>
                </a:ext>
              </a:extLst>
            </p:cNvPr>
            <p:cNvGrpSpPr/>
            <p:nvPr/>
          </p:nvGrpSpPr>
          <p:grpSpPr>
            <a:xfrm>
              <a:off x="9127265" y="1964269"/>
              <a:ext cx="2429735" cy="1411200"/>
              <a:chOff x="11650868" y="2017800"/>
              <a:chExt cx="2429735" cy="1411200"/>
            </a:xfrm>
          </p:grpSpPr>
          <p:sp>
            <p:nvSpPr>
              <p:cNvPr id="19" name="Content Placeholder 6">
                <a:extLst>
                  <a:ext uri="{FF2B5EF4-FFF2-40B4-BE49-F238E27FC236}">
                    <a16:creationId xmlns:a16="http://schemas.microsoft.com/office/drawing/2014/main" id="{C7DD0178-5BBF-DAAB-1254-30F6F014D1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50868" y="2017800"/>
                <a:ext cx="2429735" cy="1411200"/>
              </a:xfrm>
              <a:custGeom>
                <a:avLst/>
                <a:gdLst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735" h="1411200" fill="none" extrusionOk="0">
                    <a:moveTo>
                      <a:pt x="0" y="0"/>
                    </a:moveTo>
                    <a:cubicBezTo>
                      <a:pt x="558933" y="-45256"/>
                      <a:pt x="1682038" y="56206"/>
                      <a:pt x="2429735" y="0"/>
                    </a:cubicBezTo>
                    <a:cubicBezTo>
                      <a:pt x="2395005" y="227757"/>
                      <a:pt x="2292346" y="1202885"/>
                      <a:pt x="2429735" y="1411200"/>
                    </a:cubicBezTo>
                    <a:cubicBezTo>
                      <a:pt x="1950220" y="1396200"/>
                      <a:pt x="887639" y="1292488"/>
                      <a:pt x="0" y="1411200"/>
                    </a:cubicBezTo>
                    <a:cubicBezTo>
                      <a:pt x="70935" y="749590"/>
                      <a:pt x="69045" y="567872"/>
                      <a:pt x="0" y="0"/>
                    </a:cubicBezTo>
                    <a:close/>
                  </a:path>
                  <a:path w="2429735" h="1411200" stroke="0" extrusionOk="0">
                    <a:moveTo>
                      <a:pt x="0" y="0"/>
                    </a:moveTo>
                    <a:cubicBezTo>
                      <a:pt x="416722" y="105047"/>
                      <a:pt x="2065387" y="33900"/>
                      <a:pt x="2429735" y="0"/>
                    </a:cubicBezTo>
                    <a:cubicBezTo>
                      <a:pt x="2446919" y="572005"/>
                      <a:pt x="2357767" y="1012116"/>
                      <a:pt x="2429735" y="1411200"/>
                    </a:cubicBezTo>
                    <a:cubicBezTo>
                      <a:pt x="1596883" y="1585909"/>
                      <a:pt x="1095746" y="1309110"/>
                      <a:pt x="0" y="1411200"/>
                    </a:cubicBezTo>
                    <a:cubicBezTo>
                      <a:pt x="-38619" y="1214185"/>
                      <a:pt x="-34565" y="763487"/>
                      <a:pt x="0" y="0"/>
                    </a:cubicBezTo>
                    <a:close/>
                  </a:path>
                  <a:path w="2429735" h="1411200" fill="none" stroke="0" extrusionOk="0">
                    <a:moveTo>
                      <a:pt x="0" y="0"/>
                    </a:moveTo>
                    <a:cubicBezTo>
                      <a:pt x="538751" y="28357"/>
                      <a:pt x="1379467" y="132986"/>
                      <a:pt x="2429735" y="0"/>
                    </a:cubicBezTo>
                    <a:cubicBezTo>
                      <a:pt x="2426109" y="193814"/>
                      <a:pt x="2283473" y="1214359"/>
                      <a:pt x="2429735" y="1411200"/>
                    </a:cubicBezTo>
                    <a:cubicBezTo>
                      <a:pt x="1590680" y="1446637"/>
                      <a:pt x="1030397" y="1442681"/>
                      <a:pt x="0" y="1411200"/>
                    </a:cubicBezTo>
                    <a:cubicBezTo>
                      <a:pt x="124798" y="721837"/>
                      <a:pt x="38766" y="619886"/>
                      <a:pt x="0" y="0"/>
                    </a:cubicBezTo>
                    <a:close/>
                  </a:path>
                  <a:path w="2429735" h="1411200" fill="none" stroke="0" extrusionOk="0">
                    <a:moveTo>
                      <a:pt x="0" y="0"/>
                    </a:moveTo>
                    <a:cubicBezTo>
                      <a:pt x="495069" y="44611"/>
                      <a:pt x="1610414" y="48018"/>
                      <a:pt x="2429735" y="0"/>
                    </a:cubicBezTo>
                    <a:cubicBezTo>
                      <a:pt x="2393090" y="206224"/>
                      <a:pt x="2284322" y="1233201"/>
                      <a:pt x="2429735" y="1411200"/>
                    </a:cubicBezTo>
                    <a:cubicBezTo>
                      <a:pt x="1779419" y="1424674"/>
                      <a:pt x="1008890" y="1362240"/>
                      <a:pt x="0" y="1411200"/>
                    </a:cubicBezTo>
                    <a:cubicBezTo>
                      <a:pt x="98934" y="737928"/>
                      <a:pt x="48345" y="585377"/>
                      <a:pt x="0" y="0"/>
                    </a:cubicBezTo>
                    <a:close/>
                  </a:path>
                </a:pathLst>
              </a:custGeom>
              <a:solidFill>
                <a:srgbClr val="FFF5C4"/>
              </a:solidFill>
              <a:ln w="19050" cap="sq">
                <a:solidFill>
                  <a:srgbClr val="534C29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2429949"/>
                          <a:gd name="connsiteY0" fmla="*/ 0 h 1348364"/>
                          <a:gd name="connsiteX1" fmla="*/ 2429949 w 2429949"/>
                          <a:gd name="connsiteY1" fmla="*/ 0 h 1348364"/>
                          <a:gd name="connsiteX2" fmla="*/ 2429949 w 2429949"/>
                          <a:gd name="connsiteY2" fmla="*/ 1348364 h 1348364"/>
                          <a:gd name="connsiteX3" fmla="*/ 0 w 2429949"/>
                          <a:gd name="connsiteY3" fmla="*/ 1348364 h 1348364"/>
                          <a:gd name="connsiteX4" fmla="*/ 0 w 2429949"/>
                          <a:gd name="connsiteY4" fmla="*/ 0 h 1348364"/>
                          <a:gd name="connsiteX0" fmla="*/ 0 w 2429949"/>
                          <a:gd name="connsiteY0" fmla="*/ 0 h 1348364"/>
                          <a:gd name="connsiteX1" fmla="*/ 2429949 w 2429949"/>
                          <a:gd name="connsiteY1" fmla="*/ 0 h 1348364"/>
                          <a:gd name="connsiteX2" fmla="*/ 2429949 w 2429949"/>
                          <a:gd name="connsiteY2" fmla="*/ 1348364 h 1348364"/>
                          <a:gd name="connsiteX3" fmla="*/ 0 w 2429949"/>
                          <a:gd name="connsiteY3" fmla="*/ 1348364 h 1348364"/>
                          <a:gd name="connsiteX4" fmla="*/ 0 w 2429949"/>
                          <a:gd name="connsiteY4" fmla="*/ 0 h 1348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29949" h="1348364" fill="none" extrusionOk="0">
                            <a:moveTo>
                              <a:pt x="0" y="0"/>
                            </a:moveTo>
                            <a:cubicBezTo>
                              <a:pt x="531394" y="-18188"/>
                              <a:pt x="1620533" y="49817"/>
                              <a:pt x="2429949" y="0"/>
                            </a:cubicBezTo>
                            <a:cubicBezTo>
                              <a:pt x="2383467" y="198429"/>
                              <a:pt x="2301069" y="1149500"/>
                              <a:pt x="2429949" y="1348364"/>
                            </a:cubicBezTo>
                            <a:cubicBezTo>
                              <a:pt x="1890683" y="1325760"/>
                              <a:pt x="1017777" y="1291646"/>
                              <a:pt x="0" y="1348364"/>
                            </a:cubicBezTo>
                            <a:cubicBezTo>
                              <a:pt x="89458" y="710935"/>
                              <a:pt x="57724" y="557258"/>
                              <a:pt x="0" y="0"/>
                            </a:cubicBezTo>
                            <a:close/>
                          </a:path>
                          <a:path w="2429949" h="1348364" stroke="0" extrusionOk="0">
                            <a:moveTo>
                              <a:pt x="0" y="0"/>
                            </a:moveTo>
                            <a:cubicBezTo>
                              <a:pt x="431576" y="35639"/>
                              <a:pt x="2051926" y="8088"/>
                              <a:pt x="2429949" y="0"/>
                            </a:cubicBezTo>
                            <a:cubicBezTo>
                              <a:pt x="2465795" y="541808"/>
                              <a:pt x="2375533" y="1021333"/>
                              <a:pt x="2429949" y="1348364"/>
                            </a:cubicBezTo>
                            <a:cubicBezTo>
                              <a:pt x="1587151" y="1434028"/>
                              <a:pt x="1020988" y="1268453"/>
                              <a:pt x="0" y="1348364"/>
                            </a:cubicBezTo>
                            <a:cubicBezTo>
                              <a:pt x="-24889" y="1130253"/>
                              <a:pt x="-46245" y="675298"/>
                              <a:pt x="0" y="0"/>
                            </a:cubicBezTo>
                            <a:close/>
                          </a:path>
                          <a:path w="2429949" h="1348364" fill="none" stroke="0" extrusionOk="0">
                            <a:moveTo>
                              <a:pt x="0" y="0"/>
                            </a:moveTo>
                            <a:cubicBezTo>
                              <a:pt x="511817" y="9628"/>
                              <a:pt x="1423831" y="4259"/>
                              <a:pt x="2429949" y="0"/>
                            </a:cubicBezTo>
                            <a:cubicBezTo>
                              <a:pt x="2416353" y="175014"/>
                              <a:pt x="2295565" y="1177109"/>
                              <a:pt x="2429949" y="1348364"/>
                            </a:cubicBezTo>
                            <a:cubicBezTo>
                              <a:pt x="1706296" y="1321453"/>
                              <a:pt x="981092" y="1385300"/>
                              <a:pt x="0" y="1348364"/>
                            </a:cubicBezTo>
                            <a:cubicBezTo>
                              <a:pt x="122669" y="698936"/>
                              <a:pt x="36469" y="5634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180000" tIns="180000" rIns="180000" bIns="18000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buSzPts val="2000"/>
                  <a:buNone/>
                </a:pPr>
                <a:endParaRPr lang="en-US" sz="20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F80FEC-A3B3-B857-C0BB-551B314F5A09}"/>
                  </a:ext>
                </a:extLst>
              </p:cNvPr>
              <p:cNvSpPr txBox="1"/>
              <p:nvPr/>
            </p:nvSpPr>
            <p:spPr>
              <a:xfrm>
                <a:off x="11685117" y="2460733"/>
                <a:ext cx="2361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Email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F81ACD-4D1D-E7C3-06D9-B9801B11890B}"/>
                </a:ext>
              </a:extLst>
            </p:cNvPr>
            <p:cNvGrpSpPr/>
            <p:nvPr/>
          </p:nvGrpSpPr>
          <p:grpSpPr>
            <a:xfrm>
              <a:off x="6463818" y="3584803"/>
              <a:ext cx="2457069" cy="1411200"/>
              <a:chOff x="14272534" y="2017800"/>
              <a:chExt cx="2457069" cy="1411200"/>
            </a:xfrm>
          </p:grpSpPr>
          <p:sp>
            <p:nvSpPr>
              <p:cNvPr id="20" name="Content Placeholder 6">
                <a:extLst>
                  <a:ext uri="{FF2B5EF4-FFF2-40B4-BE49-F238E27FC236}">
                    <a16:creationId xmlns:a16="http://schemas.microsoft.com/office/drawing/2014/main" id="{87D5C4EA-3504-4634-D8B6-BD67BE311B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72534" y="2017800"/>
                <a:ext cx="2429735" cy="1411200"/>
              </a:xfrm>
              <a:custGeom>
                <a:avLst/>
                <a:gdLst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735" h="1411200" fill="none" extrusionOk="0">
                    <a:moveTo>
                      <a:pt x="0" y="0"/>
                    </a:moveTo>
                    <a:cubicBezTo>
                      <a:pt x="558933" y="-45256"/>
                      <a:pt x="1682038" y="56206"/>
                      <a:pt x="2429735" y="0"/>
                    </a:cubicBezTo>
                    <a:cubicBezTo>
                      <a:pt x="2390896" y="220711"/>
                      <a:pt x="2294165" y="1202928"/>
                      <a:pt x="2429735" y="1411200"/>
                    </a:cubicBezTo>
                    <a:cubicBezTo>
                      <a:pt x="1974217" y="1399656"/>
                      <a:pt x="969525" y="1329971"/>
                      <a:pt x="0" y="1411200"/>
                    </a:cubicBezTo>
                    <a:cubicBezTo>
                      <a:pt x="70935" y="749590"/>
                      <a:pt x="69045" y="567872"/>
                      <a:pt x="0" y="0"/>
                    </a:cubicBezTo>
                    <a:close/>
                  </a:path>
                  <a:path w="2429735" h="1411200" stroke="0" extrusionOk="0">
                    <a:moveTo>
                      <a:pt x="0" y="0"/>
                    </a:moveTo>
                    <a:cubicBezTo>
                      <a:pt x="416722" y="105047"/>
                      <a:pt x="2065387" y="33900"/>
                      <a:pt x="2429735" y="0"/>
                    </a:cubicBezTo>
                    <a:cubicBezTo>
                      <a:pt x="2446919" y="572005"/>
                      <a:pt x="2357767" y="1012116"/>
                      <a:pt x="2429735" y="1411200"/>
                    </a:cubicBezTo>
                    <a:cubicBezTo>
                      <a:pt x="1589650" y="1523425"/>
                      <a:pt x="1072489" y="1314874"/>
                      <a:pt x="0" y="1411200"/>
                    </a:cubicBezTo>
                    <a:cubicBezTo>
                      <a:pt x="-38619" y="1214185"/>
                      <a:pt x="-34565" y="763487"/>
                      <a:pt x="0" y="0"/>
                    </a:cubicBezTo>
                    <a:close/>
                  </a:path>
                  <a:path w="2429735" h="1411200" fill="none" stroke="0" extrusionOk="0">
                    <a:moveTo>
                      <a:pt x="0" y="0"/>
                    </a:moveTo>
                    <a:cubicBezTo>
                      <a:pt x="538752" y="28357"/>
                      <a:pt x="1379468" y="132986"/>
                      <a:pt x="2429735" y="0"/>
                    </a:cubicBezTo>
                    <a:cubicBezTo>
                      <a:pt x="2422808" y="196106"/>
                      <a:pt x="2275661" y="1194354"/>
                      <a:pt x="2429735" y="1411200"/>
                    </a:cubicBezTo>
                    <a:cubicBezTo>
                      <a:pt x="1626433" y="1427304"/>
                      <a:pt x="1098080" y="1429932"/>
                      <a:pt x="0" y="1411200"/>
                    </a:cubicBezTo>
                    <a:cubicBezTo>
                      <a:pt x="124798" y="721837"/>
                      <a:pt x="38766" y="619886"/>
                      <a:pt x="0" y="0"/>
                    </a:cubicBezTo>
                    <a:close/>
                  </a:path>
                  <a:path w="2429735" h="1411200" fill="none" stroke="0" extrusionOk="0">
                    <a:moveTo>
                      <a:pt x="0" y="0"/>
                    </a:moveTo>
                    <a:cubicBezTo>
                      <a:pt x="495069" y="44611"/>
                      <a:pt x="1610414" y="48018"/>
                      <a:pt x="2429735" y="0"/>
                    </a:cubicBezTo>
                    <a:cubicBezTo>
                      <a:pt x="2390355" y="206110"/>
                      <a:pt x="2302029" y="1208440"/>
                      <a:pt x="2429735" y="1411200"/>
                    </a:cubicBezTo>
                    <a:cubicBezTo>
                      <a:pt x="1741081" y="1435787"/>
                      <a:pt x="970414" y="1416428"/>
                      <a:pt x="0" y="1411200"/>
                    </a:cubicBezTo>
                    <a:cubicBezTo>
                      <a:pt x="98934" y="737928"/>
                      <a:pt x="48345" y="585377"/>
                      <a:pt x="0" y="0"/>
                    </a:cubicBezTo>
                    <a:close/>
                  </a:path>
                </a:pathLst>
              </a:custGeom>
              <a:solidFill>
                <a:srgbClr val="FFF5C4"/>
              </a:solidFill>
              <a:ln w="19050" cap="sq">
                <a:solidFill>
                  <a:srgbClr val="534C29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2429950"/>
                          <a:gd name="connsiteY0" fmla="*/ 0 h 1348364"/>
                          <a:gd name="connsiteX1" fmla="*/ 2429950 w 2429950"/>
                          <a:gd name="connsiteY1" fmla="*/ 0 h 1348364"/>
                          <a:gd name="connsiteX2" fmla="*/ 2429950 w 2429950"/>
                          <a:gd name="connsiteY2" fmla="*/ 1348364 h 1348364"/>
                          <a:gd name="connsiteX3" fmla="*/ 0 w 2429950"/>
                          <a:gd name="connsiteY3" fmla="*/ 1348364 h 1348364"/>
                          <a:gd name="connsiteX4" fmla="*/ 0 w 2429950"/>
                          <a:gd name="connsiteY4" fmla="*/ 0 h 1348364"/>
                          <a:gd name="connsiteX0" fmla="*/ 0 w 2429950"/>
                          <a:gd name="connsiteY0" fmla="*/ 0 h 1348364"/>
                          <a:gd name="connsiteX1" fmla="*/ 2429950 w 2429950"/>
                          <a:gd name="connsiteY1" fmla="*/ 0 h 1348364"/>
                          <a:gd name="connsiteX2" fmla="*/ 2429950 w 2429950"/>
                          <a:gd name="connsiteY2" fmla="*/ 1348364 h 1348364"/>
                          <a:gd name="connsiteX3" fmla="*/ 0 w 2429950"/>
                          <a:gd name="connsiteY3" fmla="*/ 1348364 h 1348364"/>
                          <a:gd name="connsiteX4" fmla="*/ 0 w 2429950"/>
                          <a:gd name="connsiteY4" fmla="*/ 0 h 1348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29950" h="1348364" fill="none" extrusionOk="0">
                            <a:moveTo>
                              <a:pt x="0" y="0"/>
                            </a:moveTo>
                            <a:cubicBezTo>
                              <a:pt x="531395" y="-18188"/>
                              <a:pt x="1620534" y="49817"/>
                              <a:pt x="2429950" y="0"/>
                            </a:cubicBezTo>
                            <a:cubicBezTo>
                              <a:pt x="2383201" y="197972"/>
                              <a:pt x="2305132" y="1149587"/>
                              <a:pt x="2429950" y="1348364"/>
                            </a:cubicBezTo>
                            <a:cubicBezTo>
                              <a:pt x="1887184" y="1325253"/>
                              <a:pt x="1023011" y="1294035"/>
                              <a:pt x="0" y="1348364"/>
                            </a:cubicBezTo>
                            <a:cubicBezTo>
                              <a:pt x="89458" y="710935"/>
                              <a:pt x="57724" y="557258"/>
                              <a:pt x="0" y="0"/>
                            </a:cubicBezTo>
                            <a:close/>
                          </a:path>
                          <a:path w="2429950" h="1348364" stroke="0" extrusionOk="0">
                            <a:moveTo>
                              <a:pt x="0" y="0"/>
                            </a:moveTo>
                            <a:cubicBezTo>
                              <a:pt x="431576" y="35639"/>
                              <a:pt x="2051927" y="8088"/>
                              <a:pt x="2429950" y="0"/>
                            </a:cubicBezTo>
                            <a:cubicBezTo>
                              <a:pt x="2465796" y="541808"/>
                              <a:pt x="2375534" y="1021333"/>
                              <a:pt x="2429950" y="1348364"/>
                            </a:cubicBezTo>
                            <a:cubicBezTo>
                              <a:pt x="1586725" y="1430351"/>
                              <a:pt x="1018344" y="1269105"/>
                              <a:pt x="0" y="1348364"/>
                            </a:cubicBezTo>
                            <a:cubicBezTo>
                              <a:pt x="-24889" y="1130253"/>
                              <a:pt x="-46245" y="675298"/>
                              <a:pt x="0" y="0"/>
                            </a:cubicBezTo>
                            <a:close/>
                          </a:path>
                          <a:path w="2429950" h="1348364" fill="none" stroke="0" extrusionOk="0">
                            <a:moveTo>
                              <a:pt x="0" y="0"/>
                            </a:moveTo>
                            <a:cubicBezTo>
                              <a:pt x="511818" y="9628"/>
                              <a:pt x="1423832" y="4259"/>
                              <a:pt x="2429950" y="0"/>
                            </a:cubicBezTo>
                            <a:cubicBezTo>
                              <a:pt x="2411595" y="175716"/>
                              <a:pt x="2298057" y="1172571"/>
                              <a:pt x="2429950" y="1348364"/>
                            </a:cubicBezTo>
                            <a:cubicBezTo>
                              <a:pt x="1708096" y="1320851"/>
                              <a:pt x="983762" y="1382144"/>
                              <a:pt x="0" y="1348364"/>
                            </a:cubicBezTo>
                            <a:cubicBezTo>
                              <a:pt x="122669" y="698936"/>
                              <a:pt x="36469" y="5634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180000" tIns="180000" rIns="180000" bIns="18000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buSzPts val="2000"/>
                  <a:buNone/>
                </a:pPr>
                <a:endParaRPr lang="en-US" sz="20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67C8CA-4596-9B49-2413-7B67A2FA9CC0}"/>
                  </a:ext>
                </a:extLst>
              </p:cNvPr>
              <p:cNvSpPr txBox="1"/>
              <p:nvPr/>
            </p:nvSpPr>
            <p:spPr>
              <a:xfrm>
                <a:off x="14368367" y="2460733"/>
                <a:ext cx="2361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Voice calling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18B114-E5CD-A48B-822E-49563018E277}"/>
                </a:ext>
              </a:extLst>
            </p:cNvPr>
            <p:cNvGrpSpPr/>
            <p:nvPr/>
          </p:nvGrpSpPr>
          <p:grpSpPr>
            <a:xfrm>
              <a:off x="8974717" y="3584803"/>
              <a:ext cx="2660400" cy="1411200"/>
              <a:chOff x="16778867" y="2017800"/>
              <a:chExt cx="2660400" cy="1411200"/>
            </a:xfrm>
          </p:grpSpPr>
          <p:sp>
            <p:nvSpPr>
              <p:cNvPr id="21" name="Content Placeholder 6">
                <a:extLst>
                  <a:ext uri="{FF2B5EF4-FFF2-40B4-BE49-F238E27FC236}">
                    <a16:creationId xmlns:a16="http://schemas.microsoft.com/office/drawing/2014/main" id="{AEEE2671-8DEC-0A82-D662-3C593C8F40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94200" y="2017800"/>
                <a:ext cx="2429735" cy="1411200"/>
              </a:xfrm>
              <a:custGeom>
                <a:avLst/>
                <a:gdLst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  <a:gd name="connsiteX0" fmla="*/ 0 w 2429735"/>
                  <a:gd name="connsiteY0" fmla="*/ 0 h 1411200"/>
                  <a:gd name="connsiteX1" fmla="*/ 2429735 w 2429735"/>
                  <a:gd name="connsiteY1" fmla="*/ 0 h 1411200"/>
                  <a:gd name="connsiteX2" fmla="*/ 2429735 w 2429735"/>
                  <a:gd name="connsiteY2" fmla="*/ 1411200 h 1411200"/>
                  <a:gd name="connsiteX3" fmla="*/ 0 w 2429735"/>
                  <a:gd name="connsiteY3" fmla="*/ 1411200 h 1411200"/>
                  <a:gd name="connsiteX4" fmla="*/ 0 w 2429735"/>
                  <a:gd name="connsiteY4" fmla="*/ 0 h 14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735" h="1411200" fill="none" extrusionOk="0">
                    <a:moveTo>
                      <a:pt x="0" y="0"/>
                    </a:moveTo>
                    <a:cubicBezTo>
                      <a:pt x="558933" y="-45256"/>
                      <a:pt x="1682038" y="56206"/>
                      <a:pt x="2429735" y="0"/>
                    </a:cubicBezTo>
                    <a:cubicBezTo>
                      <a:pt x="2390896" y="220711"/>
                      <a:pt x="2294165" y="1202928"/>
                      <a:pt x="2429735" y="1411200"/>
                    </a:cubicBezTo>
                    <a:cubicBezTo>
                      <a:pt x="1974217" y="1399656"/>
                      <a:pt x="969525" y="1329971"/>
                      <a:pt x="0" y="1411200"/>
                    </a:cubicBezTo>
                    <a:cubicBezTo>
                      <a:pt x="70935" y="749590"/>
                      <a:pt x="69045" y="567872"/>
                      <a:pt x="0" y="0"/>
                    </a:cubicBezTo>
                    <a:close/>
                  </a:path>
                  <a:path w="2429735" h="1411200" stroke="0" extrusionOk="0">
                    <a:moveTo>
                      <a:pt x="0" y="0"/>
                    </a:moveTo>
                    <a:cubicBezTo>
                      <a:pt x="416722" y="105047"/>
                      <a:pt x="2065387" y="33900"/>
                      <a:pt x="2429735" y="0"/>
                    </a:cubicBezTo>
                    <a:cubicBezTo>
                      <a:pt x="2446919" y="572005"/>
                      <a:pt x="2357767" y="1012116"/>
                      <a:pt x="2429735" y="1411200"/>
                    </a:cubicBezTo>
                    <a:cubicBezTo>
                      <a:pt x="1589650" y="1523425"/>
                      <a:pt x="1072489" y="1314874"/>
                      <a:pt x="0" y="1411200"/>
                    </a:cubicBezTo>
                    <a:cubicBezTo>
                      <a:pt x="-38619" y="1214185"/>
                      <a:pt x="-34565" y="763487"/>
                      <a:pt x="0" y="0"/>
                    </a:cubicBezTo>
                    <a:close/>
                  </a:path>
                  <a:path w="2429735" h="1411200" fill="none" stroke="0" extrusionOk="0">
                    <a:moveTo>
                      <a:pt x="0" y="0"/>
                    </a:moveTo>
                    <a:cubicBezTo>
                      <a:pt x="538752" y="28357"/>
                      <a:pt x="1379468" y="132986"/>
                      <a:pt x="2429735" y="0"/>
                    </a:cubicBezTo>
                    <a:cubicBezTo>
                      <a:pt x="2422808" y="196106"/>
                      <a:pt x="2275661" y="1194354"/>
                      <a:pt x="2429735" y="1411200"/>
                    </a:cubicBezTo>
                    <a:cubicBezTo>
                      <a:pt x="1626433" y="1427304"/>
                      <a:pt x="1098080" y="1429932"/>
                      <a:pt x="0" y="1411200"/>
                    </a:cubicBezTo>
                    <a:cubicBezTo>
                      <a:pt x="124798" y="721837"/>
                      <a:pt x="38766" y="619886"/>
                      <a:pt x="0" y="0"/>
                    </a:cubicBezTo>
                    <a:close/>
                  </a:path>
                  <a:path w="2429735" h="1411200" fill="none" stroke="0" extrusionOk="0">
                    <a:moveTo>
                      <a:pt x="0" y="0"/>
                    </a:moveTo>
                    <a:cubicBezTo>
                      <a:pt x="495069" y="44611"/>
                      <a:pt x="1610414" y="48018"/>
                      <a:pt x="2429735" y="0"/>
                    </a:cubicBezTo>
                    <a:cubicBezTo>
                      <a:pt x="2390355" y="206110"/>
                      <a:pt x="2302029" y="1208440"/>
                      <a:pt x="2429735" y="1411200"/>
                    </a:cubicBezTo>
                    <a:cubicBezTo>
                      <a:pt x="1741081" y="1435787"/>
                      <a:pt x="970414" y="1416428"/>
                      <a:pt x="0" y="1411200"/>
                    </a:cubicBezTo>
                    <a:cubicBezTo>
                      <a:pt x="98934" y="737928"/>
                      <a:pt x="48345" y="585377"/>
                      <a:pt x="0" y="0"/>
                    </a:cubicBezTo>
                    <a:close/>
                  </a:path>
                </a:pathLst>
              </a:custGeom>
              <a:solidFill>
                <a:srgbClr val="FFF5C4"/>
              </a:solidFill>
              <a:ln w="19050" cap="sq">
                <a:solidFill>
                  <a:srgbClr val="534C29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2429950"/>
                          <a:gd name="connsiteY0" fmla="*/ 0 h 1348364"/>
                          <a:gd name="connsiteX1" fmla="*/ 2429950 w 2429950"/>
                          <a:gd name="connsiteY1" fmla="*/ 0 h 1348364"/>
                          <a:gd name="connsiteX2" fmla="*/ 2429950 w 2429950"/>
                          <a:gd name="connsiteY2" fmla="*/ 1348364 h 1348364"/>
                          <a:gd name="connsiteX3" fmla="*/ 0 w 2429950"/>
                          <a:gd name="connsiteY3" fmla="*/ 1348364 h 1348364"/>
                          <a:gd name="connsiteX4" fmla="*/ 0 w 2429950"/>
                          <a:gd name="connsiteY4" fmla="*/ 0 h 1348364"/>
                          <a:gd name="connsiteX0" fmla="*/ 0 w 2429950"/>
                          <a:gd name="connsiteY0" fmla="*/ 0 h 1348364"/>
                          <a:gd name="connsiteX1" fmla="*/ 2429950 w 2429950"/>
                          <a:gd name="connsiteY1" fmla="*/ 0 h 1348364"/>
                          <a:gd name="connsiteX2" fmla="*/ 2429950 w 2429950"/>
                          <a:gd name="connsiteY2" fmla="*/ 1348364 h 1348364"/>
                          <a:gd name="connsiteX3" fmla="*/ 0 w 2429950"/>
                          <a:gd name="connsiteY3" fmla="*/ 1348364 h 1348364"/>
                          <a:gd name="connsiteX4" fmla="*/ 0 w 2429950"/>
                          <a:gd name="connsiteY4" fmla="*/ 0 h 1348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29950" h="1348364" fill="none" extrusionOk="0">
                            <a:moveTo>
                              <a:pt x="0" y="0"/>
                            </a:moveTo>
                            <a:cubicBezTo>
                              <a:pt x="531395" y="-18188"/>
                              <a:pt x="1620534" y="49817"/>
                              <a:pt x="2429950" y="0"/>
                            </a:cubicBezTo>
                            <a:cubicBezTo>
                              <a:pt x="2383201" y="197972"/>
                              <a:pt x="2305132" y="1149587"/>
                              <a:pt x="2429950" y="1348364"/>
                            </a:cubicBezTo>
                            <a:cubicBezTo>
                              <a:pt x="1887184" y="1325253"/>
                              <a:pt x="1023011" y="1294035"/>
                              <a:pt x="0" y="1348364"/>
                            </a:cubicBezTo>
                            <a:cubicBezTo>
                              <a:pt x="89458" y="710935"/>
                              <a:pt x="57724" y="557258"/>
                              <a:pt x="0" y="0"/>
                            </a:cubicBezTo>
                            <a:close/>
                          </a:path>
                          <a:path w="2429950" h="1348364" stroke="0" extrusionOk="0">
                            <a:moveTo>
                              <a:pt x="0" y="0"/>
                            </a:moveTo>
                            <a:cubicBezTo>
                              <a:pt x="431576" y="35639"/>
                              <a:pt x="2051927" y="8088"/>
                              <a:pt x="2429950" y="0"/>
                            </a:cubicBezTo>
                            <a:cubicBezTo>
                              <a:pt x="2465796" y="541808"/>
                              <a:pt x="2375534" y="1021333"/>
                              <a:pt x="2429950" y="1348364"/>
                            </a:cubicBezTo>
                            <a:cubicBezTo>
                              <a:pt x="1586725" y="1430351"/>
                              <a:pt x="1018344" y="1269105"/>
                              <a:pt x="0" y="1348364"/>
                            </a:cubicBezTo>
                            <a:cubicBezTo>
                              <a:pt x="-24889" y="1130253"/>
                              <a:pt x="-46245" y="675298"/>
                              <a:pt x="0" y="0"/>
                            </a:cubicBezTo>
                            <a:close/>
                          </a:path>
                          <a:path w="2429950" h="1348364" fill="none" stroke="0" extrusionOk="0">
                            <a:moveTo>
                              <a:pt x="0" y="0"/>
                            </a:moveTo>
                            <a:cubicBezTo>
                              <a:pt x="511818" y="9628"/>
                              <a:pt x="1423832" y="4259"/>
                              <a:pt x="2429950" y="0"/>
                            </a:cubicBezTo>
                            <a:cubicBezTo>
                              <a:pt x="2411595" y="175716"/>
                              <a:pt x="2298057" y="1172571"/>
                              <a:pt x="2429950" y="1348364"/>
                            </a:cubicBezTo>
                            <a:cubicBezTo>
                              <a:pt x="1708096" y="1320851"/>
                              <a:pt x="983762" y="1382144"/>
                              <a:pt x="0" y="1348364"/>
                            </a:cubicBezTo>
                            <a:cubicBezTo>
                              <a:pt x="122669" y="698936"/>
                              <a:pt x="36469" y="5634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180000" tIns="180000" rIns="180000" bIns="18000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buSzPts val="2000"/>
                  <a:buNone/>
                </a:pPr>
                <a:endParaRPr lang="en-US" sz="20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7028DB-52E0-CC5F-A583-42526B9A07CF}"/>
                  </a:ext>
                </a:extLst>
              </p:cNvPr>
              <p:cNvSpPr txBox="1"/>
              <p:nvPr/>
            </p:nvSpPr>
            <p:spPr>
              <a:xfrm>
                <a:off x="16778867" y="2119902"/>
                <a:ext cx="2660400" cy="1081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lnSpc>
                    <a:spcPct val="110000"/>
                  </a:lnSpc>
                  <a:buSzPts val="2000"/>
                  <a:buNone/>
                </a:pP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VoIP telephone calling 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(Voice over Internet Protocol)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619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6AB381D-6E53-C664-1449-F7C7EAA7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and employee expectations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0DB5824-6018-206D-4FE9-7F414BEB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increased access to digital communication</a:t>
            </a:r>
            <a:br>
              <a:rPr lang="en-GB" dirty="0"/>
            </a:br>
            <a:r>
              <a:rPr lang="en-GB" dirty="0"/>
              <a:t>has changed some of the expectations </a:t>
            </a:r>
            <a:br>
              <a:rPr lang="en-GB" dirty="0"/>
            </a:br>
            <a:r>
              <a:rPr lang="en-GB" dirty="0"/>
              <a:t>and wishes of both businesses and employees.</a:t>
            </a:r>
          </a:p>
          <a:p>
            <a:r>
              <a:rPr lang="en-GB" dirty="0"/>
              <a:t>Businesses wish to take advantage of the </a:t>
            </a:r>
            <a:br>
              <a:rPr lang="en-GB" dirty="0"/>
            </a:br>
            <a:r>
              <a:rPr lang="en-GB" dirty="0"/>
              <a:t>increased access to communication and </a:t>
            </a:r>
            <a:br>
              <a:rPr lang="en-GB" dirty="0"/>
            </a:br>
            <a:r>
              <a:rPr lang="en-GB" dirty="0"/>
              <a:t>the potential of technology to maximise </a:t>
            </a:r>
            <a:br>
              <a:rPr lang="en-GB" dirty="0"/>
            </a:br>
            <a:r>
              <a:rPr lang="en-GB" dirty="0"/>
              <a:t>productivity and output.</a:t>
            </a:r>
          </a:p>
          <a:p>
            <a:r>
              <a:rPr lang="en-US" dirty="0"/>
              <a:t>Employers' awareness of, and access to, remote </a:t>
            </a:r>
            <a:br>
              <a:rPr lang="en-US" dirty="0"/>
            </a:br>
            <a:r>
              <a:rPr lang="en-US" dirty="0"/>
              <a:t>working has increased. This makes flexible </a:t>
            </a:r>
            <a:br>
              <a:rPr lang="en-US" dirty="0"/>
            </a:br>
            <a:r>
              <a:rPr lang="en-US" dirty="0"/>
              <a:t>remote working more desirable, and in some </a:t>
            </a:r>
            <a:br>
              <a:rPr lang="en-US" dirty="0"/>
            </a:br>
            <a:r>
              <a:rPr lang="en-US" dirty="0"/>
              <a:t>cases expected.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7F0D06-6872-3142-BD7C-BEC832CD8535}"/>
              </a:ext>
            </a:extLst>
          </p:cNvPr>
          <p:cNvSpPr/>
          <p:nvPr/>
        </p:nvSpPr>
        <p:spPr>
          <a:xfrm>
            <a:off x="7647709" y="2425735"/>
            <a:ext cx="3151118" cy="3151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5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mputer screen with a cursor&#10;&#10;Description automatically generated with medium confidence">
            <a:extLst>
              <a:ext uri="{FF2B5EF4-FFF2-40B4-BE49-F238E27FC236}">
                <a16:creationId xmlns:a16="http://schemas.microsoft.com/office/drawing/2014/main" id="{8DF06CC1-CB42-A964-0951-D6F7AA38EF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41" y="3282494"/>
            <a:ext cx="2131895" cy="14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0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EE17DC-3BAA-267E-AB9C-328D3161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Business and employee expectations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91B6F4-D2A6-E7F8-F267-7E93AD2F0D4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</p:spPr>
        <p:txBody>
          <a:bodyPr tIns="648000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Business expectations</a:t>
            </a:r>
          </a:p>
          <a:p>
            <a:r>
              <a:rPr lang="en-US" dirty="0"/>
              <a:t>Timely communications, especially in respect to absence.</a:t>
            </a:r>
          </a:p>
          <a:p>
            <a:r>
              <a:rPr lang="en-US" dirty="0"/>
              <a:t>Some businesses will expect a response to out-of-hours contact at any time.</a:t>
            </a:r>
          </a:p>
          <a:p>
            <a:r>
              <a:rPr lang="en-US" dirty="0"/>
              <a:t>Access to technology at home for communication can involve costs for employees.</a:t>
            </a:r>
          </a:p>
          <a:p>
            <a:r>
              <a:rPr lang="en-US" dirty="0"/>
              <a:t>Employees may end up undertaking unpaid work over time.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27EFDF-2C92-58FD-9766-D88640B53D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</p:spPr>
        <p:txBody>
          <a:bodyPr tIns="648000">
            <a:normAutofit fontScale="92500"/>
          </a:bodyPr>
          <a:lstStyle/>
          <a:p>
            <a:pPr marL="0" indent="0">
              <a:buNone/>
            </a:pPr>
            <a:r>
              <a:rPr lang="en-US" sz="2200" b="1" dirty="0"/>
              <a:t>Employee expectations</a:t>
            </a:r>
          </a:p>
          <a:p>
            <a:r>
              <a:rPr lang="en-US" sz="2200" dirty="0"/>
              <a:t>Timely communications, including </a:t>
            </a:r>
            <a:br>
              <a:rPr lang="en-US" sz="2200" dirty="0"/>
            </a:br>
            <a:r>
              <a:rPr lang="en-US" sz="2200" dirty="0"/>
              <a:t>up-to-date information and notices.</a:t>
            </a:r>
          </a:p>
          <a:p>
            <a:r>
              <a:rPr lang="en-US" sz="2200" dirty="0"/>
              <a:t>Access to internet communication systems in the workplace.</a:t>
            </a:r>
          </a:p>
          <a:p>
            <a:r>
              <a:rPr lang="en-US" sz="2200" dirty="0"/>
              <a:t>Ability to access work documents remotely.</a:t>
            </a:r>
          </a:p>
          <a:p>
            <a:r>
              <a:rPr lang="en-US" sz="2200" dirty="0"/>
              <a:t>The possibility of flexible working hours, including remote or hybrid working.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967349-E579-E9FB-6985-6EB3B1564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4BCB19-D078-C4E2-47E6-DAA90CD4F8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5A0F55-0764-7A16-0719-4E434254C4C3}"/>
              </a:ext>
            </a:extLst>
          </p:cNvPr>
          <p:cNvSpPr/>
          <p:nvPr/>
        </p:nvSpPr>
        <p:spPr>
          <a:xfrm>
            <a:off x="2930275" y="1471363"/>
            <a:ext cx="1013323" cy="10133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5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847994-533D-F4AE-A9EF-A83880EBB83C}"/>
              </a:ext>
            </a:extLst>
          </p:cNvPr>
          <p:cNvSpPr/>
          <p:nvPr/>
        </p:nvSpPr>
        <p:spPr>
          <a:xfrm>
            <a:off x="8249094" y="1471363"/>
            <a:ext cx="1013323" cy="10133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5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omputer screen with a cursor&#10;&#10;Description automatically generated with medium confidence">
            <a:extLst>
              <a:ext uri="{FF2B5EF4-FFF2-40B4-BE49-F238E27FC236}">
                <a16:creationId xmlns:a16="http://schemas.microsoft.com/office/drawing/2014/main" id="{BBDC5769-A23F-3344-15A6-C9850466A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005" y="1756003"/>
            <a:ext cx="658496" cy="444043"/>
          </a:xfrm>
          <a:prstGeom prst="rect">
            <a:avLst/>
          </a:prstGeom>
        </p:spPr>
      </p:pic>
      <p:pic>
        <p:nvPicPr>
          <p:cNvPr id="3" name="Picture 2" descr="A computer screen with a cursor&#10;&#10;Description automatically generated with medium confidence">
            <a:extLst>
              <a:ext uri="{FF2B5EF4-FFF2-40B4-BE49-F238E27FC236}">
                <a16:creationId xmlns:a16="http://schemas.microsoft.com/office/drawing/2014/main" id="{86BF082F-C5CD-73A8-7A90-319212771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507" y="1756003"/>
            <a:ext cx="658496" cy="4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9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Remote working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rmAutofit fontScale="85000" lnSpcReduction="10000"/>
          </a:bodyPr>
          <a:lstStyle/>
          <a:p>
            <a:r>
              <a:rPr lang="en-GB" sz="2200" dirty="0"/>
              <a:t>Employers can make assumptions about the level of digital literacy of their employees. The use of remote software is expected but is not always understood.</a:t>
            </a:r>
          </a:p>
          <a:p>
            <a:r>
              <a:rPr lang="en-GB" sz="2200" dirty="0"/>
              <a:t>Domestic connections can be less secure than those in the workplace, so it is important to ensure that employees understand cyber security rules and guidelines, and practise good online safety.</a:t>
            </a:r>
          </a:p>
          <a:p>
            <a:r>
              <a:rPr lang="en-GB" sz="2200" dirty="0"/>
              <a:t>The flexibility of remote working means there is a danger of employees feeling 'always on’, and an expectation to respond outside of working hours. This can have a negative impact on wellbeing. </a:t>
            </a:r>
          </a:p>
          <a:p>
            <a:endParaRPr lang="pt-B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136D-0C89-D68D-F368-030DEA6F0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68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pic>
        <p:nvPicPr>
          <p:cNvPr id="3" name="Picture 2" descr="A person sitting at a desk looking at a computer&#10;&#10;Description automatically generated">
            <a:extLst>
              <a:ext uri="{FF2B5EF4-FFF2-40B4-BE49-F238E27FC236}">
                <a16:creationId xmlns:a16="http://schemas.microsoft.com/office/drawing/2014/main" id="{FE2390C0-E4A8-AECA-34E0-5B10D0CB37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466" y="1991926"/>
            <a:ext cx="4842205" cy="40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1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EE17DC-3BAA-267E-AB9C-328D3161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0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Reach and scale</a:t>
            </a:r>
            <a:endParaRPr lang="en-GB" sz="4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91B6F4-D2A6-E7F8-F267-7E93AD2F0D4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9221" y="2905802"/>
            <a:ext cx="2476114" cy="3450547"/>
          </a:xfrm>
          <a:solidFill>
            <a:schemeClr val="accent4">
              <a:lumMod val="20000"/>
              <a:lumOff val="80000"/>
            </a:schemeClr>
          </a:solidFill>
        </p:spPr>
        <p:txBody>
          <a:bodyPr tIns="648000">
            <a:normAutofit/>
          </a:bodyPr>
          <a:lstStyle/>
          <a:p>
            <a:pPr marL="0" indent="0">
              <a:buNone/>
            </a:pPr>
            <a:r>
              <a:rPr lang="en-GB" sz="2100" b="1"/>
              <a:t>Customers, clients and suppliers </a:t>
            </a:r>
            <a:br>
              <a:rPr lang="en-GB" sz="2100" b="1"/>
            </a:br>
            <a:r>
              <a:rPr lang="en-GB" sz="2100"/>
              <a:t>can be found anywhere in the world.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967349-E579-E9FB-6985-6EB3B1564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/>
              <a:t>Lesson 1: The costs and benefits of digital expansion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4BCB19-D078-C4E2-47E6-DAA90CD4F8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Activity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104407-08F6-42DA-BF4E-14CEBDA21807}"/>
              </a:ext>
            </a:extLst>
          </p:cNvPr>
          <p:cNvGrpSpPr/>
          <p:nvPr/>
        </p:nvGrpSpPr>
        <p:grpSpPr>
          <a:xfrm>
            <a:off x="1720616" y="2454025"/>
            <a:ext cx="1013323" cy="1013323"/>
            <a:chOff x="2930275" y="1471363"/>
            <a:chExt cx="1013323" cy="10133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D5A0F55-0764-7A16-0719-4E434254C4C3}"/>
                </a:ext>
              </a:extLst>
            </p:cNvPr>
            <p:cNvSpPr/>
            <p:nvPr/>
          </p:nvSpPr>
          <p:spPr>
            <a:xfrm>
              <a:off x="2930275" y="1471363"/>
              <a:ext cx="1013323" cy="10133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F5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 descr="A computer screen with a cursor&#10;&#10;Description automatically generated with medium confidence">
              <a:extLst>
                <a:ext uri="{FF2B5EF4-FFF2-40B4-BE49-F238E27FC236}">
                  <a16:creationId xmlns:a16="http://schemas.microsoft.com/office/drawing/2014/main" id="{BBDC5769-A23F-3344-15A6-C9850466A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7005" y="1756003"/>
              <a:ext cx="658496" cy="444043"/>
            </a:xfrm>
            <a:prstGeom prst="rect">
              <a:avLst/>
            </a:prstGeom>
          </p:spPr>
        </p:pic>
      </p:grp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BA6652A-F563-336B-E3D5-648681040221}"/>
              </a:ext>
            </a:extLst>
          </p:cNvPr>
          <p:cNvSpPr txBox="1">
            <a:spLocks/>
          </p:cNvSpPr>
          <p:nvPr/>
        </p:nvSpPr>
        <p:spPr>
          <a:xfrm>
            <a:off x="838200" y="1639886"/>
            <a:ext cx="107188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/>
              <a:t>The digital workplace removes some international barriers and allows organisations of all sizes to increase their reach and scale.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2A4C344-D122-04E7-AD43-C520450DAA1E}"/>
              </a:ext>
            </a:extLst>
          </p:cNvPr>
          <p:cNvSpPr txBox="1">
            <a:spLocks/>
          </p:cNvSpPr>
          <p:nvPr/>
        </p:nvSpPr>
        <p:spPr>
          <a:xfrm>
            <a:off x="3655199" y="2905802"/>
            <a:ext cx="2476114" cy="3450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5C4"/>
            </a:solidFill>
          </a:ln>
        </p:spPr>
        <p:txBody>
          <a:bodyPr vert="horz" lIns="180000" tIns="648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GB" sz="2100" b="1"/>
              <a:t>Websites and social media </a:t>
            </a:r>
            <a:br>
              <a:rPr lang="en-GB" sz="2100" b="1"/>
            </a:br>
            <a:r>
              <a:rPr lang="en-GB" sz="2100"/>
              <a:t>can be used to promote products and services internationally.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4B2E7F-3BE6-098E-2EBC-7F14E176BC40}"/>
              </a:ext>
            </a:extLst>
          </p:cNvPr>
          <p:cNvGrpSpPr/>
          <p:nvPr/>
        </p:nvGrpSpPr>
        <p:grpSpPr>
          <a:xfrm>
            <a:off x="4391481" y="2454025"/>
            <a:ext cx="1013323" cy="1013323"/>
            <a:chOff x="2930275" y="1471363"/>
            <a:chExt cx="1013323" cy="10133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B0A3D0-8B0D-5D00-6BAB-E15D290D5A8A}"/>
                </a:ext>
              </a:extLst>
            </p:cNvPr>
            <p:cNvSpPr/>
            <p:nvPr/>
          </p:nvSpPr>
          <p:spPr>
            <a:xfrm>
              <a:off x="2930275" y="1471363"/>
              <a:ext cx="1013323" cy="10133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F5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A computer screen with a cursor&#10;&#10;Description automatically generated with medium confidence">
              <a:extLst>
                <a:ext uri="{FF2B5EF4-FFF2-40B4-BE49-F238E27FC236}">
                  <a16:creationId xmlns:a16="http://schemas.microsoft.com/office/drawing/2014/main" id="{3E4A5906-E0DB-45B7-9037-3ABBB99E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7005" y="1756003"/>
              <a:ext cx="658496" cy="444043"/>
            </a:xfrm>
            <a:prstGeom prst="rect">
              <a:avLst/>
            </a:prstGeom>
          </p:spPr>
        </p:pic>
      </p:grp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AF1C1EB2-8469-24BC-13C2-07543ECBEA82}"/>
              </a:ext>
            </a:extLst>
          </p:cNvPr>
          <p:cNvSpPr txBox="1">
            <a:spLocks/>
          </p:cNvSpPr>
          <p:nvPr/>
        </p:nvSpPr>
        <p:spPr>
          <a:xfrm>
            <a:off x="6321177" y="2905802"/>
            <a:ext cx="2476114" cy="3450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5C4"/>
            </a:solidFill>
          </a:ln>
        </p:spPr>
        <p:txBody>
          <a:bodyPr vert="horz" lIns="180000" tIns="648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GB" sz="2100" b="1" dirty="0"/>
              <a:t>Remote working </a:t>
            </a:r>
            <a:r>
              <a:rPr lang="en-GB" sz="2100" dirty="0"/>
              <a:t>can be used by an organisation to recruit globally from any location with internet access and skilled staff.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DDA089-F341-F68B-4EFE-49097CC7FBF6}"/>
              </a:ext>
            </a:extLst>
          </p:cNvPr>
          <p:cNvGrpSpPr/>
          <p:nvPr/>
        </p:nvGrpSpPr>
        <p:grpSpPr>
          <a:xfrm>
            <a:off x="7057459" y="2454026"/>
            <a:ext cx="1013323" cy="1013323"/>
            <a:chOff x="2930275" y="1471363"/>
            <a:chExt cx="1013323" cy="101332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D32E175-B8BF-84F3-8405-64BF15FA386A}"/>
                </a:ext>
              </a:extLst>
            </p:cNvPr>
            <p:cNvSpPr/>
            <p:nvPr/>
          </p:nvSpPr>
          <p:spPr>
            <a:xfrm>
              <a:off x="2930275" y="1471363"/>
              <a:ext cx="1013323" cy="10133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F5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A computer screen with a cursor&#10;&#10;Description automatically generated with medium confidence">
              <a:extLst>
                <a:ext uri="{FF2B5EF4-FFF2-40B4-BE49-F238E27FC236}">
                  <a16:creationId xmlns:a16="http://schemas.microsoft.com/office/drawing/2014/main" id="{FD2A5ACF-2B09-0514-6CE3-90AF2080B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7005" y="1756003"/>
              <a:ext cx="658496" cy="444043"/>
            </a:xfrm>
            <a:prstGeom prst="rect">
              <a:avLst/>
            </a:prstGeom>
          </p:spPr>
        </p:pic>
      </p:grp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442EF718-6F36-501A-59BD-C4F676EBEBDC}"/>
              </a:ext>
            </a:extLst>
          </p:cNvPr>
          <p:cNvSpPr txBox="1">
            <a:spLocks/>
          </p:cNvSpPr>
          <p:nvPr/>
        </p:nvSpPr>
        <p:spPr>
          <a:xfrm>
            <a:off x="8987155" y="2905802"/>
            <a:ext cx="2476114" cy="3450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5C4"/>
            </a:solidFill>
          </a:ln>
        </p:spPr>
        <p:txBody>
          <a:bodyPr vert="horz" lIns="180000" tIns="648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GB" sz="2100" b="1" dirty="0"/>
              <a:t>Virtual events </a:t>
            </a:r>
            <a:r>
              <a:rPr lang="en-GB" sz="2100" dirty="0"/>
              <a:t>can be attended by larger audiences, and from anywhere in the world with internet access.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732F07-E497-3CD8-E998-3E286B132973}"/>
              </a:ext>
            </a:extLst>
          </p:cNvPr>
          <p:cNvGrpSpPr/>
          <p:nvPr/>
        </p:nvGrpSpPr>
        <p:grpSpPr>
          <a:xfrm>
            <a:off x="9816351" y="2415677"/>
            <a:ext cx="1013323" cy="1013323"/>
            <a:chOff x="2930275" y="1471363"/>
            <a:chExt cx="1013323" cy="101332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97A7872-4C3C-8627-13F5-DA62F724B2E1}"/>
                </a:ext>
              </a:extLst>
            </p:cNvPr>
            <p:cNvSpPr/>
            <p:nvPr/>
          </p:nvSpPr>
          <p:spPr>
            <a:xfrm>
              <a:off x="2930275" y="1471363"/>
              <a:ext cx="1013323" cy="10133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F5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 descr="A computer screen with a cursor&#10;&#10;Description automatically generated with medium confidence">
              <a:extLst>
                <a:ext uri="{FF2B5EF4-FFF2-40B4-BE49-F238E27FC236}">
                  <a16:creationId xmlns:a16="http://schemas.microsoft.com/office/drawing/2014/main" id="{64EF0E03-63C6-0BBC-CE9B-440BC511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7005" y="1756003"/>
              <a:ext cx="658496" cy="444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83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Working practices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802"/>
            <a:ext cx="107188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Rules and regulations within all organisations must be updated to meet the needs of the digital world. </a:t>
            </a:r>
            <a:r>
              <a:rPr lang="en-US" sz="2400" dirty="0">
                <a:solidFill>
                  <a:schemeClr val="tx1"/>
                </a:solidFill>
              </a:rPr>
              <a:t>Areas affected include: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33733" y="2741636"/>
            <a:ext cx="3157200" cy="1692000"/>
          </a:xfrm>
          <a:custGeom>
            <a:avLst/>
            <a:gdLst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200" h="1692000" fill="none" extrusionOk="0">
                <a:moveTo>
                  <a:pt x="0" y="0"/>
                </a:moveTo>
                <a:cubicBezTo>
                  <a:pt x="876062" y="-199598"/>
                  <a:pt x="2274846" y="73986"/>
                  <a:pt x="3157200" y="0"/>
                </a:cubicBezTo>
                <a:cubicBezTo>
                  <a:pt x="3115678" y="282014"/>
                  <a:pt x="2883673" y="1440166"/>
                  <a:pt x="3157200" y="1692000"/>
                </a:cubicBezTo>
                <a:cubicBezTo>
                  <a:pt x="2620756" y="1688335"/>
                  <a:pt x="1115004" y="1525564"/>
                  <a:pt x="0" y="1692000"/>
                </a:cubicBezTo>
                <a:cubicBezTo>
                  <a:pt x="131375" y="887962"/>
                  <a:pt x="89377" y="679719"/>
                  <a:pt x="0" y="0"/>
                </a:cubicBezTo>
                <a:close/>
              </a:path>
              <a:path w="3157200" h="1692000" stroke="0" extrusionOk="0">
                <a:moveTo>
                  <a:pt x="0" y="0"/>
                </a:moveTo>
                <a:cubicBezTo>
                  <a:pt x="551706" y="89013"/>
                  <a:pt x="2640735" y="-34440"/>
                  <a:pt x="3157200" y="0"/>
                </a:cubicBezTo>
                <a:cubicBezTo>
                  <a:pt x="3174434" y="687795"/>
                  <a:pt x="3070636" y="1229194"/>
                  <a:pt x="3157200" y="1692000"/>
                </a:cubicBezTo>
                <a:cubicBezTo>
                  <a:pt x="2083227" y="1984093"/>
                  <a:pt x="1441510" y="1562011"/>
                  <a:pt x="0" y="1692000"/>
                </a:cubicBezTo>
                <a:cubicBezTo>
                  <a:pt x="-94549" y="1560552"/>
                  <a:pt x="-46594" y="914136"/>
                  <a:pt x="0" y="0"/>
                </a:cubicBezTo>
                <a:close/>
              </a:path>
              <a:path w="3157200" h="1692000" fill="none" stroke="0" extrusionOk="0">
                <a:moveTo>
                  <a:pt x="0" y="0"/>
                </a:moveTo>
                <a:cubicBezTo>
                  <a:pt x="777123" y="254075"/>
                  <a:pt x="1787993" y="-2321"/>
                  <a:pt x="3157200" y="0"/>
                </a:cubicBezTo>
                <a:cubicBezTo>
                  <a:pt x="3121421" y="256473"/>
                  <a:pt x="2969003" y="1406530"/>
                  <a:pt x="3157200" y="1692000"/>
                </a:cubicBezTo>
                <a:cubicBezTo>
                  <a:pt x="2090332" y="1721614"/>
                  <a:pt x="1422003" y="1719174"/>
                  <a:pt x="0" y="1692000"/>
                </a:cubicBezTo>
                <a:cubicBezTo>
                  <a:pt x="173268" y="861447"/>
                  <a:pt x="59419" y="742291"/>
                  <a:pt x="0" y="0"/>
                </a:cubicBezTo>
                <a:close/>
              </a:path>
              <a:path w="3157200" h="1692000" fill="none" stroke="0" extrusionOk="0">
                <a:moveTo>
                  <a:pt x="0" y="0"/>
                </a:moveTo>
                <a:cubicBezTo>
                  <a:pt x="690580" y="18295"/>
                  <a:pt x="2016470" y="8842"/>
                  <a:pt x="3157200" y="0"/>
                </a:cubicBezTo>
                <a:cubicBezTo>
                  <a:pt x="3121753" y="228687"/>
                  <a:pt x="2942588" y="1448033"/>
                  <a:pt x="3157200" y="1692000"/>
                </a:cubicBezTo>
                <a:cubicBezTo>
                  <a:pt x="2355738" y="1670327"/>
                  <a:pt x="1185078" y="1607609"/>
                  <a:pt x="0" y="1692000"/>
                </a:cubicBezTo>
                <a:cubicBezTo>
                  <a:pt x="159835" y="875542"/>
                  <a:pt x="56582" y="70232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157200"/>
                      <a:gd name="connsiteY0" fmla="*/ 0 h 1692000"/>
                      <a:gd name="connsiteX1" fmla="*/ 3157200 w 3157200"/>
                      <a:gd name="connsiteY1" fmla="*/ 0 h 1692000"/>
                      <a:gd name="connsiteX2" fmla="*/ 3157200 w 3157200"/>
                      <a:gd name="connsiteY2" fmla="*/ 1692000 h 1692000"/>
                      <a:gd name="connsiteX3" fmla="*/ 0 w 3157200"/>
                      <a:gd name="connsiteY3" fmla="*/ 1692000 h 1692000"/>
                      <a:gd name="connsiteX4" fmla="*/ 0 w 3157200"/>
                      <a:gd name="connsiteY4" fmla="*/ 0 h 1692000"/>
                      <a:gd name="connsiteX0" fmla="*/ 0 w 3157200"/>
                      <a:gd name="connsiteY0" fmla="*/ 0 h 1692000"/>
                      <a:gd name="connsiteX1" fmla="*/ 3157200 w 3157200"/>
                      <a:gd name="connsiteY1" fmla="*/ 0 h 1692000"/>
                      <a:gd name="connsiteX2" fmla="*/ 3157200 w 3157200"/>
                      <a:gd name="connsiteY2" fmla="*/ 1692000 h 1692000"/>
                      <a:gd name="connsiteX3" fmla="*/ 0 w 3157200"/>
                      <a:gd name="connsiteY3" fmla="*/ 1692000 h 1692000"/>
                      <a:gd name="connsiteX4" fmla="*/ 0 w 3157200"/>
                      <a:gd name="connsiteY4" fmla="*/ 0 h 169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7200" h="1692000" fill="none" extrusionOk="0">
                        <a:moveTo>
                          <a:pt x="0" y="0"/>
                        </a:moveTo>
                        <a:cubicBezTo>
                          <a:pt x="742322" y="-72484"/>
                          <a:pt x="2155090" y="66084"/>
                          <a:pt x="3157200" y="0"/>
                        </a:cubicBezTo>
                        <a:cubicBezTo>
                          <a:pt x="3087443" y="233752"/>
                          <a:pt x="2946170" y="1441509"/>
                          <a:pt x="3157200" y="1692000"/>
                        </a:cubicBezTo>
                        <a:cubicBezTo>
                          <a:pt x="2398354" y="1656084"/>
                          <a:pt x="1215627" y="1571485"/>
                          <a:pt x="0" y="1692000"/>
                        </a:cubicBezTo>
                        <a:cubicBezTo>
                          <a:pt x="148573" y="882830"/>
                          <a:pt x="75987" y="697870"/>
                          <a:pt x="0" y="0"/>
                        </a:cubicBezTo>
                        <a:close/>
                      </a:path>
                      <a:path w="3157200" h="1692000" stroke="0" extrusionOk="0">
                        <a:moveTo>
                          <a:pt x="0" y="0"/>
                        </a:moveTo>
                        <a:cubicBezTo>
                          <a:pt x="559614" y="52851"/>
                          <a:pt x="2633302" y="-48298"/>
                          <a:pt x="3157200" y="0"/>
                        </a:cubicBezTo>
                        <a:cubicBezTo>
                          <a:pt x="3212872" y="677602"/>
                          <a:pt x="3086263" y="1279764"/>
                          <a:pt x="3157200" y="1692000"/>
                        </a:cubicBezTo>
                        <a:cubicBezTo>
                          <a:pt x="2066030" y="1835926"/>
                          <a:pt x="1336593" y="1587880"/>
                          <a:pt x="0" y="1692000"/>
                        </a:cubicBezTo>
                        <a:cubicBezTo>
                          <a:pt x="-55254" y="1471098"/>
                          <a:pt x="-62219" y="838233"/>
                          <a:pt x="0" y="0"/>
                        </a:cubicBezTo>
                        <a:close/>
                      </a:path>
                      <a:path w="3157200" h="1692000" fill="none" stroke="0" extrusionOk="0">
                        <a:moveTo>
                          <a:pt x="0" y="0"/>
                        </a:moveTo>
                        <a:cubicBezTo>
                          <a:pt x="597101" y="132094"/>
                          <a:pt x="1793914" y="-19525"/>
                          <a:pt x="3157200" y="0"/>
                        </a:cubicBezTo>
                        <a:cubicBezTo>
                          <a:pt x="3093066" y="226196"/>
                          <a:pt x="2998240" y="1449824"/>
                          <a:pt x="3157200" y="1692000"/>
                        </a:cubicBezTo>
                        <a:cubicBezTo>
                          <a:pt x="2184339" y="1669830"/>
                          <a:pt x="1275989" y="1740389"/>
                          <a:pt x="0" y="1692000"/>
                        </a:cubicBezTo>
                        <a:cubicBezTo>
                          <a:pt x="171601" y="868982"/>
                          <a:pt x="56587" y="7051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US" sz="2000" b="1" dirty="0"/>
              <a:t>Digital platforms </a:t>
            </a:r>
            <a:br>
              <a:rPr lang="en-US" sz="2000" b="1" dirty="0"/>
            </a:br>
            <a:r>
              <a:rPr lang="en-US" sz="2000" dirty="0"/>
              <a:t>used to collect employee feedback/provide support and training.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D875A6-BBFF-AC68-23F3-BAAB4815B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684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AC3E5D5-2F77-874C-C90F-0BACA1C9E9A6}"/>
              </a:ext>
            </a:extLst>
          </p:cNvPr>
          <p:cNvSpPr txBox="1">
            <a:spLocks/>
          </p:cNvSpPr>
          <p:nvPr/>
        </p:nvSpPr>
        <p:spPr>
          <a:xfrm>
            <a:off x="4521000" y="2741636"/>
            <a:ext cx="3157200" cy="1692000"/>
          </a:xfrm>
          <a:custGeom>
            <a:avLst/>
            <a:gdLst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200" h="1692000" fill="none" extrusionOk="0">
                <a:moveTo>
                  <a:pt x="0" y="0"/>
                </a:moveTo>
                <a:cubicBezTo>
                  <a:pt x="876062" y="-199598"/>
                  <a:pt x="2274846" y="73986"/>
                  <a:pt x="3157200" y="0"/>
                </a:cubicBezTo>
                <a:cubicBezTo>
                  <a:pt x="3115678" y="282014"/>
                  <a:pt x="2883673" y="1440166"/>
                  <a:pt x="3157200" y="1692000"/>
                </a:cubicBezTo>
                <a:cubicBezTo>
                  <a:pt x="2620756" y="1688335"/>
                  <a:pt x="1115004" y="1525564"/>
                  <a:pt x="0" y="1692000"/>
                </a:cubicBezTo>
                <a:cubicBezTo>
                  <a:pt x="131375" y="887962"/>
                  <a:pt x="89377" y="679719"/>
                  <a:pt x="0" y="0"/>
                </a:cubicBezTo>
                <a:close/>
              </a:path>
              <a:path w="3157200" h="1692000" stroke="0" extrusionOk="0">
                <a:moveTo>
                  <a:pt x="0" y="0"/>
                </a:moveTo>
                <a:cubicBezTo>
                  <a:pt x="551706" y="89013"/>
                  <a:pt x="2640735" y="-34440"/>
                  <a:pt x="3157200" y="0"/>
                </a:cubicBezTo>
                <a:cubicBezTo>
                  <a:pt x="3174434" y="687795"/>
                  <a:pt x="3070636" y="1229194"/>
                  <a:pt x="3157200" y="1692000"/>
                </a:cubicBezTo>
                <a:cubicBezTo>
                  <a:pt x="2083227" y="1984093"/>
                  <a:pt x="1441510" y="1562011"/>
                  <a:pt x="0" y="1692000"/>
                </a:cubicBezTo>
                <a:cubicBezTo>
                  <a:pt x="-94549" y="1560552"/>
                  <a:pt x="-46594" y="914136"/>
                  <a:pt x="0" y="0"/>
                </a:cubicBezTo>
                <a:close/>
              </a:path>
              <a:path w="3157200" h="1692000" fill="none" stroke="0" extrusionOk="0">
                <a:moveTo>
                  <a:pt x="0" y="0"/>
                </a:moveTo>
                <a:cubicBezTo>
                  <a:pt x="777123" y="254075"/>
                  <a:pt x="1787993" y="-2321"/>
                  <a:pt x="3157200" y="0"/>
                </a:cubicBezTo>
                <a:cubicBezTo>
                  <a:pt x="3121421" y="256473"/>
                  <a:pt x="2969003" y="1406530"/>
                  <a:pt x="3157200" y="1692000"/>
                </a:cubicBezTo>
                <a:cubicBezTo>
                  <a:pt x="2090332" y="1721614"/>
                  <a:pt x="1422003" y="1719174"/>
                  <a:pt x="0" y="1692000"/>
                </a:cubicBezTo>
                <a:cubicBezTo>
                  <a:pt x="173268" y="861447"/>
                  <a:pt x="59419" y="742291"/>
                  <a:pt x="0" y="0"/>
                </a:cubicBezTo>
                <a:close/>
              </a:path>
              <a:path w="3157200" h="1692000" fill="none" stroke="0" extrusionOk="0">
                <a:moveTo>
                  <a:pt x="0" y="0"/>
                </a:moveTo>
                <a:cubicBezTo>
                  <a:pt x="690580" y="18295"/>
                  <a:pt x="2016470" y="8842"/>
                  <a:pt x="3157200" y="0"/>
                </a:cubicBezTo>
                <a:cubicBezTo>
                  <a:pt x="3121753" y="228687"/>
                  <a:pt x="2942588" y="1448033"/>
                  <a:pt x="3157200" y="1692000"/>
                </a:cubicBezTo>
                <a:cubicBezTo>
                  <a:pt x="2355738" y="1670327"/>
                  <a:pt x="1185078" y="1607609"/>
                  <a:pt x="0" y="1692000"/>
                </a:cubicBezTo>
                <a:cubicBezTo>
                  <a:pt x="159835" y="875542"/>
                  <a:pt x="56582" y="702321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157200"/>
                      <a:gd name="connsiteY0" fmla="*/ 0 h 1692000"/>
                      <a:gd name="connsiteX1" fmla="*/ 3157200 w 3157200"/>
                      <a:gd name="connsiteY1" fmla="*/ 0 h 1692000"/>
                      <a:gd name="connsiteX2" fmla="*/ 3157200 w 3157200"/>
                      <a:gd name="connsiteY2" fmla="*/ 1692000 h 1692000"/>
                      <a:gd name="connsiteX3" fmla="*/ 0 w 3157200"/>
                      <a:gd name="connsiteY3" fmla="*/ 1692000 h 1692000"/>
                      <a:gd name="connsiteX4" fmla="*/ 0 w 3157200"/>
                      <a:gd name="connsiteY4" fmla="*/ 0 h 1692000"/>
                      <a:gd name="connsiteX0" fmla="*/ 0 w 3157200"/>
                      <a:gd name="connsiteY0" fmla="*/ 0 h 1692000"/>
                      <a:gd name="connsiteX1" fmla="*/ 3157200 w 3157200"/>
                      <a:gd name="connsiteY1" fmla="*/ 0 h 1692000"/>
                      <a:gd name="connsiteX2" fmla="*/ 3157200 w 3157200"/>
                      <a:gd name="connsiteY2" fmla="*/ 1692000 h 1692000"/>
                      <a:gd name="connsiteX3" fmla="*/ 0 w 3157200"/>
                      <a:gd name="connsiteY3" fmla="*/ 1692000 h 1692000"/>
                      <a:gd name="connsiteX4" fmla="*/ 0 w 3157200"/>
                      <a:gd name="connsiteY4" fmla="*/ 0 h 169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7200" h="1692000" fill="none" extrusionOk="0">
                        <a:moveTo>
                          <a:pt x="0" y="0"/>
                        </a:moveTo>
                        <a:cubicBezTo>
                          <a:pt x="742322" y="-72484"/>
                          <a:pt x="2155090" y="66084"/>
                          <a:pt x="3157200" y="0"/>
                        </a:cubicBezTo>
                        <a:cubicBezTo>
                          <a:pt x="3087443" y="233752"/>
                          <a:pt x="2946170" y="1441509"/>
                          <a:pt x="3157200" y="1692000"/>
                        </a:cubicBezTo>
                        <a:cubicBezTo>
                          <a:pt x="2398354" y="1656084"/>
                          <a:pt x="1215627" y="1571485"/>
                          <a:pt x="0" y="1692000"/>
                        </a:cubicBezTo>
                        <a:cubicBezTo>
                          <a:pt x="148573" y="882830"/>
                          <a:pt x="75987" y="697870"/>
                          <a:pt x="0" y="0"/>
                        </a:cubicBezTo>
                        <a:close/>
                      </a:path>
                      <a:path w="3157200" h="1692000" stroke="0" extrusionOk="0">
                        <a:moveTo>
                          <a:pt x="0" y="0"/>
                        </a:moveTo>
                        <a:cubicBezTo>
                          <a:pt x="559614" y="52851"/>
                          <a:pt x="2633302" y="-48298"/>
                          <a:pt x="3157200" y="0"/>
                        </a:cubicBezTo>
                        <a:cubicBezTo>
                          <a:pt x="3212872" y="677602"/>
                          <a:pt x="3086263" y="1279764"/>
                          <a:pt x="3157200" y="1692000"/>
                        </a:cubicBezTo>
                        <a:cubicBezTo>
                          <a:pt x="2066030" y="1835926"/>
                          <a:pt x="1336593" y="1587880"/>
                          <a:pt x="0" y="1692000"/>
                        </a:cubicBezTo>
                        <a:cubicBezTo>
                          <a:pt x="-55254" y="1471098"/>
                          <a:pt x="-62219" y="838233"/>
                          <a:pt x="0" y="0"/>
                        </a:cubicBezTo>
                        <a:close/>
                      </a:path>
                      <a:path w="3157200" h="1692000" fill="none" stroke="0" extrusionOk="0">
                        <a:moveTo>
                          <a:pt x="0" y="0"/>
                        </a:moveTo>
                        <a:cubicBezTo>
                          <a:pt x="597101" y="132094"/>
                          <a:pt x="1793914" y="-19525"/>
                          <a:pt x="3157200" y="0"/>
                        </a:cubicBezTo>
                        <a:cubicBezTo>
                          <a:pt x="3093066" y="226196"/>
                          <a:pt x="2998240" y="1449824"/>
                          <a:pt x="3157200" y="1692000"/>
                        </a:cubicBezTo>
                        <a:cubicBezTo>
                          <a:pt x="2184339" y="1669830"/>
                          <a:pt x="1275989" y="1740389"/>
                          <a:pt x="0" y="1692000"/>
                        </a:cubicBezTo>
                        <a:cubicBezTo>
                          <a:pt x="171601" y="868982"/>
                          <a:pt x="56587" y="7051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US" sz="2000" b="1" dirty="0"/>
              <a:t>Workplace communications </a:t>
            </a:r>
            <a:br>
              <a:rPr lang="en-US" sz="2000" b="1" dirty="0"/>
            </a:br>
            <a:r>
              <a:rPr lang="en-US" sz="2000" dirty="0"/>
              <a:t>are supportive, suitable and focused.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C0B2F05-F254-E23C-9397-F674244E73CF}"/>
              </a:ext>
            </a:extLst>
          </p:cNvPr>
          <p:cNvSpPr txBox="1">
            <a:spLocks/>
          </p:cNvSpPr>
          <p:nvPr/>
        </p:nvSpPr>
        <p:spPr>
          <a:xfrm>
            <a:off x="1009106" y="4576761"/>
            <a:ext cx="3157200" cy="1692000"/>
          </a:xfrm>
          <a:custGeom>
            <a:avLst/>
            <a:gdLst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200" h="1692000" fill="none" extrusionOk="0">
                <a:moveTo>
                  <a:pt x="0" y="0"/>
                </a:moveTo>
                <a:cubicBezTo>
                  <a:pt x="876062" y="-199598"/>
                  <a:pt x="2274846" y="73986"/>
                  <a:pt x="3157200" y="0"/>
                </a:cubicBezTo>
                <a:cubicBezTo>
                  <a:pt x="3115678" y="282014"/>
                  <a:pt x="2883673" y="1440166"/>
                  <a:pt x="3157200" y="1692000"/>
                </a:cubicBezTo>
                <a:cubicBezTo>
                  <a:pt x="2620756" y="1688335"/>
                  <a:pt x="1115004" y="1525564"/>
                  <a:pt x="0" y="1692000"/>
                </a:cubicBezTo>
                <a:cubicBezTo>
                  <a:pt x="131375" y="887962"/>
                  <a:pt x="89377" y="679719"/>
                  <a:pt x="0" y="0"/>
                </a:cubicBezTo>
                <a:close/>
              </a:path>
              <a:path w="3157200" h="1692000" stroke="0" extrusionOk="0">
                <a:moveTo>
                  <a:pt x="0" y="0"/>
                </a:moveTo>
                <a:cubicBezTo>
                  <a:pt x="551706" y="89013"/>
                  <a:pt x="2640735" y="-34440"/>
                  <a:pt x="3157200" y="0"/>
                </a:cubicBezTo>
                <a:cubicBezTo>
                  <a:pt x="3174434" y="687795"/>
                  <a:pt x="3070636" y="1229194"/>
                  <a:pt x="3157200" y="1692000"/>
                </a:cubicBezTo>
                <a:cubicBezTo>
                  <a:pt x="2083227" y="1984093"/>
                  <a:pt x="1441510" y="1562011"/>
                  <a:pt x="0" y="1692000"/>
                </a:cubicBezTo>
                <a:cubicBezTo>
                  <a:pt x="-94549" y="1560552"/>
                  <a:pt x="-46594" y="914136"/>
                  <a:pt x="0" y="0"/>
                </a:cubicBezTo>
                <a:close/>
              </a:path>
              <a:path w="3157200" h="1692000" fill="none" stroke="0" extrusionOk="0">
                <a:moveTo>
                  <a:pt x="0" y="0"/>
                </a:moveTo>
                <a:cubicBezTo>
                  <a:pt x="777123" y="254075"/>
                  <a:pt x="1787993" y="-2321"/>
                  <a:pt x="3157200" y="0"/>
                </a:cubicBezTo>
                <a:cubicBezTo>
                  <a:pt x="3121421" y="256473"/>
                  <a:pt x="2969003" y="1406530"/>
                  <a:pt x="3157200" y="1692000"/>
                </a:cubicBezTo>
                <a:cubicBezTo>
                  <a:pt x="2090332" y="1721614"/>
                  <a:pt x="1422003" y="1719174"/>
                  <a:pt x="0" y="1692000"/>
                </a:cubicBezTo>
                <a:cubicBezTo>
                  <a:pt x="173268" y="861447"/>
                  <a:pt x="59419" y="742291"/>
                  <a:pt x="0" y="0"/>
                </a:cubicBezTo>
                <a:close/>
              </a:path>
              <a:path w="3157200" h="1692000" fill="none" stroke="0" extrusionOk="0">
                <a:moveTo>
                  <a:pt x="0" y="0"/>
                </a:moveTo>
                <a:cubicBezTo>
                  <a:pt x="690580" y="18295"/>
                  <a:pt x="2016470" y="8842"/>
                  <a:pt x="3157200" y="0"/>
                </a:cubicBezTo>
                <a:cubicBezTo>
                  <a:pt x="3121753" y="228687"/>
                  <a:pt x="2942588" y="1448033"/>
                  <a:pt x="3157200" y="1692000"/>
                </a:cubicBezTo>
                <a:cubicBezTo>
                  <a:pt x="2355738" y="1670327"/>
                  <a:pt x="1185078" y="1607609"/>
                  <a:pt x="0" y="1692000"/>
                </a:cubicBezTo>
                <a:cubicBezTo>
                  <a:pt x="159835" y="875542"/>
                  <a:pt x="56582" y="702321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157200"/>
                      <a:gd name="connsiteY0" fmla="*/ 0 h 1692000"/>
                      <a:gd name="connsiteX1" fmla="*/ 3157200 w 3157200"/>
                      <a:gd name="connsiteY1" fmla="*/ 0 h 1692000"/>
                      <a:gd name="connsiteX2" fmla="*/ 3157200 w 3157200"/>
                      <a:gd name="connsiteY2" fmla="*/ 1692000 h 1692000"/>
                      <a:gd name="connsiteX3" fmla="*/ 0 w 3157200"/>
                      <a:gd name="connsiteY3" fmla="*/ 1692000 h 1692000"/>
                      <a:gd name="connsiteX4" fmla="*/ 0 w 3157200"/>
                      <a:gd name="connsiteY4" fmla="*/ 0 h 1692000"/>
                      <a:gd name="connsiteX0" fmla="*/ 0 w 3157200"/>
                      <a:gd name="connsiteY0" fmla="*/ 0 h 1692000"/>
                      <a:gd name="connsiteX1" fmla="*/ 3157200 w 3157200"/>
                      <a:gd name="connsiteY1" fmla="*/ 0 h 1692000"/>
                      <a:gd name="connsiteX2" fmla="*/ 3157200 w 3157200"/>
                      <a:gd name="connsiteY2" fmla="*/ 1692000 h 1692000"/>
                      <a:gd name="connsiteX3" fmla="*/ 0 w 3157200"/>
                      <a:gd name="connsiteY3" fmla="*/ 1692000 h 1692000"/>
                      <a:gd name="connsiteX4" fmla="*/ 0 w 3157200"/>
                      <a:gd name="connsiteY4" fmla="*/ 0 h 169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7200" h="1692000" fill="none" extrusionOk="0">
                        <a:moveTo>
                          <a:pt x="0" y="0"/>
                        </a:moveTo>
                        <a:cubicBezTo>
                          <a:pt x="742322" y="-72484"/>
                          <a:pt x="2155090" y="66084"/>
                          <a:pt x="3157200" y="0"/>
                        </a:cubicBezTo>
                        <a:cubicBezTo>
                          <a:pt x="3087443" y="233752"/>
                          <a:pt x="2946170" y="1441509"/>
                          <a:pt x="3157200" y="1692000"/>
                        </a:cubicBezTo>
                        <a:cubicBezTo>
                          <a:pt x="2398354" y="1656084"/>
                          <a:pt x="1215627" y="1571485"/>
                          <a:pt x="0" y="1692000"/>
                        </a:cubicBezTo>
                        <a:cubicBezTo>
                          <a:pt x="148573" y="882830"/>
                          <a:pt x="75987" y="697870"/>
                          <a:pt x="0" y="0"/>
                        </a:cubicBezTo>
                        <a:close/>
                      </a:path>
                      <a:path w="3157200" h="1692000" stroke="0" extrusionOk="0">
                        <a:moveTo>
                          <a:pt x="0" y="0"/>
                        </a:moveTo>
                        <a:cubicBezTo>
                          <a:pt x="559614" y="52851"/>
                          <a:pt x="2633302" y="-48298"/>
                          <a:pt x="3157200" y="0"/>
                        </a:cubicBezTo>
                        <a:cubicBezTo>
                          <a:pt x="3212872" y="677602"/>
                          <a:pt x="3086263" y="1279764"/>
                          <a:pt x="3157200" y="1692000"/>
                        </a:cubicBezTo>
                        <a:cubicBezTo>
                          <a:pt x="2066030" y="1835926"/>
                          <a:pt x="1336593" y="1587880"/>
                          <a:pt x="0" y="1692000"/>
                        </a:cubicBezTo>
                        <a:cubicBezTo>
                          <a:pt x="-55254" y="1471098"/>
                          <a:pt x="-62219" y="838233"/>
                          <a:pt x="0" y="0"/>
                        </a:cubicBezTo>
                        <a:close/>
                      </a:path>
                      <a:path w="3157200" h="1692000" fill="none" stroke="0" extrusionOk="0">
                        <a:moveTo>
                          <a:pt x="0" y="0"/>
                        </a:moveTo>
                        <a:cubicBezTo>
                          <a:pt x="597101" y="132094"/>
                          <a:pt x="1793914" y="-19525"/>
                          <a:pt x="3157200" y="0"/>
                        </a:cubicBezTo>
                        <a:cubicBezTo>
                          <a:pt x="3093066" y="226196"/>
                          <a:pt x="2998240" y="1449824"/>
                          <a:pt x="3157200" y="1692000"/>
                        </a:cubicBezTo>
                        <a:cubicBezTo>
                          <a:pt x="2184339" y="1669830"/>
                          <a:pt x="1275989" y="1740389"/>
                          <a:pt x="0" y="1692000"/>
                        </a:cubicBezTo>
                        <a:cubicBezTo>
                          <a:pt x="171601" y="868982"/>
                          <a:pt x="56587" y="7051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US" sz="2000" b="1" dirty="0"/>
              <a:t>Employment flexibility </a:t>
            </a:r>
            <a:r>
              <a:rPr lang="en-US" sz="2000" dirty="0"/>
              <a:t>for working hours and increased popularity of remote working.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C7F944D-9E1A-A1C0-94C4-1206CFFA265D}"/>
              </a:ext>
            </a:extLst>
          </p:cNvPr>
          <p:cNvSpPr txBox="1">
            <a:spLocks/>
          </p:cNvSpPr>
          <p:nvPr/>
        </p:nvSpPr>
        <p:spPr>
          <a:xfrm>
            <a:off x="8008267" y="4895059"/>
            <a:ext cx="3157200" cy="1389352"/>
          </a:xfrm>
          <a:custGeom>
            <a:avLst/>
            <a:gdLst>
              <a:gd name="connsiteX0" fmla="*/ 0 w 3157200"/>
              <a:gd name="connsiteY0" fmla="*/ 0 h 1389352"/>
              <a:gd name="connsiteX1" fmla="*/ 3157200 w 3157200"/>
              <a:gd name="connsiteY1" fmla="*/ 0 h 1389352"/>
              <a:gd name="connsiteX2" fmla="*/ 3157200 w 3157200"/>
              <a:gd name="connsiteY2" fmla="*/ 1389352 h 1389352"/>
              <a:gd name="connsiteX3" fmla="*/ 0 w 3157200"/>
              <a:gd name="connsiteY3" fmla="*/ 1389352 h 1389352"/>
              <a:gd name="connsiteX4" fmla="*/ 0 w 3157200"/>
              <a:gd name="connsiteY4" fmla="*/ 0 h 1389352"/>
              <a:gd name="connsiteX0" fmla="*/ 0 w 3157200"/>
              <a:gd name="connsiteY0" fmla="*/ 0 h 1389352"/>
              <a:gd name="connsiteX1" fmla="*/ 3157200 w 3157200"/>
              <a:gd name="connsiteY1" fmla="*/ 0 h 1389352"/>
              <a:gd name="connsiteX2" fmla="*/ 3157200 w 3157200"/>
              <a:gd name="connsiteY2" fmla="*/ 1389352 h 1389352"/>
              <a:gd name="connsiteX3" fmla="*/ 0 w 3157200"/>
              <a:gd name="connsiteY3" fmla="*/ 1389352 h 1389352"/>
              <a:gd name="connsiteX4" fmla="*/ 0 w 3157200"/>
              <a:gd name="connsiteY4" fmla="*/ 0 h 1389352"/>
              <a:gd name="connsiteX0" fmla="*/ 0 w 3157200"/>
              <a:gd name="connsiteY0" fmla="*/ 0 h 1389352"/>
              <a:gd name="connsiteX1" fmla="*/ 3157200 w 3157200"/>
              <a:gd name="connsiteY1" fmla="*/ 0 h 1389352"/>
              <a:gd name="connsiteX2" fmla="*/ 3157200 w 3157200"/>
              <a:gd name="connsiteY2" fmla="*/ 1389352 h 1389352"/>
              <a:gd name="connsiteX3" fmla="*/ 0 w 3157200"/>
              <a:gd name="connsiteY3" fmla="*/ 1389352 h 1389352"/>
              <a:gd name="connsiteX4" fmla="*/ 0 w 3157200"/>
              <a:gd name="connsiteY4" fmla="*/ 0 h 13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200" h="1389352" fill="none" extrusionOk="0">
                <a:moveTo>
                  <a:pt x="0" y="0"/>
                </a:moveTo>
                <a:cubicBezTo>
                  <a:pt x="827145" y="-150756"/>
                  <a:pt x="2217587" y="60549"/>
                  <a:pt x="3157200" y="0"/>
                </a:cubicBezTo>
                <a:cubicBezTo>
                  <a:pt x="3095145" y="206214"/>
                  <a:pt x="2946151" y="1183451"/>
                  <a:pt x="3157200" y="1389352"/>
                </a:cubicBezTo>
                <a:cubicBezTo>
                  <a:pt x="2519893" y="1380613"/>
                  <a:pt x="1063071" y="1208803"/>
                  <a:pt x="0" y="1389352"/>
                </a:cubicBezTo>
                <a:cubicBezTo>
                  <a:pt x="106694" y="737578"/>
                  <a:pt x="97752" y="542927"/>
                  <a:pt x="0" y="0"/>
                </a:cubicBezTo>
                <a:close/>
              </a:path>
              <a:path w="3157200" h="1389352" stroke="0" extrusionOk="0">
                <a:moveTo>
                  <a:pt x="0" y="0"/>
                </a:moveTo>
                <a:cubicBezTo>
                  <a:pt x="559234" y="61645"/>
                  <a:pt x="2653493" y="626"/>
                  <a:pt x="3157200" y="0"/>
                </a:cubicBezTo>
                <a:cubicBezTo>
                  <a:pt x="3197342" y="560742"/>
                  <a:pt x="3091625" y="1062306"/>
                  <a:pt x="3157200" y="1389352"/>
                </a:cubicBezTo>
                <a:cubicBezTo>
                  <a:pt x="2064781" y="1519034"/>
                  <a:pt x="1247890" y="1318124"/>
                  <a:pt x="0" y="1389352"/>
                </a:cubicBezTo>
                <a:cubicBezTo>
                  <a:pt x="-35375" y="1175302"/>
                  <a:pt x="-41878" y="791534"/>
                  <a:pt x="0" y="0"/>
                </a:cubicBezTo>
                <a:close/>
              </a:path>
              <a:path w="3157200" h="1389352" fill="none" stroke="0" extrusionOk="0">
                <a:moveTo>
                  <a:pt x="0" y="0"/>
                </a:moveTo>
                <a:cubicBezTo>
                  <a:pt x="754621" y="318683"/>
                  <a:pt x="1832250" y="89017"/>
                  <a:pt x="3157200" y="0"/>
                </a:cubicBezTo>
                <a:cubicBezTo>
                  <a:pt x="3130212" y="183058"/>
                  <a:pt x="2969833" y="1192157"/>
                  <a:pt x="3157200" y="1389352"/>
                </a:cubicBezTo>
                <a:cubicBezTo>
                  <a:pt x="2101691" y="1422258"/>
                  <a:pt x="1390149" y="1430758"/>
                  <a:pt x="0" y="1389352"/>
                </a:cubicBezTo>
                <a:cubicBezTo>
                  <a:pt x="170672" y="702199"/>
                  <a:pt x="42250" y="592245"/>
                  <a:pt x="0" y="0"/>
                </a:cubicBezTo>
                <a:close/>
              </a:path>
              <a:path w="3157200" h="1389352" fill="none" stroke="0" extrusionOk="0">
                <a:moveTo>
                  <a:pt x="0" y="0"/>
                </a:moveTo>
                <a:cubicBezTo>
                  <a:pt x="683754" y="27813"/>
                  <a:pt x="1961492" y="17806"/>
                  <a:pt x="3157200" y="0"/>
                </a:cubicBezTo>
                <a:cubicBezTo>
                  <a:pt x="3128274" y="194741"/>
                  <a:pt x="2964615" y="1197690"/>
                  <a:pt x="3157200" y="1389352"/>
                </a:cubicBezTo>
                <a:cubicBezTo>
                  <a:pt x="2196185" y="1430568"/>
                  <a:pt x="1118058" y="1393752"/>
                  <a:pt x="0" y="1389352"/>
                </a:cubicBezTo>
                <a:cubicBezTo>
                  <a:pt x="162633" y="711236"/>
                  <a:pt x="68472" y="568270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157200"/>
                      <a:gd name="connsiteY0" fmla="*/ 0 h 1389352"/>
                      <a:gd name="connsiteX1" fmla="*/ 3157200 w 3157200"/>
                      <a:gd name="connsiteY1" fmla="*/ 0 h 1389352"/>
                      <a:gd name="connsiteX2" fmla="*/ 3157200 w 3157200"/>
                      <a:gd name="connsiteY2" fmla="*/ 1389352 h 1389352"/>
                      <a:gd name="connsiteX3" fmla="*/ 0 w 3157200"/>
                      <a:gd name="connsiteY3" fmla="*/ 1389352 h 1389352"/>
                      <a:gd name="connsiteX4" fmla="*/ 0 w 3157200"/>
                      <a:gd name="connsiteY4" fmla="*/ 0 h 1389352"/>
                      <a:gd name="connsiteX0" fmla="*/ 0 w 3157200"/>
                      <a:gd name="connsiteY0" fmla="*/ 0 h 1389352"/>
                      <a:gd name="connsiteX1" fmla="*/ 3157200 w 3157200"/>
                      <a:gd name="connsiteY1" fmla="*/ 0 h 1389352"/>
                      <a:gd name="connsiteX2" fmla="*/ 3157200 w 3157200"/>
                      <a:gd name="connsiteY2" fmla="*/ 1389352 h 1389352"/>
                      <a:gd name="connsiteX3" fmla="*/ 0 w 3157200"/>
                      <a:gd name="connsiteY3" fmla="*/ 1389352 h 1389352"/>
                      <a:gd name="connsiteX4" fmla="*/ 0 w 3157200"/>
                      <a:gd name="connsiteY4" fmla="*/ 0 h 1389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7200" h="1389352" fill="none" extrusionOk="0">
                        <a:moveTo>
                          <a:pt x="0" y="0"/>
                        </a:moveTo>
                        <a:cubicBezTo>
                          <a:pt x="736345" y="-64455"/>
                          <a:pt x="2035980" y="48565"/>
                          <a:pt x="3157200" y="0"/>
                        </a:cubicBezTo>
                        <a:cubicBezTo>
                          <a:pt x="3091600" y="200155"/>
                          <a:pt x="2972127" y="1184009"/>
                          <a:pt x="3157200" y="1389352"/>
                        </a:cubicBezTo>
                        <a:cubicBezTo>
                          <a:pt x="2398374" y="1362991"/>
                          <a:pt x="1215597" y="1278411"/>
                          <a:pt x="0" y="1389352"/>
                        </a:cubicBezTo>
                        <a:cubicBezTo>
                          <a:pt x="134963" y="729142"/>
                          <a:pt x="81212" y="565348"/>
                          <a:pt x="0" y="0"/>
                        </a:cubicBezTo>
                        <a:close/>
                      </a:path>
                      <a:path w="3157200" h="1389352" stroke="0" extrusionOk="0">
                        <a:moveTo>
                          <a:pt x="0" y="0"/>
                        </a:moveTo>
                        <a:cubicBezTo>
                          <a:pt x="569869" y="13015"/>
                          <a:pt x="2646630" y="-12169"/>
                          <a:pt x="3157200" y="0"/>
                        </a:cubicBezTo>
                        <a:cubicBezTo>
                          <a:pt x="3202217" y="559449"/>
                          <a:pt x="3094957" y="1073087"/>
                          <a:pt x="3157200" y="1389352"/>
                        </a:cubicBezTo>
                        <a:cubicBezTo>
                          <a:pt x="2057852" y="1459337"/>
                          <a:pt x="1195824" y="1330962"/>
                          <a:pt x="0" y="1389352"/>
                        </a:cubicBezTo>
                        <a:cubicBezTo>
                          <a:pt x="-31372" y="1166190"/>
                          <a:pt x="-53034" y="737340"/>
                          <a:pt x="0" y="0"/>
                        </a:cubicBezTo>
                        <a:close/>
                      </a:path>
                      <a:path w="3157200" h="1389352" fill="none" stroke="0" extrusionOk="0">
                        <a:moveTo>
                          <a:pt x="0" y="0"/>
                        </a:moveTo>
                        <a:cubicBezTo>
                          <a:pt x="565232" y="190355"/>
                          <a:pt x="1863100" y="-614"/>
                          <a:pt x="3157200" y="0"/>
                        </a:cubicBezTo>
                        <a:cubicBezTo>
                          <a:pt x="3127703" y="180379"/>
                          <a:pt x="2985383" y="1215183"/>
                          <a:pt x="3157200" y="1389352"/>
                        </a:cubicBezTo>
                        <a:cubicBezTo>
                          <a:pt x="2184329" y="1376737"/>
                          <a:pt x="1275974" y="1447347"/>
                          <a:pt x="0" y="1389352"/>
                        </a:cubicBezTo>
                        <a:cubicBezTo>
                          <a:pt x="168184" y="713444"/>
                          <a:pt x="41557" y="5831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US" sz="2000" b="1" dirty="0"/>
              <a:t>Usage and access rules </a:t>
            </a:r>
            <a:r>
              <a:rPr lang="en-US" sz="2000" dirty="0"/>
              <a:t>for remote working.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05C02E2-A2BD-40F4-52CC-587E9A1179BC}"/>
              </a:ext>
            </a:extLst>
          </p:cNvPr>
          <p:cNvSpPr txBox="1">
            <a:spLocks/>
          </p:cNvSpPr>
          <p:nvPr/>
        </p:nvSpPr>
        <p:spPr>
          <a:xfrm>
            <a:off x="8008267" y="2741636"/>
            <a:ext cx="3157200" cy="2027134"/>
          </a:xfrm>
          <a:custGeom>
            <a:avLst/>
            <a:gdLst>
              <a:gd name="connsiteX0" fmla="*/ 0 w 3157200"/>
              <a:gd name="connsiteY0" fmla="*/ 0 h 2027134"/>
              <a:gd name="connsiteX1" fmla="*/ 3157200 w 3157200"/>
              <a:gd name="connsiteY1" fmla="*/ 0 h 2027134"/>
              <a:gd name="connsiteX2" fmla="*/ 3157200 w 3157200"/>
              <a:gd name="connsiteY2" fmla="*/ 2027134 h 2027134"/>
              <a:gd name="connsiteX3" fmla="*/ 0 w 3157200"/>
              <a:gd name="connsiteY3" fmla="*/ 2027134 h 2027134"/>
              <a:gd name="connsiteX4" fmla="*/ 0 w 3157200"/>
              <a:gd name="connsiteY4" fmla="*/ 0 h 2027134"/>
              <a:gd name="connsiteX0" fmla="*/ 0 w 3157200"/>
              <a:gd name="connsiteY0" fmla="*/ 0 h 2027134"/>
              <a:gd name="connsiteX1" fmla="*/ 3157200 w 3157200"/>
              <a:gd name="connsiteY1" fmla="*/ 0 h 2027134"/>
              <a:gd name="connsiteX2" fmla="*/ 3157200 w 3157200"/>
              <a:gd name="connsiteY2" fmla="*/ 2027134 h 2027134"/>
              <a:gd name="connsiteX3" fmla="*/ 0 w 3157200"/>
              <a:gd name="connsiteY3" fmla="*/ 2027134 h 2027134"/>
              <a:gd name="connsiteX4" fmla="*/ 0 w 3157200"/>
              <a:gd name="connsiteY4" fmla="*/ 0 h 2027134"/>
              <a:gd name="connsiteX0" fmla="*/ 0 w 3157200"/>
              <a:gd name="connsiteY0" fmla="*/ 0 h 2027134"/>
              <a:gd name="connsiteX1" fmla="*/ 3157200 w 3157200"/>
              <a:gd name="connsiteY1" fmla="*/ 0 h 2027134"/>
              <a:gd name="connsiteX2" fmla="*/ 3157200 w 3157200"/>
              <a:gd name="connsiteY2" fmla="*/ 2027134 h 2027134"/>
              <a:gd name="connsiteX3" fmla="*/ 0 w 3157200"/>
              <a:gd name="connsiteY3" fmla="*/ 2027134 h 2027134"/>
              <a:gd name="connsiteX4" fmla="*/ 0 w 3157200"/>
              <a:gd name="connsiteY4" fmla="*/ 0 h 20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200" h="2027134" fill="none" extrusionOk="0">
                <a:moveTo>
                  <a:pt x="0" y="0"/>
                </a:moveTo>
                <a:cubicBezTo>
                  <a:pt x="847101" y="-174673"/>
                  <a:pt x="2244296" y="82667"/>
                  <a:pt x="3157200" y="0"/>
                </a:cubicBezTo>
                <a:cubicBezTo>
                  <a:pt x="3106216" y="310914"/>
                  <a:pt x="2935344" y="1727034"/>
                  <a:pt x="3157200" y="2027134"/>
                </a:cubicBezTo>
                <a:cubicBezTo>
                  <a:pt x="2536268" y="2000640"/>
                  <a:pt x="1114188" y="1849707"/>
                  <a:pt x="0" y="2027134"/>
                </a:cubicBezTo>
                <a:cubicBezTo>
                  <a:pt x="97206" y="1072843"/>
                  <a:pt x="117358" y="780688"/>
                  <a:pt x="0" y="0"/>
                </a:cubicBezTo>
                <a:close/>
              </a:path>
              <a:path w="3157200" h="2027134" stroke="0" extrusionOk="0">
                <a:moveTo>
                  <a:pt x="0" y="0"/>
                </a:moveTo>
                <a:cubicBezTo>
                  <a:pt x="567813" y="7544"/>
                  <a:pt x="2701617" y="66587"/>
                  <a:pt x="3157200" y="0"/>
                </a:cubicBezTo>
                <a:cubicBezTo>
                  <a:pt x="3099498" y="841632"/>
                  <a:pt x="3047697" y="1414976"/>
                  <a:pt x="3157200" y="2027134"/>
                </a:cubicBezTo>
                <a:cubicBezTo>
                  <a:pt x="2074318" y="2246318"/>
                  <a:pt x="1455786" y="1881422"/>
                  <a:pt x="0" y="2027134"/>
                </a:cubicBezTo>
                <a:cubicBezTo>
                  <a:pt x="-61375" y="1762465"/>
                  <a:pt x="-32102" y="1145676"/>
                  <a:pt x="0" y="0"/>
                </a:cubicBezTo>
                <a:close/>
              </a:path>
              <a:path w="3157200" h="2027134" fill="none" stroke="0" extrusionOk="0">
                <a:moveTo>
                  <a:pt x="0" y="0"/>
                </a:moveTo>
                <a:cubicBezTo>
                  <a:pt x="714411" y="282818"/>
                  <a:pt x="1866133" y="162453"/>
                  <a:pt x="3157200" y="0"/>
                </a:cubicBezTo>
                <a:cubicBezTo>
                  <a:pt x="3131123" y="292375"/>
                  <a:pt x="2979992" y="1730730"/>
                  <a:pt x="3157200" y="2027134"/>
                </a:cubicBezTo>
                <a:cubicBezTo>
                  <a:pt x="2076728" y="2053667"/>
                  <a:pt x="1290658" y="2062752"/>
                  <a:pt x="0" y="2027134"/>
                </a:cubicBezTo>
                <a:cubicBezTo>
                  <a:pt x="193578" y="991473"/>
                  <a:pt x="32786" y="856775"/>
                  <a:pt x="0" y="0"/>
                </a:cubicBezTo>
                <a:close/>
              </a:path>
              <a:path w="3157200" h="2027134" fill="none" stroke="0" extrusionOk="0">
                <a:moveTo>
                  <a:pt x="0" y="0"/>
                </a:moveTo>
                <a:cubicBezTo>
                  <a:pt x="636442" y="73530"/>
                  <a:pt x="1993284" y="32775"/>
                  <a:pt x="3157200" y="0"/>
                </a:cubicBezTo>
                <a:cubicBezTo>
                  <a:pt x="3107927" y="298978"/>
                  <a:pt x="2964710" y="1757452"/>
                  <a:pt x="3157200" y="2027134"/>
                </a:cubicBezTo>
                <a:cubicBezTo>
                  <a:pt x="2285725" y="2018272"/>
                  <a:pt x="1081259" y="2054957"/>
                  <a:pt x="0" y="2027134"/>
                </a:cubicBezTo>
                <a:cubicBezTo>
                  <a:pt x="158499" y="1047118"/>
                  <a:pt x="59898" y="823043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157200"/>
                      <a:gd name="connsiteY0" fmla="*/ 0 h 2027134"/>
                      <a:gd name="connsiteX1" fmla="*/ 3157200 w 3157200"/>
                      <a:gd name="connsiteY1" fmla="*/ 0 h 2027134"/>
                      <a:gd name="connsiteX2" fmla="*/ 3157200 w 3157200"/>
                      <a:gd name="connsiteY2" fmla="*/ 2027134 h 2027134"/>
                      <a:gd name="connsiteX3" fmla="*/ 0 w 3157200"/>
                      <a:gd name="connsiteY3" fmla="*/ 2027134 h 2027134"/>
                      <a:gd name="connsiteX4" fmla="*/ 0 w 3157200"/>
                      <a:gd name="connsiteY4" fmla="*/ 0 h 2027134"/>
                      <a:gd name="connsiteX0" fmla="*/ 0 w 3157200"/>
                      <a:gd name="connsiteY0" fmla="*/ 0 h 2027134"/>
                      <a:gd name="connsiteX1" fmla="*/ 3157200 w 3157200"/>
                      <a:gd name="connsiteY1" fmla="*/ 0 h 2027134"/>
                      <a:gd name="connsiteX2" fmla="*/ 3157200 w 3157200"/>
                      <a:gd name="connsiteY2" fmla="*/ 2027134 h 2027134"/>
                      <a:gd name="connsiteX3" fmla="*/ 0 w 3157200"/>
                      <a:gd name="connsiteY3" fmla="*/ 2027134 h 2027134"/>
                      <a:gd name="connsiteX4" fmla="*/ 0 w 3157200"/>
                      <a:gd name="connsiteY4" fmla="*/ 0 h 202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7200" h="2027134" fill="none" extrusionOk="0">
                        <a:moveTo>
                          <a:pt x="0" y="0"/>
                        </a:moveTo>
                        <a:cubicBezTo>
                          <a:pt x="696121" y="-31173"/>
                          <a:pt x="2089343" y="72442"/>
                          <a:pt x="3157200" y="0"/>
                        </a:cubicBezTo>
                        <a:cubicBezTo>
                          <a:pt x="3099924" y="300159"/>
                          <a:pt x="2980874" y="1728012"/>
                          <a:pt x="3157200" y="2027134"/>
                        </a:cubicBezTo>
                        <a:cubicBezTo>
                          <a:pt x="2398327" y="1980637"/>
                          <a:pt x="1215667" y="1896019"/>
                          <a:pt x="0" y="2027134"/>
                        </a:cubicBezTo>
                        <a:cubicBezTo>
                          <a:pt x="137179" y="1060915"/>
                          <a:pt x="91453" y="815805"/>
                          <a:pt x="0" y="0"/>
                        </a:cubicBezTo>
                        <a:close/>
                      </a:path>
                      <a:path w="3157200" h="2027134" stroke="0" extrusionOk="0">
                        <a:moveTo>
                          <a:pt x="0" y="0"/>
                        </a:moveTo>
                        <a:cubicBezTo>
                          <a:pt x="574721" y="-24044"/>
                          <a:pt x="2674927" y="16823"/>
                          <a:pt x="3157200" y="0"/>
                        </a:cubicBezTo>
                        <a:cubicBezTo>
                          <a:pt x="3164144" y="824489"/>
                          <a:pt x="3070986" y="1490338"/>
                          <a:pt x="3157200" y="2027134"/>
                        </a:cubicBezTo>
                        <a:cubicBezTo>
                          <a:pt x="2058877" y="2113281"/>
                          <a:pt x="1315401" y="1916036"/>
                          <a:pt x="0" y="2027134"/>
                        </a:cubicBezTo>
                        <a:cubicBezTo>
                          <a:pt x="-44670" y="1724437"/>
                          <a:pt x="-46640" y="1075053"/>
                          <a:pt x="0" y="0"/>
                        </a:cubicBezTo>
                        <a:close/>
                      </a:path>
                      <a:path w="3157200" h="2027134" fill="none" stroke="0" extrusionOk="0">
                        <a:moveTo>
                          <a:pt x="0" y="0"/>
                        </a:moveTo>
                        <a:cubicBezTo>
                          <a:pt x="566741" y="182758"/>
                          <a:pt x="1908763" y="38597"/>
                          <a:pt x="3157200" y="0"/>
                        </a:cubicBezTo>
                        <a:cubicBezTo>
                          <a:pt x="3109136" y="268897"/>
                          <a:pt x="2991526" y="1747810"/>
                          <a:pt x="3157200" y="2027134"/>
                        </a:cubicBezTo>
                        <a:cubicBezTo>
                          <a:pt x="2184353" y="1994382"/>
                          <a:pt x="1276009" y="2064880"/>
                          <a:pt x="0" y="2027134"/>
                        </a:cubicBezTo>
                        <a:cubicBezTo>
                          <a:pt x="183772" y="1035790"/>
                          <a:pt x="32242" y="8496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US" sz="2000" b="1" dirty="0"/>
              <a:t>Digital processes </a:t>
            </a:r>
            <a:r>
              <a:rPr lang="en-US" sz="2000" dirty="0"/>
              <a:t>improving productivity, and virtual collaboration, including creation and sharing of documents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41743AD-1527-0E45-AE98-6CD9F41A783D}"/>
              </a:ext>
            </a:extLst>
          </p:cNvPr>
          <p:cNvSpPr txBox="1">
            <a:spLocks/>
          </p:cNvSpPr>
          <p:nvPr/>
        </p:nvSpPr>
        <p:spPr>
          <a:xfrm>
            <a:off x="4517400" y="4592411"/>
            <a:ext cx="3157200" cy="1692000"/>
          </a:xfrm>
          <a:custGeom>
            <a:avLst/>
            <a:gdLst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  <a:gd name="connsiteX0" fmla="*/ 0 w 3157200"/>
              <a:gd name="connsiteY0" fmla="*/ 0 h 1692000"/>
              <a:gd name="connsiteX1" fmla="*/ 3157200 w 3157200"/>
              <a:gd name="connsiteY1" fmla="*/ 0 h 1692000"/>
              <a:gd name="connsiteX2" fmla="*/ 3157200 w 3157200"/>
              <a:gd name="connsiteY2" fmla="*/ 1692000 h 1692000"/>
              <a:gd name="connsiteX3" fmla="*/ 0 w 3157200"/>
              <a:gd name="connsiteY3" fmla="*/ 1692000 h 1692000"/>
              <a:gd name="connsiteX4" fmla="*/ 0 w 3157200"/>
              <a:gd name="connsiteY4" fmla="*/ 0 h 1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200" h="1692000" fill="none" extrusionOk="0">
                <a:moveTo>
                  <a:pt x="0" y="0"/>
                </a:moveTo>
                <a:cubicBezTo>
                  <a:pt x="876062" y="-199598"/>
                  <a:pt x="2274846" y="73986"/>
                  <a:pt x="3157200" y="0"/>
                </a:cubicBezTo>
                <a:cubicBezTo>
                  <a:pt x="3115678" y="282014"/>
                  <a:pt x="2883673" y="1440166"/>
                  <a:pt x="3157200" y="1692000"/>
                </a:cubicBezTo>
                <a:cubicBezTo>
                  <a:pt x="2620756" y="1688335"/>
                  <a:pt x="1115004" y="1525564"/>
                  <a:pt x="0" y="1692000"/>
                </a:cubicBezTo>
                <a:cubicBezTo>
                  <a:pt x="131375" y="887962"/>
                  <a:pt x="89377" y="679719"/>
                  <a:pt x="0" y="0"/>
                </a:cubicBezTo>
                <a:close/>
              </a:path>
              <a:path w="3157200" h="1692000" stroke="0" extrusionOk="0">
                <a:moveTo>
                  <a:pt x="0" y="0"/>
                </a:moveTo>
                <a:cubicBezTo>
                  <a:pt x="551706" y="89013"/>
                  <a:pt x="2640735" y="-34440"/>
                  <a:pt x="3157200" y="0"/>
                </a:cubicBezTo>
                <a:cubicBezTo>
                  <a:pt x="3174434" y="687795"/>
                  <a:pt x="3070636" y="1229194"/>
                  <a:pt x="3157200" y="1692000"/>
                </a:cubicBezTo>
                <a:cubicBezTo>
                  <a:pt x="2083227" y="1984093"/>
                  <a:pt x="1441510" y="1562011"/>
                  <a:pt x="0" y="1692000"/>
                </a:cubicBezTo>
                <a:cubicBezTo>
                  <a:pt x="-94549" y="1560552"/>
                  <a:pt x="-46594" y="914136"/>
                  <a:pt x="0" y="0"/>
                </a:cubicBezTo>
                <a:close/>
              </a:path>
              <a:path w="3157200" h="1692000" fill="none" stroke="0" extrusionOk="0">
                <a:moveTo>
                  <a:pt x="0" y="0"/>
                </a:moveTo>
                <a:cubicBezTo>
                  <a:pt x="777123" y="254075"/>
                  <a:pt x="1787993" y="-2321"/>
                  <a:pt x="3157200" y="0"/>
                </a:cubicBezTo>
                <a:cubicBezTo>
                  <a:pt x="3121421" y="256473"/>
                  <a:pt x="2969003" y="1406530"/>
                  <a:pt x="3157200" y="1692000"/>
                </a:cubicBezTo>
                <a:cubicBezTo>
                  <a:pt x="2090332" y="1721614"/>
                  <a:pt x="1422003" y="1719174"/>
                  <a:pt x="0" y="1692000"/>
                </a:cubicBezTo>
                <a:cubicBezTo>
                  <a:pt x="173268" y="861447"/>
                  <a:pt x="59419" y="742291"/>
                  <a:pt x="0" y="0"/>
                </a:cubicBezTo>
                <a:close/>
              </a:path>
              <a:path w="3157200" h="1692000" fill="none" stroke="0" extrusionOk="0">
                <a:moveTo>
                  <a:pt x="0" y="0"/>
                </a:moveTo>
                <a:cubicBezTo>
                  <a:pt x="690580" y="18295"/>
                  <a:pt x="2016470" y="8842"/>
                  <a:pt x="3157200" y="0"/>
                </a:cubicBezTo>
                <a:cubicBezTo>
                  <a:pt x="3121753" y="228687"/>
                  <a:pt x="2942588" y="1448033"/>
                  <a:pt x="3157200" y="1692000"/>
                </a:cubicBezTo>
                <a:cubicBezTo>
                  <a:pt x="2355738" y="1670327"/>
                  <a:pt x="1185078" y="1607609"/>
                  <a:pt x="0" y="1692000"/>
                </a:cubicBezTo>
                <a:cubicBezTo>
                  <a:pt x="159835" y="875542"/>
                  <a:pt x="56582" y="702321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157200"/>
                      <a:gd name="connsiteY0" fmla="*/ 0 h 1692000"/>
                      <a:gd name="connsiteX1" fmla="*/ 3157200 w 3157200"/>
                      <a:gd name="connsiteY1" fmla="*/ 0 h 1692000"/>
                      <a:gd name="connsiteX2" fmla="*/ 3157200 w 3157200"/>
                      <a:gd name="connsiteY2" fmla="*/ 1692000 h 1692000"/>
                      <a:gd name="connsiteX3" fmla="*/ 0 w 3157200"/>
                      <a:gd name="connsiteY3" fmla="*/ 1692000 h 1692000"/>
                      <a:gd name="connsiteX4" fmla="*/ 0 w 3157200"/>
                      <a:gd name="connsiteY4" fmla="*/ 0 h 1692000"/>
                      <a:gd name="connsiteX0" fmla="*/ 0 w 3157200"/>
                      <a:gd name="connsiteY0" fmla="*/ 0 h 1692000"/>
                      <a:gd name="connsiteX1" fmla="*/ 3157200 w 3157200"/>
                      <a:gd name="connsiteY1" fmla="*/ 0 h 1692000"/>
                      <a:gd name="connsiteX2" fmla="*/ 3157200 w 3157200"/>
                      <a:gd name="connsiteY2" fmla="*/ 1692000 h 1692000"/>
                      <a:gd name="connsiteX3" fmla="*/ 0 w 3157200"/>
                      <a:gd name="connsiteY3" fmla="*/ 1692000 h 1692000"/>
                      <a:gd name="connsiteX4" fmla="*/ 0 w 3157200"/>
                      <a:gd name="connsiteY4" fmla="*/ 0 h 169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7200" h="1692000" fill="none" extrusionOk="0">
                        <a:moveTo>
                          <a:pt x="0" y="0"/>
                        </a:moveTo>
                        <a:cubicBezTo>
                          <a:pt x="742322" y="-72484"/>
                          <a:pt x="2155090" y="66084"/>
                          <a:pt x="3157200" y="0"/>
                        </a:cubicBezTo>
                        <a:cubicBezTo>
                          <a:pt x="3087443" y="233752"/>
                          <a:pt x="2946170" y="1441509"/>
                          <a:pt x="3157200" y="1692000"/>
                        </a:cubicBezTo>
                        <a:cubicBezTo>
                          <a:pt x="2398354" y="1656084"/>
                          <a:pt x="1215627" y="1571485"/>
                          <a:pt x="0" y="1692000"/>
                        </a:cubicBezTo>
                        <a:cubicBezTo>
                          <a:pt x="148573" y="882830"/>
                          <a:pt x="75987" y="697870"/>
                          <a:pt x="0" y="0"/>
                        </a:cubicBezTo>
                        <a:close/>
                      </a:path>
                      <a:path w="3157200" h="1692000" stroke="0" extrusionOk="0">
                        <a:moveTo>
                          <a:pt x="0" y="0"/>
                        </a:moveTo>
                        <a:cubicBezTo>
                          <a:pt x="559614" y="52851"/>
                          <a:pt x="2633302" y="-48298"/>
                          <a:pt x="3157200" y="0"/>
                        </a:cubicBezTo>
                        <a:cubicBezTo>
                          <a:pt x="3212872" y="677602"/>
                          <a:pt x="3086263" y="1279764"/>
                          <a:pt x="3157200" y="1692000"/>
                        </a:cubicBezTo>
                        <a:cubicBezTo>
                          <a:pt x="2066030" y="1835926"/>
                          <a:pt x="1336593" y="1587880"/>
                          <a:pt x="0" y="1692000"/>
                        </a:cubicBezTo>
                        <a:cubicBezTo>
                          <a:pt x="-55254" y="1471098"/>
                          <a:pt x="-62219" y="838233"/>
                          <a:pt x="0" y="0"/>
                        </a:cubicBezTo>
                        <a:close/>
                      </a:path>
                      <a:path w="3157200" h="1692000" fill="none" stroke="0" extrusionOk="0">
                        <a:moveTo>
                          <a:pt x="0" y="0"/>
                        </a:moveTo>
                        <a:cubicBezTo>
                          <a:pt x="597101" y="132094"/>
                          <a:pt x="1793914" y="-19525"/>
                          <a:pt x="3157200" y="0"/>
                        </a:cubicBezTo>
                        <a:cubicBezTo>
                          <a:pt x="3093066" y="226196"/>
                          <a:pt x="2998240" y="1449824"/>
                          <a:pt x="3157200" y="1692000"/>
                        </a:cubicBezTo>
                        <a:cubicBezTo>
                          <a:pt x="2184339" y="1669830"/>
                          <a:pt x="1275989" y="1740389"/>
                          <a:pt x="0" y="1692000"/>
                        </a:cubicBezTo>
                        <a:cubicBezTo>
                          <a:pt x="171601" y="868982"/>
                          <a:pt x="56587" y="7051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US" sz="2000" b="1" dirty="0"/>
              <a:t>Health and safety </a:t>
            </a:r>
            <a:r>
              <a:rPr lang="en-US" sz="2000" dirty="0"/>
              <a:t>processes to address potential dangers when using technology.</a:t>
            </a:r>
          </a:p>
        </p:txBody>
      </p:sp>
    </p:spTree>
    <p:extLst>
      <p:ext uri="{BB962C8B-B14F-4D97-AF65-F5344CB8AC3E}">
        <p14:creationId xmlns:p14="http://schemas.microsoft.com/office/powerpoint/2010/main" val="294563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Monitoring employees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expansion of digital working means that employees spend more time at a workstation than ever before.</a:t>
            </a:r>
            <a:endParaRPr lang="en-US" dirty="0"/>
          </a:p>
          <a:p>
            <a:r>
              <a:rPr lang="en-US" dirty="0"/>
              <a:t>R</a:t>
            </a:r>
            <a:r>
              <a:rPr lang="en-US" sz="2400" dirty="0"/>
              <a:t>emote and home working means that </a:t>
            </a:r>
            <a:br>
              <a:rPr lang="en-US" sz="2400" dirty="0"/>
            </a:br>
            <a:r>
              <a:rPr lang="en-US" sz="2400" dirty="0"/>
              <a:t>an employer may have staff in multiple locations around the world. This has increased the need for monitoring of:</a:t>
            </a:r>
            <a:endParaRPr lang="en-US" dirty="0"/>
          </a:p>
          <a:p>
            <a:pPr marL="800100" lvl="1"/>
            <a:r>
              <a:rPr lang="en-US" dirty="0"/>
              <a:t>workplace communications, for example, non-essential email use or internet browsing;</a:t>
            </a:r>
          </a:p>
          <a:p>
            <a:pPr marL="800100" lvl="1"/>
            <a:r>
              <a:rPr lang="en-US" dirty="0"/>
              <a:t>time spent logged in at a workstation;</a:t>
            </a:r>
          </a:p>
          <a:p>
            <a:pPr marL="800100" lvl="1"/>
            <a:r>
              <a:rPr lang="en-US" dirty="0"/>
              <a:t>start and finish times, especially with more people working flexible hours.</a:t>
            </a:r>
          </a:p>
          <a:p>
            <a:endParaRPr lang="pt-B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136D-0C89-D68D-F368-030DEA6F0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68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pic>
        <p:nvPicPr>
          <p:cNvPr id="7" name="Picture Placeholder 6" descr="A person pointing at a computer screen&#10;&#10;Description automatically generated">
            <a:extLst>
              <a:ext uri="{FF2B5EF4-FFF2-40B4-BE49-F238E27FC236}">
                <a16:creationId xmlns:a16="http://schemas.microsoft.com/office/drawing/2014/main" id="{E6FF2272-160E-C7E7-3B26-61A026D243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</p:spPr>
      </p:pic>
    </p:spTree>
    <p:extLst>
      <p:ext uri="{BB962C8B-B14F-4D97-AF65-F5344CB8AC3E}">
        <p14:creationId xmlns:p14="http://schemas.microsoft.com/office/powerpoint/2010/main" val="152234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Impact of digital expansion in real organisations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7495" cy="4351338"/>
          </a:xfrm>
        </p:spPr>
        <p:txBody>
          <a:bodyPr>
            <a:noAutofit/>
          </a:bodyPr>
          <a:lstStyle/>
          <a:p>
            <a:pPr>
              <a:lnSpc>
                <a:spcPct val="98000"/>
              </a:lnSpc>
              <a:spcAft>
                <a:spcPts val="800"/>
              </a:spcAft>
            </a:pPr>
            <a:r>
              <a:rPr lang="en-GB" sz="2200" dirty="0"/>
              <a:t>Finding an organisation with the right workplace </a:t>
            </a:r>
            <a:br>
              <a:rPr lang="en-GB" sz="2200" dirty="0"/>
            </a:br>
            <a:r>
              <a:rPr lang="en-GB" sz="2200" dirty="0"/>
              <a:t>culture has become very important to employees </a:t>
            </a:r>
            <a:br>
              <a:rPr lang="en-GB" sz="2200" dirty="0"/>
            </a:br>
            <a:r>
              <a:rPr lang="en-GB" sz="2200" dirty="0"/>
              <a:t>when choosing organisations to work for.</a:t>
            </a:r>
          </a:p>
          <a:p>
            <a:pPr>
              <a:lnSpc>
                <a:spcPct val="98000"/>
              </a:lnSpc>
              <a:spcAft>
                <a:spcPts val="800"/>
              </a:spcAft>
            </a:pPr>
            <a:r>
              <a:rPr lang="en-GB" sz="2200" dirty="0"/>
              <a:t>Consider one of these organisations and research</a:t>
            </a:r>
            <a:br>
              <a:rPr lang="en-GB" sz="2200" dirty="0"/>
            </a:br>
            <a:r>
              <a:rPr lang="en-GB" sz="2200" dirty="0"/>
              <a:t>how they have adapted to the changing digital environment, and the impact this has had on </a:t>
            </a:r>
            <a:br>
              <a:rPr lang="en-GB" sz="2200" dirty="0"/>
            </a:br>
            <a:r>
              <a:rPr lang="en-GB" sz="2200" dirty="0"/>
              <a:t>their culture.</a:t>
            </a:r>
          </a:p>
          <a:p>
            <a:pPr marL="685800" lvl="2">
              <a:lnSpc>
                <a:spcPct val="98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2000" dirty="0"/>
              <a:t>Microsoft</a:t>
            </a:r>
          </a:p>
          <a:p>
            <a:pPr marL="685800" lvl="2">
              <a:lnSpc>
                <a:spcPct val="98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2000" dirty="0"/>
              <a:t>X (Twitter)</a:t>
            </a:r>
          </a:p>
          <a:p>
            <a:pPr marL="685800" lvl="2">
              <a:lnSpc>
                <a:spcPct val="98000"/>
              </a:lnSpc>
              <a:spcBef>
                <a:spcPts val="1000"/>
              </a:spcBef>
              <a:spcAft>
                <a:spcPts val="800"/>
              </a:spcAft>
            </a:pPr>
            <a:r>
              <a:rPr lang="pt-BR" sz="2000" dirty="0"/>
              <a:t>Mesma (https://mesma.co.uk)</a:t>
            </a:r>
            <a:endParaRPr lang="en-GB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Resources needed:</a:t>
            </a:r>
          </a:p>
          <a:p>
            <a:pPr marL="0" lvl="0" indent="0">
              <a:buNone/>
            </a:pPr>
            <a:r>
              <a:rPr lang="en-US" dirty="0"/>
              <a:t>L1 Activity 2: Research and present worksheet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D875A6-BBFF-AC68-23F3-BAAB4815B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40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7313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1C9C1E-A887-3CBA-6580-68AAF2A3F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3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BCB5F62-126E-5CFF-4742-6DC2E87A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Autonomous operation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56300A-6046-4AF4-7EB5-6BDDD193C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288607"/>
            <a:ext cx="5400000" cy="432867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0FBD-1A3F-ECEB-60CD-1EC5DFC8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Manufacturing plants often utilise digital technology</a:t>
            </a:r>
            <a:endParaRPr lang="en-GB" dirty="0"/>
          </a:p>
        </p:txBody>
      </p:sp>
      <p:pic>
        <p:nvPicPr>
          <p:cNvPr id="5" name="Picture 4" descr="A person in a vest holding a tablet&#10;&#10;Description automatically generated">
            <a:extLst>
              <a:ext uri="{FF2B5EF4-FFF2-40B4-BE49-F238E27FC236}">
                <a16:creationId xmlns:a16="http://schemas.microsoft.com/office/drawing/2014/main" id="{7F28F1DA-9F62-B8E0-C529-7AB2241A11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893127"/>
            <a:ext cx="7772400" cy="343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will: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explain the evolving nature of technology and the impacts of this on businesses and employees</a:t>
            </a:r>
          </a:p>
          <a:p>
            <a:r>
              <a:rPr lang="en-US" dirty="0">
                <a:latin typeface="Arial"/>
                <a:cs typeface="Arial"/>
              </a:rPr>
              <a:t>discuss how methods of communication 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are changing in </a:t>
            </a:r>
            <a:r>
              <a:rPr lang="en-US" dirty="0" err="1">
                <a:latin typeface="Arial"/>
                <a:cs typeface="Arial"/>
              </a:rPr>
              <a:t>organisations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define autonomous operation and provide examples of its use</a:t>
            </a:r>
          </a:p>
          <a:p>
            <a:r>
              <a:rPr lang="en-US" dirty="0"/>
              <a:t>consider the positive and negative impacts of autonomous operation.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General competencies:</a:t>
            </a:r>
          </a:p>
          <a:p>
            <a:r>
              <a:rPr lang="en-US" dirty="0"/>
              <a:t>English:</a:t>
            </a:r>
          </a:p>
          <a:p>
            <a:r>
              <a:rPr lang="en-US" b="1" dirty="0"/>
              <a:t>GEC1</a:t>
            </a:r>
            <a:r>
              <a:rPr lang="en-US" dirty="0"/>
              <a:t> Convey technical information to different audiences </a:t>
            </a:r>
          </a:p>
          <a:p>
            <a:r>
              <a:rPr lang="en-US" b="1" dirty="0"/>
              <a:t>GEC2</a:t>
            </a:r>
            <a:r>
              <a:rPr lang="en-US" dirty="0"/>
              <a:t> Present information and ideas </a:t>
            </a:r>
          </a:p>
          <a:p>
            <a:r>
              <a:rPr lang="en-US" b="1" dirty="0"/>
              <a:t>GEC4</a:t>
            </a:r>
            <a:r>
              <a:rPr lang="en-US" dirty="0"/>
              <a:t> Summarise information/ideas</a:t>
            </a:r>
          </a:p>
          <a:p>
            <a:r>
              <a:rPr lang="en-US" b="1" dirty="0"/>
              <a:t>GEC5</a:t>
            </a:r>
            <a:r>
              <a:rPr lang="en-US" dirty="0"/>
              <a:t> </a:t>
            </a:r>
            <a:r>
              <a:rPr lang="en-US" dirty="0" err="1"/>
              <a:t>Synthesise</a:t>
            </a:r>
            <a:r>
              <a:rPr lang="en-US" dirty="0"/>
              <a:t> information</a:t>
            </a:r>
          </a:p>
          <a:p>
            <a:r>
              <a:rPr lang="en-US" b="1" dirty="0"/>
              <a:t>GEC6</a:t>
            </a:r>
            <a:r>
              <a:rPr lang="en-US" dirty="0"/>
              <a:t> Take part in/lead discussions</a:t>
            </a:r>
          </a:p>
          <a:p>
            <a:r>
              <a:rPr lang="en-US" dirty="0"/>
              <a:t>Digital:</a:t>
            </a:r>
          </a:p>
          <a:p>
            <a:r>
              <a:rPr lang="en-US" b="1" dirty="0"/>
              <a:t>GDC1</a:t>
            </a:r>
            <a:r>
              <a:rPr lang="en-US" dirty="0"/>
              <a:t> Use digital technology and media effectively </a:t>
            </a:r>
          </a:p>
          <a:p>
            <a:r>
              <a:rPr lang="en-US" b="1" dirty="0"/>
              <a:t>GDC2</a:t>
            </a:r>
            <a:r>
              <a:rPr lang="en-US" dirty="0"/>
              <a:t> Design, create and edit documents and digital media</a:t>
            </a:r>
            <a:r>
              <a:rPr lang="en-GB" dirty="0"/>
              <a:t> </a:t>
            </a:r>
            <a:endParaRPr lang="en-US" dirty="0"/>
          </a:p>
          <a:p>
            <a:r>
              <a:rPr lang="en-US" b="1" dirty="0"/>
              <a:t>GDC3</a:t>
            </a:r>
            <a:r>
              <a:rPr lang="en-US" dirty="0"/>
              <a:t> Communicate and collaborate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The rise of autonomous technology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rmAutofit/>
          </a:bodyPr>
          <a:lstStyle/>
          <a:p>
            <a:r>
              <a:rPr lang="en-GB" sz="2600" dirty="0"/>
              <a:t>Autonomous technology is designed to replace human activity in a more efficient way. </a:t>
            </a:r>
          </a:p>
          <a:p>
            <a:r>
              <a:rPr lang="en-GB" sz="2600" dirty="0"/>
              <a:t>Autonomous technology can be:</a:t>
            </a:r>
          </a:p>
          <a:p>
            <a:pPr lvl="1"/>
            <a:r>
              <a:rPr lang="en-GB" sz="2400" dirty="0"/>
              <a:t>software automation</a:t>
            </a:r>
          </a:p>
          <a:p>
            <a:pPr lvl="1"/>
            <a:r>
              <a:rPr lang="en-GB" sz="2400" dirty="0"/>
              <a:t>industrial/physical automation systems</a:t>
            </a:r>
          </a:p>
          <a:p>
            <a:pPr lvl="1"/>
            <a:r>
              <a:rPr lang="en-GB" sz="2400" dirty="0"/>
              <a:t>part of ‘Industry 4.0’, the fourth Industrial Revolution.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136D-0C89-D68D-F368-030DEA6F0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68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pic>
        <p:nvPicPr>
          <p:cNvPr id="12" name="Picture 11" descr="Cars driving on a road with trees around it&#10;&#10;Description automatically generated">
            <a:extLst>
              <a:ext uri="{FF2B5EF4-FFF2-40B4-BE49-F238E27FC236}">
                <a16:creationId xmlns:a16="http://schemas.microsoft.com/office/drawing/2014/main" id="{DEFBFB6A-90E2-09D0-FAE2-66AD14A932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568" y="3448753"/>
            <a:ext cx="4092315" cy="2728210"/>
          </a:xfrm>
          <a:prstGeom prst="rect">
            <a:avLst/>
          </a:prstGeom>
        </p:spPr>
      </p:pic>
      <p:pic>
        <p:nvPicPr>
          <p:cNvPr id="8" name="Picture 7" descr="A finger touching a phone screen&#10;&#10;Description automatically generated">
            <a:extLst>
              <a:ext uri="{FF2B5EF4-FFF2-40B4-BE49-F238E27FC236}">
                <a16:creationId xmlns:a16="http://schemas.microsoft.com/office/drawing/2014/main" id="{F30BF674-C314-8A92-F243-3C85AD3EBA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552" y="1825625"/>
            <a:ext cx="3856395" cy="26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EE17DC-3BAA-267E-AB9C-328D3161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/>
              <a:t>Types of autonomous operation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91B6F4-D2A6-E7F8-F267-7E93AD2F0D4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</p:spPr>
        <p:txBody>
          <a:bodyPr tIns="64800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/>
              <a:t>Software automation</a:t>
            </a:r>
            <a:r>
              <a:rPr lang="en-GB" sz="2000"/>
              <a:t> examples include: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LLM (Large Language Model) systems that process large amounts of data to summarise, analyse and generate content on a specific topic.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AI (Artificial Intelligence) based Chatbot response programs;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automated data analysis of Big Data,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automated administrative tasks, auto generation of documentation.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27EFDF-2C92-58FD-9766-D88640B53D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</p:spPr>
        <p:txBody>
          <a:bodyPr tIns="64800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 sz="2000" b="1" dirty="0"/>
              <a:t>Industrial/physical automation</a:t>
            </a:r>
            <a:r>
              <a:rPr lang="en-GB" sz="2000" dirty="0"/>
              <a:t> </a:t>
            </a:r>
            <a:r>
              <a:rPr lang="en-GB" sz="2000" b="1" dirty="0"/>
              <a:t>system </a:t>
            </a:r>
            <a:r>
              <a:rPr lang="en-GB" sz="2000" dirty="0"/>
              <a:t>examples include: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/>
              <a:t>production line manufacture, from cars to smartphones;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/>
              <a:t>food and drink processing;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/>
              <a:t>transport systems across land, sea </a:t>
            </a:r>
            <a:br>
              <a:rPr lang="en-GB" sz="2000" dirty="0"/>
            </a:br>
            <a:r>
              <a:rPr lang="en-GB" sz="2000" dirty="0"/>
              <a:t>and air.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967349-E579-E9FB-6985-6EB3B1564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6840000" cy="365125"/>
          </a:xfrm>
        </p:spPr>
        <p:txBody>
          <a:bodyPr/>
          <a:lstStyle/>
          <a:p>
            <a:r>
              <a:rPr lang="en-GB"/>
              <a:t>Lesson 1: The costs and benefits of digital expansion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4BCB19-D078-C4E2-47E6-DAA90CD4F8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Activity 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5A0F55-0764-7A16-0719-4E434254C4C3}"/>
              </a:ext>
            </a:extLst>
          </p:cNvPr>
          <p:cNvSpPr/>
          <p:nvPr/>
        </p:nvSpPr>
        <p:spPr>
          <a:xfrm>
            <a:off x="2930275" y="1471363"/>
            <a:ext cx="1013323" cy="10133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5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847994-533D-F4AE-A9EF-A83880EBB83C}"/>
              </a:ext>
            </a:extLst>
          </p:cNvPr>
          <p:cNvSpPr/>
          <p:nvPr/>
        </p:nvSpPr>
        <p:spPr>
          <a:xfrm>
            <a:off x="8249094" y="1471363"/>
            <a:ext cx="1013323" cy="10133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5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computer screen with a cursor&#10;&#10;Description automatically generated with medium confidence">
            <a:extLst>
              <a:ext uri="{FF2B5EF4-FFF2-40B4-BE49-F238E27FC236}">
                <a16:creationId xmlns:a16="http://schemas.microsoft.com/office/drawing/2014/main" id="{BBDC5769-A23F-3344-15A6-C9850466A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005" y="1756003"/>
            <a:ext cx="658496" cy="444043"/>
          </a:xfrm>
          <a:prstGeom prst="rect">
            <a:avLst/>
          </a:prstGeom>
        </p:spPr>
      </p:pic>
      <p:pic>
        <p:nvPicPr>
          <p:cNvPr id="3" name="Picture 2" descr="A computer screen with a cursor&#10;&#10;Description automatically generated with medium confidence">
            <a:extLst>
              <a:ext uri="{FF2B5EF4-FFF2-40B4-BE49-F238E27FC236}">
                <a16:creationId xmlns:a16="http://schemas.microsoft.com/office/drawing/2014/main" id="{86BF082F-C5CD-73A8-7A90-319212771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507" y="1756003"/>
            <a:ext cx="658496" cy="4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Positive impacts of autonomous operation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Autonomous systems can offer some benefits:</a:t>
            </a:r>
          </a:p>
          <a:p>
            <a:r>
              <a:rPr lang="en-GB" dirty="0"/>
              <a:t>24-hour, 365-day operation;</a:t>
            </a:r>
          </a:p>
          <a:p>
            <a:r>
              <a:rPr lang="en-GB" dirty="0"/>
              <a:t>potential to replace repetitive jobs, increased efficiency, and financial savings;</a:t>
            </a:r>
          </a:p>
          <a:p>
            <a:r>
              <a:rPr lang="en-GB" dirty="0"/>
              <a:t>creation of new jobs and careers in programming and system design;</a:t>
            </a:r>
          </a:p>
          <a:p>
            <a:r>
              <a:rPr lang="en-US" dirty="0"/>
              <a:t>increased consistency of work product with lower </a:t>
            </a:r>
            <a:br>
              <a:rPr lang="en-US" dirty="0"/>
            </a:br>
            <a:r>
              <a:rPr lang="en-US" dirty="0"/>
              <a:t>error rates;</a:t>
            </a:r>
          </a:p>
          <a:p>
            <a:r>
              <a:rPr lang="en-US" dirty="0"/>
              <a:t>recorded processes enabling thorough QA;</a:t>
            </a:r>
          </a:p>
          <a:p>
            <a:r>
              <a:rPr lang="en-US" dirty="0"/>
              <a:t>improved iteration of processes based on feedback;</a:t>
            </a:r>
          </a:p>
          <a:p>
            <a:r>
              <a:rPr lang="en-US" dirty="0"/>
              <a:t>removing danger risk to humans.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en-US" b="1" dirty="0"/>
              <a:t>Positive impacts </a:t>
            </a:r>
            <a:br>
              <a:rPr lang="en-US" b="1" dirty="0"/>
            </a:br>
            <a:r>
              <a:rPr lang="en-US" b="1" dirty="0"/>
              <a:t>in practice</a:t>
            </a:r>
          </a:p>
          <a:p>
            <a:r>
              <a:rPr lang="en-US" dirty="0"/>
              <a:t>Chatbot process are only limited by computer power and network capability rather than the number of employees.</a:t>
            </a:r>
          </a:p>
          <a:p>
            <a:r>
              <a:rPr lang="en-US" dirty="0"/>
              <a:t>Stock can be monitored and updated, with replacements ordered automatically.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D875A6-BBFF-AC68-23F3-BAAB4815B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934905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Dehumanisation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 lnSpcReduction="10000"/>
          </a:bodyPr>
          <a:lstStyle/>
          <a:p>
            <a:r>
              <a:rPr lang="en-GB"/>
              <a:t>Physical jobs are being lost as factories become robot production lines; service jobs in call centres are being replaced by chatbots and online servers.</a:t>
            </a:r>
          </a:p>
          <a:p>
            <a:r>
              <a:rPr lang="en-GB"/>
              <a:t>The attractive efficiency of 24-hour operation is seeing human jobs lost and replaced.</a:t>
            </a:r>
          </a:p>
          <a:p>
            <a:r>
              <a:rPr lang="en-GB"/>
              <a:t>Decisions made by artificial intelligence (AI) and machine learning are based on user input and efficiency and don’t consider human impacts </a:t>
            </a:r>
            <a:br>
              <a:rPr lang="en-GB"/>
            </a:br>
            <a:r>
              <a:rPr lang="en-GB"/>
              <a:t>or empathy.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en-GB" b="1" dirty="0"/>
              <a:t>AI decision-making</a:t>
            </a:r>
          </a:p>
          <a:p>
            <a:pPr marL="0" indent="0">
              <a:buNone/>
            </a:pPr>
            <a:r>
              <a:rPr lang="en-GB" dirty="0"/>
              <a:t>Consider an AI system delivering bad news, making financial decisions that could affect a number of people, or deciding on the optimum number of employees.</a:t>
            </a:r>
          </a:p>
          <a:p>
            <a:pPr marL="0" indent="0">
              <a:buNone/>
            </a:pPr>
            <a:r>
              <a:rPr lang="en-GB" dirty="0"/>
              <a:t>In examples such as these, most people appreciate human influence to ensure all situations are being considered with empathy.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D875A6-BBFF-AC68-23F3-BAAB4815B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/>
              <a:t>Lesson 1: The costs and benefits of digital expansion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57735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Dehumanisation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Autofit/>
          </a:bodyPr>
          <a:lstStyle/>
          <a:p>
            <a:r>
              <a:rPr lang="en-GB" sz="2100" dirty="0"/>
              <a:t>If an autonomous system replaces a human, </a:t>
            </a:r>
            <a:br>
              <a:rPr lang="en-GB" sz="2100" dirty="0"/>
            </a:br>
            <a:r>
              <a:rPr lang="en-GB" sz="2100" dirty="0"/>
              <a:t>what happens to that person?</a:t>
            </a:r>
          </a:p>
          <a:p>
            <a:r>
              <a:rPr lang="en-GB" sz="2100" dirty="0"/>
              <a:t>This question has been asked ever since the</a:t>
            </a:r>
            <a:br>
              <a:rPr lang="en-GB" sz="2100" dirty="0"/>
            </a:br>
            <a:r>
              <a:rPr lang="en-GB" sz="2100" dirty="0"/>
              <a:t>industrial revolution in the 18</a:t>
            </a:r>
            <a:r>
              <a:rPr lang="en-GB" sz="2100" baseline="30000" dirty="0"/>
              <a:t>th</a:t>
            </a:r>
            <a:r>
              <a:rPr lang="en-GB" sz="2100" dirty="0"/>
              <a:t> Century, but </a:t>
            </a:r>
            <a:br>
              <a:rPr lang="en-GB" sz="2100" dirty="0"/>
            </a:br>
            <a:r>
              <a:rPr lang="en-GB" sz="2100" dirty="0"/>
              <a:t>the exponential increase in digital technology</a:t>
            </a:r>
            <a:br>
              <a:rPr lang="en-GB" sz="2100" dirty="0"/>
            </a:br>
            <a:r>
              <a:rPr lang="en-GB" sz="2100" dirty="0"/>
              <a:t>has brought this to the forefront of modern</a:t>
            </a:r>
            <a:br>
              <a:rPr lang="en-GB" sz="2100" dirty="0"/>
            </a:br>
            <a:r>
              <a:rPr lang="en-GB" sz="2100" dirty="0"/>
              <a:t>business.</a:t>
            </a:r>
          </a:p>
          <a:p>
            <a:r>
              <a:rPr lang="en-GB" sz="2100" dirty="0"/>
              <a:t>Despite reducing the need for humans, autonomous systems still require failsafe procedures in case of system errors to enable human intervention to prevent harm.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136D-0C89-D68D-F368-030DEA6F0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pic>
        <p:nvPicPr>
          <p:cNvPr id="7" name="Picture Placeholder 6" descr="A group of robotic arms working on a machine&#10;&#10;Description automatically generated">
            <a:extLst>
              <a:ext uri="{FF2B5EF4-FFF2-40B4-BE49-F238E27FC236}">
                <a16:creationId xmlns:a16="http://schemas.microsoft.com/office/drawing/2014/main" id="{C8699DDB-CC88-A124-4F11-413F74F11E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</p:spPr>
      </p:pic>
    </p:spTree>
    <p:extLst>
      <p:ext uri="{BB962C8B-B14F-4D97-AF65-F5344CB8AC3E}">
        <p14:creationId xmlns:p14="http://schemas.microsoft.com/office/powerpoint/2010/main" val="931523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Changes in skill requirements and deployment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/>
          <a:lstStyle/>
          <a:p>
            <a:r>
              <a:rPr lang="en-GB" dirty="0"/>
              <a:t>Automated systems need to be designed, programmed and maintained.</a:t>
            </a:r>
          </a:p>
          <a:p>
            <a:r>
              <a:rPr lang="en-GB" dirty="0"/>
              <a:t>The rapidly increasing usage of </a:t>
            </a:r>
            <a:br>
              <a:rPr lang="en-GB" dirty="0"/>
            </a:br>
            <a:r>
              <a:rPr lang="en-GB" dirty="0"/>
              <a:t>these systems needs to be met </a:t>
            </a:r>
            <a:br>
              <a:rPr lang="en-GB" dirty="0"/>
            </a:br>
            <a:r>
              <a:rPr lang="en-GB" dirty="0"/>
              <a:t>with skilled staff.</a:t>
            </a:r>
          </a:p>
          <a:p>
            <a:r>
              <a:rPr lang="en-GB" dirty="0"/>
              <a:t>Loss of some jobs can be off-set </a:t>
            </a:r>
            <a:br>
              <a:rPr lang="en-GB" dirty="0"/>
            </a:br>
            <a:r>
              <a:rPr lang="en-GB" dirty="0"/>
              <a:t>with the need for new jobs requiring digital skills.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/>
              <a:t>Activity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136D-0C89-D68D-F368-030DEA6F0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Lesson 1: The costs and benefits of digital expansion</a:t>
            </a:r>
          </a:p>
        </p:txBody>
      </p:sp>
      <p:pic>
        <p:nvPicPr>
          <p:cNvPr id="7" name="Picture Placeholder 6" descr="A person and a young person looking at a computer&#10;&#10;Description automatically generated">
            <a:extLst>
              <a:ext uri="{FF2B5EF4-FFF2-40B4-BE49-F238E27FC236}">
                <a16:creationId xmlns:a16="http://schemas.microsoft.com/office/drawing/2014/main" id="{8A27FD8A-1518-2D7F-D710-7DFD69E7AC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</p:spPr>
      </p:pic>
    </p:spTree>
    <p:extLst>
      <p:ext uri="{BB962C8B-B14F-4D97-AF65-F5344CB8AC3E}">
        <p14:creationId xmlns:p14="http://schemas.microsoft.com/office/powerpoint/2010/main" val="222605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6AB381D-6E53-C664-1449-F7C7EAA7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in skill requirements and deployment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0DB5824-6018-206D-4FE9-7F414BEB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transition from traditional to autonomous</a:t>
            </a:r>
            <a:br>
              <a:rPr lang="en-GB" dirty="0"/>
            </a:br>
            <a:r>
              <a:rPr lang="en-GB" dirty="0"/>
              <a:t>systems offers organisations opportunities to</a:t>
            </a:r>
            <a:br>
              <a:rPr lang="en-GB" dirty="0"/>
            </a:br>
            <a:r>
              <a:rPr lang="en-GB" dirty="0"/>
              <a:t>up-skill their workforce.</a:t>
            </a:r>
          </a:p>
          <a:p>
            <a:r>
              <a:rPr lang="en-GB" dirty="0"/>
              <a:t>Organisations can offer new positions and</a:t>
            </a:r>
            <a:br>
              <a:rPr lang="en-GB" dirty="0"/>
            </a:br>
            <a:r>
              <a:rPr lang="en-GB" dirty="0"/>
              <a:t>apprenticeships to young people training and</a:t>
            </a:r>
            <a:br>
              <a:rPr lang="en-GB" dirty="0"/>
            </a:br>
            <a:r>
              <a:rPr lang="en-GB" dirty="0"/>
              <a:t>learning digital skills</a:t>
            </a:r>
          </a:p>
          <a:p>
            <a:r>
              <a:rPr lang="en-GB" dirty="0"/>
              <a:t>Organisations can offer training to existing</a:t>
            </a:r>
            <a:br>
              <a:rPr lang="en-GB" dirty="0"/>
            </a:br>
            <a:r>
              <a:rPr lang="en-GB" dirty="0"/>
              <a:t>employees to enable them to learn how to</a:t>
            </a:r>
            <a:br>
              <a:rPr lang="en-GB" dirty="0"/>
            </a:br>
            <a:r>
              <a:rPr lang="en-GB" dirty="0"/>
              <a:t>use and operate the latest systems.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7F0D06-6872-3142-BD7C-BEC832CD8535}"/>
              </a:ext>
            </a:extLst>
          </p:cNvPr>
          <p:cNvSpPr/>
          <p:nvPr/>
        </p:nvSpPr>
        <p:spPr>
          <a:xfrm>
            <a:off x="7647709" y="2425735"/>
            <a:ext cx="3151118" cy="3151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5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omputer screen with a cursor&#10;&#10;Description automatically generated with medium confidence">
            <a:extLst>
              <a:ext uri="{FF2B5EF4-FFF2-40B4-BE49-F238E27FC236}">
                <a16:creationId xmlns:a16="http://schemas.microsoft.com/office/drawing/2014/main" id="{8DF06CC1-CB42-A964-0951-D6F7AA38EF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41" y="3282494"/>
            <a:ext cx="2131895" cy="14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6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1C9C1E-A887-3CBA-6580-68AAF2A3F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3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BCB5F62-126E-5CFF-4742-6DC2E87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Artificial intelligence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56300A-6046-4AF4-7EB5-6BDDD193C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81290"/>
            <a:ext cx="5257800" cy="340184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pic>
        <p:nvPicPr>
          <p:cNvPr id="6" name="Online Media 5" title="Will robots take our jobs and if so which ones? BBC News">
            <a:hlinkClick r:id="" action="ppaction://media"/>
            <a:extLst>
              <a:ext uri="{FF2B5EF4-FFF2-40B4-BE49-F238E27FC236}">
                <a16:creationId xmlns:a16="http://schemas.microsoft.com/office/drawing/2014/main" id="{2775DCF5-83EE-3503-5A73-2A3B83496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79489" y="1950872"/>
            <a:ext cx="4833712" cy="2731048"/>
          </a:xfrm>
          <a:prstGeom prst="rect">
            <a:avLst/>
          </a:prstGeom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6E75C9D4-BA51-7905-10C4-816CAD36DA27}"/>
              </a:ext>
            </a:extLst>
          </p:cNvPr>
          <p:cNvSpPr txBox="1">
            <a:spLocks/>
          </p:cNvSpPr>
          <p:nvPr/>
        </p:nvSpPr>
        <p:spPr>
          <a:xfrm>
            <a:off x="6315682" y="4866624"/>
            <a:ext cx="5174310" cy="71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BBC World video: Analysis on the potential impact of AI</a:t>
            </a:r>
          </a:p>
        </p:txBody>
      </p:sp>
      <p:pic>
        <p:nvPicPr>
          <p:cNvPr id="2" name="Online Media 1" title="The jobs we'll lose to machines -- and the ones we won't | Anthony Goldbloom">
            <a:hlinkClick r:id="" action="ppaction://media"/>
            <a:extLst>
              <a:ext uri="{FF2B5EF4-FFF2-40B4-BE49-F238E27FC236}">
                <a16:creationId xmlns:a16="http://schemas.microsoft.com/office/drawing/2014/main" id="{A30108C2-E925-DF11-0CB7-A89F9150496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969711" y="1950872"/>
            <a:ext cx="4833712" cy="2731048"/>
          </a:xfrm>
          <a:prstGeom prst="rect">
            <a:avLst/>
          </a:prstGeom>
        </p:spPr>
      </p:pic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30A1C645-A42B-DA8C-7ECE-1E1093858B65}"/>
              </a:ext>
            </a:extLst>
          </p:cNvPr>
          <p:cNvSpPr txBox="1">
            <a:spLocks/>
          </p:cNvSpPr>
          <p:nvPr/>
        </p:nvSpPr>
        <p:spPr>
          <a:xfrm>
            <a:off x="1139759" y="4872189"/>
            <a:ext cx="4638472" cy="440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TED video: The jobs we’ll lose to machines</a:t>
            </a:r>
          </a:p>
        </p:txBody>
      </p:sp>
    </p:spTree>
    <p:extLst>
      <p:ext uri="{BB962C8B-B14F-4D97-AF65-F5344CB8AC3E}">
        <p14:creationId xmlns:p14="http://schemas.microsoft.com/office/powerpoint/2010/main" val="142271126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Autonomous operation: Case studies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7495" cy="4351338"/>
          </a:xfrm>
        </p:spPr>
        <p:txBody>
          <a:bodyPr>
            <a:noAutofit/>
          </a:bodyPr>
          <a:lstStyle/>
          <a:p>
            <a:pPr>
              <a:lnSpc>
                <a:spcPct val="98000"/>
              </a:lnSpc>
              <a:spcAft>
                <a:spcPts val="800"/>
              </a:spcAft>
            </a:pPr>
            <a:r>
              <a:rPr lang="en-GB" sz="2200" dirty="0"/>
              <a:t>Here are three examples of autonomous operations in different organisations: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Wales Chatbot</a:t>
            </a:r>
            <a:br>
              <a:rPr lang="en-GB" sz="14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u="sng" kern="100" dirty="0">
                <a:solidFill>
                  <a:srgbClr val="0D0D0D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https://velindre.nhs.wales/news/latest-news/velindre-cancer-centre-launches-artificial-intelligence-chatbot-rita1/</a:t>
            </a:r>
            <a:endParaRPr lang="en-GB" sz="1400" u="sng" kern="100" dirty="0">
              <a:solidFill>
                <a:srgbClr val="0D0D0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BMW/Mini UK vehicle manufacturing</a:t>
            </a:r>
            <a:br>
              <a:rPr lang="en-GB" sz="14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u="sng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https://www.mini.co.uk/en_GB/home/why-mini/mini-uk-production.html</a:t>
            </a:r>
            <a:endParaRPr lang="en-GB" sz="1400" u="sng" kern="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ALSTOM – Autonomous train developer</a:t>
            </a:r>
            <a:br>
              <a:rPr lang="en-GB" sz="14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u="sng" kern="100" dirty="0">
                <a:solidFill>
                  <a:srgbClr val="0D0D0D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https://www.alstom.com/autonomous-mobility-future-rail-automated</a:t>
            </a:r>
            <a:endParaRPr lang="en-GB" sz="1400" u="sng" kern="100" baseline="30000" dirty="0">
              <a:solidFill>
                <a:srgbClr val="0D0D0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dirty="0"/>
              <a:t>Research why and how these autonomous </a:t>
            </a:r>
            <a:br>
              <a:rPr lang="en-GB" sz="2200" dirty="0"/>
            </a:br>
            <a:r>
              <a:rPr lang="en-GB" sz="2200" dirty="0"/>
              <a:t>operations were introduced, and the impacts the technology has had.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Resources needed:</a:t>
            </a:r>
          </a:p>
          <a:p>
            <a:pPr marL="0" lvl="0" indent="0">
              <a:buNone/>
            </a:pPr>
            <a:r>
              <a:rPr lang="en-US" dirty="0"/>
              <a:t>L1 Activity 3: Research and present worksheet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D875A6-BBFF-AC68-23F3-BAAB4815B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40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2684206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explained the evolving nature of technology and the impacts of this on businesses and employees</a:t>
            </a:r>
          </a:p>
          <a:p>
            <a:r>
              <a:rPr lang="en-US" dirty="0">
                <a:latin typeface="Arial"/>
                <a:cs typeface="Arial"/>
              </a:rPr>
              <a:t>discussed how methods of communication are changing in </a:t>
            </a:r>
            <a:r>
              <a:rPr lang="en-US" dirty="0" err="1">
                <a:latin typeface="Arial"/>
                <a:cs typeface="Arial"/>
              </a:rPr>
              <a:t>organisations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defined autonomous operation and provided examples of </a:t>
            </a:r>
            <a:r>
              <a:rPr lang="en-US">
                <a:latin typeface="Arial"/>
                <a:cs typeface="Arial"/>
              </a:rPr>
              <a:t>its use</a:t>
            </a:r>
            <a:endParaRPr lang="en-US" dirty="0">
              <a:latin typeface="Arial"/>
              <a:cs typeface="Arial"/>
            </a:endParaRPr>
          </a:p>
          <a:p>
            <a:r>
              <a:rPr lang="en-US" dirty="0"/>
              <a:t>considered the positive and negative impacts of autonomous operation.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General competencies:</a:t>
            </a:r>
          </a:p>
          <a:p>
            <a:r>
              <a:rPr lang="en-US" dirty="0"/>
              <a:t>English:</a:t>
            </a:r>
          </a:p>
          <a:p>
            <a:r>
              <a:rPr lang="en-US" b="1" dirty="0"/>
              <a:t>GEC1</a:t>
            </a:r>
            <a:r>
              <a:rPr lang="en-US" dirty="0"/>
              <a:t> Convey technical information to different audiences </a:t>
            </a:r>
          </a:p>
          <a:p>
            <a:r>
              <a:rPr lang="en-US" b="1" dirty="0"/>
              <a:t>GEC2</a:t>
            </a:r>
            <a:r>
              <a:rPr lang="en-US" dirty="0"/>
              <a:t> Present information and ideas </a:t>
            </a:r>
          </a:p>
          <a:p>
            <a:r>
              <a:rPr lang="en-US" b="1" dirty="0"/>
              <a:t>GEC4</a:t>
            </a:r>
            <a:r>
              <a:rPr lang="en-US" dirty="0"/>
              <a:t> Summarise information/ideas</a:t>
            </a:r>
          </a:p>
          <a:p>
            <a:r>
              <a:rPr lang="en-US" b="1" dirty="0"/>
              <a:t>GEC5</a:t>
            </a:r>
            <a:r>
              <a:rPr lang="en-US" dirty="0"/>
              <a:t> </a:t>
            </a:r>
            <a:r>
              <a:rPr lang="en-US" dirty="0" err="1"/>
              <a:t>Synthesise</a:t>
            </a:r>
            <a:r>
              <a:rPr lang="en-US" dirty="0"/>
              <a:t> information</a:t>
            </a:r>
          </a:p>
          <a:p>
            <a:r>
              <a:rPr lang="en-US" b="1" dirty="0"/>
              <a:t>GEC6</a:t>
            </a:r>
            <a:r>
              <a:rPr lang="en-US" dirty="0"/>
              <a:t> Take part in/lead discussions</a:t>
            </a:r>
          </a:p>
          <a:p>
            <a:r>
              <a:rPr lang="en-US" dirty="0"/>
              <a:t>Digital:</a:t>
            </a:r>
          </a:p>
          <a:p>
            <a:r>
              <a:rPr lang="en-US" b="1" dirty="0"/>
              <a:t>GDC1</a:t>
            </a:r>
            <a:r>
              <a:rPr lang="en-US" dirty="0"/>
              <a:t> Use digital technology and media effectively </a:t>
            </a:r>
          </a:p>
          <a:p>
            <a:r>
              <a:rPr lang="en-US" b="1" dirty="0"/>
              <a:t>GDC2</a:t>
            </a:r>
            <a:r>
              <a:rPr lang="en-US" dirty="0"/>
              <a:t> Design, create and edit documents and digital media</a:t>
            </a:r>
            <a:r>
              <a:rPr lang="en-GB" dirty="0"/>
              <a:t> </a:t>
            </a:r>
            <a:endParaRPr lang="en-US" dirty="0"/>
          </a:p>
          <a:p>
            <a:r>
              <a:rPr lang="en-US" b="1" dirty="0"/>
              <a:t>GDC3</a:t>
            </a:r>
            <a:r>
              <a:rPr lang="en-US" dirty="0"/>
              <a:t> Communicate and collaborate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4792579" cy="410211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</p:spTree>
    <p:extLst>
      <p:ext uri="{BB962C8B-B14F-4D97-AF65-F5344CB8AC3E}">
        <p14:creationId xmlns:p14="http://schemas.microsoft.com/office/powerpoint/2010/main" val="155908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D875A6-BBFF-AC68-23F3-BAAB4815B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684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44E0CB-9F57-69CE-FD1F-82C9506D3ABF}"/>
              </a:ext>
            </a:extLst>
          </p:cNvPr>
          <p:cNvGrpSpPr/>
          <p:nvPr/>
        </p:nvGrpSpPr>
        <p:grpSpPr>
          <a:xfrm>
            <a:off x="1397450" y="2496669"/>
            <a:ext cx="9397099" cy="1803848"/>
            <a:chOff x="9029202" y="2017800"/>
            <a:chExt cx="2429735" cy="1411200"/>
          </a:xfrm>
        </p:grpSpPr>
        <p:sp>
          <p:nvSpPr>
            <p:cNvPr id="18" name="Content Placeholder 6">
              <a:extLst>
                <a:ext uri="{FF2B5EF4-FFF2-40B4-BE49-F238E27FC236}">
                  <a16:creationId xmlns:a16="http://schemas.microsoft.com/office/drawing/2014/main" id="{0CF369E4-1154-C961-103E-854DB9EED011}"/>
                </a:ext>
              </a:extLst>
            </p:cNvPr>
            <p:cNvSpPr txBox="1">
              <a:spLocks/>
            </p:cNvSpPr>
            <p:nvPr/>
          </p:nvSpPr>
          <p:spPr>
            <a:xfrm>
              <a:off x="9029202" y="2017800"/>
              <a:ext cx="2429735" cy="1411200"/>
            </a:xfrm>
            <a:custGeom>
              <a:avLst/>
              <a:gdLst>
                <a:gd name="connsiteX0" fmla="*/ 0 w 2429735"/>
                <a:gd name="connsiteY0" fmla="*/ 0 h 1411200"/>
                <a:gd name="connsiteX1" fmla="*/ 2429735 w 2429735"/>
                <a:gd name="connsiteY1" fmla="*/ 0 h 1411200"/>
                <a:gd name="connsiteX2" fmla="*/ 2429735 w 2429735"/>
                <a:gd name="connsiteY2" fmla="*/ 1411200 h 1411200"/>
                <a:gd name="connsiteX3" fmla="*/ 0 w 2429735"/>
                <a:gd name="connsiteY3" fmla="*/ 1411200 h 1411200"/>
                <a:gd name="connsiteX4" fmla="*/ 0 w 2429735"/>
                <a:gd name="connsiteY4" fmla="*/ 0 h 1411200"/>
                <a:gd name="connsiteX0" fmla="*/ 0 w 2429735"/>
                <a:gd name="connsiteY0" fmla="*/ 0 h 1411200"/>
                <a:gd name="connsiteX1" fmla="*/ 2429735 w 2429735"/>
                <a:gd name="connsiteY1" fmla="*/ 0 h 1411200"/>
                <a:gd name="connsiteX2" fmla="*/ 2429735 w 2429735"/>
                <a:gd name="connsiteY2" fmla="*/ 1411200 h 1411200"/>
                <a:gd name="connsiteX3" fmla="*/ 0 w 2429735"/>
                <a:gd name="connsiteY3" fmla="*/ 1411200 h 1411200"/>
                <a:gd name="connsiteX4" fmla="*/ 0 w 2429735"/>
                <a:gd name="connsiteY4" fmla="*/ 0 h 1411200"/>
                <a:gd name="connsiteX0" fmla="*/ 0 w 2429735"/>
                <a:gd name="connsiteY0" fmla="*/ 0 h 1411200"/>
                <a:gd name="connsiteX1" fmla="*/ 2429735 w 2429735"/>
                <a:gd name="connsiteY1" fmla="*/ 0 h 1411200"/>
                <a:gd name="connsiteX2" fmla="*/ 2429735 w 2429735"/>
                <a:gd name="connsiteY2" fmla="*/ 1411200 h 1411200"/>
                <a:gd name="connsiteX3" fmla="*/ 0 w 2429735"/>
                <a:gd name="connsiteY3" fmla="*/ 1411200 h 1411200"/>
                <a:gd name="connsiteX4" fmla="*/ 0 w 2429735"/>
                <a:gd name="connsiteY4" fmla="*/ 0 h 14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735" h="1411200" fill="none" extrusionOk="0">
                  <a:moveTo>
                    <a:pt x="0" y="0"/>
                  </a:moveTo>
                  <a:cubicBezTo>
                    <a:pt x="624500" y="-92333"/>
                    <a:pt x="1977651" y="112225"/>
                    <a:pt x="2429735" y="0"/>
                  </a:cubicBezTo>
                  <a:cubicBezTo>
                    <a:pt x="2396171" y="237803"/>
                    <a:pt x="2244915" y="1200997"/>
                    <a:pt x="2429735" y="1411200"/>
                  </a:cubicBezTo>
                  <a:cubicBezTo>
                    <a:pt x="1969434" y="1419259"/>
                    <a:pt x="918702" y="1237270"/>
                    <a:pt x="0" y="1411200"/>
                  </a:cubicBezTo>
                  <a:cubicBezTo>
                    <a:pt x="85173" y="747274"/>
                    <a:pt x="64129" y="561224"/>
                    <a:pt x="0" y="0"/>
                  </a:cubicBezTo>
                  <a:close/>
                </a:path>
                <a:path w="2429735" h="1411200" stroke="0" extrusionOk="0">
                  <a:moveTo>
                    <a:pt x="0" y="0"/>
                  </a:moveTo>
                  <a:cubicBezTo>
                    <a:pt x="433859" y="98461"/>
                    <a:pt x="2055144" y="64389"/>
                    <a:pt x="2429735" y="0"/>
                  </a:cubicBezTo>
                  <a:cubicBezTo>
                    <a:pt x="2449424" y="577881"/>
                    <a:pt x="2367087" y="1000162"/>
                    <a:pt x="2429735" y="1411200"/>
                  </a:cubicBezTo>
                  <a:cubicBezTo>
                    <a:pt x="1589097" y="1545395"/>
                    <a:pt x="1072574" y="1254274"/>
                    <a:pt x="0" y="1411200"/>
                  </a:cubicBezTo>
                  <a:cubicBezTo>
                    <a:pt x="-39457" y="1261576"/>
                    <a:pt x="-40304" y="796566"/>
                    <a:pt x="0" y="0"/>
                  </a:cubicBezTo>
                  <a:close/>
                </a:path>
                <a:path w="2429735" h="1411200" fill="none" stroke="0" extrusionOk="0">
                  <a:moveTo>
                    <a:pt x="0" y="0"/>
                  </a:moveTo>
                  <a:cubicBezTo>
                    <a:pt x="1207916" y="-69560"/>
                    <a:pt x="1618423" y="-79288"/>
                    <a:pt x="2429735" y="0"/>
                  </a:cubicBezTo>
                  <a:cubicBezTo>
                    <a:pt x="2407186" y="201734"/>
                    <a:pt x="2305649" y="1203642"/>
                    <a:pt x="2429735" y="1411200"/>
                  </a:cubicBezTo>
                  <a:cubicBezTo>
                    <a:pt x="1576242" y="1508072"/>
                    <a:pt x="1095852" y="1666658"/>
                    <a:pt x="0" y="1411200"/>
                  </a:cubicBezTo>
                  <a:cubicBezTo>
                    <a:pt x="121878" y="717624"/>
                    <a:pt x="48642" y="620454"/>
                    <a:pt x="0" y="0"/>
                  </a:cubicBezTo>
                  <a:close/>
                </a:path>
                <a:path w="2429735" h="1411200" fill="none" stroke="0" extrusionOk="0">
                  <a:moveTo>
                    <a:pt x="0" y="0"/>
                  </a:moveTo>
                  <a:cubicBezTo>
                    <a:pt x="526282" y="24233"/>
                    <a:pt x="1865720" y="84835"/>
                    <a:pt x="2429735" y="0"/>
                  </a:cubicBezTo>
                  <a:cubicBezTo>
                    <a:pt x="2390987" y="200775"/>
                    <a:pt x="2278338" y="1223622"/>
                    <a:pt x="2429735" y="1411200"/>
                  </a:cubicBezTo>
                  <a:cubicBezTo>
                    <a:pt x="1752093" y="1422747"/>
                    <a:pt x="888069" y="1361810"/>
                    <a:pt x="0" y="1411200"/>
                  </a:cubicBezTo>
                  <a:cubicBezTo>
                    <a:pt x="119035" y="735011"/>
                    <a:pt x="49944" y="567528"/>
                    <a:pt x="0" y="0"/>
                  </a:cubicBezTo>
                  <a:close/>
                </a:path>
              </a:pathLst>
            </a:custGeom>
            <a:solidFill>
              <a:srgbClr val="FFF5C4"/>
            </a:solidFill>
            <a:ln w="19050" cap="sq">
              <a:solidFill>
                <a:srgbClr val="534C29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9397099"/>
                        <a:gd name="connsiteY0" fmla="*/ 0 h 1803848"/>
                        <a:gd name="connsiteX1" fmla="*/ 9397099 w 9397099"/>
                        <a:gd name="connsiteY1" fmla="*/ 0 h 1803848"/>
                        <a:gd name="connsiteX2" fmla="*/ 9397099 w 9397099"/>
                        <a:gd name="connsiteY2" fmla="*/ 1803848 h 1803848"/>
                        <a:gd name="connsiteX3" fmla="*/ 0 w 9397099"/>
                        <a:gd name="connsiteY3" fmla="*/ 1803848 h 1803848"/>
                        <a:gd name="connsiteX4" fmla="*/ 0 w 9397099"/>
                        <a:gd name="connsiteY4" fmla="*/ 0 h 1803848"/>
                        <a:gd name="connsiteX0" fmla="*/ 0 w 9397099"/>
                        <a:gd name="connsiteY0" fmla="*/ 0 h 1803848"/>
                        <a:gd name="connsiteX1" fmla="*/ 9397099 w 9397099"/>
                        <a:gd name="connsiteY1" fmla="*/ 0 h 1803848"/>
                        <a:gd name="connsiteX2" fmla="*/ 9397099 w 9397099"/>
                        <a:gd name="connsiteY2" fmla="*/ 1803848 h 1803848"/>
                        <a:gd name="connsiteX3" fmla="*/ 0 w 9397099"/>
                        <a:gd name="connsiteY3" fmla="*/ 1803848 h 1803848"/>
                        <a:gd name="connsiteX4" fmla="*/ 0 w 9397099"/>
                        <a:gd name="connsiteY4" fmla="*/ 0 h 1803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97099" h="1803848" fill="none" extrusionOk="0">
                          <a:moveTo>
                            <a:pt x="0" y="0"/>
                          </a:moveTo>
                          <a:cubicBezTo>
                            <a:pt x="2147085" y="-33775"/>
                            <a:pt x="7438743" y="138873"/>
                            <a:pt x="9397099" y="0"/>
                          </a:cubicBezTo>
                          <a:cubicBezTo>
                            <a:pt x="9188580" y="259501"/>
                            <a:pt x="8857541" y="1536404"/>
                            <a:pt x="9397099" y="1803848"/>
                          </a:cubicBezTo>
                          <a:cubicBezTo>
                            <a:pt x="7058786" y="1787403"/>
                            <a:pt x="3761532" y="1612961"/>
                            <a:pt x="0" y="1803848"/>
                          </a:cubicBezTo>
                          <a:cubicBezTo>
                            <a:pt x="436437" y="944638"/>
                            <a:pt x="237547" y="722071"/>
                            <a:pt x="0" y="0"/>
                          </a:cubicBezTo>
                          <a:close/>
                        </a:path>
                        <a:path w="9397099" h="1803848" stroke="0" extrusionOk="0">
                          <a:moveTo>
                            <a:pt x="0" y="0"/>
                          </a:moveTo>
                          <a:cubicBezTo>
                            <a:pt x="1694450" y="100948"/>
                            <a:pt x="7867774" y="32650"/>
                            <a:pt x="9397099" y="0"/>
                          </a:cubicBezTo>
                          <a:cubicBezTo>
                            <a:pt x="9528801" y="733801"/>
                            <a:pt x="9190760" y="1316896"/>
                            <a:pt x="9397099" y="1803848"/>
                          </a:cubicBezTo>
                          <a:cubicBezTo>
                            <a:pt x="6112957" y="1881568"/>
                            <a:pt x="3945114" y="1619812"/>
                            <a:pt x="0" y="1803848"/>
                          </a:cubicBezTo>
                          <a:cubicBezTo>
                            <a:pt x="-111089" y="1581362"/>
                            <a:pt x="-175870" y="986095"/>
                            <a:pt x="0" y="0"/>
                          </a:cubicBezTo>
                          <a:close/>
                        </a:path>
                        <a:path w="9397099" h="1803848" fill="none" stroke="0" extrusionOk="0">
                          <a:moveTo>
                            <a:pt x="0" y="0"/>
                          </a:moveTo>
                          <a:cubicBezTo>
                            <a:pt x="4615517" y="-101487"/>
                            <a:pt x="6322651" y="-162162"/>
                            <a:pt x="9397099" y="0"/>
                          </a:cubicBezTo>
                          <a:cubicBezTo>
                            <a:pt x="9240704" y="233449"/>
                            <a:pt x="8931499" y="1545541"/>
                            <a:pt x="9397099" y="1803848"/>
                          </a:cubicBezTo>
                          <a:cubicBezTo>
                            <a:pt x="6409377" y="1870654"/>
                            <a:pt x="3708602" y="2155819"/>
                            <a:pt x="0" y="1803848"/>
                          </a:cubicBezTo>
                          <a:cubicBezTo>
                            <a:pt x="459688" y="934745"/>
                            <a:pt x="179704" y="7565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vert="horz" lIns="180000" tIns="180000" rIns="180000" bIns="18000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8000"/>
                </a:lnSpc>
                <a:spcBef>
                  <a:spcPts val="1000"/>
                </a:spcBef>
                <a:buClr>
                  <a:srgbClr val="534C2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8000"/>
                </a:lnSpc>
                <a:spcBef>
                  <a:spcPts val="500"/>
                </a:spcBef>
                <a:buClr>
                  <a:srgbClr val="534C2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8000"/>
                </a:lnSpc>
                <a:spcBef>
                  <a:spcPts val="500"/>
                </a:spcBef>
                <a:buClr>
                  <a:srgbClr val="534C2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8000"/>
                </a:lnSpc>
                <a:spcBef>
                  <a:spcPts val="500"/>
                </a:spcBef>
                <a:buClr>
                  <a:srgbClr val="534C29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8000"/>
                </a:lnSpc>
                <a:spcBef>
                  <a:spcPts val="500"/>
                </a:spcBef>
                <a:buClr>
                  <a:srgbClr val="534C29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SzPts val="2000"/>
                <a:buNone/>
              </a:pPr>
              <a:endParaRPr lang="en-US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E98169-CCA2-CE9E-19A7-5FA6262181E6}"/>
                </a:ext>
              </a:extLst>
            </p:cNvPr>
            <p:cNvSpPr txBox="1"/>
            <p:nvPr/>
          </p:nvSpPr>
          <p:spPr>
            <a:xfrm>
              <a:off x="9088658" y="2536827"/>
              <a:ext cx="2301780" cy="42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 we mean by morals and ethics?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40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4D470B-BCBB-F609-A7BC-53BC006B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Next lesson, we will cover: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E8A0C4-6E89-275E-3913-5CA691E2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dirty="0"/>
              <a:t>what makes up our digital footprint</a:t>
            </a:r>
          </a:p>
          <a:p>
            <a:r>
              <a:rPr lang="en-US" dirty="0"/>
              <a:t>how digital surveillance can take place</a:t>
            </a:r>
          </a:p>
          <a:p>
            <a:r>
              <a:rPr lang="en-US" dirty="0"/>
              <a:t>different digital identities and how we use them</a:t>
            </a:r>
          </a:p>
          <a:p>
            <a:r>
              <a:rPr lang="en-US" dirty="0"/>
              <a:t>what is meant by the digital divide.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E06462-B4F2-51F1-E838-FE0769744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68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37FCD-E9CB-76F0-4F97-6D82561D8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88A2FF"/>
          </a:solidFill>
        </p:spPr>
        <p:txBody>
          <a:bodyPr/>
          <a:lstStyle/>
          <a:p>
            <a:r>
              <a:rPr lang="en-GB"/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174083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1C9C1E-A887-3CBA-6580-68AAF2A3F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BCB5F62-126E-5CFF-4742-6DC2E87A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Interview: Morals and ethics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56300A-6046-4AF4-7EB5-6BDDD193C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81290"/>
            <a:ext cx="5257800" cy="340184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3758AB-4E02-BE7A-536C-C8F407BC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039" y="5637046"/>
            <a:ext cx="9706584" cy="471927"/>
          </a:xfrm>
        </p:spPr>
        <p:txBody>
          <a:bodyPr>
            <a:normAutofit/>
          </a:bodyPr>
          <a:lstStyle/>
          <a:p>
            <a:r>
              <a:rPr lang="en-GB" dirty="0"/>
              <a:t>Video</a:t>
            </a:r>
            <a:r>
              <a:rPr lang="en-GB" b="1" dirty="0"/>
              <a:t> </a:t>
            </a:r>
            <a:r>
              <a:rPr lang="en-GB" dirty="0"/>
              <a:t>introducing morals and ethics in the workplace: interviews with Cisco and </a:t>
            </a:r>
            <a:r>
              <a:rPr lang="en-GB" dirty="0" err="1"/>
              <a:t>Mesma</a:t>
            </a:r>
            <a:endParaRPr lang="en-GB" dirty="0"/>
          </a:p>
        </p:txBody>
      </p:sp>
      <p:pic>
        <p:nvPicPr>
          <p:cNvPr id="2" name="Online Media 1" title="Gatsby TEN Digital Films Lesson 1 Film 1 V6">
            <a:hlinkClick r:id="" action="ppaction://media"/>
            <a:extLst>
              <a:ext uri="{FF2B5EF4-FFF2-40B4-BE49-F238E27FC236}">
                <a16:creationId xmlns:a16="http://schemas.microsoft.com/office/drawing/2014/main" id="{0D598DA0-9577-6DD4-08E5-C0F992C2D8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5455" y="1390762"/>
            <a:ext cx="7383294" cy="41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1C9C1E-A887-3CBA-6580-68AAF2A3F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BCB5F62-126E-5CFF-4742-6DC2E87A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workplace of today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56300A-6046-4AF4-7EB5-6BDDD193C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288607"/>
            <a:ext cx="5400000" cy="432867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0FBD-1A3F-ECEB-60CD-1EC5DFC8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typical workplace from the 1990s (left) and a typical workplace from the 2020s (right)</a:t>
            </a:r>
            <a:endParaRPr lang="en-GB" dirty="0"/>
          </a:p>
        </p:txBody>
      </p:sp>
      <p:pic>
        <p:nvPicPr>
          <p:cNvPr id="6" name="Picture 5" descr="A group of people working in a computer room&#10;&#10;Description automatically generated">
            <a:extLst>
              <a:ext uri="{FF2B5EF4-FFF2-40B4-BE49-F238E27FC236}">
                <a16:creationId xmlns:a16="http://schemas.microsoft.com/office/drawing/2014/main" id="{2546CE62-08B8-9F2F-31F1-DB41F61EDD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19" y="1671950"/>
            <a:ext cx="4955181" cy="3714036"/>
          </a:xfrm>
          <a:prstGeom prst="rect">
            <a:avLst/>
          </a:prstGeom>
        </p:spPr>
      </p:pic>
      <p:pic>
        <p:nvPicPr>
          <p:cNvPr id="8" name="Picture 7" descr="A person using a computer&#10;&#10;Description automatically generated">
            <a:extLst>
              <a:ext uri="{FF2B5EF4-FFF2-40B4-BE49-F238E27FC236}">
                <a16:creationId xmlns:a16="http://schemas.microsoft.com/office/drawing/2014/main" id="{BB15020A-C573-EF87-9C95-4555C11679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209" y="1671950"/>
            <a:ext cx="4955181" cy="37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1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Technology and our evolving society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85" y="1825625"/>
            <a:ext cx="6840000" cy="4351338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The society we are part of is now so much bigger than ever before. D</a:t>
            </a:r>
            <a:r>
              <a:rPr lang="en-GB" sz="2000" dirty="0">
                <a:solidFill>
                  <a:schemeClr val="tx1"/>
                </a:solidFill>
              </a:rPr>
              <a:t>igital </a:t>
            </a:r>
            <a:r>
              <a:rPr lang="en-GB" sz="2000" dirty="0"/>
              <a:t>technology has changed the way we communicate with organisations, businesses, healthcare, banks, services and the Government and how they communicate with us.</a:t>
            </a:r>
          </a:p>
          <a:p>
            <a:r>
              <a:rPr lang="en-US" sz="2000" dirty="0"/>
              <a:t>We are living an ‘always connected’ lifestyle – the internet gives us access to the world through news, video and images. This has created a need for 24 hours services and people willing to work outside of office hours.</a:t>
            </a:r>
          </a:p>
          <a:p>
            <a:r>
              <a:rPr lang="en-US" sz="2000" dirty="0"/>
              <a:t>Social media allows us to see how people live and work around the world, however this is through a skewed “lens” of how they choose to be presented and seen.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136D-0C89-D68D-F368-030DEA6F0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11900"/>
            <a:ext cx="684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pic>
        <p:nvPicPr>
          <p:cNvPr id="3" name="Picture 2" descr="A group of people walking on a road&#10;&#10;Description automatically generated">
            <a:extLst>
              <a:ext uri="{FF2B5EF4-FFF2-40B4-BE49-F238E27FC236}">
                <a16:creationId xmlns:a16="http://schemas.microsoft.com/office/drawing/2014/main" id="{D884EB0C-49DE-B957-D53E-AE1B754C5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199" y="1825624"/>
            <a:ext cx="383122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8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Technology and our evolving society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Employment, entertainment, news, </a:t>
            </a:r>
            <a:br>
              <a:rPr lang="en-US" dirty="0"/>
            </a:br>
            <a:r>
              <a:rPr lang="en-US" dirty="0"/>
              <a:t>and education all now embed online services. To fully engage with these, access to the internet is essential.</a:t>
            </a:r>
          </a:p>
          <a:p>
            <a:r>
              <a:rPr lang="en-US" sz="2400" dirty="0"/>
              <a:t>However, not everyone in society has the same access to technology or opportunities.</a:t>
            </a:r>
          </a:p>
          <a:p>
            <a:r>
              <a:rPr lang="en-US" sz="2400" dirty="0"/>
              <a:t>We need to ask, is this lack of universal access fair? If not, how </a:t>
            </a:r>
            <a:br>
              <a:rPr lang="en-US" sz="2400" dirty="0"/>
            </a:br>
            <a:r>
              <a:rPr lang="en-US" sz="2400" dirty="0"/>
              <a:t>can we make it fair for everyone?</a:t>
            </a:r>
          </a:p>
          <a:p>
            <a:endParaRPr lang="pt-B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D"/>
          </a:solidFill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136D-0C89-D68D-F368-030DEA6F0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6840000" cy="365125"/>
          </a:xfrm>
        </p:spPr>
        <p:txBody>
          <a:bodyPr/>
          <a:lstStyle/>
          <a:p>
            <a:r>
              <a:rPr lang="en-GB" dirty="0"/>
              <a:t>Lesson 1: The costs and benefits of digital expansion</a:t>
            </a:r>
          </a:p>
        </p:txBody>
      </p:sp>
      <p:pic>
        <p:nvPicPr>
          <p:cNvPr id="3" name="Picture 2" descr="A person sitting on a couch using a computer&#10;&#10;Description automatically generated">
            <a:extLst>
              <a:ext uri="{FF2B5EF4-FFF2-40B4-BE49-F238E27FC236}">
                <a16:creationId xmlns:a16="http://schemas.microsoft.com/office/drawing/2014/main" id="{BCED7730-B39F-0F7A-D2DB-5305FA460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4054" y="1803406"/>
            <a:ext cx="4557010" cy="43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10C7A8F-160D-FC65-E92B-5D19FAB3304B}"/>
              </a:ext>
            </a:extLst>
          </p:cNvPr>
          <p:cNvSpPr txBox="1">
            <a:spLocks/>
          </p:cNvSpPr>
          <p:nvPr/>
        </p:nvSpPr>
        <p:spPr>
          <a:xfrm>
            <a:off x="4562080" y="1794212"/>
            <a:ext cx="3495083" cy="1785104"/>
          </a:xfrm>
          <a:custGeom>
            <a:avLst/>
            <a:gdLst>
              <a:gd name="connsiteX0" fmla="*/ 0 w 3495083"/>
              <a:gd name="connsiteY0" fmla="*/ 0 h 1785104"/>
              <a:gd name="connsiteX1" fmla="*/ 3495083 w 3495083"/>
              <a:gd name="connsiteY1" fmla="*/ 0 h 1785104"/>
              <a:gd name="connsiteX2" fmla="*/ 3495083 w 3495083"/>
              <a:gd name="connsiteY2" fmla="*/ 1785104 h 1785104"/>
              <a:gd name="connsiteX3" fmla="*/ 0 w 3495083"/>
              <a:gd name="connsiteY3" fmla="*/ 1785104 h 1785104"/>
              <a:gd name="connsiteX4" fmla="*/ 0 w 3495083"/>
              <a:gd name="connsiteY4" fmla="*/ 0 h 1785104"/>
              <a:gd name="connsiteX0" fmla="*/ 0 w 3495083"/>
              <a:gd name="connsiteY0" fmla="*/ 0 h 1785104"/>
              <a:gd name="connsiteX1" fmla="*/ 3495083 w 3495083"/>
              <a:gd name="connsiteY1" fmla="*/ 0 h 1785104"/>
              <a:gd name="connsiteX2" fmla="*/ 3495083 w 3495083"/>
              <a:gd name="connsiteY2" fmla="*/ 1785104 h 1785104"/>
              <a:gd name="connsiteX3" fmla="*/ 0 w 3495083"/>
              <a:gd name="connsiteY3" fmla="*/ 1785104 h 1785104"/>
              <a:gd name="connsiteX4" fmla="*/ 0 w 3495083"/>
              <a:gd name="connsiteY4" fmla="*/ 0 h 1785104"/>
              <a:gd name="connsiteX0" fmla="*/ 0 w 3495083"/>
              <a:gd name="connsiteY0" fmla="*/ 0 h 1785104"/>
              <a:gd name="connsiteX1" fmla="*/ 3495083 w 3495083"/>
              <a:gd name="connsiteY1" fmla="*/ 0 h 1785104"/>
              <a:gd name="connsiteX2" fmla="*/ 3495083 w 3495083"/>
              <a:gd name="connsiteY2" fmla="*/ 1785104 h 1785104"/>
              <a:gd name="connsiteX3" fmla="*/ 0 w 3495083"/>
              <a:gd name="connsiteY3" fmla="*/ 1785104 h 1785104"/>
              <a:gd name="connsiteX4" fmla="*/ 0 w 3495083"/>
              <a:gd name="connsiteY4" fmla="*/ 0 h 17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083" h="1785104" fill="none" extrusionOk="0">
                <a:moveTo>
                  <a:pt x="0" y="0"/>
                </a:moveTo>
                <a:cubicBezTo>
                  <a:pt x="950962" y="-202353"/>
                  <a:pt x="2228812" y="59994"/>
                  <a:pt x="3495083" y="0"/>
                </a:cubicBezTo>
                <a:cubicBezTo>
                  <a:pt x="3432702" y="272304"/>
                  <a:pt x="3303492" y="1521670"/>
                  <a:pt x="3495083" y="1785104"/>
                </a:cubicBezTo>
                <a:cubicBezTo>
                  <a:pt x="2789583" y="1767633"/>
                  <a:pt x="1162705" y="1570954"/>
                  <a:pt x="0" y="1785104"/>
                </a:cubicBezTo>
                <a:cubicBezTo>
                  <a:pt x="117177" y="945571"/>
                  <a:pt x="117406" y="690969"/>
                  <a:pt x="0" y="0"/>
                </a:cubicBezTo>
                <a:close/>
              </a:path>
              <a:path w="3495083" h="1785104" stroke="0" extrusionOk="0">
                <a:moveTo>
                  <a:pt x="0" y="0"/>
                </a:moveTo>
                <a:cubicBezTo>
                  <a:pt x="617654" y="69025"/>
                  <a:pt x="2949506" y="13929"/>
                  <a:pt x="3495083" y="0"/>
                </a:cubicBezTo>
                <a:cubicBezTo>
                  <a:pt x="3474031" y="736878"/>
                  <a:pt x="3394839" y="1278197"/>
                  <a:pt x="3495083" y="1785104"/>
                </a:cubicBezTo>
                <a:cubicBezTo>
                  <a:pt x="2293969" y="2002281"/>
                  <a:pt x="1637902" y="1634023"/>
                  <a:pt x="0" y="1785104"/>
                </a:cubicBezTo>
                <a:cubicBezTo>
                  <a:pt x="-85615" y="1611361"/>
                  <a:pt x="-52552" y="964951"/>
                  <a:pt x="0" y="0"/>
                </a:cubicBezTo>
                <a:close/>
              </a:path>
              <a:path w="3495083" h="1785104" fill="none" stroke="0" extrusionOk="0">
                <a:moveTo>
                  <a:pt x="0" y="0"/>
                </a:moveTo>
                <a:cubicBezTo>
                  <a:pt x="836865" y="202196"/>
                  <a:pt x="2077351" y="46989"/>
                  <a:pt x="3495083" y="0"/>
                </a:cubicBezTo>
                <a:cubicBezTo>
                  <a:pt x="3464828" y="251280"/>
                  <a:pt x="3296162" y="1508147"/>
                  <a:pt x="3495083" y="1785104"/>
                </a:cubicBezTo>
                <a:cubicBezTo>
                  <a:pt x="2286093" y="1821237"/>
                  <a:pt x="1603946" y="1804372"/>
                  <a:pt x="0" y="1785104"/>
                </a:cubicBezTo>
                <a:cubicBezTo>
                  <a:pt x="201087" y="876256"/>
                  <a:pt x="49545" y="783586"/>
                  <a:pt x="0" y="0"/>
                </a:cubicBezTo>
                <a:close/>
              </a:path>
              <a:path w="3495083" h="1785104" fill="none" stroke="0" extrusionOk="0">
                <a:moveTo>
                  <a:pt x="0" y="0"/>
                </a:moveTo>
                <a:cubicBezTo>
                  <a:pt x="847438" y="-66510"/>
                  <a:pt x="2012902" y="-20868"/>
                  <a:pt x="3495083" y="0"/>
                </a:cubicBezTo>
                <a:cubicBezTo>
                  <a:pt x="3443040" y="242697"/>
                  <a:pt x="3281299" y="1576111"/>
                  <a:pt x="3495083" y="1785104"/>
                </a:cubicBezTo>
                <a:cubicBezTo>
                  <a:pt x="2499191" y="1763186"/>
                  <a:pt x="1253858" y="1772425"/>
                  <a:pt x="0" y="1785104"/>
                </a:cubicBezTo>
                <a:cubicBezTo>
                  <a:pt x="158007" y="932532"/>
                  <a:pt x="54946" y="733179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95083"/>
                      <a:gd name="connsiteY0" fmla="*/ 0 h 1785104"/>
                      <a:gd name="connsiteX1" fmla="*/ 3495083 w 3495083"/>
                      <a:gd name="connsiteY1" fmla="*/ 0 h 1785104"/>
                      <a:gd name="connsiteX2" fmla="*/ 3495083 w 3495083"/>
                      <a:gd name="connsiteY2" fmla="*/ 1785104 h 1785104"/>
                      <a:gd name="connsiteX3" fmla="*/ 0 w 3495083"/>
                      <a:gd name="connsiteY3" fmla="*/ 1785104 h 1785104"/>
                      <a:gd name="connsiteX4" fmla="*/ 0 w 3495083"/>
                      <a:gd name="connsiteY4" fmla="*/ 0 h 1785104"/>
                      <a:gd name="connsiteX0" fmla="*/ 0 w 3495083"/>
                      <a:gd name="connsiteY0" fmla="*/ 0 h 1785104"/>
                      <a:gd name="connsiteX1" fmla="*/ 3495083 w 3495083"/>
                      <a:gd name="connsiteY1" fmla="*/ 0 h 1785104"/>
                      <a:gd name="connsiteX2" fmla="*/ 3495083 w 3495083"/>
                      <a:gd name="connsiteY2" fmla="*/ 1785104 h 1785104"/>
                      <a:gd name="connsiteX3" fmla="*/ 0 w 3495083"/>
                      <a:gd name="connsiteY3" fmla="*/ 1785104 h 1785104"/>
                      <a:gd name="connsiteX4" fmla="*/ 0 w 3495083"/>
                      <a:gd name="connsiteY4" fmla="*/ 0 h 1785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5083" h="1785104" fill="none" extrusionOk="0">
                        <a:moveTo>
                          <a:pt x="0" y="0"/>
                        </a:moveTo>
                        <a:cubicBezTo>
                          <a:pt x="894015" y="-148228"/>
                          <a:pt x="2204901" y="58416"/>
                          <a:pt x="3495083" y="0"/>
                        </a:cubicBezTo>
                        <a:cubicBezTo>
                          <a:pt x="3417580" y="246456"/>
                          <a:pt x="3311101" y="1521833"/>
                          <a:pt x="3495083" y="1785104"/>
                        </a:cubicBezTo>
                        <a:cubicBezTo>
                          <a:pt x="2577781" y="1736919"/>
                          <a:pt x="1351407" y="1657072"/>
                          <a:pt x="0" y="1785104"/>
                        </a:cubicBezTo>
                        <a:cubicBezTo>
                          <a:pt x="155554" y="934119"/>
                          <a:pt x="92649" y="724530"/>
                          <a:pt x="0" y="0"/>
                        </a:cubicBezTo>
                        <a:close/>
                      </a:path>
                      <a:path w="3495083" h="1785104" stroke="0" extrusionOk="0">
                        <a:moveTo>
                          <a:pt x="0" y="0"/>
                        </a:moveTo>
                        <a:cubicBezTo>
                          <a:pt x="621117" y="53188"/>
                          <a:pt x="2937324" y="-8784"/>
                          <a:pt x="3495083" y="0"/>
                        </a:cubicBezTo>
                        <a:cubicBezTo>
                          <a:pt x="3521287" y="724347"/>
                          <a:pt x="3416885" y="1349538"/>
                          <a:pt x="3495083" y="1785104"/>
                        </a:cubicBezTo>
                        <a:cubicBezTo>
                          <a:pt x="2287320" y="1944993"/>
                          <a:pt x="1479417" y="1673099"/>
                          <a:pt x="0" y="1785104"/>
                        </a:cubicBezTo>
                        <a:cubicBezTo>
                          <a:pt x="-48152" y="1526078"/>
                          <a:pt x="-57668" y="940098"/>
                          <a:pt x="0" y="0"/>
                        </a:cubicBezTo>
                        <a:close/>
                      </a:path>
                      <a:path w="3495083" h="1785104" fill="none" stroke="0" extrusionOk="0">
                        <a:moveTo>
                          <a:pt x="0" y="0"/>
                        </a:moveTo>
                        <a:cubicBezTo>
                          <a:pt x="687270" y="100831"/>
                          <a:pt x="2087491" y="17530"/>
                          <a:pt x="3495083" y="0"/>
                        </a:cubicBezTo>
                        <a:cubicBezTo>
                          <a:pt x="3449423" y="234831"/>
                          <a:pt x="3315429" y="1536677"/>
                          <a:pt x="3495083" y="1785104"/>
                        </a:cubicBezTo>
                        <a:cubicBezTo>
                          <a:pt x="2349687" y="1786206"/>
                          <a:pt x="1421489" y="1830882"/>
                          <a:pt x="0" y="1785104"/>
                        </a:cubicBezTo>
                        <a:cubicBezTo>
                          <a:pt x="192649" y="914391"/>
                          <a:pt x="46815" y="7477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SzPts val="2000"/>
              <a:buNone/>
            </a:pPr>
            <a:endParaRPr lang="en-GB" sz="200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487F82F3-55A9-5EB0-043A-27878F5DE9A2}"/>
              </a:ext>
            </a:extLst>
          </p:cNvPr>
          <p:cNvSpPr txBox="1">
            <a:spLocks/>
          </p:cNvSpPr>
          <p:nvPr/>
        </p:nvSpPr>
        <p:spPr>
          <a:xfrm>
            <a:off x="8156889" y="1174574"/>
            <a:ext cx="3488533" cy="1512190"/>
          </a:xfrm>
          <a:custGeom>
            <a:avLst/>
            <a:gdLst>
              <a:gd name="connsiteX0" fmla="*/ 0 w 3488533"/>
              <a:gd name="connsiteY0" fmla="*/ 0 h 1512190"/>
              <a:gd name="connsiteX1" fmla="*/ 3488532 w 3488533"/>
              <a:gd name="connsiteY1" fmla="*/ 0 h 1512190"/>
              <a:gd name="connsiteX2" fmla="*/ 3488532 w 3488533"/>
              <a:gd name="connsiteY2" fmla="*/ 1512190 h 1512190"/>
              <a:gd name="connsiteX3" fmla="*/ 0 w 3488533"/>
              <a:gd name="connsiteY3" fmla="*/ 1512190 h 1512190"/>
              <a:gd name="connsiteX4" fmla="*/ 0 w 3488533"/>
              <a:gd name="connsiteY4" fmla="*/ 0 h 1512190"/>
              <a:gd name="connsiteX0" fmla="*/ 0 w 3488533"/>
              <a:gd name="connsiteY0" fmla="*/ 0 h 1512190"/>
              <a:gd name="connsiteX1" fmla="*/ 3488532 w 3488533"/>
              <a:gd name="connsiteY1" fmla="*/ 0 h 1512190"/>
              <a:gd name="connsiteX2" fmla="*/ 3488532 w 3488533"/>
              <a:gd name="connsiteY2" fmla="*/ 1512190 h 1512190"/>
              <a:gd name="connsiteX3" fmla="*/ 0 w 3488533"/>
              <a:gd name="connsiteY3" fmla="*/ 1512190 h 1512190"/>
              <a:gd name="connsiteX4" fmla="*/ 0 w 3488533"/>
              <a:gd name="connsiteY4" fmla="*/ 0 h 1512190"/>
              <a:gd name="connsiteX0" fmla="*/ 0 w 3488533"/>
              <a:gd name="connsiteY0" fmla="*/ 0 h 1512190"/>
              <a:gd name="connsiteX1" fmla="*/ 3488532 w 3488533"/>
              <a:gd name="connsiteY1" fmla="*/ 0 h 1512190"/>
              <a:gd name="connsiteX2" fmla="*/ 3488532 w 3488533"/>
              <a:gd name="connsiteY2" fmla="*/ 1512190 h 1512190"/>
              <a:gd name="connsiteX3" fmla="*/ 0 w 3488533"/>
              <a:gd name="connsiteY3" fmla="*/ 1512190 h 1512190"/>
              <a:gd name="connsiteX4" fmla="*/ 0 w 3488533"/>
              <a:gd name="connsiteY4" fmla="*/ 0 h 151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8533" h="1512190" fill="none" extrusionOk="0">
                <a:moveTo>
                  <a:pt x="0" y="0"/>
                </a:moveTo>
                <a:cubicBezTo>
                  <a:pt x="893252" y="-146726"/>
                  <a:pt x="2487886" y="68649"/>
                  <a:pt x="3488532" y="0"/>
                </a:cubicBezTo>
                <a:cubicBezTo>
                  <a:pt x="3437658" y="255008"/>
                  <a:pt x="3256183" y="1288083"/>
                  <a:pt x="3488532" y="1512190"/>
                </a:cubicBezTo>
                <a:cubicBezTo>
                  <a:pt x="2824063" y="1509017"/>
                  <a:pt x="1317537" y="1378637"/>
                  <a:pt x="0" y="1512190"/>
                </a:cubicBezTo>
                <a:cubicBezTo>
                  <a:pt x="131561" y="798932"/>
                  <a:pt x="106193" y="592851"/>
                  <a:pt x="0" y="0"/>
                </a:cubicBezTo>
                <a:close/>
              </a:path>
              <a:path w="3488533" h="1512190" stroke="0" extrusionOk="0">
                <a:moveTo>
                  <a:pt x="0" y="0"/>
                </a:moveTo>
                <a:cubicBezTo>
                  <a:pt x="633481" y="-2486"/>
                  <a:pt x="2961977" y="57508"/>
                  <a:pt x="3488532" y="0"/>
                </a:cubicBezTo>
                <a:cubicBezTo>
                  <a:pt x="3492587" y="621095"/>
                  <a:pt x="3398082" y="1097739"/>
                  <a:pt x="3488532" y="1512190"/>
                </a:cubicBezTo>
                <a:cubicBezTo>
                  <a:pt x="2275376" y="1602708"/>
                  <a:pt x="1530203" y="1397005"/>
                  <a:pt x="0" y="1512190"/>
                </a:cubicBezTo>
                <a:cubicBezTo>
                  <a:pt x="-68277" y="1346080"/>
                  <a:pt x="-51343" y="838927"/>
                  <a:pt x="0" y="0"/>
                </a:cubicBezTo>
                <a:close/>
              </a:path>
              <a:path w="3488533" h="1512190" fill="none" stroke="0" extrusionOk="0">
                <a:moveTo>
                  <a:pt x="0" y="0"/>
                </a:moveTo>
                <a:cubicBezTo>
                  <a:pt x="914219" y="135326"/>
                  <a:pt x="2012664" y="6048"/>
                  <a:pt x="3488532" y="0"/>
                </a:cubicBezTo>
                <a:cubicBezTo>
                  <a:pt x="3478230" y="232203"/>
                  <a:pt x="3291427" y="1260639"/>
                  <a:pt x="3488532" y="1512190"/>
                </a:cubicBezTo>
                <a:cubicBezTo>
                  <a:pt x="2462420" y="1489576"/>
                  <a:pt x="1530273" y="1513646"/>
                  <a:pt x="0" y="1512190"/>
                </a:cubicBezTo>
                <a:cubicBezTo>
                  <a:pt x="176694" y="759551"/>
                  <a:pt x="57910" y="640151"/>
                  <a:pt x="0" y="0"/>
                </a:cubicBezTo>
                <a:close/>
              </a:path>
              <a:path w="3488533" h="1512190" fill="none" stroke="0" extrusionOk="0">
                <a:moveTo>
                  <a:pt x="0" y="0"/>
                </a:moveTo>
                <a:cubicBezTo>
                  <a:pt x="726154" y="77031"/>
                  <a:pt x="2089166" y="-24643"/>
                  <a:pt x="3488532" y="0"/>
                </a:cubicBezTo>
                <a:cubicBezTo>
                  <a:pt x="3484949" y="228948"/>
                  <a:pt x="3261565" y="1333634"/>
                  <a:pt x="3488532" y="1512190"/>
                </a:cubicBezTo>
                <a:cubicBezTo>
                  <a:pt x="2558137" y="1528012"/>
                  <a:pt x="1194842" y="1585988"/>
                  <a:pt x="0" y="1512190"/>
                </a:cubicBezTo>
                <a:cubicBezTo>
                  <a:pt x="175684" y="780843"/>
                  <a:pt x="83181" y="613607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88533"/>
                      <a:gd name="connsiteY0" fmla="*/ 0 h 1512190"/>
                      <a:gd name="connsiteX1" fmla="*/ 3488532 w 3488533"/>
                      <a:gd name="connsiteY1" fmla="*/ 0 h 1512190"/>
                      <a:gd name="connsiteX2" fmla="*/ 3488532 w 3488533"/>
                      <a:gd name="connsiteY2" fmla="*/ 1512190 h 1512190"/>
                      <a:gd name="connsiteX3" fmla="*/ 0 w 3488533"/>
                      <a:gd name="connsiteY3" fmla="*/ 1512190 h 1512190"/>
                      <a:gd name="connsiteX4" fmla="*/ 0 w 3488533"/>
                      <a:gd name="connsiteY4" fmla="*/ 0 h 1512190"/>
                      <a:gd name="connsiteX0" fmla="*/ 0 w 3488533"/>
                      <a:gd name="connsiteY0" fmla="*/ 0 h 1512190"/>
                      <a:gd name="connsiteX1" fmla="*/ 3488532 w 3488533"/>
                      <a:gd name="connsiteY1" fmla="*/ 0 h 1512190"/>
                      <a:gd name="connsiteX2" fmla="*/ 3488532 w 3488533"/>
                      <a:gd name="connsiteY2" fmla="*/ 1512190 h 1512190"/>
                      <a:gd name="connsiteX3" fmla="*/ 0 w 3488533"/>
                      <a:gd name="connsiteY3" fmla="*/ 1512190 h 1512190"/>
                      <a:gd name="connsiteX4" fmla="*/ 0 w 3488533"/>
                      <a:gd name="connsiteY4" fmla="*/ 0 h 1512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8533" h="1512190" fill="none" extrusionOk="0">
                        <a:moveTo>
                          <a:pt x="0" y="0"/>
                        </a:moveTo>
                        <a:cubicBezTo>
                          <a:pt x="806924" y="-64675"/>
                          <a:pt x="2282222" y="55078"/>
                          <a:pt x="3488532" y="0"/>
                        </a:cubicBezTo>
                        <a:cubicBezTo>
                          <a:pt x="3427384" y="237446"/>
                          <a:pt x="3286220" y="1288728"/>
                          <a:pt x="3488532" y="1512190"/>
                        </a:cubicBezTo>
                        <a:cubicBezTo>
                          <a:pt x="2678239" y="1487871"/>
                          <a:pt x="1355529" y="1395975"/>
                          <a:pt x="0" y="1512190"/>
                        </a:cubicBezTo>
                        <a:cubicBezTo>
                          <a:pt x="161569" y="789977"/>
                          <a:pt x="92450" y="611481"/>
                          <a:pt x="0" y="0"/>
                        </a:cubicBezTo>
                        <a:close/>
                      </a:path>
                      <a:path w="3488533" h="1512190" stroke="0" extrusionOk="0">
                        <a:moveTo>
                          <a:pt x="0" y="0"/>
                        </a:moveTo>
                        <a:cubicBezTo>
                          <a:pt x="635282" y="-10723"/>
                          <a:pt x="2955899" y="46175"/>
                          <a:pt x="3488532" y="0"/>
                        </a:cubicBezTo>
                        <a:cubicBezTo>
                          <a:pt x="3534618" y="609949"/>
                          <a:pt x="3413568" y="1147852"/>
                          <a:pt x="3488532" y="1512190"/>
                        </a:cubicBezTo>
                        <a:cubicBezTo>
                          <a:pt x="2269628" y="1553185"/>
                          <a:pt x="1421569" y="1423790"/>
                          <a:pt x="0" y="1512190"/>
                        </a:cubicBezTo>
                        <a:cubicBezTo>
                          <a:pt x="-45430" y="1294069"/>
                          <a:pt x="-66074" y="767364"/>
                          <a:pt x="0" y="0"/>
                        </a:cubicBezTo>
                        <a:close/>
                      </a:path>
                      <a:path w="3488533" h="1512190" fill="none" stroke="0" extrusionOk="0">
                        <a:moveTo>
                          <a:pt x="0" y="0"/>
                        </a:moveTo>
                        <a:cubicBezTo>
                          <a:pt x="736170" y="14681"/>
                          <a:pt x="2020631" y="-17100"/>
                          <a:pt x="3488532" y="0"/>
                        </a:cubicBezTo>
                        <a:cubicBezTo>
                          <a:pt x="3445917" y="197700"/>
                          <a:pt x="3314354" y="1294589"/>
                          <a:pt x="3488532" y="1512190"/>
                        </a:cubicBezTo>
                        <a:cubicBezTo>
                          <a:pt x="2494405" y="1471957"/>
                          <a:pt x="1454096" y="1524714"/>
                          <a:pt x="0" y="1512190"/>
                        </a:cubicBezTo>
                        <a:cubicBezTo>
                          <a:pt x="170830" y="786055"/>
                          <a:pt x="57306" y="6322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SzPts val="2000"/>
              <a:buNone/>
            </a:pPr>
            <a:endParaRPr lang="en-GB" sz="200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495EC73-0A82-33BD-1AC4-0D749B9187A0}"/>
              </a:ext>
            </a:extLst>
          </p:cNvPr>
          <p:cNvSpPr txBox="1">
            <a:spLocks/>
          </p:cNvSpPr>
          <p:nvPr/>
        </p:nvSpPr>
        <p:spPr>
          <a:xfrm>
            <a:off x="4507253" y="3912244"/>
            <a:ext cx="3467705" cy="2171192"/>
          </a:xfrm>
          <a:custGeom>
            <a:avLst/>
            <a:gdLst>
              <a:gd name="connsiteX0" fmla="*/ 0 w 3467705"/>
              <a:gd name="connsiteY0" fmla="*/ 0 h 2171192"/>
              <a:gd name="connsiteX1" fmla="*/ 3467704 w 3467705"/>
              <a:gd name="connsiteY1" fmla="*/ 0 h 2171192"/>
              <a:gd name="connsiteX2" fmla="*/ 3467704 w 3467705"/>
              <a:gd name="connsiteY2" fmla="*/ 2171192 h 2171192"/>
              <a:gd name="connsiteX3" fmla="*/ 0 w 3467705"/>
              <a:gd name="connsiteY3" fmla="*/ 2171192 h 2171192"/>
              <a:gd name="connsiteX4" fmla="*/ 0 w 3467705"/>
              <a:gd name="connsiteY4" fmla="*/ 0 h 2171192"/>
              <a:gd name="connsiteX0" fmla="*/ 0 w 3467705"/>
              <a:gd name="connsiteY0" fmla="*/ 0 h 2171192"/>
              <a:gd name="connsiteX1" fmla="*/ 3467704 w 3467705"/>
              <a:gd name="connsiteY1" fmla="*/ 0 h 2171192"/>
              <a:gd name="connsiteX2" fmla="*/ 3467704 w 3467705"/>
              <a:gd name="connsiteY2" fmla="*/ 2171192 h 2171192"/>
              <a:gd name="connsiteX3" fmla="*/ 0 w 3467705"/>
              <a:gd name="connsiteY3" fmla="*/ 2171192 h 2171192"/>
              <a:gd name="connsiteX4" fmla="*/ 0 w 3467705"/>
              <a:gd name="connsiteY4" fmla="*/ 0 h 2171192"/>
              <a:gd name="connsiteX0" fmla="*/ 0 w 3467705"/>
              <a:gd name="connsiteY0" fmla="*/ 0 h 2171192"/>
              <a:gd name="connsiteX1" fmla="*/ 3467704 w 3467705"/>
              <a:gd name="connsiteY1" fmla="*/ 0 h 2171192"/>
              <a:gd name="connsiteX2" fmla="*/ 3467704 w 3467705"/>
              <a:gd name="connsiteY2" fmla="*/ 2171192 h 2171192"/>
              <a:gd name="connsiteX3" fmla="*/ 0 w 3467705"/>
              <a:gd name="connsiteY3" fmla="*/ 2171192 h 2171192"/>
              <a:gd name="connsiteX4" fmla="*/ 0 w 3467705"/>
              <a:gd name="connsiteY4" fmla="*/ 0 h 217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7705" h="2171192" fill="none" extrusionOk="0">
                <a:moveTo>
                  <a:pt x="0" y="0"/>
                </a:moveTo>
                <a:cubicBezTo>
                  <a:pt x="1072026" y="-326021"/>
                  <a:pt x="2393545" y="84314"/>
                  <a:pt x="3467704" y="0"/>
                </a:cubicBezTo>
                <a:cubicBezTo>
                  <a:pt x="3430502" y="366181"/>
                  <a:pt x="3244658" y="1850170"/>
                  <a:pt x="3467704" y="2171192"/>
                </a:cubicBezTo>
                <a:cubicBezTo>
                  <a:pt x="2801321" y="2146103"/>
                  <a:pt x="1298815" y="2012318"/>
                  <a:pt x="0" y="2171192"/>
                </a:cubicBezTo>
                <a:cubicBezTo>
                  <a:pt x="69815" y="1160553"/>
                  <a:pt x="104977" y="866975"/>
                  <a:pt x="0" y="0"/>
                </a:cubicBezTo>
                <a:close/>
              </a:path>
              <a:path w="3467705" h="2171192" stroke="0" extrusionOk="0">
                <a:moveTo>
                  <a:pt x="0" y="0"/>
                </a:moveTo>
                <a:cubicBezTo>
                  <a:pt x="627255" y="-6875"/>
                  <a:pt x="2899862" y="-50573"/>
                  <a:pt x="3467704" y="0"/>
                </a:cubicBezTo>
                <a:cubicBezTo>
                  <a:pt x="3440881" y="892604"/>
                  <a:pt x="3365189" y="1568684"/>
                  <a:pt x="3467704" y="2171192"/>
                </a:cubicBezTo>
                <a:cubicBezTo>
                  <a:pt x="2277743" y="2406294"/>
                  <a:pt x="1576555" y="2018688"/>
                  <a:pt x="0" y="2171192"/>
                </a:cubicBezTo>
                <a:cubicBezTo>
                  <a:pt x="-84014" y="1927809"/>
                  <a:pt x="-30059" y="1257015"/>
                  <a:pt x="0" y="0"/>
                </a:cubicBezTo>
                <a:close/>
              </a:path>
              <a:path w="3467705" h="2171192" fill="none" stroke="0" extrusionOk="0">
                <a:moveTo>
                  <a:pt x="0" y="0"/>
                </a:moveTo>
                <a:cubicBezTo>
                  <a:pt x="777847" y="210523"/>
                  <a:pt x="2022979" y="236883"/>
                  <a:pt x="3467704" y="0"/>
                </a:cubicBezTo>
                <a:cubicBezTo>
                  <a:pt x="3460358" y="314406"/>
                  <a:pt x="3268209" y="1817457"/>
                  <a:pt x="3467704" y="2171192"/>
                </a:cubicBezTo>
                <a:cubicBezTo>
                  <a:pt x="2303496" y="2199287"/>
                  <a:pt x="1642123" y="2131527"/>
                  <a:pt x="0" y="2171192"/>
                </a:cubicBezTo>
                <a:cubicBezTo>
                  <a:pt x="217719" y="1059632"/>
                  <a:pt x="42619" y="931219"/>
                  <a:pt x="0" y="0"/>
                </a:cubicBezTo>
                <a:close/>
              </a:path>
              <a:path w="3467705" h="2171192" fill="none" stroke="0" extrusionOk="0">
                <a:moveTo>
                  <a:pt x="0" y="0"/>
                </a:moveTo>
                <a:cubicBezTo>
                  <a:pt x="893740" y="-144015"/>
                  <a:pt x="2238918" y="47993"/>
                  <a:pt x="3467704" y="0"/>
                </a:cubicBezTo>
                <a:cubicBezTo>
                  <a:pt x="3413719" y="298080"/>
                  <a:pt x="3252431" y="1862884"/>
                  <a:pt x="3467704" y="2171192"/>
                </a:cubicBezTo>
                <a:cubicBezTo>
                  <a:pt x="2441371" y="2170699"/>
                  <a:pt x="1203840" y="2199644"/>
                  <a:pt x="0" y="2171192"/>
                </a:cubicBezTo>
                <a:cubicBezTo>
                  <a:pt x="165091" y="1116544"/>
                  <a:pt x="49244" y="889391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67705"/>
                      <a:gd name="connsiteY0" fmla="*/ 0 h 2171192"/>
                      <a:gd name="connsiteX1" fmla="*/ 3467704 w 3467705"/>
                      <a:gd name="connsiteY1" fmla="*/ 0 h 2171192"/>
                      <a:gd name="connsiteX2" fmla="*/ 3467704 w 3467705"/>
                      <a:gd name="connsiteY2" fmla="*/ 2171192 h 2171192"/>
                      <a:gd name="connsiteX3" fmla="*/ 0 w 3467705"/>
                      <a:gd name="connsiteY3" fmla="*/ 2171192 h 2171192"/>
                      <a:gd name="connsiteX4" fmla="*/ 0 w 3467705"/>
                      <a:gd name="connsiteY4" fmla="*/ 0 h 2171192"/>
                      <a:gd name="connsiteX0" fmla="*/ 0 w 3467705"/>
                      <a:gd name="connsiteY0" fmla="*/ 0 h 2171192"/>
                      <a:gd name="connsiteX1" fmla="*/ 3467704 w 3467705"/>
                      <a:gd name="connsiteY1" fmla="*/ 0 h 2171192"/>
                      <a:gd name="connsiteX2" fmla="*/ 3467704 w 3467705"/>
                      <a:gd name="connsiteY2" fmla="*/ 2171192 h 2171192"/>
                      <a:gd name="connsiteX3" fmla="*/ 0 w 3467705"/>
                      <a:gd name="connsiteY3" fmla="*/ 2171192 h 2171192"/>
                      <a:gd name="connsiteX4" fmla="*/ 0 w 3467705"/>
                      <a:gd name="connsiteY4" fmla="*/ 0 h 2171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7705" h="2171192" fill="none" extrusionOk="0">
                        <a:moveTo>
                          <a:pt x="0" y="0"/>
                        </a:moveTo>
                        <a:cubicBezTo>
                          <a:pt x="909352" y="-171406"/>
                          <a:pt x="2314195" y="79078"/>
                          <a:pt x="3467704" y="0"/>
                        </a:cubicBezTo>
                        <a:cubicBezTo>
                          <a:pt x="3392494" y="301213"/>
                          <a:pt x="3259240" y="1850483"/>
                          <a:pt x="3467704" y="2171192"/>
                        </a:cubicBezTo>
                        <a:cubicBezTo>
                          <a:pt x="2601611" y="2117142"/>
                          <a:pt x="1344589" y="2033208"/>
                          <a:pt x="0" y="2171192"/>
                        </a:cubicBezTo>
                        <a:cubicBezTo>
                          <a:pt x="120421" y="1145452"/>
                          <a:pt x="96425" y="878568"/>
                          <a:pt x="0" y="0"/>
                        </a:cubicBezTo>
                        <a:close/>
                      </a:path>
                      <a:path w="3467705" h="2171192" stroke="0" extrusionOk="0">
                        <a:moveTo>
                          <a:pt x="0" y="0"/>
                        </a:moveTo>
                        <a:cubicBezTo>
                          <a:pt x="629557" y="-17404"/>
                          <a:pt x="2894327" y="-60892"/>
                          <a:pt x="3467704" y="0"/>
                        </a:cubicBezTo>
                        <a:cubicBezTo>
                          <a:pt x="3496785" y="877779"/>
                          <a:pt x="3390999" y="1652206"/>
                          <a:pt x="3467704" y="2171192"/>
                        </a:cubicBezTo>
                        <a:cubicBezTo>
                          <a:pt x="2258431" y="2239905"/>
                          <a:pt x="1408651" y="2060087"/>
                          <a:pt x="0" y="2171192"/>
                        </a:cubicBezTo>
                        <a:cubicBezTo>
                          <a:pt x="-44422" y="1837678"/>
                          <a:pt x="-51458" y="1153063"/>
                          <a:pt x="0" y="0"/>
                        </a:cubicBezTo>
                        <a:close/>
                      </a:path>
                      <a:path w="3467705" h="2171192" fill="none" stroke="0" extrusionOk="0">
                        <a:moveTo>
                          <a:pt x="0" y="0"/>
                        </a:moveTo>
                        <a:cubicBezTo>
                          <a:pt x="661917" y="131970"/>
                          <a:pt x="2091269" y="38473"/>
                          <a:pt x="3467704" y="0"/>
                        </a:cubicBezTo>
                        <a:cubicBezTo>
                          <a:pt x="3433032" y="285228"/>
                          <a:pt x="3294560" y="1856476"/>
                          <a:pt x="3467704" y="2171192"/>
                        </a:cubicBezTo>
                        <a:cubicBezTo>
                          <a:pt x="2443560" y="2122133"/>
                          <a:pt x="1447700" y="2159775"/>
                          <a:pt x="0" y="2171192"/>
                        </a:cubicBezTo>
                        <a:cubicBezTo>
                          <a:pt x="207667" y="1105064"/>
                          <a:pt x="40925" y="9090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SzPts val="2000"/>
              <a:buNone/>
            </a:pPr>
            <a:endParaRPr lang="en-GB" sz="200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D51834C-E263-DD38-CD9F-98C1C56EF777}"/>
              </a:ext>
            </a:extLst>
          </p:cNvPr>
          <p:cNvSpPr txBox="1">
            <a:spLocks/>
          </p:cNvSpPr>
          <p:nvPr/>
        </p:nvSpPr>
        <p:spPr>
          <a:xfrm>
            <a:off x="8170392" y="4627659"/>
            <a:ext cx="3488533" cy="1512190"/>
          </a:xfrm>
          <a:custGeom>
            <a:avLst/>
            <a:gdLst>
              <a:gd name="connsiteX0" fmla="*/ 0 w 3488533"/>
              <a:gd name="connsiteY0" fmla="*/ 0 h 1512190"/>
              <a:gd name="connsiteX1" fmla="*/ 3488532 w 3488533"/>
              <a:gd name="connsiteY1" fmla="*/ 0 h 1512190"/>
              <a:gd name="connsiteX2" fmla="*/ 3488532 w 3488533"/>
              <a:gd name="connsiteY2" fmla="*/ 1512190 h 1512190"/>
              <a:gd name="connsiteX3" fmla="*/ 0 w 3488533"/>
              <a:gd name="connsiteY3" fmla="*/ 1512190 h 1512190"/>
              <a:gd name="connsiteX4" fmla="*/ 0 w 3488533"/>
              <a:gd name="connsiteY4" fmla="*/ 0 h 1512190"/>
              <a:gd name="connsiteX0" fmla="*/ 0 w 3488533"/>
              <a:gd name="connsiteY0" fmla="*/ 0 h 1512190"/>
              <a:gd name="connsiteX1" fmla="*/ 3488532 w 3488533"/>
              <a:gd name="connsiteY1" fmla="*/ 0 h 1512190"/>
              <a:gd name="connsiteX2" fmla="*/ 3488532 w 3488533"/>
              <a:gd name="connsiteY2" fmla="*/ 1512190 h 1512190"/>
              <a:gd name="connsiteX3" fmla="*/ 0 w 3488533"/>
              <a:gd name="connsiteY3" fmla="*/ 1512190 h 1512190"/>
              <a:gd name="connsiteX4" fmla="*/ 0 w 3488533"/>
              <a:gd name="connsiteY4" fmla="*/ 0 h 1512190"/>
              <a:gd name="connsiteX0" fmla="*/ 0 w 3488533"/>
              <a:gd name="connsiteY0" fmla="*/ 0 h 1512190"/>
              <a:gd name="connsiteX1" fmla="*/ 3488532 w 3488533"/>
              <a:gd name="connsiteY1" fmla="*/ 0 h 1512190"/>
              <a:gd name="connsiteX2" fmla="*/ 3488532 w 3488533"/>
              <a:gd name="connsiteY2" fmla="*/ 1512190 h 1512190"/>
              <a:gd name="connsiteX3" fmla="*/ 0 w 3488533"/>
              <a:gd name="connsiteY3" fmla="*/ 1512190 h 1512190"/>
              <a:gd name="connsiteX4" fmla="*/ 0 w 3488533"/>
              <a:gd name="connsiteY4" fmla="*/ 0 h 151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8533" h="1512190" fill="none" extrusionOk="0">
                <a:moveTo>
                  <a:pt x="0" y="0"/>
                </a:moveTo>
                <a:cubicBezTo>
                  <a:pt x="893252" y="-146726"/>
                  <a:pt x="2487886" y="68649"/>
                  <a:pt x="3488532" y="0"/>
                </a:cubicBezTo>
                <a:cubicBezTo>
                  <a:pt x="3437658" y="255008"/>
                  <a:pt x="3256183" y="1288083"/>
                  <a:pt x="3488532" y="1512190"/>
                </a:cubicBezTo>
                <a:cubicBezTo>
                  <a:pt x="2824063" y="1509017"/>
                  <a:pt x="1317537" y="1378637"/>
                  <a:pt x="0" y="1512190"/>
                </a:cubicBezTo>
                <a:cubicBezTo>
                  <a:pt x="131561" y="798932"/>
                  <a:pt x="106193" y="592851"/>
                  <a:pt x="0" y="0"/>
                </a:cubicBezTo>
                <a:close/>
              </a:path>
              <a:path w="3488533" h="1512190" stroke="0" extrusionOk="0">
                <a:moveTo>
                  <a:pt x="0" y="0"/>
                </a:moveTo>
                <a:cubicBezTo>
                  <a:pt x="633481" y="-2486"/>
                  <a:pt x="2961977" y="57508"/>
                  <a:pt x="3488532" y="0"/>
                </a:cubicBezTo>
                <a:cubicBezTo>
                  <a:pt x="3492587" y="621095"/>
                  <a:pt x="3398082" y="1097739"/>
                  <a:pt x="3488532" y="1512190"/>
                </a:cubicBezTo>
                <a:cubicBezTo>
                  <a:pt x="2275376" y="1602708"/>
                  <a:pt x="1530203" y="1397005"/>
                  <a:pt x="0" y="1512190"/>
                </a:cubicBezTo>
                <a:cubicBezTo>
                  <a:pt x="-68277" y="1346080"/>
                  <a:pt x="-51343" y="838927"/>
                  <a:pt x="0" y="0"/>
                </a:cubicBezTo>
                <a:close/>
              </a:path>
              <a:path w="3488533" h="1512190" fill="none" stroke="0" extrusionOk="0">
                <a:moveTo>
                  <a:pt x="0" y="0"/>
                </a:moveTo>
                <a:cubicBezTo>
                  <a:pt x="914219" y="135326"/>
                  <a:pt x="2012664" y="6048"/>
                  <a:pt x="3488532" y="0"/>
                </a:cubicBezTo>
                <a:cubicBezTo>
                  <a:pt x="3478230" y="232203"/>
                  <a:pt x="3291427" y="1260639"/>
                  <a:pt x="3488532" y="1512190"/>
                </a:cubicBezTo>
                <a:cubicBezTo>
                  <a:pt x="2462420" y="1489576"/>
                  <a:pt x="1530273" y="1513646"/>
                  <a:pt x="0" y="1512190"/>
                </a:cubicBezTo>
                <a:cubicBezTo>
                  <a:pt x="176694" y="759551"/>
                  <a:pt x="57910" y="640151"/>
                  <a:pt x="0" y="0"/>
                </a:cubicBezTo>
                <a:close/>
              </a:path>
              <a:path w="3488533" h="1512190" fill="none" stroke="0" extrusionOk="0">
                <a:moveTo>
                  <a:pt x="0" y="0"/>
                </a:moveTo>
                <a:cubicBezTo>
                  <a:pt x="726154" y="77031"/>
                  <a:pt x="2089166" y="-24643"/>
                  <a:pt x="3488532" y="0"/>
                </a:cubicBezTo>
                <a:cubicBezTo>
                  <a:pt x="3484949" y="228948"/>
                  <a:pt x="3261565" y="1333634"/>
                  <a:pt x="3488532" y="1512190"/>
                </a:cubicBezTo>
                <a:cubicBezTo>
                  <a:pt x="2558137" y="1528012"/>
                  <a:pt x="1194842" y="1585988"/>
                  <a:pt x="0" y="1512190"/>
                </a:cubicBezTo>
                <a:cubicBezTo>
                  <a:pt x="175684" y="780843"/>
                  <a:pt x="83181" y="613607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88533"/>
                      <a:gd name="connsiteY0" fmla="*/ 0 h 1512190"/>
                      <a:gd name="connsiteX1" fmla="*/ 3488532 w 3488533"/>
                      <a:gd name="connsiteY1" fmla="*/ 0 h 1512190"/>
                      <a:gd name="connsiteX2" fmla="*/ 3488532 w 3488533"/>
                      <a:gd name="connsiteY2" fmla="*/ 1512190 h 1512190"/>
                      <a:gd name="connsiteX3" fmla="*/ 0 w 3488533"/>
                      <a:gd name="connsiteY3" fmla="*/ 1512190 h 1512190"/>
                      <a:gd name="connsiteX4" fmla="*/ 0 w 3488533"/>
                      <a:gd name="connsiteY4" fmla="*/ 0 h 1512190"/>
                      <a:gd name="connsiteX0" fmla="*/ 0 w 3488533"/>
                      <a:gd name="connsiteY0" fmla="*/ 0 h 1512190"/>
                      <a:gd name="connsiteX1" fmla="*/ 3488532 w 3488533"/>
                      <a:gd name="connsiteY1" fmla="*/ 0 h 1512190"/>
                      <a:gd name="connsiteX2" fmla="*/ 3488532 w 3488533"/>
                      <a:gd name="connsiteY2" fmla="*/ 1512190 h 1512190"/>
                      <a:gd name="connsiteX3" fmla="*/ 0 w 3488533"/>
                      <a:gd name="connsiteY3" fmla="*/ 1512190 h 1512190"/>
                      <a:gd name="connsiteX4" fmla="*/ 0 w 3488533"/>
                      <a:gd name="connsiteY4" fmla="*/ 0 h 1512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8533" h="1512190" fill="none" extrusionOk="0">
                        <a:moveTo>
                          <a:pt x="0" y="0"/>
                        </a:moveTo>
                        <a:cubicBezTo>
                          <a:pt x="806924" y="-64675"/>
                          <a:pt x="2282222" y="55078"/>
                          <a:pt x="3488532" y="0"/>
                        </a:cubicBezTo>
                        <a:cubicBezTo>
                          <a:pt x="3427384" y="237446"/>
                          <a:pt x="3286220" y="1288728"/>
                          <a:pt x="3488532" y="1512190"/>
                        </a:cubicBezTo>
                        <a:cubicBezTo>
                          <a:pt x="2678239" y="1487871"/>
                          <a:pt x="1355529" y="1395975"/>
                          <a:pt x="0" y="1512190"/>
                        </a:cubicBezTo>
                        <a:cubicBezTo>
                          <a:pt x="161569" y="789977"/>
                          <a:pt x="92450" y="611481"/>
                          <a:pt x="0" y="0"/>
                        </a:cubicBezTo>
                        <a:close/>
                      </a:path>
                      <a:path w="3488533" h="1512190" stroke="0" extrusionOk="0">
                        <a:moveTo>
                          <a:pt x="0" y="0"/>
                        </a:moveTo>
                        <a:cubicBezTo>
                          <a:pt x="635282" y="-10723"/>
                          <a:pt x="2955899" y="46175"/>
                          <a:pt x="3488532" y="0"/>
                        </a:cubicBezTo>
                        <a:cubicBezTo>
                          <a:pt x="3534618" y="609949"/>
                          <a:pt x="3413568" y="1147852"/>
                          <a:pt x="3488532" y="1512190"/>
                        </a:cubicBezTo>
                        <a:cubicBezTo>
                          <a:pt x="2269628" y="1553185"/>
                          <a:pt x="1421569" y="1423790"/>
                          <a:pt x="0" y="1512190"/>
                        </a:cubicBezTo>
                        <a:cubicBezTo>
                          <a:pt x="-45430" y="1294069"/>
                          <a:pt x="-66074" y="767364"/>
                          <a:pt x="0" y="0"/>
                        </a:cubicBezTo>
                        <a:close/>
                      </a:path>
                      <a:path w="3488533" h="1512190" fill="none" stroke="0" extrusionOk="0">
                        <a:moveTo>
                          <a:pt x="0" y="0"/>
                        </a:moveTo>
                        <a:cubicBezTo>
                          <a:pt x="736170" y="14681"/>
                          <a:pt x="2020631" y="-17100"/>
                          <a:pt x="3488532" y="0"/>
                        </a:cubicBezTo>
                        <a:cubicBezTo>
                          <a:pt x="3445917" y="197700"/>
                          <a:pt x="3314354" y="1294589"/>
                          <a:pt x="3488532" y="1512190"/>
                        </a:cubicBezTo>
                        <a:cubicBezTo>
                          <a:pt x="2494405" y="1471957"/>
                          <a:pt x="1454096" y="1524714"/>
                          <a:pt x="0" y="1512190"/>
                        </a:cubicBezTo>
                        <a:cubicBezTo>
                          <a:pt x="170830" y="786055"/>
                          <a:pt x="57306" y="6322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SzPts val="2000"/>
              <a:buNone/>
            </a:pPr>
            <a:endParaRPr lang="en-GB" sz="200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D1B1233-39F2-C58D-3546-7DCFB947C9F1}"/>
              </a:ext>
            </a:extLst>
          </p:cNvPr>
          <p:cNvSpPr txBox="1">
            <a:spLocks/>
          </p:cNvSpPr>
          <p:nvPr/>
        </p:nvSpPr>
        <p:spPr>
          <a:xfrm>
            <a:off x="367180" y="4154663"/>
            <a:ext cx="3939846" cy="1785104"/>
          </a:xfrm>
          <a:custGeom>
            <a:avLst/>
            <a:gdLst>
              <a:gd name="connsiteX0" fmla="*/ 0 w 3939846"/>
              <a:gd name="connsiteY0" fmla="*/ 0 h 1785104"/>
              <a:gd name="connsiteX1" fmla="*/ 3939846 w 3939846"/>
              <a:gd name="connsiteY1" fmla="*/ 0 h 1785104"/>
              <a:gd name="connsiteX2" fmla="*/ 3939846 w 3939846"/>
              <a:gd name="connsiteY2" fmla="*/ 1785104 h 1785104"/>
              <a:gd name="connsiteX3" fmla="*/ 0 w 3939846"/>
              <a:gd name="connsiteY3" fmla="*/ 1785104 h 1785104"/>
              <a:gd name="connsiteX4" fmla="*/ 0 w 3939846"/>
              <a:gd name="connsiteY4" fmla="*/ 0 h 1785104"/>
              <a:gd name="connsiteX0" fmla="*/ 0 w 3939846"/>
              <a:gd name="connsiteY0" fmla="*/ 0 h 1785104"/>
              <a:gd name="connsiteX1" fmla="*/ 3939846 w 3939846"/>
              <a:gd name="connsiteY1" fmla="*/ 0 h 1785104"/>
              <a:gd name="connsiteX2" fmla="*/ 3939846 w 3939846"/>
              <a:gd name="connsiteY2" fmla="*/ 1785104 h 1785104"/>
              <a:gd name="connsiteX3" fmla="*/ 0 w 3939846"/>
              <a:gd name="connsiteY3" fmla="*/ 1785104 h 1785104"/>
              <a:gd name="connsiteX4" fmla="*/ 0 w 3939846"/>
              <a:gd name="connsiteY4" fmla="*/ 0 h 1785104"/>
              <a:gd name="connsiteX0" fmla="*/ 0 w 3939846"/>
              <a:gd name="connsiteY0" fmla="*/ 0 h 1785104"/>
              <a:gd name="connsiteX1" fmla="*/ 3939846 w 3939846"/>
              <a:gd name="connsiteY1" fmla="*/ 0 h 1785104"/>
              <a:gd name="connsiteX2" fmla="*/ 3939846 w 3939846"/>
              <a:gd name="connsiteY2" fmla="*/ 1785104 h 1785104"/>
              <a:gd name="connsiteX3" fmla="*/ 0 w 3939846"/>
              <a:gd name="connsiteY3" fmla="*/ 1785104 h 1785104"/>
              <a:gd name="connsiteX4" fmla="*/ 0 w 3939846"/>
              <a:gd name="connsiteY4" fmla="*/ 0 h 17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9846" h="1785104" fill="none" extrusionOk="0">
                <a:moveTo>
                  <a:pt x="0" y="0"/>
                </a:moveTo>
                <a:cubicBezTo>
                  <a:pt x="1069565" y="-224048"/>
                  <a:pt x="2768454" y="77273"/>
                  <a:pt x="3939846" y="0"/>
                </a:cubicBezTo>
                <a:cubicBezTo>
                  <a:pt x="3913949" y="352336"/>
                  <a:pt x="3654901" y="1520133"/>
                  <a:pt x="3939846" y="1785104"/>
                </a:cubicBezTo>
                <a:cubicBezTo>
                  <a:pt x="3137405" y="1771541"/>
                  <a:pt x="1432686" y="1606587"/>
                  <a:pt x="0" y="1785104"/>
                </a:cubicBezTo>
                <a:cubicBezTo>
                  <a:pt x="129388" y="948299"/>
                  <a:pt x="127840" y="690856"/>
                  <a:pt x="0" y="0"/>
                </a:cubicBezTo>
                <a:close/>
              </a:path>
              <a:path w="3939846" h="1785104" stroke="0" extrusionOk="0">
                <a:moveTo>
                  <a:pt x="0" y="0"/>
                </a:moveTo>
                <a:cubicBezTo>
                  <a:pt x="702477" y="54642"/>
                  <a:pt x="3356551" y="83288"/>
                  <a:pt x="3939846" y="0"/>
                </a:cubicBezTo>
                <a:cubicBezTo>
                  <a:pt x="3918225" y="739285"/>
                  <a:pt x="3852110" y="1346367"/>
                  <a:pt x="3939846" y="1785104"/>
                </a:cubicBezTo>
                <a:cubicBezTo>
                  <a:pt x="2597242" y="2125157"/>
                  <a:pt x="1629913" y="1676429"/>
                  <a:pt x="0" y="1785104"/>
                </a:cubicBezTo>
                <a:cubicBezTo>
                  <a:pt x="-65313" y="1557343"/>
                  <a:pt x="-46195" y="1041890"/>
                  <a:pt x="0" y="0"/>
                </a:cubicBezTo>
                <a:close/>
              </a:path>
              <a:path w="3939846" h="1785104" fill="none" stroke="0" extrusionOk="0">
                <a:moveTo>
                  <a:pt x="0" y="0"/>
                </a:moveTo>
                <a:cubicBezTo>
                  <a:pt x="918671" y="300347"/>
                  <a:pt x="2206284" y="247559"/>
                  <a:pt x="3939846" y="0"/>
                </a:cubicBezTo>
                <a:cubicBezTo>
                  <a:pt x="3901656" y="252315"/>
                  <a:pt x="3727517" y="1549239"/>
                  <a:pt x="3939846" y="1785104"/>
                </a:cubicBezTo>
                <a:cubicBezTo>
                  <a:pt x="2735002" y="1780649"/>
                  <a:pt x="1594607" y="1874433"/>
                  <a:pt x="0" y="1785104"/>
                </a:cubicBezTo>
                <a:cubicBezTo>
                  <a:pt x="225149" y="897975"/>
                  <a:pt x="65841" y="772505"/>
                  <a:pt x="0" y="0"/>
                </a:cubicBezTo>
                <a:close/>
              </a:path>
              <a:path w="3939846" h="1785104" fill="none" stroke="0" extrusionOk="0">
                <a:moveTo>
                  <a:pt x="0" y="0"/>
                </a:moveTo>
                <a:cubicBezTo>
                  <a:pt x="825276" y="67979"/>
                  <a:pt x="2459775" y="-167"/>
                  <a:pt x="3939846" y="0"/>
                </a:cubicBezTo>
                <a:cubicBezTo>
                  <a:pt x="3934508" y="287043"/>
                  <a:pt x="3675938" y="1537925"/>
                  <a:pt x="3939846" y="1785104"/>
                </a:cubicBezTo>
                <a:cubicBezTo>
                  <a:pt x="2823378" y="1749835"/>
                  <a:pt x="1415029" y="1746078"/>
                  <a:pt x="0" y="1785104"/>
                </a:cubicBezTo>
                <a:cubicBezTo>
                  <a:pt x="188185" y="918010"/>
                  <a:pt x="86154" y="726251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939846"/>
                      <a:gd name="connsiteY0" fmla="*/ 0 h 1785104"/>
                      <a:gd name="connsiteX1" fmla="*/ 3939846 w 3939846"/>
                      <a:gd name="connsiteY1" fmla="*/ 0 h 1785104"/>
                      <a:gd name="connsiteX2" fmla="*/ 3939846 w 3939846"/>
                      <a:gd name="connsiteY2" fmla="*/ 1785104 h 1785104"/>
                      <a:gd name="connsiteX3" fmla="*/ 0 w 3939846"/>
                      <a:gd name="connsiteY3" fmla="*/ 1785104 h 1785104"/>
                      <a:gd name="connsiteX4" fmla="*/ 0 w 3939846"/>
                      <a:gd name="connsiteY4" fmla="*/ 0 h 1785104"/>
                      <a:gd name="connsiteX0" fmla="*/ 0 w 3939846"/>
                      <a:gd name="connsiteY0" fmla="*/ 0 h 1785104"/>
                      <a:gd name="connsiteX1" fmla="*/ 3939846 w 3939846"/>
                      <a:gd name="connsiteY1" fmla="*/ 0 h 1785104"/>
                      <a:gd name="connsiteX2" fmla="*/ 3939846 w 3939846"/>
                      <a:gd name="connsiteY2" fmla="*/ 1785104 h 1785104"/>
                      <a:gd name="connsiteX3" fmla="*/ 0 w 3939846"/>
                      <a:gd name="connsiteY3" fmla="*/ 1785104 h 1785104"/>
                      <a:gd name="connsiteX4" fmla="*/ 0 w 3939846"/>
                      <a:gd name="connsiteY4" fmla="*/ 0 h 1785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39846" h="1785104" fill="none" extrusionOk="0">
                        <a:moveTo>
                          <a:pt x="0" y="0"/>
                        </a:moveTo>
                        <a:cubicBezTo>
                          <a:pt x="899707" y="-62606"/>
                          <a:pt x="2624266" y="67758"/>
                          <a:pt x="3939846" y="0"/>
                        </a:cubicBezTo>
                        <a:cubicBezTo>
                          <a:pt x="3880422" y="295028"/>
                          <a:pt x="3685348" y="1520787"/>
                          <a:pt x="3939846" y="1785104"/>
                        </a:cubicBezTo>
                        <a:cubicBezTo>
                          <a:pt x="2873108" y="1733214"/>
                          <a:pt x="1505060" y="1639616"/>
                          <a:pt x="0" y="1785104"/>
                        </a:cubicBezTo>
                        <a:cubicBezTo>
                          <a:pt x="151641" y="941659"/>
                          <a:pt x="104902" y="721951"/>
                          <a:pt x="0" y="0"/>
                        </a:cubicBezTo>
                        <a:close/>
                      </a:path>
                      <a:path w="3939846" h="1785104" stroke="0" extrusionOk="0">
                        <a:moveTo>
                          <a:pt x="0" y="0"/>
                        </a:moveTo>
                        <a:cubicBezTo>
                          <a:pt x="706566" y="35943"/>
                          <a:pt x="3309962" y="-3577"/>
                          <a:pt x="3939846" y="0"/>
                        </a:cubicBezTo>
                        <a:cubicBezTo>
                          <a:pt x="3963429" y="727298"/>
                          <a:pt x="3862206" y="1379038"/>
                          <a:pt x="3939846" y="1785104"/>
                        </a:cubicBezTo>
                        <a:cubicBezTo>
                          <a:pt x="2584818" y="2018113"/>
                          <a:pt x="1577198" y="1689427"/>
                          <a:pt x="0" y="1785104"/>
                        </a:cubicBezTo>
                        <a:cubicBezTo>
                          <a:pt x="-60066" y="1545398"/>
                          <a:pt x="-70073" y="925895"/>
                          <a:pt x="0" y="0"/>
                        </a:cubicBezTo>
                        <a:close/>
                      </a:path>
                      <a:path w="3939846" h="1785104" fill="none" stroke="0" extrusionOk="0">
                        <a:moveTo>
                          <a:pt x="0" y="0"/>
                        </a:moveTo>
                        <a:cubicBezTo>
                          <a:pt x="738796" y="178465"/>
                          <a:pt x="2295391" y="-11333"/>
                          <a:pt x="3939846" y="0"/>
                        </a:cubicBezTo>
                        <a:cubicBezTo>
                          <a:pt x="3885107" y="234645"/>
                          <a:pt x="3729688" y="1552454"/>
                          <a:pt x="3939846" y="1785104"/>
                        </a:cubicBezTo>
                        <a:cubicBezTo>
                          <a:pt x="2808771" y="1740014"/>
                          <a:pt x="1574034" y="1877422"/>
                          <a:pt x="0" y="1785104"/>
                        </a:cubicBezTo>
                        <a:cubicBezTo>
                          <a:pt x="222772" y="908717"/>
                          <a:pt x="63839" y="7462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SzPts val="2000"/>
              <a:buNone/>
            </a:pPr>
            <a:endParaRPr lang="en-GB" sz="200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0CF369E4-1154-C961-103E-854DB9EED011}"/>
              </a:ext>
            </a:extLst>
          </p:cNvPr>
          <p:cNvSpPr txBox="1">
            <a:spLocks/>
          </p:cNvSpPr>
          <p:nvPr/>
        </p:nvSpPr>
        <p:spPr>
          <a:xfrm>
            <a:off x="393540" y="2376904"/>
            <a:ext cx="3939846" cy="1512190"/>
          </a:xfrm>
          <a:custGeom>
            <a:avLst/>
            <a:gdLst>
              <a:gd name="connsiteX0" fmla="*/ 0 w 3939846"/>
              <a:gd name="connsiteY0" fmla="*/ 0 h 1512190"/>
              <a:gd name="connsiteX1" fmla="*/ 3939846 w 3939846"/>
              <a:gd name="connsiteY1" fmla="*/ 0 h 1512190"/>
              <a:gd name="connsiteX2" fmla="*/ 3939846 w 3939846"/>
              <a:gd name="connsiteY2" fmla="*/ 1512190 h 1512190"/>
              <a:gd name="connsiteX3" fmla="*/ 0 w 3939846"/>
              <a:gd name="connsiteY3" fmla="*/ 1512190 h 1512190"/>
              <a:gd name="connsiteX4" fmla="*/ 0 w 3939846"/>
              <a:gd name="connsiteY4" fmla="*/ 0 h 1512190"/>
              <a:gd name="connsiteX0" fmla="*/ 0 w 3939846"/>
              <a:gd name="connsiteY0" fmla="*/ 0 h 1512190"/>
              <a:gd name="connsiteX1" fmla="*/ 3939846 w 3939846"/>
              <a:gd name="connsiteY1" fmla="*/ 0 h 1512190"/>
              <a:gd name="connsiteX2" fmla="*/ 3939846 w 3939846"/>
              <a:gd name="connsiteY2" fmla="*/ 1512190 h 1512190"/>
              <a:gd name="connsiteX3" fmla="*/ 0 w 3939846"/>
              <a:gd name="connsiteY3" fmla="*/ 1512190 h 1512190"/>
              <a:gd name="connsiteX4" fmla="*/ 0 w 3939846"/>
              <a:gd name="connsiteY4" fmla="*/ 0 h 1512190"/>
              <a:gd name="connsiteX0" fmla="*/ 0 w 3939846"/>
              <a:gd name="connsiteY0" fmla="*/ 0 h 1512190"/>
              <a:gd name="connsiteX1" fmla="*/ 3939846 w 3939846"/>
              <a:gd name="connsiteY1" fmla="*/ 0 h 1512190"/>
              <a:gd name="connsiteX2" fmla="*/ 3939846 w 3939846"/>
              <a:gd name="connsiteY2" fmla="*/ 1512190 h 1512190"/>
              <a:gd name="connsiteX3" fmla="*/ 0 w 3939846"/>
              <a:gd name="connsiteY3" fmla="*/ 1512190 h 1512190"/>
              <a:gd name="connsiteX4" fmla="*/ 0 w 3939846"/>
              <a:gd name="connsiteY4" fmla="*/ 0 h 151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9846" h="1512190" fill="none" extrusionOk="0">
                <a:moveTo>
                  <a:pt x="0" y="0"/>
                </a:moveTo>
                <a:cubicBezTo>
                  <a:pt x="1142271" y="-291034"/>
                  <a:pt x="2680349" y="62749"/>
                  <a:pt x="3939846" y="0"/>
                </a:cubicBezTo>
                <a:cubicBezTo>
                  <a:pt x="3882055" y="261114"/>
                  <a:pt x="3726460" y="1288967"/>
                  <a:pt x="3939846" y="1512190"/>
                </a:cubicBezTo>
                <a:cubicBezTo>
                  <a:pt x="3084631" y="1499587"/>
                  <a:pt x="1277097" y="1271313"/>
                  <a:pt x="0" y="1512190"/>
                </a:cubicBezTo>
                <a:cubicBezTo>
                  <a:pt x="118475" y="809303"/>
                  <a:pt x="131300" y="573053"/>
                  <a:pt x="0" y="0"/>
                </a:cubicBezTo>
                <a:close/>
              </a:path>
              <a:path w="3939846" h="1512190" stroke="0" extrusionOk="0">
                <a:moveTo>
                  <a:pt x="0" y="0"/>
                </a:moveTo>
                <a:cubicBezTo>
                  <a:pt x="690874" y="114063"/>
                  <a:pt x="3292775" y="-25451"/>
                  <a:pt x="3939846" y="0"/>
                </a:cubicBezTo>
                <a:cubicBezTo>
                  <a:pt x="3991438" y="610778"/>
                  <a:pt x="3848933" y="1124348"/>
                  <a:pt x="3939846" y="1512190"/>
                </a:cubicBezTo>
                <a:cubicBezTo>
                  <a:pt x="2579847" y="1699231"/>
                  <a:pt x="1681176" y="1400814"/>
                  <a:pt x="0" y="1512190"/>
                </a:cubicBezTo>
                <a:cubicBezTo>
                  <a:pt x="-76399" y="1356654"/>
                  <a:pt x="-56619" y="860029"/>
                  <a:pt x="0" y="0"/>
                </a:cubicBezTo>
                <a:close/>
              </a:path>
              <a:path w="3939846" h="1512190" fill="none" stroke="0" extrusionOk="0">
                <a:moveTo>
                  <a:pt x="0" y="0"/>
                </a:moveTo>
                <a:cubicBezTo>
                  <a:pt x="871789" y="314583"/>
                  <a:pt x="2148337" y="130819"/>
                  <a:pt x="3939846" y="0"/>
                </a:cubicBezTo>
                <a:cubicBezTo>
                  <a:pt x="3883529" y="230603"/>
                  <a:pt x="3718777" y="1318185"/>
                  <a:pt x="3939846" y="1512190"/>
                </a:cubicBezTo>
                <a:cubicBezTo>
                  <a:pt x="2742112" y="1512430"/>
                  <a:pt x="1805805" y="1579489"/>
                  <a:pt x="0" y="1512190"/>
                </a:cubicBezTo>
                <a:cubicBezTo>
                  <a:pt x="203686" y="767012"/>
                  <a:pt x="74934" y="649950"/>
                  <a:pt x="0" y="0"/>
                </a:cubicBezTo>
                <a:close/>
              </a:path>
              <a:path w="3939846" h="1512190" fill="none" stroke="0" extrusionOk="0">
                <a:moveTo>
                  <a:pt x="0" y="0"/>
                </a:moveTo>
                <a:cubicBezTo>
                  <a:pt x="919625" y="-17847"/>
                  <a:pt x="2340244" y="-30825"/>
                  <a:pt x="3939846" y="0"/>
                </a:cubicBezTo>
                <a:cubicBezTo>
                  <a:pt x="3913642" y="244410"/>
                  <a:pt x="3734643" y="1293116"/>
                  <a:pt x="3939846" y="1512190"/>
                </a:cubicBezTo>
                <a:cubicBezTo>
                  <a:pt x="2850526" y="1476467"/>
                  <a:pt x="1455279" y="1434184"/>
                  <a:pt x="0" y="1512190"/>
                </a:cubicBezTo>
                <a:cubicBezTo>
                  <a:pt x="166392" y="791627"/>
                  <a:pt x="74641" y="611388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939846"/>
                      <a:gd name="connsiteY0" fmla="*/ 0 h 1512190"/>
                      <a:gd name="connsiteX1" fmla="*/ 3939846 w 3939846"/>
                      <a:gd name="connsiteY1" fmla="*/ 0 h 1512190"/>
                      <a:gd name="connsiteX2" fmla="*/ 3939846 w 3939846"/>
                      <a:gd name="connsiteY2" fmla="*/ 1512190 h 1512190"/>
                      <a:gd name="connsiteX3" fmla="*/ 0 w 3939846"/>
                      <a:gd name="connsiteY3" fmla="*/ 1512190 h 1512190"/>
                      <a:gd name="connsiteX4" fmla="*/ 0 w 3939846"/>
                      <a:gd name="connsiteY4" fmla="*/ 0 h 1512190"/>
                      <a:gd name="connsiteX0" fmla="*/ 0 w 3939846"/>
                      <a:gd name="connsiteY0" fmla="*/ 0 h 1512190"/>
                      <a:gd name="connsiteX1" fmla="*/ 3939846 w 3939846"/>
                      <a:gd name="connsiteY1" fmla="*/ 0 h 1512190"/>
                      <a:gd name="connsiteX2" fmla="*/ 3939846 w 3939846"/>
                      <a:gd name="connsiteY2" fmla="*/ 1512190 h 1512190"/>
                      <a:gd name="connsiteX3" fmla="*/ 0 w 3939846"/>
                      <a:gd name="connsiteY3" fmla="*/ 1512190 h 1512190"/>
                      <a:gd name="connsiteX4" fmla="*/ 0 w 3939846"/>
                      <a:gd name="connsiteY4" fmla="*/ 0 h 1512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39846" h="1512190" fill="none" extrusionOk="0">
                        <a:moveTo>
                          <a:pt x="0" y="0"/>
                        </a:moveTo>
                        <a:cubicBezTo>
                          <a:pt x="996207" y="-152207"/>
                          <a:pt x="2545262" y="53835"/>
                          <a:pt x="3939846" y="0"/>
                        </a:cubicBezTo>
                        <a:cubicBezTo>
                          <a:pt x="3875570" y="250030"/>
                          <a:pt x="3736799" y="1289189"/>
                          <a:pt x="3939846" y="1512190"/>
                        </a:cubicBezTo>
                        <a:cubicBezTo>
                          <a:pt x="2873120" y="1468915"/>
                          <a:pt x="1505041" y="1375340"/>
                          <a:pt x="0" y="1512190"/>
                        </a:cubicBezTo>
                        <a:cubicBezTo>
                          <a:pt x="156708" y="797894"/>
                          <a:pt x="108802" y="603552"/>
                          <a:pt x="0" y="0"/>
                        </a:cubicBezTo>
                        <a:close/>
                      </a:path>
                      <a:path w="3939846" h="1512190" stroke="0" extrusionOk="0">
                        <a:moveTo>
                          <a:pt x="0" y="0"/>
                        </a:moveTo>
                        <a:cubicBezTo>
                          <a:pt x="715736" y="374"/>
                          <a:pt x="3286351" y="-37429"/>
                          <a:pt x="3939846" y="0"/>
                        </a:cubicBezTo>
                        <a:cubicBezTo>
                          <a:pt x="3999046" y="608760"/>
                          <a:pt x="3854716" y="1143061"/>
                          <a:pt x="3939846" y="1512190"/>
                        </a:cubicBezTo>
                        <a:cubicBezTo>
                          <a:pt x="2566662" y="1585626"/>
                          <a:pt x="1483134" y="1449644"/>
                          <a:pt x="0" y="1512190"/>
                        </a:cubicBezTo>
                        <a:cubicBezTo>
                          <a:pt x="-48603" y="1293377"/>
                          <a:pt x="-63807" y="825113"/>
                          <a:pt x="0" y="0"/>
                        </a:cubicBezTo>
                        <a:close/>
                      </a:path>
                      <a:path w="3939846" h="1512190" fill="none" stroke="0" extrusionOk="0">
                        <a:moveTo>
                          <a:pt x="0" y="0"/>
                        </a:moveTo>
                        <a:cubicBezTo>
                          <a:pt x="720751" y="212241"/>
                          <a:pt x="2212100" y="-54438"/>
                          <a:pt x="3939846" y="0"/>
                        </a:cubicBezTo>
                        <a:cubicBezTo>
                          <a:pt x="3856848" y="202113"/>
                          <a:pt x="3725269" y="1327798"/>
                          <a:pt x="3939846" y="1512190"/>
                        </a:cubicBezTo>
                        <a:cubicBezTo>
                          <a:pt x="2808764" y="1475715"/>
                          <a:pt x="1574024" y="1613165"/>
                          <a:pt x="0" y="1512190"/>
                        </a:cubicBezTo>
                        <a:cubicBezTo>
                          <a:pt x="200638" y="780788"/>
                          <a:pt x="73483" y="6309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SzPts val="2000"/>
              <a:buNone/>
            </a:pPr>
            <a:endParaRPr lang="en-GB" sz="20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40" y="364726"/>
            <a:ext cx="10515600" cy="1325563"/>
          </a:xfrm>
        </p:spPr>
        <p:txBody>
          <a:bodyPr/>
          <a:lstStyle/>
          <a:p>
            <a:r>
              <a:rPr lang="en-GB"/>
              <a:t>Benefits of evolving technology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D875A6-BBFF-AC68-23F3-BAAB4815B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6840000" cy="365125"/>
          </a:xfrm>
        </p:spPr>
        <p:txBody>
          <a:bodyPr/>
          <a:lstStyle/>
          <a:p>
            <a:r>
              <a:rPr lang="en-GB"/>
              <a:t>Lesson 1: The costs and benefits of digital expansion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Activity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98169-CCA2-CE9E-19A7-5FA6262181E6}"/>
              </a:ext>
            </a:extLst>
          </p:cNvPr>
          <p:cNvSpPr txBox="1"/>
          <p:nvPr/>
        </p:nvSpPr>
        <p:spPr>
          <a:xfrm>
            <a:off x="546578" y="2480675"/>
            <a:ext cx="376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access to technology means we can talk to friends and colleagues more than ever and in more locations</a:t>
            </a:r>
            <a:r>
              <a:rPr lang="en-GB" sz="200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05BC0-079D-D78C-D1B2-3A6674EB7DEF}"/>
              </a:ext>
            </a:extLst>
          </p:cNvPr>
          <p:cNvSpPr txBox="1"/>
          <p:nvPr/>
        </p:nvSpPr>
        <p:spPr>
          <a:xfrm>
            <a:off x="8257527" y="4731430"/>
            <a:ext cx="3401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affordable computers and consistent internet access means that many of us can work from home.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8C677-73B3-5CDB-9E08-835E848CD793}"/>
              </a:ext>
            </a:extLst>
          </p:cNvPr>
          <p:cNvSpPr txBox="1"/>
          <p:nvPr/>
        </p:nvSpPr>
        <p:spPr>
          <a:xfrm>
            <a:off x="4789508" y="4035500"/>
            <a:ext cx="3360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working provides flexible employment opportunities for those unable to travel, e.g. for medical reasons or caring responsibilities.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4E85B-4815-7375-A0C0-9BBB6D6C8CA0}"/>
              </a:ext>
            </a:extLst>
          </p:cNvPr>
          <p:cNvSpPr txBox="1"/>
          <p:nvPr/>
        </p:nvSpPr>
        <p:spPr>
          <a:xfrm>
            <a:off x="8215131" y="1195883"/>
            <a:ext cx="376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shy, introvert or neurodiverse individuals </a:t>
            </a:r>
            <a:b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remote working as a </a:t>
            </a:r>
            <a:b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opportunity.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C4FB5-2C88-49C1-46C8-9C77A1239E10}"/>
              </a:ext>
            </a:extLst>
          </p:cNvPr>
          <p:cNvSpPr txBox="1"/>
          <p:nvPr/>
        </p:nvSpPr>
        <p:spPr>
          <a:xfrm>
            <a:off x="4626873" y="1850625"/>
            <a:ext cx="34343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more aware of different cultures and lifestyles, and we can reach out to others across the world with similar interests.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9D874-87A0-54B2-48DF-EE37FC66A837}"/>
              </a:ext>
            </a:extLst>
          </p:cNvPr>
          <p:cNvSpPr txBox="1"/>
          <p:nvPr/>
        </p:nvSpPr>
        <p:spPr>
          <a:xfrm>
            <a:off x="546578" y="4189388"/>
            <a:ext cx="34781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technology provides many efficiencies to individuals, such as banking, cloud computing, shared devices, and storage.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3C7C4AA-CE33-3FEC-8144-1A74A2B98474}"/>
              </a:ext>
            </a:extLst>
          </p:cNvPr>
          <p:cNvSpPr txBox="1">
            <a:spLocks/>
          </p:cNvSpPr>
          <p:nvPr/>
        </p:nvSpPr>
        <p:spPr>
          <a:xfrm>
            <a:off x="8170392" y="2912703"/>
            <a:ext cx="3488533" cy="1512190"/>
          </a:xfrm>
          <a:custGeom>
            <a:avLst/>
            <a:gdLst>
              <a:gd name="connsiteX0" fmla="*/ 0 w 3488533"/>
              <a:gd name="connsiteY0" fmla="*/ 0 h 1512190"/>
              <a:gd name="connsiteX1" fmla="*/ 3488532 w 3488533"/>
              <a:gd name="connsiteY1" fmla="*/ 0 h 1512190"/>
              <a:gd name="connsiteX2" fmla="*/ 3488532 w 3488533"/>
              <a:gd name="connsiteY2" fmla="*/ 1512190 h 1512190"/>
              <a:gd name="connsiteX3" fmla="*/ 0 w 3488533"/>
              <a:gd name="connsiteY3" fmla="*/ 1512190 h 1512190"/>
              <a:gd name="connsiteX4" fmla="*/ 0 w 3488533"/>
              <a:gd name="connsiteY4" fmla="*/ 0 h 1512190"/>
              <a:gd name="connsiteX0" fmla="*/ 0 w 3488533"/>
              <a:gd name="connsiteY0" fmla="*/ 0 h 1512190"/>
              <a:gd name="connsiteX1" fmla="*/ 3488532 w 3488533"/>
              <a:gd name="connsiteY1" fmla="*/ 0 h 1512190"/>
              <a:gd name="connsiteX2" fmla="*/ 3488532 w 3488533"/>
              <a:gd name="connsiteY2" fmla="*/ 1512190 h 1512190"/>
              <a:gd name="connsiteX3" fmla="*/ 0 w 3488533"/>
              <a:gd name="connsiteY3" fmla="*/ 1512190 h 1512190"/>
              <a:gd name="connsiteX4" fmla="*/ 0 w 3488533"/>
              <a:gd name="connsiteY4" fmla="*/ 0 h 1512190"/>
              <a:gd name="connsiteX0" fmla="*/ 0 w 3488533"/>
              <a:gd name="connsiteY0" fmla="*/ 0 h 1512190"/>
              <a:gd name="connsiteX1" fmla="*/ 3488532 w 3488533"/>
              <a:gd name="connsiteY1" fmla="*/ 0 h 1512190"/>
              <a:gd name="connsiteX2" fmla="*/ 3488532 w 3488533"/>
              <a:gd name="connsiteY2" fmla="*/ 1512190 h 1512190"/>
              <a:gd name="connsiteX3" fmla="*/ 0 w 3488533"/>
              <a:gd name="connsiteY3" fmla="*/ 1512190 h 1512190"/>
              <a:gd name="connsiteX4" fmla="*/ 0 w 3488533"/>
              <a:gd name="connsiteY4" fmla="*/ 0 h 151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8533" h="1512190" fill="none" extrusionOk="0">
                <a:moveTo>
                  <a:pt x="0" y="0"/>
                </a:moveTo>
                <a:cubicBezTo>
                  <a:pt x="893252" y="-146726"/>
                  <a:pt x="2487886" y="68649"/>
                  <a:pt x="3488532" y="0"/>
                </a:cubicBezTo>
                <a:cubicBezTo>
                  <a:pt x="3437658" y="255008"/>
                  <a:pt x="3256183" y="1288083"/>
                  <a:pt x="3488532" y="1512190"/>
                </a:cubicBezTo>
                <a:cubicBezTo>
                  <a:pt x="2824063" y="1509017"/>
                  <a:pt x="1317537" y="1378637"/>
                  <a:pt x="0" y="1512190"/>
                </a:cubicBezTo>
                <a:cubicBezTo>
                  <a:pt x="131561" y="798932"/>
                  <a:pt x="106193" y="592851"/>
                  <a:pt x="0" y="0"/>
                </a:cubicBezTo>
                <a:close/>
              </a:path>
              <a:path w="3488533" h="1512190" stroke="0" extrusionOk="0">
                <a:moveTo>
                  <a:pt x="0" y="0"/>
                </a:moveTo>
                <a:cubicBezTo>
                  <a:pt x="633481" y="-2486"/>
                  <a:pt x="2961977" y="57508"/>
                  <a:pt x="3488532" y="0"/>
                </a:cubicBezTo>
                <a:cubicBezTo>
                  <a:pt x="3492587" y="621095"/>
                  <a:pt x="3398082" y="1097739"/>
                  <a:pt x="3488532" y="1512190"/>
                </a:cubicBezTo>
                <a:cubicBezTo>
                  <a:pt x="2275376" y="1602708"/>
                  <a:pt x="1530203" y="1397005"/>
                  <a:pt x="0" y="1512190"/>
                </a:cubicBezTo>
                <a:cubicBezTo>
                  <a:pt x="-68277" y="1346080"/>
                  <a:pt x="-51343" y="838927"/>
                  <a:pt x="0" y="0"/>
                </a:cubicBezTo>
                <a:close/>
              </a:path>
              <a:path w="3488533" h="1512190" fill="none" stroke="0" extrusionOk="0">
                <a:moveTo>
                  <a:pt x="0" y="0"/>
                </a:moveTo>
                <a:cubicBezTo>
                  <a:pt x="914219" y="135326"/>
                  <a:pt x="2012664" y="6048"/>
                  <a:pt x="3488532" y="0"/>
                </a:cubicBezTo>
                <a:cubicBezTo>
                  <a:pt x="3478230" y="232203"/>
                  <a:pt x="3291427" y="1260639"/>
                  <a:pt x="3488532" y="1512190"/>
                </a:cubicBezTo>
                <a:cubicBezTo>
                  <a:pt x="2462420" y="1489576"/>
                  <a:pt x="1530273" y="1513646"/>
                  <a:pt x="0" y="1512190"/>
                </a:cubicBezTo>
                <a:cubicBezTo>
                  <a:pt x="176694" y="759551"/>
                  <a:pt x="57910" y="640151"/>
                  <a:pt x="0" y="0"/>
                </a:cubicBezTo>
                <a:close/>
              </a:path>
              <a:path w="3488533" h="1512190" fill="none" stroke="0" extrusionOk="0">
                <a:moveTo>
                  <a:pt x="0" y="0"/>
                </a:moveTo>
                <a:cubicBezTo>
                  <a:pt x="726154" y="77031"/>
                  <a:pt x="2089166" y="-24643"/>
                  <a:pt x="3488532" y="0"/>
                </a:cubicBezTo>
                <a:cubicBezTo>
                  <a:pt x="3484949" y="228948"/>
                  <a:pt x="3261565" y="1333634"/>
                  <a:pt x="3488532" y="1512190"/>
                </a:cubicBezTo>
                <a:cubicBezTo>
                  <a:pt x="2558137" y="1528012"/>
                  <a:pt x="1194842" y="1585988"/>
                  <a:pt x="0" y="1512190"/>
                </a:cubicBezTo>
                <a:cubicBezTo>
                  <a:pt x="175684" y="780843"/>
                  <a:pt x="83181" y="613607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88533"/>
                      <a:gd name="connsiteY0" fmla="*/ 0 h 1512190"/>
                      <a:gd name="connsiteX1" fmla="*/ 3488532 w 3488533"/>
                      <a:gd name="connsiteY1" fmla="*/ 0 h 1512190"/>
                      <a:gd name="connsiteX2" fmla="*/ 3488532 w 3488533"/>
                      <a:gd name="connsiteY2" fmla="*/ 1512190 h 1512190"/>
                      <a:gd name="connsiteX3" fmla="*/ 0 w 3488533"/>
                      <a:gd name="connsiteY3" fmla="*/ 1512190 h 1512190"/>
                      <a:gd name="connsiteX4" fmla="*/ 0 w 3488533"/>
                      <a:gd name="connsiteY4" fmla="*/ 0 h 1512190"/>
                      <a:gd name="connsiteX0" fmla="*/ 0 w 3488533"/>
                      <a:gd name="connsiteY0" fmla="*/ 0 h 1512190"/>
                      <a:gd name="connsiteX1" fmla="*/ 3488532 w 3488533"/>
                      <a:gd name="connsiteY1" fmla="*/ 0 h 1512190"/>
                      <a:gd name="connsiteX2" fmla="*/ 3488532 w 3488533"/>
                      <a:gd name="connsiteY2" fmla="*/ 1512190 h 1512190"/>
                      <a:gd name="connsiteX3" fmla="*/ 0 w 3488533"/>
                      <a:gd name="connsiteY3" fmla="*/ 1512190 h 1512190"/>
                      <a:gd name="connsiteX4" fmla="*/ 0 w 3488533"/>
                      <a:gd name="connsiteY4" fmla="*/ 0 h 1512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8533" h="1512190" fill="none" extrusionOk="0">
                        <a:moveTo>
                          <a:pt x="0" y="0"/>
                        </a:moveTo>
                        <a:cubicBezTo>
                          <a:pt x="806924" y="-64675"/>
                          <a:pt x="2282222" y="55078"/>
                          <a:pt x="3488532" y="0"/>
                        </a:cubicBezTo>
                        <a:cubicBezTo>
                          <a:pt x="3427384" y="237446"/>
                          <a:pt x="3286220" y="1288728"/>
                          <a:pt x="3488532" y="1512190"/>
                        </a:cubicBezTo>
                        <a:cubicBezTo>
                          <a:pt x="2678239" y="1487871"/>
                          <a:pt x="1355529" y="1395975"/>
                          <a:pt x="0" y="1512190"/>
                        </a:cubicBezTo>
                        <a:cubicBezTo>
                          <a:pt x="161569" y="789977"/>
                          <a:pt x="92450" y="611481"/>
                          <a:pt x="0" y="0"/>
                        </a:cubicBezTo>
                        <a:close/>
                      </a:path>
                      <a:path w="3488533" h="1512190" stroke="0" extrusionOk="0">
                        <a:moveTo>
                          <a:pt x="0" y="0"/>
                        </a:moveTo>
                        <a:cubicBezTo>
                          <a:pt x="635282" y="-10723"/>
                          <a:pt x="2955899" y="46175"/>
                          <a:pt x="3488532" y="0"/>
                        </a:cubicBezTo>
                        <a:cubicBezTo>
                          <a:pt x="3534618" y="609949"/>
                          <a:pt x="3413568" y="1147852"/>
                          <a:pt x="3488532" y="1512190"/>
                        </a:cubicBezTo>
                        <a:cubicBezTo>
                          <a:pt x="2269628" y="1553185"/>
                          <a:pt x="1421569" y="1423790"/>
                          <a:pt x="0" y="1512190"/>
                        </a:cubicBezTo>
                        <a:cubicBezTo>
                          <a:pt x="-45430" y="1294069"/>
                          <a:pt x="-66074" y="767364"/>
                          <a:pt x="0" y="0"/>
                        </a:cubicBezTo>
                        <a:close/>
                      </a:path>
                      <a:path w="3488533" h="1512190" fill="none" stroke="0" extrusionOk="0">
                        <a:moveTo>
                          <a:pt x="0" y="0"/>
                        </a:moveTo>
                        <a:cubicBezTo>
                          <a:pt x="736170" y="14681"/>
                          <a:pt x="2020631" y="-17100"/>
                          <a:pt x="3488532" y="0"/>
                        </a:cubicBezTo>
                        <a:cubicBezTo>
                          <a:pt x="3445917" y="197700"/>
                          <a:pt x="3314354" y="1294589"/>
                          <a:pt x="3488532" y="1512190"/>
                        </a:cubicBezTo>
                        <a:cubicBezTo>
                          <a:pt x="2494405" y="1471957"/>
                          <a:pt x="1454096" y="1524714"/>
                          <a:pt x="0" y="1512190"/>
                        </a:cubicBezTo>
                        <a:cubicBezTo>
                          <a:pt x="170830" y="786055"/>
                          <a:pt x="57306" y="6322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ts val="2000"/>
              <a:buNone/>
            </a:pPr>
            <a:r>
              <a:rPr lang="en-GB" sz="2200" dirty="0"/>
              <a:t>Users and customers have access to world-wide organisations for products and services at any time. </a:t>
            </a:r>
          </a:p>
          <a:p>
            <a:pPr marL="0" indent="0">
              <a:lnSpc>
                <a:spcPct val="110000"/>
              </a:lnSpc>
              <a:buSzPts val="2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1859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B69660-FA8F-B735-7244-CAF5984F2D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507377"/>
            <a:ext cx="7054146" cy="4759951"/>
          </a:xfrm>
        </p:spPr>
        <p:txBody>
          <a:bodyPr>
            <a:noAutofit/>
          </a:bodyPr>
          <a:lstStyle/>
          <a:p>
            <a:r>
              <a:rPr lang="en-US" sz="1900" dirty="0"/>
              <a:t>Not all users or customers have access to equipment, high speed internet, or physical space at home.</a:t>
            </a:r>
          </a:p>
          <a:p>
            <a:r>
              <a:rPr lang="en-US" sz="1900" dirty="0"/>
              <a:t>Remote working isn’t suitable for all, people working in service industries and healthcare for example still need to be in their place of work</a:t>
            </a:r>
            <a:r>
              <a:rPr lang="en-US" sz="2000" dirty="0"/>
              <a:t>.</a:t>
            </a:r>
          </a:p>
          <a:p>
            <a:r>
              <a:rPr lang="en-US" sz="1900" dirty="0"/>
              <a:t>Remote working may mean never meeting our colleagues in person. It can lead to people being physically more isolated. </a:t>
            </a:r>
          </a:p>
          <a:p>
            <a:r>
              <a:rPr lang="en-US" sz="1900" dirty="0"/>
              <a:t>Remote working can increase the number of meetings in one day with little or no breaks, impacting health and wellbeing.</a:t>
            </a:r>
          </a:p>
          <a:p>
            <a:r>
              <a:rPr lang="en-US" sz="1900" dirty="0"/>
              <a:t>Increased social media use has changed the way we communicate with others. Instant messaging acronyms and emoticons often clash with traditional business formality.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1"/>
            <a:ext cx="11024263" cy="881742"/>
          </a:xfrm>
        </p:spPr>
        <p:txBody>
          <a:bodyPr>
            <a:normAutofit/>
          </a:bodyPr>
          <a:lstStyle/>
          <a:p>
            <a:r>
              <a:rPr lang="en-GB" sz="4000" dirty="0"/>
              <a:t>Negative impacts of evolving</a:t>
            </a:r>
            <a:r>
              <a:rPr lang="en-GB" dirty="0"/>
              <a:t> </a:t>
            </a:r>
            <a:r>
              <a:rPr lang="en-GB" sz="4000" dirty="0"/>
              <a:t>technology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6840000" cy="365125"/>
          </a:xfrm>
        </p:spPr>
        <p:txBody>
          <a:bodyPr>
            <a:normAutofit/>
          </a:bodyPr>
          <a:lstStyle/>
          <a:p>
            <a:r>
              <a:rPr lang="en-GB" dirty="0"/>
              <a:t>Lesson 1: The costs and benefits of digital expansion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96A1DD-A848-8906-A8FC-4A48AA94E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pic>
        <p:nvPicPr>
          <p:cNvPr id="3" name="Picture 2" descr="A person sitting at a desk with his head in his hand&#10;&#10;Description automatically generated">
            <a:extLst>
              <a:ext uri="{FF2B5EF4-FFF2-40B4-BE49-F238E27FC236}">
                <a16:creationId xmlns:a16="http://schemas.microsoft.com/office/drawing/2014/main" id="{CCB925FB-CA9E-A8CB-0CEB-C02211013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844" y="1606018"/>
            <a:ext cx="3515235" cy="44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4AC545-D20E-4981-8D3B-66AAB8F6F158}"/>
</file>

<file path=customXml/itemProps2.xml><?xml version="1.0" encoding="utf-8"?>
<ds:datastoreItem xmlns:ds="http://schemas.openxmlformats.org/officeDocument/2006/customXml" ds:itemID="{DC7EE31A-D3D7-469C-B770-7BCE54B28BE7}"/>
</file>

<file path=customXml/itemProps3.xml><?xml version="1.0" encoding="utf-8"?>
<ds:datastoreItem xmlns:ds="http://schemas.openxmlformats.org/officeDocument/2006/customXml" ds:itemID="{A7817AEB-8ADC-40CB-9D3E-D2705EE8DF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2816</Words>
  <Application>Microsoft Office PowerPoint</Application>
  <PresentationFormat>Widescreen</PresentationFormat>
  <Paragraphs>282</Paragraphs>
  <Slides>30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Calibri</vt:lpstr>
      <vt:lpstr>Symbol</vt:lpstr>
      <vt:lpstr>Office Theme</vt:lpstr>
      <vt:lpstr>Digital</vt:lpstr>
      <vt:lpstr>In this lesson, we will:</vt:lpstr>
      <vt:lpstr>Discussion</vt:lpstr>
      <vt:lpstr>Interview: Morals and ethics</vt:lpstr>
      <vt:lpstr>The workplace of today</vt:lpstr>
      <vt:lpstr>Technology and our evolving society</vt:lpstr>
      <vt:lpstr>Technology and our evolving society</vt:lpstr>
      <vt:lpstr>Benefits of evolving technology</vt:lpstr>
      <vt:lpstr>Negative impacts of evolving technology</vt:lpstr>
      <vt:lpstr>Changes in communication</vt:lpstr>
      <vt:lpstr>Internet communication</vt:lpstr>
      <vt:lpstr>Business and employee expectations</vt:lpstr>
      <vt:lpstr>Business and employee expectations</vt:lpstr>
      <vt:lpstr>Remote working challenges</vt:lpstr>
      <vt:lpstr>Reach and scale</vt:lpstr>
      <vt:lpstr>Working practices</vt:lpstr>
      <vt:lpstr>Monitoring employees</vt:lpstr>
      <vt:lpstr>Impact of digital expansion in real organisations</vt:lpstr>
      <vt:lpstr>Autonomous operation</vt:lpstr>
      <vt:lpstr>The rise of autonomous technology</vt:lpstr>
      <vt:lpstr>Types of autonomous operation</vt:lpstr>
      <vt:lpstr>Positive impacts of autonomous operation</vt:lpstr>
      <vt:lpstr>Dehumanisation</vt:lpstr>
      <vt:lpstr>Dehumanisation</vt:lpstr>
      <vt:lpstr>Changes in skill requirements and deployment</vt:lpstr>
      <vt:lpstr>Changes in skill requirements and deployment</vt:lpstr>
      <vt:lpstr>Artificial intelligence</vt:lpstr>
      <vt:lpstr>Autonomous operation: Case studies</vt:lpstr>
      <vt:lpstr>In this lesson, we have:</vt:lpstr>
      <vt:lpstr>Next lesson, we will cover: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2024-05-21T11:52:23Z</dcterms:created>
  <dcterms:modified xsi:type="dcterms:W3CDTF">2024-05-21T12:38:45Z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