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authors.xml" ContentType="application/vnd.ms-powerpoint.auth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handoutMasterIdLst>
    <p:handoutMasterId r:id="rId33"/>
  </p:handoutMasterIdLst>
  <p:sldIdLst>
    <p:sldId id="267" r:id="rId2"/>
    <p:sldId id="258" r:id="rId3"/>
    <p:sldId id="275" r:id="rId4"/>
    <p:sldId id="276" r:id="rId5"/>
    <p:sldId id="277" r:id="rId6"/>
    <p:sldId id="318" r:id="rId7"/>
    <p:sldId id="319" r:id="rId8"/>
    <p:sldId id="332" r:id="rId9"/>
    <p:sldId id="320" r:id="rId10"/>
    <p:sldId id="334" r:id="rId11"/>
    <p:sldId id="350" r:id="rId12"/>
    <p:sldId id="333" r:id="rId13"/>
    <p:sldId id="335" r:id="rId14"/>
    <p:sldId id="348" r:id="rId15"/>
    <p:sldId id="356" r:id="rId16"/>
    <p:sldId id="354" r:id="rId17"/>
    <p:sldId id="355" r:id="rId18"/>
    <p:sldId id="336" r:id="rId19"/>
    <p:sldId id="337" r:id="rId20"/>
    <p:sldId id="352" r:id="rId21"/>
    <p:sldId id="353" r:id="rId22"/>
    <p:sldId id="349" r:id="rId23"/>
    <p:sldId id="338" r:id="rId24"/>
    <p:sldId id="339" r:id="rId25"/>
    <p:sldId id="341" r:id="rId26"/>
    <p:sldId id="343" r:id="rId27"/>
    <p:sldId id="345" r:id="rId28"/>
    <p:sldId id="347" r:id="rId29"/>
    <p:sldId id="314" r:id="rId30"/>
    <p:sldId id="30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2FF"/>
    <a:srgbClr val="C0CEFF"/>
    <a:srgbClr val="F1995D"/>
    <a:srgbClr val="FFF5C4"/>
    <a:srgbClr val="466318"/>
    <a:srgbClr val="534C29"/>
    <a:srgbClr val="8E53EF"/>
    <a:srgbClr val="FF7575"/>
    <a:srgbClr val="E2EEBE"/>
    <a:srgbClr val="F6F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autoAdjust="0"/>
    <p:restoredTop sz="85433" autoAdjust="0"/>
  </p:normalViewPr>
  <p:slideViewPr>
    <p:cSldViewPr snapToGrid="0">
      <p:cViewPr varScale="1">
        <p:scale>
          <a:sx n="63" d="100"/>
          <a:sy n="63" d="100"/>
        </p:scale>
        <p:origin x="332" y="-400"/>
      </p:cViewPr>
      <p:guideLst/>
    </p:cSldViewPr>
  </p:slideViewPr>
  <p:notesTextViewPr>
    <p:cViewPr>
      <p:scale>
        <a:sx n="1" d="1"/>
        <a:sy n="1" d="1"/>
      </p:scale>
      <p:origin x="0" y="0"/>
    </p:cViewPr>
  </p:notesTextViewPr>
  <p:notesViewPr>
    <p:cSldViewPr snapToGrid="0">
      <p:cViewPr varScale="1">
        <p:scale>
          <a:sx n="101" d="100"/>
          <a:sy n="101" d="100"/>
        </p:scale>
        <p:origin x="1059" y="4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commentAuthors" Target="commentAuthors.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1D0A8-53FF-630C-A836-51A3FCF679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02E7DE2-9C0D-6BF3-1161-3FCE11A4D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90100-C4EB-4E88-91FA-DBDEB754A07B}" type="datetimeFigureOut">
              <a:rPr lang="en-GB" smtClean="0"/>
              <a:t>21/05/2024</a:t>
            </a:fld>
            <a:endParaRPr lang="en-GB"/>
          </a:p>
        </p:txBody>
      </p:sp>
      <p:sp>
        <p:nvSpPr>
          <p:cNvPr id="4" name="Footer Placeholder 3">
            <a:extLst>
              <a:ext uri="{FF2B5EF4-FFF2-40B4-BE49-F238E27FC236}">
                <a16:creationId xmlns:a16="http://schemas.microsoft.com/office/drawing/2014/main" id="{90F8F44F-3644-328A-AC9D-5615F79C6C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a:extLst>
              <a:ext uri="{FF2B5EF4-FFF2-40B4-BE49-F238E27FC236}">
                <a16:creationId xmlns:a16="http://schemas.microsoft.com/office/drawing/2014/main" id="{719DFE00-70B8-9624-0D12-55AEF16C7C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BE69C-86F9-4AFD-A89E-85F0E027EAC0}" type="slidenum">
              <a:rPr lang="en-GB" smtClean="0"/>
              <a:t>‹#›</a:t>
            </a:fld>
            <a:endParaRPr lang="en-GB"/>
          </a:p>
        </p:txBody>
      </p:sp>
    </p:spTree>
    <p:extLst>
      <p:ext uri="{BB962C8B-B14F-4D97-AF65-F5344CB8AC3E}">
        <p14:creationId xmlns:p14="http://schemas.microsoft.com/office/powerpoint/2010/main" val="15138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712DA-3B66-438B-9415-543FEB995D8D}" type="datetimeFigureOut">
              <a:rPr lang="en-GB" smtClean="0"/>
              <a:t>21/05/2024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4BD89-9FDC-4A01-A233-144E0CD808B6}" type="slidenum">
              <a:rPr lang="en-GB" smtClean="0"/>
              <a:t>‹#›</a:t>
            </a:fld>
            <a:endParaRPr lang="en-GB"/>
          </a:p>
        </p:txBody>
      </p:sp>
    </p:spTree>
    <p:extLst>
      <p:ext uri="{BB962C8B-B14F-4D97-AF65-F5344CB8AC3E}">
        <p14:creationId xmlns:p14="http://schemas.microsoft.com/office/powerpoint/2010/main" val="3667936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 Shutterstock Inc. </a:t>
            </a:r>
            <a:r>
              <a:rPr lang="en-GB"/>
              <a:t>DedMityay</a:t>
            </a:r>
            <a:endParaRPr lang="en-GB" dirty="0"/>
          </a:p>
        </p:txBody>
      </p:sp>
      <p:sp>
        <p:nvSpPr>
          <p:cNvPr id="4" name="Slide Number Placeholder 3"/>
          <p:cNvSpPr>
            <a:spLocks noGrp="1"/>
          </p:cNvSpPr>
          <p:nvPr>
            <p:ph type="sldNum" sz="quarter" idx="5"/>
          </p:nvPr>
        </p:nvSpPr>
        <p:spPr/>
        <p:txBody>
          <a:bodyPr/>
          <a:lstStyle/>
          <a:p>
            <a:fld id="{6894BD89-9FDC-4A01-A233-144E0CD808B6}" type="slidenum">
              <a:rPr lang="en-GB" smtClean="0"/>
              <a:t>1</a:t>
            </a:fld>
            <a:endParaRPr lang="en-GB"/>
          </a:p>
        </p:txBody>
      </p:sp>
    </p:spTree>
    <p:extLst>
      <p:ext uri="{BB962C8B-B14F-4D97-AF65-F5344CB8AC3E}">
        <p14:creationId xmlns:p14="http://schemas.microsoft.com/office/powerpoint/2010/main" val="3531415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4BD89-9FDC-4A01-A233-144E0CD808B6}" type="slidenum">
              <a:rPr lang="en-GB" smtClean="0"/>
              <a:t>11</a:t>
            </a:fld>
            <a:endParaRPr lang="en-GB"/>
          </a:p>
        </p:txBody>
      </p:sp>
    </p:spTree>
    <p:extLst>
      <p:ext uri="{BB962C8B-B14F-4D97-AF65-F5344CB8AC3E}">
        <p14:creationId xmlns:p14="http://schemas.microsoft.com/office/powerpoint/2010/main" val="2725518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Shutterstock Inc. </a:t>
            </a:r>
            <a:r>
              <a:rPr lang="en-GB" dirty="0" err="1"/>
              <a:t>Andrey_Popov</a:t>
            </a:r>
            <a:endParaRPr lang="en-GB" dirty="0"/>
          </a:p>
          <a:p>
            <a:endParaRPr lang="en-GB" dirty="0"/>
          </a:p>
        </p:txBody>
      </p:sp>
      <p:sp>
        <p:nvSpPr>
          <p:cNvPr id="4" name="Slide Number Placeholder 3"/>
          <p:cNvSpPr>
            <a:spLocks noGrp="1"/>
          </p:cNvSpPr>
          <p:nvPr>
            <p:ph type="sldNum" sz="quarter" idx="5"/>
          </p:nvPr>
        </p:nvSpPr>
        <p:spPr/>
        <p:txBody>
          <a:bodyPr/>
          <a:lstStyle/>
          <a:p>
            <a:fld id="{6894BD89-9FDC-4A01-A233-144E0CD808B6}" type="slidenum">
              <a:rPr lang="en-GB" smtClean="0"/>
              <a:t>12</a:t>
            </a:fld>
            <a:endParaRPr lang="en-GB"/>
          </a:p>
        </p:txBody>
      </p:sp>
    </p:spTree>
    <p:extLst>
      <p:ext uri="{BB962C8B-B14F-4D97-AF65-F5344CB8AC3E}">
        <p14:creationId xmlns:p14="http://schemas.microsoft.com/office/powerpoint/2010/main" val="3198053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 Shutterstock Inc. G-Stock Studio</a:t>
            </a:r>
          </a:p>
        </p:txBody>
      </p:sp>
      <p:sp>
        <p:nvSpPr>
          <p:cNvPr id="4" name="Slide Number Placeholder 3"/>
          <p:cNvSpPr>
            <a:spLocks noGrp="1"/>
          </p:cNvSpPr>
          <p:nvPr>
            <p:ph type="sldNum" sz="quarter" idx="5"/>
          </p:nvPr>
        </p:nvSpPr>
        <p:spPr/>
        <p:txBody>
          <a:bodyPr/>
          <a:lstStyle/>
          <a:p>
            <a:fld id="{42C81928-176F-4C7B-8911-50997B4A671E}" type="slidenum">
              <a:rPr lang="en-GB" smtClean="0"/>
              <a:t>15</a:t>
            </a:fld>
            <a:endParaRPr lang="en-GB"/>
          </a:p>
        </p:txBody>
      </p:sp>
    </p:spTree>
    <p:extLst>
      <p:ext uri="{BB962C8B-B14F-4D97-AF65-F5344CB8AC3E}">
        <p14:creationId xmlns:p14="http://schemas.microsoft.com/office/powerpoint/2010/main" val="3611148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Shutterstock Inc. </a:t>
            </a:r>
            <a:r>
              <a:rPr lang="en-GB" dirty="0" err="1"/>
              <a:t>fizkes</a:t>
            </a:r>
            <a:endParaRPr lang="en-GB" dirty="0"/>
          </a:p>
          <a:p>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t>16</a:t>
            </a:fld>
            <a:endParaRPr lang="en-GB"/>
          </a:p>
        </p:txBody>
      </p:sp>
    </p:spTree>
    <p:extLst>
      <p:ext uri="{BB962C8B-B14F-4D97-AF65-F5344CB8AC3E}">
        <p14:creationId xmlns:p14="http://schemas.microsoft.com/office/powerpoint/2010/main" val="2819422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Shutterstock Inc. Blue Planet Studio</a:t>
            </a:r>
          </a:p>
          <a:p>
            <a:endParaRPr lang="en-GB" dirty="0"/>
          </a:p>
        </p:txBody>
      </p:sp>
      <p:sp>
        <p:nvSpPr>
          <p:cNvPr id="4" name="Slide Number Placeholder 3"/>
          <p:cNvSpPr>
            <a:spLocks noGrp="1"/>
          </p:cNvSpPr>
          <p:nvPr>
            <p:ph type="sldNum" sz="quarter" idx="5"/>
          </p:nvPr>
        </p:nvSpPr>
        <p:spPr/>
        <p:txBody>
          <a:bodyPr/>
          <a:lstStyle/>
          <a:p>
            <a:fld id="{6894BD89-9FDC-4A01-A233-144E0CD808B6}" type="slidenum">
              <a:rPr lang="en-GB" smtClean="0"/>
              <a:t>18</a:t>
            </a:fld>
            <a:endParaRPr lang="en-GB"/>
          </a:p>
        </p:txBody>
      </p:sp>
    </p:spTree>
    <p:extLst>
      <p:ext uri="{BB962C8B-B14F-4D97-AF65-F5344CB8AC3E}">
        <p14:creationId xmlns:p14="http://schemas.microsoft.com/office/powerpoint/2010/main" val="4173752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4BD89-9FDC-4A01-A233-144E0CD808B6}" type="slidenum">
              <a:rPr lang="en-GB" smtClean="0"/>
              <a:t>19</a:t>
            </a:fld>
            <a:endParaRPr lang="en-GB"/>
          </a:p>
        </p:txBody>
      </p:sp>
    </p:spTree>
    <p:extLst>
      <p:ext uri="{BB962C8B-B14F-4D97-AF65-F5344CB8AC3E}">
        <p14:creationId xmlns:p14="http://schemas.microsoft.com/office/powerpoint/2010/main" val="1043624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Shutterstock Inc. De </a:t>
            </a:r>
            <a:r>
              <a:rPr lang="en-GB" dirty="0" err="1"/>
              <a:t>Visu</a:t>
            </a:r>
            <a:endParaRPr lang="en-GB" dirty="0"/>
          </a:p>
        </p:txBody>
      </p:sp>
      <p:sp>
        <p:nvSpPr>
          <p:cNvPr id="4" name="Slide Number Placeholder 3"/>
          <p:cNvSpPr>
            <a:spLocks noGrp="1"/>
          </p:cNvSpPr>
          <p:nvPr>
            <p:ph type="sldNum" sz="quarter" idx="5"/>
          </p:nvPr>
        </p:nvSpPr>
        <p:spPr/>
        <p:txBody>
          <a:bodyPr/>
          <a:lstStyle/>
          <a:p>
            <a:fld id="{6894BD89-9FDC-4A01-A233-144E0CD808B6}" type="slidenum">
              <a:rPr lang="en-GB" smtClean="0"/>
              <a:t>21</a:t>
            </a:fld>
            <a:endParaRPr lang="en-GB"/>
          </a:p>
        </p:txBody>
      </p:sp>
    </p:spTree>
    <p:extLst>
      <p:ext uri="{BB962C8B-B14F-4D97-AF65-F5344CB8AC3E}">
        <p14:creationId xmlns:p14="http://schemas.microsoft.com/office/powerpoint/2010/main" val="1987252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4BD89-9FDC-4A01-A233-144E0CD808B6}" type="slidenum">
              <a:rPr lang="en-GB" smtClean="0"/>
              <a:t>30</a:t>
            </a:fld>
            <a:endParaRPr lang="en-GB"/>
          </a:p>
        </p:txBody>
      </p:sp>
    </p:spTree>
    <p:extLst>
      <p:ext uri="{BB962C8B-B14F-4D97-AF65-F5344CB8AC3E}">
        <p14:creationId xmlns:p14="http://schemas.microsoft.com/office/powerpoint/2010/main" val="781390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4BD89-9FDC-4A01-A233-144E0CD808B6}" type="slidenum">
              <a:rPr lang="en-GB" smtClean="0"/>
              <a:t>2</a:t>
            </a:fld>
            <a:endParaRPr lang="en-GB"/>
          </a:p>
        </p:txBody>
      </p:sp>
    </p:spTree>
    <p:extLst>
      <p:ext uri="{BB962C8B-B14F-4D97-AF65-F5344CB8AC3E}">
        <p14:creationId xmlns:p14="http://schemas.microsoft.com/office/powerpoint/2010/main" val="3023749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 Shutterstock Inc. </a:t>
            </a:r>
            <a:r>
              <a:rPr lang="en-GB" dirty="0" err="1"/>
              <a:t>DedMityay</a:t>
            </a:r>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t>3</a:t>
            </a:fld>
            <a:endParaRPr lang="en-GB"/>
          </a:p>
        </p:txBody>
      </p:sp>
    </p:spTree>
    <p:extLst>
      <p:ext uri="{BB962C8B-B14F-4D97-AF65-F5344CB8AC3E}">
        <p14:creationId xmlns:p14="http://schemas.microsoft.com/office/powerpoint/2010/main" val="68405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Shutterstock Inc. Miha Creative</a:t>
            </a:r>
          </a:p>
          <a:p>
            <a:endParaRPr lang="en-GB" dirty="0"/>
          </a:p>
        </p:txBody>
      </p:sp>
      <p:sp>
        <p:nvSpPr>
          <p:cNvPr id="4" name="Slide Number Placeholder 3"/>
          <p:cNvSpPr>
            <a:spLocks noGrp="1"/>
          </p:cNvSpPr>
          <p:nvPr>
            <p:ph type="sldNum" sz="quarter" idx="5"/>
          </p:nvPr>
        </p:nvSpPr>
        <p:spPr/>
        <p:txBody>
          <a:bodyPr/>
          <a:lstStyle/>
          <a:p>
            <a:fld id="{6894BD89-9FDC-4A01-A233-144E0CD808B6}" type="slidenum">
              <a:rPr lang="en-GB" smtClean="0"/>
              <a:t>4</a:t>
            </a:fld>
            <a:endParaRPr lang="en-GB"/>
          </a:p>
        </p:txBody>
      </p:sp>
    </p:spTree>
    <p:extLst>
      <p:ext uri="{BB962C8B-B14F-4D97-AF65-F5344CB8AC3E}">
        <p14:creationId xmlns:p14="http://schemas.microsoft.com/office/powerpoint/2010/main" val="351890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Shutterstock Inc. Miha Creative</a:t>
            </a:r>
          </a:p>
          <a:p>
            <a:endParaRPr lang="en-GB" dirty="0"/>
          </a:p>
        </p:txBody>
      </p:sp>
      <p:sp>
        <p:nvSpPr>
          <p:cNvPr id="4" name="Slide Number Placeholder 3"/>
          <p:cNvSpPr>
            <a:spLocks noGrp="1"/>
          </p:cNvSpPr>
          <p:nvPr>
            <p:ph type="sldNum" sz="quarter" idx="5"/>
          </p:nvPr>
        </p:nvSpPr>
        <p:spPr/>
        <p:txBody>
          <a:bodyPr/>
          <a:lstStyle/>
          <a:p>
            <a:fld id="{6894BD89-9FDC-4A01-A233-144E0CD808B6}" type="slidenum">
              <a:rPr lang="en-GB" smtClean="0"/>
              <a:t>5</a:t>
            </a:fld>
            <a:endParaRPr lang="en-GB"/>
          </a:p>
        </p:txBody>
      </p:sp>
    </p:spTree>
    <p:extLst>
      <p:ext uri="{BB962C8B-B14F-4D97-AF65-F5344CB8AC3E}">
        <p14:creationId xmlns:p14="http://schemas.microsoft.com/office/powerpoint/2010/main" val="2067314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Shutterstock Inc. Sunshine Studio</a:t>
            </a:r>
          </a:p>
          <a:p>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t>6</a:t>
            </a:fld>
            <a:endParaRPr lang="en-GB"/>
          </a:p>
        </p:txBody>
      </p:sp>
    </p:spTree>
    <p:extLst>
      <p:ext uri="{BB962C8B-B14F-4D97-AF65-F5344CB8AC3E}">
        <p14:creationId xmlns:p14="http://schemas.microsoft.com/office/powerpoint/2010/main" val="3042449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Shutterstock Inc. Miha Creative</a:t>
            </a:r>
          </a:p>
          <a:p>
            <a:endParaRPr lang="en-GB" dirty="0"/>
          </a:p>
        </p:txBody>
      </p:sp>
      <p:sp>
        <p:nvSpPr>
          <p:cNvPr id="4" name="Slide Number Placeholder 3"/>
          <p:cNvSpPr>
            <a:spLocks noGrp="1"/>
          </p:cNvSpPr>
          <p:nvPr>
            <p:ph type="sldNum" sz="quarter" idx="5"/>
          </p:nvPr>
        </p:nvSpPr>
        <p:spPr/>
        <p:txBody>
          <a:bodyPr/>
          <a:lstStyle/>
          <a:p>
            <a:fld id="{6894BD89-9FDC-4A01-A233-144E0CD808B6}" type="slidenum">
              <a:rPr lang="en-GB" smtClean="0"/>
              <a:t>7</a:t>
            </a:fld>
            <a:endParaRPr lang="en-GB"/>
          </a:p>
        </p:txBody>
      </p:sp>
    </p:spTree>
    <p:extLst>
      <p:ext uri="{BB962C8B-B14F-4D97-AF65-F5344CB8AC3E}">
        <p14:creationId xmlns:p14="http://schemas.microsoft.com/office/powerpoint/2010/main" val="25868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4BD89-9FDC-4A01-A233-144E0CD808B6}" type="slidenum">
              <a:rPr lang="en-GB" smtClean="0"/>
              <a:t>8</a:t>
            </a:fld>
            <a:endParaRPr lang="en-GB"/>
          </a:p>
        </p:txBody>
      </p:sp>
    </p:spTree>
    <p:extLst>
      <p:ext uri="{BB962C8B-B14F-4D97-AF65-F5344CB8AC3E}">
        <p14:creationId xmlns:p14="http://schemas.microsoft.com/office/powerpoint/2010/main" val="1379148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 Shutterstock Inc. </a:t>
            </a:r>
            <a:r>
              <a:rPr lang="en-GB" dirty="0" err="1"/>
              <a:t>fizkes</a:t>
            </a:r>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t>9</a:t>
            </a:fld>
            <a:endParaRPr lang="en-GB"/>
          </a:p>
        </p:txBody>
      </p:sp>
    </p:spTree>
    <p:extLst>
      <p:ext uri="{BB962C8B-B14F-4D97-AF65-F5344CB8AC3E}">
        <p14:creationId xmlns:p14="http://schemas.microsoft.com/office/powerpoint/2010/main" val="993498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group of people crossing a street&#10;&#10;Description automatically generated">
            <a:extLst>
              <a:ext uri="{FF2B5EF4-FFF2-40B4-BE49-F238E27FC236}">
                <a16:creationId xmlns:a16="http://schemas.microsoft.com/office/drawing/2014/main" id="{CAD64AAC-E13A-CEA9-1068-655629D634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3010913"/>
          </a:xfrm>
          <a:prstGeom prst="rect">
            <a:avLst/>
          </a:prstGeom>
        </p:spPr>
      </p:pic>
      <p:pic>
        <p:nvPicPr>
          <p:cNvPr id="6" name="Picture 5">
            <a:extLst>
              <a:ext uri="{FF2B5EF4-FFF2-40B4-BE49-F238E27FC236}">
                <a16:creationId xmlns:a16="http://schemas.microsoft.com/office/drawing/2014/main" id="{CF0436F5-4759-CE02-9A1C-07D30041419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1617791"/>
            <a:ext cx="12192000" cy="5247131"/>
          </a:xfrm>
          <a:prstGeom prst="rect">
            <a:avLst/>
          </a:prstGeom>
        </p:spPr>
      </p:pic>
      <p:sp>
        <p:nvSpPr>
          <p:cNvPr id="8" name="Title 1">
            <a:extLst>
              <a:ext uri="{FF2B5EF4-FFF2-40B4-BE49-F238E27FC236}">
                <a16:creationId xmlns:a16="http://schemas.microsoft.com/office/drawing/2014/main" id="{2AE04597-155A-6B3A-1944-370275A2C24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534C29"/>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0" name="Subtitle 2">
            <a:extLst>
              <a:ext uri="{FF2B5EF4-FFF2-40B4-BE49-F238E27FC236}">
                <a16:creationId xmlns:a16="http://schemas.microsoft.com/office/drawing/2014/main" id="{7DDE4753-3D21-8D68-A3C9-DBE0C643A3D7}"/>
              </a:ext>
            </a:extLst>
          </p:cNvPr>
          <p:cNvSpPr>
            <a:spLocks noGrp="1"/>
          </p:cNvSpPr>
          <p:nvPr>
            <p:ph type="subTitle" idx="1"/>
          </p:nvPr>
        </p:nvSpPr>
        <p:spPr>
          <a:xfrm>
            <a:off x="1524000" y="4903189"/>
            <a:ext cx="9144000" cy="583211"/>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Footer Placeholder 4">
            <a:extLst>
              <a:ext uri="{FF2B5EF4-FFF2-40B4-BE49-F238E27FC236}">
                <a16:creationId xmlns:a16="http://schemas.microsoft.com/office/drawing/2014/main" id="{E33622E4-CEE5-F34B-4F3F-C30CEBF6A7A0}"/>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Gatsby Technical Education Projects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May 2024</a:t>
            </a:r>
            <a:endParaRPr lang="en-GB" dirty="0">
              <a:latin typeface="Arial" panose="020B0604020202020204" pitchFamily="34" charset="0"/>
              <a:cs typeface="Arial" panose="020B0604020202020204" pitchFamily="34" charset="0"/>
            </a:endParaRPr>
          </a:p>
        </p:txBody>
      </p:sp>
      <p:sp>
        <p:nvSpPr>
          <p:cNvPr id="14" name="Text Placeholder 5">
            <a:extLst>
              <a:ext uri="{FF2B5EF4-FFF2-40B4-BE49-F238E27FC236}">
                <a16:creationId xmlns:a16="http://schemas.microsoft.com/office/drawing/2014/main" id="{382D39ED-89CE-10BF-CA4F-114ADD68CA65}"/>
              </a:ext>
            </a:extLst>
          </p:cNvPr>
          <p:cNvSpPr>
            <a:spLocks noGrp="1"/>
          </p:cNvSpPr>
          <p:nvPr>
            <p:ph type="body" sz="quarter" idx="10"/>
          </p:nvPr>
        </p:nvSpPr>
        <p:spPr>
          <a:xfrm>
            <a:off x="6096000" y="2476724"/>
            <a:ext cx="5623668" cy="534189"/>
          </a:xfrm>
        </p:spPr>
        <p:txBody>
          <a:bodyPr>
            <a:noAutofit/>
          </a:bodyPr>
          <a:lstStyle>
            <a:lvl1pPr marL="0" indent="0" algn="r">
              <a:buNone/>
              <a:defRPr sz="2000" b="1" i="0" u="none">
                <a:solidFill>
                  <a:srgbClr val="534C29"/>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
        <p:nvSpPr>
          <p:cNvPr id="15" name="Text Placeholder 9">
            <a:extLst>
              <a:ext uri="{FF2B5EF4-FFF2-40B4-BE49-F238E27FC236}">
                <a16:creationId xmlns:a16="http://schemas.microsoft.com/office/drawing/2014/main" id="{46EF1A25-418E-44D5-1531-10C67B17DD48}"/>
              </a:ext>
            </a:extLst>
          </p:cNvPr>
          <p:cNvSpPr>
            <a:spLocks noGrp="1"/>
          </p:cNvSpPr>
          <p:nvPr>
            <p:ph type="body" sz="quarter" idx="11"/>
          </p:nvPr>
        </p:nvSpPr>
        <p:spPr>
          <a:xfrm>
            <a:off x="1524000" y="5625863"/>
            <a:ext cx="9144000" cy="458004"/>
          </a:xfrm>
        </p:spPr>
        <p:txBody>
          <a:bodyPr>
            <a:noAutofit/>
          </a:bodyPr>
          <a:lstStyle>
            <a:lvl1pPr marL="0" indent="0" algn="ctr">
              <a:buNone/>
              <a:defRPr sz="2400">
                <a:solidFill>
                  <a:schemeClr val="tx1">
                    <a:lumMod val="85000"/>
                    <a:lumOff val="15000"/>
                  </a:schemeClr>
                </a:solidFill>
              </a:defRPr>
            </a:lvl1pPr>
          </a:lstStyle>
          <a:p>
            <a:pPr lvl="0"/>
            <a:r>
              <a:rPr lang="en-US" dirty="0"/>
              <a:t>Click to edit Master text styles</a:t>
            </a:r>
          </a:p>
        </p:txBody>
      </p:sp>
      <p:pic>
        <p:nvPicPr>
          <p:cNvPr id="16" name="Picture 15">
            <a:extLst>
              <a:ext uri="{FF2B5EF4-FFF2-40B4-BE49-F238E27FC236}">
                <a16:creationId xmlns:a16="http://schemas.microsoft.com/office/drawing/2014/main" id="{01A01DBF-6845-8111-1CE3-3D349B59292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190283" y="1283345"/>
            <a:ext cx="1811434" cy="1799998"/>
          </a:xfrm>
          <a:prstGeom prst="rect">
            <a:avLst/>
          </a:prstGeom>
        </p:spPr>
      </p:pic>
      <p:pic>
        <p:nvPicPr>
          <p:cNvPr id="12" name="Picture 11" descr="A picture containing screenshot, graphics, pattern, circle&#10;&#10;Description automatically generated">
            <a:extLst>
              <a:ext uri="{FF2B5EF4-FFF2-40B4-BE49-F238E27FC236}">
                <a16:creationId xmlns:a16="http://schemas.microsoft.com/office/drawing/2014/main" id="{0AB31EAA-B3FD-B9A5-574E-4FE687C7AD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03163" y="1861525"/>
            <a:ext cx="2049637" cy="860482"/>
          </a:xfrm>
          <a:prstGeom prst="rect">
            <a:avLst/>
          </a:prstGeom>
        </p:spPr>
      </p:pic>
      <p:pic>
        <p:nvPicPr>
          <p:cNvPr id="17" name="Picture 16" descr="A computer screen with a cursor&#10;&#10;Description automatically generated with medium confidence">
            <a:extLst>
              <a:ext uri="{FF2B5EF4-FFF2-40B4-BE49-F238E27FC236}">
                <a16:creationId xmlns:a16="http://schemas.microsoft.com/office/drawing/2014/main" id="{8A953CFC-292D-84EE-197A-65A19CA3DF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34212" y="1804514"/>
            <a:ext cx="1123576" cy="757660"/>
          </a:xfrm>
          <a:prstGeom prst="rect">
            <a:avLst/>
          </a:prstGeom>
        </p:spPr>
      </p:pic>
    </p:spTree>
    <p:extLst>
      <p:ext uri="{BB962C8B-B14F-4D97-AF65-F5344CB8AC3E}">
        <p14:creationId xmlns:p14="http://schemas.microsoft.com/office/powerpoint/2010/main" val="340950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_answers">
    <p:spTree>
      <p:nvGrpSpPr>
        <p:cNvPr id="1" name=""/>
        <p:cNvGrpSpPr/>
        <p:nvPr/>
      </p:nvGrpSpPr>
      <p:grpSpPr>
        <a:xfrm>
          <a:off x="0" y="0"/>
          <a:ext cx="0" cy="0"/>
          <a:chOff x="0" y="0"/>
          <a:chExt cx="0" cy="0"/>
        </a:xfrm>
      </p:grpSpPr>
      <p:pic>
        <p:nvPicPr>
          <p:cNvPr id="10" name="Picture 9" descr="A picture containing screenshot, design&#10;&#10;Description automatically generated">
            <a:extLst>
              <a:ext uri="{FF2B5EF4-FFF2-40B4-BE49-F238E27FC236}">
                <a16:creationId xmlns:a16="http://schemas.microsoft.com/office/drawing/2014/main" id="{CC93EE95-F5FB-361F-396E-9D2852686C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
          <a:stretch/>
        </p:blipFill>
        <p:spPr>
          <a:xfrm>
            <a:off x="7556311" y="1610867"/>
            <a:ext cx="4635689" cy="5247132"/>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59635E-39ED-F784-26B0-6A6520D6ADE2}"/>
              </a:ext>
            </a:extLst>
          </p:cNvPr>
          <p:cNvSpPr>
            <a:spLocks noGrp="1"/>
          </p:cNvSpPr>
          <p:nvPr>
            <p:ph type="body" sz="quarter" idx="10"/>
          </p:nvPr>
        </p:nvSpPr>
        <p:spPr>
          <a:xfrm>
            <a:off x="8175008" y="2892829"/>
            <a:ext cx="3507474" cy="3284134"/>
          </a:xfrm>
        </p:spPr>
        <p:txBody>
          <a:bodyPr>
            <a:normAutofit/>
          </a:bodyPr>
          <a:lstStyle>
            <a:lvl1pPr marL="0" indent="0">
              <a:buNone/>
              <a:defRPr sz="2000">
                <a:solidFill>
                  <a:srgbClr val="10283A"/>
                </a:solidFill>
              </a:defRPr>
            </a:lvl1pPr>
            <a:lvl2pPr marL="457200" indent="0">
              <a:buNone/>
              <a:defRPr sz="2000">
                <a:solidFill>
                  <a:srgbClr val="10283A"/>
                </a:solidFill>
              </a:defRPr>
            </a:lvl2pPr>
            <a:lvl3pPr marL="914400" indent="0">
              <a:buNone/>
              <a:defRPr sz="2000">
                <a:solidFill>
                  <a:srgbClr val="10283A"/>
                </a:solidFill>
              </a:defRPr>
            </a:lvl3pPr>
            <a:lvl4pPr marL="1371600" indent="0">
              <a:buNone/>
              <a:defRPr sz="2000">
                <a:solidFill>
                  <a:srgbClr val="10283A"/>
                </a:solidFill>
              </a:defRPr>
            </a:lvl4pPr>
            <a:lvl5pPr marL="1828800" indent="0">
              <a:buNone/>
              <a:defRPr sz="2000">
                <a:solidFill>
                  <a:srgbClr val="10283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EEAC885B-A4A4-DCB2-7EAC-A1F1A996CE75}"/>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May 2024</a:t>
            </a:r>
          </a:p>
        </p:txBody>
      </p:sp>
      <p:sp>
        <p:nvSpPr>
          <p:cNvPr id="4" name="Text Placeholder 4">
            <a:extLst>
              <a:ext uri="{FF2B5EF4-FFF2-40B4-BE49-F238E27FC236}">
                <a16:creationId xmlns:a16="http://schemas.microsoft.com/office/drawing/2014/main" id="{614E3177-C0BC-55FC-4E39-B45CD33145B8}"/>
              </a:ext>
            </a:extLst>
          </p:cNvPr>
          <p:cNvSpPr>
            <a:spLocks noGrp="1"/>
          </p:cNvSpPr>
          <p:nvPr>
            <p:ph type="body" sz="quarter" idx="11"/>
          </p:nvPr>
        </p:nvSpPr>
        <p:spPr>
          <a:xfrm>
            <a:off x="8175008" y="2055812"/>
            <a:ext cx="2689727" cy="620511"/>
          </a:xfrm>
        </p:spPr>
        <p:txBody>
          <a:bodyPr>
            <a:normAutofit/>
          </a:bodyPr>
          <a:lstStyle>
            <a:lvl1pPr marL="0" indent="0">
              <a:buNone/>
              <a:defRPr sz="2800" b="1">
                <a:solidFill>
                  <a:srgbClr val="10283A"/>
                </a:solidFill>
              </a:defRPr>
            </a:lvl1pPr>
            <a:lvl2pPr marL="457200" indent="0">
              <a:buNone/>
              <a:defRPr sz="2000">
                <a:solidFill>
                  <a:srgbClr val="FF0000"/>
                </a:solidFill>
              </a:defRPr>
            </a:lvl2pPr>
            <a:lvl3pPr marL="914400" indent="0">
              <a:buNone/>
              <a:defRPr sz="2000">
                <a:solidFill>
                  <a:srgbClr val="FF0000"/>
                </a:solidFill>
              </a:defRPr>
            </a:lvl3pPr>
            <a:lvl4pPr marL="1371600" indent="0">
              <a:buNone/>
              <a:defRPr sz="2000">
                <a:solidFill>
                  <a:srgbClr val="FF0000"/>
                </a:solidFill>
              </a:defRPr>
            </a:lvl4pPr>
            <a:lvl5pPr marL="1828800" indent="0">
              <a:buNone/>
              <a:defRPr sz="2000">
                <a:solidFill>
                  <a:srgbClr val="FF0000"/>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E5E4C997-4AE7-5413-8EBD-5D3A204E8318}"/>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9" name="Text Placeholder 12">
            <a:extLst>
              <a:ext uri="{FF2B5EF4-FFF2-40B4-BE49-F238E27FC236}">
                <a16:creationId xmlns:a16="http://schemas.microsoft.com/office/drawing/2014/main" id="{38E42E70-E1D6-307E-10B0-2F5B246987F6}"/>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3145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_text+image">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81CF4477-6D3D-2D7E-2E3D-CAC0483B27E4}"/>
              </a:ext>
            </a:extLst>
          </p:cNvPr>
          <p:cNvSpPr>
            <a:spLocks noGrp="1"/>
          </p:cNvSpPr>
          <p:nvPr>
            <p:ph sz="half" idx="10"/>
          </p:nvPr>
        </p:nvSpPr>
        <p:spPr>
          <a:xfrm>
            <a:off x="839788" y="1872343"/>
            <a:ext cx="3932238" cy="3988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42D7E2D6-6541-EB56-B25E-8362BF154465}"/>
              </a:ext>
            </a:extLst>
          </p:cNvPr>
          <p:cNvSpPr>
            <a:spLocks noGrp="1"/>
          </p:cNvSpPr>
          <p:nvPr>
            <p:ph type="title"/>
          </p:nvPr>
        </p:nvSpPr>
        <p:spPr>
          <a:xfrm>
            <a:off x="839788" y="457200"/>
            <a:ext cx="3932237" cy="1255486"/>
          </a:xfrm>
        </p:spPr>
        <p:txBody>
          <a:bodyPr anchor="b">
            <a:normAutofit/>
          </a:bodyPr>
          <a:lstStyle>
            <a:lvl1pPr>
              <a:defRPr sz="36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B401A65-36E9-75E7-2C99-A3E54302453D}"/>
              </a:ext>
            </a:extLst>
          </p:cNvPr>
          <p:cNvSpPr>
            <a:spLocks noGrp="1"/>
          </p:cNvSpPr>
          <p:nvPr>
            <p:ph type="pic" idx="1"/>
          </p:nvPr>
        </p:nvSpPr>
        <p:spPr>
          <a:xfrm>
            <a:off x="5183188" y="1284514"/>
            <a:ext cx="5762398" cy="4576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 name="Footer Placeholder 4">
            <a:extLst>
              <a:ext uri="{FF2B5EF4-FFF2-40B4-BE49-F238E27FC236}">
                <a16:creationId xmlns:a16="http://schemas.microsoft.com/office/drawing/2014/main" id="{42425175-C340-950A-69CF-C6171BA23D5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May 2024</a:t>
            </a:r>
          </a:p>
        </p:txBody>
      </p:sp>
      <p:sp>
        <p:nvSpPr>
          <p:cNvPr id="13" name="Text Placeholder 12">
            <a:extLst>
              <a:ext uri="{FF2B5EF4-FFF2-40B4-BE49-F238E27FC236}">
                <a16:creationId xmlns:a16="http://schemas.microsoft.com/office/drawing/2014/main" id="{4B12EA37-2B28-33A5-1D17-A7374800F6F7}"/>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2B62C6E0-46EF-437B-CFEB-4B65E34ADC2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34694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_two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May 2024</a:t>
            </a:r>
          </a:p>
        </p:txBody>
      </p:sp>
      <p:sp>
        <p:nvSpPr>
          <p:cNvPr id="5" name="Content Placeholder 2">
            <a:extLst>
              <a:ext uri="{FF2B5EF4-FFF2-40B4-BE49-F238E27FC236}">
                <a16:creationId xmlns:a16="http://schemas.microsoft.com/office/drawing/2014/main" id="{7D15544B-F175-9EAE-3425-9D9811AB2A77}"/>
              </a:ext>
            </a:extLst>
          </p:cNvPr>
          <p:cNvSpPr>
            <a:spLocks noGrp="1"/>
          </p:cNvSpPr>
          <p:nvPr>
            <p:ph idx="10"/>
          </p:nvPr>
        </p:nvSpPr>
        <p:spPr>
          <a:xfrm>
            <a:off x="838200" y="1978025"/>
            <a:ext cx="5196840" cy="4351338"/>
          </a:xfrm>
          <a:noFill/>
          <a:ln w="28575">
            <a:solidFill>
              <a:srgbClr val="FFF5C4"/>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01330FB-8399-C74E-BF60-F600FDC5CC02}"/>
              </a:ext>
            </a:extLst>
          </p:cNvPr>
          <p:cNvSpPr>
            <a:spLocks noGrp="1"/>
          </p:cNvSpPr>
          <p:nvPr>
            <p:ph idx="11"/>
          </p:nvPr>
        </p:nvSpPr>
        <p:spPr>
          <a:xfrm>
            <a:off x="6168046" y="1978025"/>
            <a:ext cx="5196840" cy="4351338"/>
          </a:xfrm>
          <a:noFill/>
          <a:ln w="28575">
            <a:solidFill>
              <a:srgbClr val="FFF5C4"/>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2">
            <a:extLst>
              <a:ext uri="{FF2B5EF4-FFF2-40B4-BE49-F238E27FC236}">
                <a16:creationId xmlns:a16="http://schemas.microsoft.com/office/drawing/2014/main" id="{E5148E20-5D43-7AC1-2CBA-646804B0C41F}"/>
              </a:ext>
            </a:extLst>
          </p:cNvPr>
          <p:cNvSpPr>
            <a:spLocks noGrp="1"/>
          </p:cNvSpPr>
          <p:nvPr>
            <p:ph type="body" sz="quarter" idx="12"/>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E05CFA6-FB5A-1E49-1F0A-E11C421F4B8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34371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_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7083829" cy="4351338"/>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May 2024</a:t>
            </a:r>
          </a:p>
        </p:txBody>
      </p:sp>
      <p:sp>
        <p:nvSpPr>
          <p:cNvPr id="5" name="Content Placeholder 2">
            <a:extLst>
              <a:ext uri="{FF2B5EF4-FFF2-40B4-BE49-F238E27FC236}">
                <a16:creationId xmlns:a16="http://schemas.microsoft.com/office/drawing/2014/main" id="{B5360CA8-9563-DFF9-85DA-504D23632949}"/>
              </a:ext>
            </a:extLst>
          </p:cNvPr>
          <p:cNvSpPr>
            <a:spLocks noGrp="1"/>
          </p:cNvSpPr>
          <p:nvPr>
            <p:ph idx="10"/>
          </p:nvPr>
        </p:nvSpPr>
        <p:spPr>
          <a:xfrm>
            <a:off x="8179724"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809461488">
                  <ask:type>
                    <ask:lineSketchFreehand/>
                  </ask:type>
                </ask:lineSketchStyleProps>
              </a:ext>
            </a:extLst>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2">
            <a:extLst>
              <a:ext uri="{FF2B5EF4-FFF2-40B4-BE49-F238E27FC236}">
                <a16:creationId xmlns:a16="http://schemas.microsoft.com/office/drawing/2014/main" id="{6EB070F2-6F26-BF10-67CE-69E180ABB023}"/>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78F13B2F-E75D-A0E3-4CBA-ECA797356F77}"/>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268158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solidation">
    <p:spTree>
      <p:nvGrpSpPr>
        <p:cNvPr id="1" name=""/>
        <p:cNvGrpSpPr/>
        <p:nvPr/>
      </p:nvGrpSpPr>
      <p:grpSpPr>
        <a:xfrm>
          <a:off x="0" y="0"/>
          <a:ext cx="0" cy="0"/>
          <a:chOff x="0" y="0"/>
          <a:chExt cx="0" cy="0"/>
        </a:xfrm>
      </p:grpSpPr>
      <p:pic>
        <p:nvPicPr>
          <p:cNvPr id="5" name="Picture 4" descr="A picture containing pattern, circle, screenshot, design&#10;&#10;Description automatically generated">
            <a:extLst>
              <a:ext uri="{FF2B5EF4-FFF2-40B4-BE49-F238E27FC236}">
                <a16:creationId xmlns:a16="http://schemas.microsoft.com/office/drawing/2014/main" id="{4B41007E-0D5C-20A2-7A24-2D81B9EB3DE9}"/>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5119832" y="365125"/>
            <a:ext cx="8745021" cy="8687336"/>
          </a:xfrm>
          <a:prstGeom prst="rect">
            <a:avLst/>
          </a:prstGeom>
        </p:spPr>
      </p:pic>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105155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DC2ED04E-677C-C92B-8D41-838378B5328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May 2024</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E53E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4" name="Text Placeholder 12">
            <a:extLst>
              <a:ext uri="{FF2B5EF4-FFF2-40B4-BE49-F238E27FC236}">
                <a16:creationId xmlns:a16="http://schemas.microsoft.com/office/drawing/2014/main" id="{EBB2B898-75E4-BA92-0EDE-F8F75E140AC5}"/>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52047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pau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E12BB-9714-8016-5459-5843FDB8A24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610869"/>
            <a:ext cx="12192000" cy="5247131"/>
          </a:xfrm>
          <a:prstGeom prst="rect">
            <a:avLst/>
          </a:prstGeom>
        </p:spPr>
      </p:pic>
      <p:sp>
        <p:nvSpPr>
          <p:cNvPr id="7" name="Footer Placeholder 4">
            <a:extLst>
              <a:ext uri="{FF2B5EF4-FFF2-40B4-BE49-F238E27FC236}">
                <a16:creationId xmlns:a16="http://schemas.microsoft.com/office/drawing/2014/main" id="{1FE61FDA-5E2B-208F-5A20-01FC775E7B9F}"/>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Gatsby Technical Education Projects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May 2024</a:t>
            </a:r>
            <a:endParaRPr lang="en-GB"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2A84B42-8716-CE90-6869-48F287E44CE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534C29"/>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CC25522E-F1EB-D453-3C62-8C88FCE29CDD}"/>
              </a:ext>
            </a:extLst>
          </p:cNvPr>
          <p:cNvSpPr>
            <a:spLocks noGrp="1"/>
          </p:cNvSpPr>
          <p:nvPr>
            <p:ph type="subTitle" idx="1"/>
          </p:nvPr>
        </p:nvSpPr>
        <p:spPr>
          <a:xfrm>
            <a:off x="1524000" y="4903189"/>
            <a:ext cx="9144000" cy="1316636"/>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0" name="Group 9">
            <a:extLst>
              <a:ext uri="{FF2B5EF4-FFF2-40B4-BE49-F238E27FC236}">
                <a16:creationId xmlns:a16="http://schemas.microsoft.com/office/drawing/2014/main" id="{2C06A11B-AA3D-301E-6628-84CA74996284}"/>
              </a:ext>
            </a:extLst>
          </p:cNvPr>
          <p:cNvGrpSpPr/>
          <p:nvPr userDrawn="1"/>
        </p:nvGrpSpPr>
        <p:grpSpPr>
          <a:xfrm>
            <a:off x="7053943" y="457724"/>
            <a:ext cx="4607815" cy="981687"/>
            <a:chOff x="5473511" y="457724"/>
            <a:chExt cx="6024961" cy="1283607"/>
          </a:xfrm>
        </p:grpSpPr>
        <p:pic>
          <p:nvPicPr>
            <p:cNvPr id="5" name="Picture 4" descr="A picture containing screenshot, graphics, pattern, circle&#10;&#10;Description automatically generated">
              <a:extLst>
                <a:ext uri="{FF2B5EF4-FFF2-40B4-BE49-F238E27FC236}">
                  <a16:creationId xmlns:a16="http://schemas.microsoft.com/office/drawing/2014/main" id="{8437C381-8074-A17F-F687-533B90ACEC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50224" y="501650"/>
              <a:ext cx="2848248" cy="1195756"/>
            </a:xfrm>
            <a:prstGeom prst="rect">
              <a:avLst/>
            </a:prstGeom>
          </p:spPr>
        </p:pic>
        <p:pic>
          <p:nvPicPr>
            <p:cNvPr id="9" name="Picture 8" descr="A picture containing dance&#10;&#10;Description automatically generated">
              <a:extLst>
                <a:ext uri="{FF2B5EF4-FFF2-40B4-BE49-F238E27FC236}">
                  <a16:creationId xmlns:a16="http://schemas.microsoft.com/office/drawing/2014/main" id="{13B6741C-AEE6-5535-405A-4E95BCAABC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473511" y="457724"/>
              <a:ext cx="2766975" cy="1283607"/>
            </a:xfrm>
            <a:prstGeom prst="rect">
              <a:avLst/>
            </a:prstGeom>
          </p:spPr>
        </p:pic>
      </p:grpSp>
    </p:spTree>
    <p:extLst>
      <p:ext uri="{BB962C8B-B14F-4D97-AF65-F5344CB8AC3E}">
        <p14:creationId xmlns:p14="http://schemas.microsoft.com/office/powerpoint/2010/main" val="409347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1">
    <p:spTree>
      <p:nvGrpSpPr>
        <p:cNvPr id="1" name=""/>
        <p:cNvGrpSpPr/>
        <p:nvPr/>
      </p:nvGrpSpPr>
      <p:grpSpPr>
        <a:xfrm>
          <a:off x="0" y="0"/>
          <a:ext cx="0" cy="0"/>
          <a:chOff x="0" y="0"/>
          <a:chExt cx="0" cy="0"/>
        </a:xfrm>
      </p:grpSpPr>
      <p:pic>
        <p:nvPicPr>
          <p:cNvPr id="4" name="Picture 3" descr="A picture containing pattern, circle, screenshot, design&#10;&#10;Description automatically generated">
            <a:extLst>
              <a:ext uri="{FF2B5EF4-FFF2-40B4-BE49-F238E27FC236}">
                <a16:creationId xmlns:a16="http://schemas.microsoft.com/office/drawing/2014/main" id="{6E72D17F-3902-F76C-2D57-6931715A9F1E}"/>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5119832" y="365125"/>
            <a:ext cx="8745021" cy="8687336"/>
          </a:xfrm>
          <a:prstGeom prst="rect">
            <a:avLst/>
          </a:prstGeom>
        </p:spPr>
      </p:pic>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640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DC2ED04E-677C-C92B-8D41-838378B5328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May 2024</a:t>
            </a:r>
          </a:p>
        </p:txBody>
      </p:sp>
      <p:sp>
        <p:nvSpPr>
          <p:cNvPr id="9" name="Text Placeholder 8">
            <a:extLst>
              <a:ext uri="{FF2B5EF4-FFF2-40B4-BE49-F238E27FC236}">
                <a16:creationId xmlns:a16="http://schemas.microsoft.com/office/drawing/2014/main" id="{A5DD11EB-73B6-9FA1-9358-3BB8241E05F7}"/>
              </a:ext>
            </a:extLst>
          </p:cNvPr>
          <p:cNvSpPr>
            <a:spLocks noGrp="1"/>
          </p:cNvSpPr>
          <p:nvPr>
            <p:ph type="body" sz="quarter" idx="10"/>
          </p:nvPr>
        </p:nvSpPr>
        <p:spPr>
          <a:xfrm>
            <a:off x="7530353" y="1825625"/>
            <a:ext cx="3823447" cy="4351338"/>
          </a:xfrm>
          <a:solidFill>
            <a:schemeClr val="bg1"/>
          </a:solidFill>
          <a:ln w="28575">
            <a:solidFill>
              <a:srgbClr val="88A2FF"/>
            </a:solidFill>
          </a:ln>
        </p:spPr>
        <p:txBody>
          <a:bodyPr lIns="180000" tIns="144000" rIns="180000" bIns="14400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11" name="Text Placeholder 12">
            <a:extLst>
              <a:ext uri="{FF2B5EF4-FFF2-40B4-BE49-F238E27FC236}">
                <a16:creationId xmlns:a16="http://schemas.microsoft.com/office/drawing/2014/main" id="{35391365-8BD4-3948-009B-4610525006BF}"/>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294610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solidFill>
            <a:srgbClr val="FFF5C4"/>
          </a:solidFill>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May 2024</a:t>
            </a: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927FA953-FAA1-35E6-D6EB-E529BDA03F7B}"/>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02447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5921829" cy="4351338"/>
          </a:xfrm>
          <a:solidFill>
            <a:srgbClr val="FFF5C4"/>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May 2024</a:t>
            </a: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1825625"/>
            <a:ext cx="4364717" cy="4351338"/>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242187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May 2024</a:t>
            </a:r>
          </a:p>
        </p:txBody>
      </p:sp>
      <p:sp>
        <p:nvSpPr>
          <p:cNvPr id="6" name="Text Placeholder 5">
            <a:extLst>
              <a:ext uri="{FF2B5EF4-FFF2-40B4-BE49-F238E27FC236}">
                <a16:creationId xmlns:a16="http://schemas.microsoft.com/office/drawing/2014/main" id="{6456402D-9FD0-4E90-15E7-18D5BE698653}"/>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406210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_video">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10" name="Media Placeholder 9">
            <a:extLst>
              <a:ext uri="{FF2B5EF4-FFF2-40B4-BE49-F238E27FC236}">
                <a16:creationId xmlns:a16="http://schemas.microsoft.com/office/drawing/2014/main" id="{0095BD2F-F391-2580-EF45-78A8400DE8A8}"/>
              </a:ext>
            </a:extLst>
          </p:cNvPr>
          <p:cNvSpPr>
            <a:spLocks noGrp="1"/>
          </p:cNvSpPr>
          <p:nvPr>
            <p:ph type="media" sz="quarter" idx="12"/>
          </p:nvPr>
        </p:nvSpPr>
        <p:spPr>
          <a:xfrm>
            <a:off x="1345277" y="1825625"/>
            <a:ext cx="2863468" cy="2014538"/>
          </a:xfrm>
        </p:spPr>
        <p:txBody>
          <a:bodyPr/>
          <a:lstStyle/>
          <a:p>
            <a:endParaRPr lang="en-GB"/>
          </a:p>
        </p:txBody>
      </p:sp>
      <p:sp>
        <p:nvSpPr>
          <p:cNvPr id="14" name="Footer Placeholder 4">
            <a:extLst>
              <a:ext uri="{FF2B5EF4-FFF2-40B4-BE49-F238E27FC236}">
                <a16:creationId xmlns:a16="http://schemas.microsoft.com/office/drawing/2014/main" id="{42B8CCDF-DB6F-8C00-F908-1C017D9AF93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May 2024</a:t>
            </a:r>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9" name="Media Placeholder 9">
            <a:extLst>
              <a:ext uri="{FF2B5EF4-FFF2-40B4-BE49-F238E27FC236}">
                <a16:creationId xmlns:a16="http://schemas.microsoft.com/office/drawing/2014/main" id="{7C2FE202-B601-6147-0FB5-4AB7192AC6B6}"/>
              </a:ext>
            </a:extLst>
          </p:cNvPr>
          <p:cNvSpPr>
            <a:spLocks noGrp="1"/>
          </p:cNvSpPr>
          <p:nvPr>
            <p:ph type="media" sz="quarter" idx="16"/>
          </p:nvPr>
        </p:nvSpPr>
        <p:spPr>
          <a:xfrm>
            <a:off x="4913252" y="1825625"/>
            <a:ext cx="2868020" cy="2014538"/>
          </a:xfrm>
        </p:spPr>
        <p:txBody>
          <a:bodyPr/>
          <a:lstStyle/>
          <a:p>
            <a:endParaRPr lang="en-GB" dirty="0"/>
          </a:p>
        </p:txBody>
      </p:sp>
      <p:sp>
        <p:nvSpPr>
          <p:cNvPr id="11" name="Media Placeholder 9">
            <a:extLst>
              <a:ext uri="{FF2B5EF4-FFF2-40B4-BE49-F238E27FC236}">
                <a16:creationId xmlns:a16="http://schemas.microsoft.com/office/drawing/2014/main" id="{F0776623-6A70-FD98-13E7-8CFD1D7A8CD8}"/>
              </a:ext>
            </a:extLst>
          </p:cNvPr>
          <p:cNvSpPr>
            <a:spLocks noGrp="1"/>
          </p:cNvSpPr>
          <p:nvPr>
            <p:ph type="media" sz="quarter" idx="17"/>
          </p:nvPr>
        </p:nvSpPr>
        <p:spPr>
          <a:xfrm>
            <a:off x="8485779" y="1825625"/>
            <a:ext cx="2868020" cy="2014538"/>
          </a:xfrm>
        </p:spPr>
        <p:txBody>
          <a:bodyPr/>
          <a:lstStyle/>
          <a:p>
            <a:endParaRPr lang="en-GB"/>
          </a:p>
        </p:txBody>
      </p:sp>
      <p:sp>
        <p:nvSpPr>
          <p:cNvPr id="15" name="Media Placeholder 9">
            <a:extLst>
              <a:ext uri="{FF2B5EF4-FFF2-40B4-BE49-F238E27FC236}">
                <a16:creationId xmlns:a16="http://schemas.microsoft.com/office/drawing/2014/main" id="{80610CF5-9B18-B334-BD20-03A5707860BB}"/>
              </a:ext>
            </a:extLst>
          </p:cNvPr>
          <p:cNvSpPr>
            <a:spLocks noGrp="1"/>
          </p:cNvSpPr>
          <p:nvPr>
            <p:ph type="media" sz="quarter" idx="18"/>
          </p:nvPr>
        </p:nvSpPr>
        <p:spPr>
          <a:xfrm>
            <a:off x="3128522" y="4046026"/>
            <a:ext cx="2869506" cy="2014538"/>
          </a:xfrm>
        </p:spPr>
        <p:txBody>
          <a:bodyPr/>
          <a:lstStyle/>
          <a:p>
            <a:endParaRPr lang="en-GB" dirty="0"/>
          </a:p>
        </p:txBody>
      </p:sp>
      <p:sp>
        <p:nvSpPr>
          <p:cNvPr id="16" name="Media Placeholder 9">
            <a:extLst>
              <a:ext uri="{FF2B5EF4-FFF2-40B4-BE49-F238E27FC236}">
                <a16:creationId xmlns:a16="http://schemas.microsoft.com/office/drawing/2014/main" id="{97A3AAEF-B4B9-1F0C-2696-3B9A63ECF378}"/>
              </a:ext>
            </a:extLst>
          </p:cNvPr>
          <p:cNvSpPr>
            <a:spLocks noGrp="1"/>
          </p:cNvSpPr>
          <p:nvPr>
            <p:ph type="media" sz="quarter" idx="19"/>
          </p:nvPr>
        </p:nvSpPr>
        <p:spPr>
          <a:xfrm>
            <a:off x="6701049" y="4046026"/>
            <a:ext cx="2869506" cy="2014538"/>
          </a:xfrm>
        </p:spPr>
        <p:txBody>
          <a:bodyPr/>
          <a:lstStyle/>
          <a:p>
            <a:endParaRPr lang="en-GB"/>
          </a:p>
        </p:txBody>
      </p:sp>
      <p:sp>
        <p:nvSpPr>
          <p:cNvPr id="17" name="Oval 16">
            <a:extLst>
              <a:ext uri="{FF2B5EF4-FFF2-40B4-BE49-F238E27FC236}">
                <a16:creationId xmlns:a16="http://schemas.microsoft.com/office/drawing/2014/main" id="{3B25DEF2-95E9-AF12-BA85-B95BD95DF635}"/>
              </a:ext>
            </a:extLst>
          </p:cNvPr>
          <p:cNvSpPr/>
          <p:nvPr userDrawn="1"/>
        </p:nvSpPr>
        <p:spPr>
          <a:xfrm>
            <a:off x="838200" y="1825625"/>
            <a:ext cx="507077" cy="507077"/>
          </a:xfrm>
          <a:prstGeom prst="ellipse">
            <a:avLst/>
          </a:prstGeom>
          <a:solidFill>
            <a:srgbClr val="534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1</a:t>
            </a:r>
          </a:p>
        </p:txBody>
      </p:sp>
      <p:sp>
        <p:nvSpPr>
          <p:cNvPr id="18" name="Oval 17">
            <a:extLst>
              <a:ext uri="{FF2B5EF4-FFF2-40B4-BE49-F238E27FC236}">
                <a16:creationId xmlns:a16="http://schemas.microsoft.com/office/drawing/2014/main" id="{E458A704-8E63-8F81-D087-D63DDA59B5B6}"/>
              </a:ext>
            </a:extLst>
          </p:cNvPr>
          <p:cNvSpPr/>
          <p:nvPr userDrawn="1"/>
        </p:nvSpPr>
        <p:spPr>
          <a:xfrm>
            <a:off x="4406175" y="1825625"/>
            <a:ext cx="507077" cy="507077"/>
          </a:xfrm>
          <a:prstGeom prst="ellipse">
            <a:avLst/>
          </a:prstGeom>
          <a:solidFill>
            <a:srgbClr val="534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sp>
        <p:nvSpPr>
          <p:cNvPr id="19" name="Oval 18">
            <a:extLst>
              <a:ext uri="{FF2B5EF4-FFF2-40B4-BE49-F238E27FC236}">
                <a16:creationId xmlns:a16="http://schemas.microsoft.com/office/drawing/2014/main" id="{F33E243A-5AF3-2E4C-DF7E-DFCFF2A8F8EF}"/>
              </a:ext>
            </a:extLst>
          </p:cNvPr>
          <p:cNvSpPr/>
          <p:nvPr userDrawn="1"/>
        </p:nvSpPr>
        <p:spPr>
          <a:xfrm>
            <a:off x="7983254" y="1825625"/>
            <a:ext cx="507077" cy="507077"/>
          </a:xfrm>
          <a:prstGeom prst="ellipse">
            <a:avLst/>
          </a:prstGeom>
          <a:solidFill>
            <a:srgbClr val="534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20" name="Oval 19">
            <a:extLst>
              <a:ext uri="{FF2B5EF4-FFF2-40B4-BE49-F238E27FC236}">
                <a16:creationId xmlns:a16="http://schemas.microsoft.com/office/drawing/2014/main" id="{B7C2A6B0-34D4-2DD9-9C4C-3A414954B402}"/>
              </a:ext>
            </a:extLst>
          </p:cNvPr>
          <p:cNvSpPr/>
          <p:nvPr userDrawn="1"/>
        </p:nvSpPr>
        <p:spPr>
          <a:xfrm>
            <a:off x="2621445" y="4046026"/>
            <a:ext cx="507077" cy="507077"/>
          </a:xfrm>
          <a:prstGeom prst="ellipse">
            <a:avLst/>
          </a:prstGeom>
          <a:solidFill>
            <a:srgbClr val="534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21" name="Oval 20">
            <a:extLst>
              <a:ext uri="{FF2B5EF4-FFF2-40B4-BE49-F238E27FC236}">
                <a16:creationId xmlns:a16="http://schemas.microsoft.com/office/drawing/2014/main" id="{E5FF401B-B15A-7261-E346-3FFC29F079E8}"/>
              </a:ext>
            </a:extLst>
          </p:cNvPr>
          <p:cNvSpPr/>
          <p:nvPr userDrawn="1"/>
        </p:nvSpPr>
        <p:spPr>
          <a:xfrm>
            <a:off x="6193974" y="4046026"/>
            <a:ext cx="507077" cy="507077"/>
          </a:xfrm>
          <a:prstGeom prst="ellipse">
            <a:avLst/>
          </a:prstGeom>
          <a:solidFill>
            <a:srgbClr val="534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31225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ctivity_video+caption">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10" name="Media Placeholder 9">
            <a:extLst>
              <a:ext uri="{FF2B5EF4-FFF2-40B4-BE49-F238E27FC236}">
                <a16:creationId xmlns:a16="http://schemas.microsoft.com/office/drawing/2014/main" id="{0095BD2F-F391-2580-EF45-78A8400DE8A8}"/>
              </a:ext>
            </a:extLst>
          </p:cNvPr>
          <p:cNvSpPr>
            <a:spLocks noGrp="1"/>
          </p:cNvSpPr>
          <p:nvPr>
            <p:ph type="media" sz="quarter" idx="12"/>
          </p:nvPr>
        </p:nvSpPr>
        <p:spPr>
          <a:xfrm>
            <a:off x="838200" y="1825625"/>
            <a:ext cx="10515600" cy="3714142"/>
          </a:xfrm>
        </p:spPr>
        <p:txBody>
          <a:bodyPr/>
          <a:lstStyle/>
          <a:p>
            <a:endParaRPr lang="en-GB"/>
          </a:p>
        </p:txBody>
      </p:sp>
      <p:sp>
        <p:nvSpPr>
          <p:cNvPr id="14" name="Footer Placeholder 4">
            <a:extLst>
              <a:ext uri="{FF2B5EF4-FFF2-40B4-BE49-F238E27FC236}">
                <a16:creationId xmlns:a16="http://schemas.microsoft.com/office/drawing/2014/main" id="{42B8CCDF-DB6F-8C00-F908-1C017D9AF93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May 2024</a:t>
            </a:r>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Content Placeholder 2">
            <a:extLst>
              <a:ext uri="{FF2B5EF4-FFF2-40B4-BE49-F238E27FC236}">
                <a16:creationId xmlns:a16="http://schemas.microsoft.com/office/drawing/2014/main" id="{49AF71F1-E160-0253-6C35-1902EF17E141}"/>
              </a:ext>
            </a:extLst>
          </p:cNvPr>
          <p:cNvSpPr>
            <a:spLocks noGrp="1"/>
          </p:cNvSpPr>
          <p:nvPr>
            <p:ph idx="1"/>
          </p:nvPr>
        </p:nvSpPr>
        <p:spPr>
          <a:xfrm>
            <a:off x="838199" y="5744095"/>
            <a:ext cx="10515599" cy="432867"/>
          </a:xfrm>
        </p:spPr>
        <p:txBody>
          <a:bodyPr>
            <a:normAutofit/>
          </a:bodyPr>
          <a:lstStyle>
            <a:lvl1pPr marL="0" indent="0">
              <a:buNone/>
              <a:defRPr sz="1800"/>
            </a:lvl1pPr>
          </a:lstStyle>
          <a:p>
            <a:pPr lvl="0"/>
            <a:r>
              <a:rPr lang="en-US" dirty="0"/>
              <a:t>Click to edit Master text styles</a:t>
            </a:r>
          </a:p>
        </p:txBody>
      </p:sp>
    </p:spTree>
    <p:extLst>
      <p:ext uri="{BB962C8B-B14F-4D97-AF65-F5344CB8AC3E}">
        <p14:creationId xmlns:p14="http://schemas.microsoft.com/office/powerpoint/2010/main" val="18164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vity_questions">
    <p:spTree>
      <p:nvGrpSpPr>
        <p:cNvPr id="1" name=""/>
        <p:cNvGrpSpPr/>
        <p:nvPr/>
      </p:nvGrpSpPr>
      <p:grpSpPr>
        <a:xfrm>
          <a:off x="0" y="0"/>
          <a:ext cx="0" cy="0"/>
          <a:chOff x="0" y="0"/>
          <a:chExt cx="0" cy="0"/>
        </a:xfrm>
      </p:grpSpPr>
      <p:pic>
        <p:nvPicPr>
          <p:cNvPr id="7" name="Picture 6" descr="A picture containing screenshot, design&#10;&#10;Description automatically generated">
            <a:extLst>
              <a:ext uri="{FF2B5EF4-FFF2-40B4-BE49-F238E27FC236}">
                <a16:creationId xmlns:a16="http://schemas.microsoft.com/office/drawing/2014/main" id="{A4C40C32-74F9-B9CA-C59A-65AD4DD3C8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
          <a:stretch/>
        </p:blipFill>
        <p:spPr>
          <a:xfrm>
            <a:off x="7556311" y="1610867"/>
            <a:ext cx="4635689" cy="5247132"/>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4">
            <a:extLst>
              <a:ext uri="{FF2B5EF4-FFF2-40B4-BE49-F238E27FC236}">
                <a16:creationId xmlns:a16="http://schemas.microsoft.com/office/drawing/2014/main" id="{5A4879B2-B6EE-DE7B-2C83-25EEB102F0B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May 2024</a:t>
            </a:r>
          </a:p>
        </p:txBody>
      </p:sp>
      <p:sp>
        <p:nvSpPr>
          <p:cNvPr id="4" name="Text Placeholder 5">
            <a:extLst>
              <a:ext uri="{FF2B5EF4-FFF2-40B4-BE49-F238E27FC236}">
                <a16:creationId xmlns:a16="http://schemas.microsoft.com/office/drawing/2014/main" id="{56F986DF-3D2A-678C-B7BA-42B8340E3DC4}"/>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Text Placeholder 12">
            <a:extLst>
              <a:ext uri="{FF2B5EF4-FFF2-40B4-BE49-F238E27FC236}">
                <a16:creationId xmlns:a16="http://schemas.microsoft.com/office/drawing/2014/main" id="{1F936F32-0F00-143C-23D0-72E9A6BD48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304757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2BFA8-2D39-244F-4F2A-031D91E2E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DD84677-D669-F58E-69CC-70B9AE12C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5293567"/>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50" r:id="rId3"/>
    <p:sldLayoutId id="2147483661" r:id="rId4"/>
    <p:sldLayoutId id="2147483670" r:id="rId5"/>
    <p:sldLayoutId id="2147483665" r:id="rId6"/>
    <p:sldLayoutId id="2147483662" r:id="rId7"/>
    <p:sldLayoutId id="2147483671" r:id="rId8"/>
    <p:sldLayoutId id="2147483652" r:id="rId9"/>
    <p:sldLayoutId id="2147483664" r:id="rId10"/>
    <p:sldLayoutId id="2147483657" r:id="rId11"/>
    <p:sldLayoutId id="2147483667" r:id="rId12"/>
    <p:sldLayoutId id="2147483668" r:id="rId13"/>
    <p:sldLayoutId id="2147483669" r:id="rId14"/>
  </p:sldLayoutIdLst>
  <p:txStyles>
    <p:titleStyle>
      <a:lvl1pPr algn="l" defTabSz="914400" rtl="0" eaLnBrk="1" latinLnBrk="0" hangingPunct="1">
        <a:lnSpc>
          <a:spcPct val="90000"/>
        </a:lnSpc>
        <a:spcBef>
          <a:spcPct val="0"/>
        </a:spcBef>
        <a:buNone/>
        <a:defRPr sz="40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CE04C9-F46F-4224-A880-738B1633B564}"/>
              </a:ext>
            </a:extLst>
          </p:cNvPr>
          <p:cNvSpPr>
            <a:spLocks noGrp="1"/>
          </p:cNvSpPr>
          <p:nvPr>
            <p:ph type="ctrTitle"/>
          </p:nvPr>
        </p:nvSpPr>
        <p:spPr>
          <a:xfrm>
            <a:off x="1524000" y="3835106"/>
            <a:ext cx="9144000" cy="875845"/>
          </a:xfrm>
        </p:spPr>
        <p:txBody>
          <a:bodyPr>
            <a:normAutofit/>
          </a:bodyPr>
          <a:lstStyle/>
          <a:p>
            <a:r>
              <a:rPr lang="en-GB" dirty="0"/>
              <a:t>Digital</a:t>
            </a:r>
          </a:p>
        </p:txBody>
      </p:sp>
      <p:sp>
        <p:nvSpPr>
          <p:cNvPr id="7" name="Subtitle 6">
            <a:extLst>
              <a:ext uri="{FF2B5EF4-FFF2-40B4-BE49-F238E27FC236}">
                <a16:creationId xmlns:a16="http://schemas.microsoft.com/office/drawing/2014/main" id="{1F5EADF3-A590-4AFE-1185-A6960C9D1B6A}"/>
              </a:ext>
            </a:extLst>
          </p:cNvPr>
          <p:cNvSpPr>
            <a:spLocks noGrp="1"/>
          </p:cNvSpPr>
          <p:nvPr>
            <p:ph type="subTitle" idx="1"/>
          </p:nvPr>
        </p:nvSpPr>
        <p:spPr>
          <a:xfrm>
            <a:off x="1524000" y="4903189"/>
            <a:ext cx="9144000" cy="583211"/>
          </a:xfrm>
        </p:spPr>
        <p:txBody>
          <a:bodyPr>
            <a:normAutofit/>
          </a:bodyPr>
          <a:lstStyle/>
          <a:p>
            <a:r>
              <a:rPr lang="en-GB" sz="2100" dirty="0"/>
              <a:t>Topic: Culture and the impact of technology</a:t>
            </a:r>
          </a:p>
        </p:txBody>
      </p:sp>
      <p:sp>
        <p:nvSpPr>
          <p:cNvPr id="4" name="Text Placeholder 3">
            <a:extLst>
              <a:ext uri="{FF2B5EF4-FFF2-40B4-BE49-F238E27FC236}">
                <a16:creationId xmlns:a16="http://schemas.microsoft.com/office/drawing/2014/main" id="{47867F5A-5A0F-C526-6E2A-AC6C470A9D34}"/>
              </a:ext>
            </a:extLst>
          </p:cNvPr>
          <p:cNvSpPr>
            <a:spLocks noGrp="1"/>
          </p:cNvSpPr>
          <p:nvPr>
            <p:ph type="body" sz="quarter" idx="10"/>
          </p:nvPr>
        </p:nvSpPr>
        <p:spPr>
          <a:xfrm>
            <a:off x="6096000" y="2476724"/>
            <a:ext cx="5623668" cy="534189"/>
          </a:xfrm>
        </p:spPr>
        <p:txBody>
          <a:bodyPr/>
          <a:lstStyle/>
          <a:p>
            <a:r>
              <a:rPr lang="en-GB" dirty="0"/>
              <a:t>Route: Digital</a:t>
            </a:r>
          </a:p>
        </p:txBody>
      </p:sp>
      <p:sp>
        <p:nvSpPr>
          <p:cNvPr id="5" name="Text Placeholder 4">
            <a:extLst>
              <a:ext uri="{FF2B5EF4-FFF2-40B4-BE49-F238E27FC236}">
                <a16:creationId xmlns:a16="http://schemas.microsoft.com/office/drawing/2014/main" id="{47751806-CAEB-6B9E-B21F-4278168228FD}"/>
              </a:ext>
            </a:extLst>
          </p:cNvPr>
          <p:cNvSpPr>
            <a:spLocks noGrp="1"/>
          </p:cNvSpPr>
          <p:nvPr>
            <p:ph type="body" sz="quarter" idx="11"/>
          </p:nvPr>
        </p:nvSpPr>
        <p:spPr>
          <a:xfrm>
            <a:off x="1524000" y="5625863"/>
            <a:ext cx="9144000" cy="458004"/>
          </a:xfrm>
        </p:spPr>
        <p:txBody>
          <a:bodyPr/>
          <a:lstStyle/>
          <a:p>
            <a:r>
              <a:rPr lang="en-GB" dirty="0"/>
              <a:t>Lesson 2: Digital technology has changed our world</a:t>
            </a:r>
          </a:p>
        </p:txBody>
      </p:sp>
    </p:spTree>
    <p:extLst>
      <p:ext uri="{BB962C8B-B14F-4D97-AF65-F5344CB8AC3E}">
        <p14:creationId xmlns:p14="http://schemas.microsoft.com/office/powerpoint/2010/main" val="192407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E17DC-3BAA-267E-AB9C-328D316190A5}"/>
              </a:ext>
            </a:extLst>
          </p:cNvPr>
          <p:cNvSpPr>
            <a:spLocks noGrp="1"/>
          </p:cNvSpPr>
          <p:nvPr>
            <p:ph type="title"/>
          </p:nvPr>
        </p:nvSpPr>
        <p:spPr>
          <a:xfrm>
            <a:off x="838200" y="365125"/>
            <a:ext cx="10515600" cy="1325563"/>
          </a:xfrm>
        </p:spPr>
        <p:txBody>
          <a:bodyPr>
            <a:normAutofit/>
          </a:bodyPr>
          <a:lstStyle/>
          <a:p>
            <a:r>
              <a:rPr lang="en-GB"/>
              <a:t>Digital social skills and remote working</a:t>
            </a:r>
            <a:endParaRPr lang="en-GB" sz="4000"/>
          </a:p>
        </p:txBody>
      </p:sp>
      <p:sp>
        <p:nvSpPr>
          <p:cNvPr id="7" name="Content Placeholder 6">
            <a:extLst>
              <a:ext uri="{FF2B5EF4-FFF2-40B4-BE49-F238E27FC236}">
                <a16:creationId xmlns:a16="http://schemas.microsoft.com/office/drawing/2014/main" id="{F091B6F4-D2A6-E7F8-F267-7E93AD2F0D42}"/>
              </a:ext>
            </a:extLst>
          </p:cNvPr>
          <p:cNvSpPr>
            <a:spLocks noGrp="1"/>
          </p:cNvSpPr>
          <p:nvPr>
            <p:ph idx="10"/>
          </p:nvPr>
        </p:nvSpPr>
        <p:spPr>
          <a:xfrm>
            <a:off x="506730" y="3353365"/>
            <a:ext cx="2705100" cy="2975997"/>
          </a:xfrm>
          <a:solidFill>
            <a:srgbClr val="FFF5C4"/>
          </a:solidFill>
        </p:spPr>
        <p:txBody>
          <a:bodyPr tIns="648000">
            <a:normAutofit/>
          </a:bodyPr>
          <a:lstStyle/>
          <a:p>
            <a:pPr marL="0" indent="0">
              <a:buNone/>
            </a:pPr>
            <a:r>
              <a:rPr lang="en-GB" sz="2200" b="1"/>
              <a:t>Text and email </a:t>
            </a:r>
            <a:r>
              <a:rPr lang="en-GB" sz="2200"/>
              <a:t>requires careful use of language and etiquette, especially in the workplace.</a:t>
            </a:r>
          </a:p>
        </p:txBody>
      </p:sp>
      <p:sp>
        <p:nvSpPr>
          <p:cNvPr id="15" name="Text Placeholder 14">
            <a:extLst>
              <a:ext uri="{FF2B5EF4-FFF2-40B4-BE49-F238E27FC236}">
                <a16:creationId xmlns:a16="http://schemas.microsoft.com/office/drawing/2014/main" id="{F9967349-E579-E9FB-6985-6EB3B15649EE}"/>
              </a:ext>
            </a:extLst>
          </p:cNvPr>
          <p:cNvSpPr>
            <a:spLocks noGrp="1"/>
          </p:cNvSpPr>
          <p:nvPr>
            <p:ph type="body" sz="quarter" idx="12"/>
          </p:nvPr>
        </p:nvSpPr>
        <p:spPr>
          <a:xfrm>
            <a:off x="838200" y="6356349"/>
            <a:ext cx="4210050" cy="365125"/>
          </a:xfrm>
        </p:spPr>
        <p:txBody>
          <a:bodyPr/>
          <a:lstStyle/>
          <a:p>
            <a:r>
              <a:rPr lang="en-GB"/>
              <a:t>Lesson 2: Digital technology has changed our world</a:t>
            </a:r>
          </a:p>
        </p:txBody>
      </p:sp>
      <p:sp>
        <p:nvSpPr>
          <p:cNvPr id="16" name="Text Placeholder 15">
            <a:extLst>
              <a:ext uri="{FF2B5EF4-FFF2-40B4-BE49-F238E27FC236}">
                <a16:creationId xmlns:a16="http://schemas.microsoft.com/office/drawing/2014/main" id="{AA4BCB19-D078-C4E2-47E6-DAA90CD4F8E3}"/>
              </a:ext>
            </a:extLst>
          </p:cNvPr>
          <p:cNvSpPr>
            <a:spLocks noGrp="1"/>
          </p:cNvSpPr>
          <p:nvPr>
            <p:ph type="body" sz="quarter" idx="14"/>
          </p:nvPr>
        </p:nvSpPr>
        <p:spPr/>
        <p:txBody>
          <a:bodyPr/>
          <a:lstStyle/>
          <a:p>
            <a:r>
              <a:rPr lang="en-GB"/>
              <a:t>Activity 2</a:t>
            </a:r>
          </a:p>
        </p:txBody>
      </p:sp>
      <p:grpSp>
        <p:nvGrpSpPr>
          <p:cNvPr id="4" name="Group 3">
            <a:extLst>
              <a:ext uri="{FF2B5EF4-FFF2-40B4-BE49-F238E27FC236}">
                <a16:creationId xmlns:a16="http://schemas.microsoft.com/office/drawing/2014/main" id="{C514B961-E8EE-A7C5-A7EE-0498FD5FACCD}"/>
              </a:ext>
            </a:extLst>
          </p:cNvPr>
          <p:cNvGrpSpPr/>
          <p:nvPr/>
        </p:nvGrpSpPr>
        <p:grpSpPr>
          <a:xfrm>
            <a:off x="1357787" y="2854392"/>
            <a:ext cx="1013323" cy="1013323"/>
            <a:chOff x="2930275" y="1471363"/>
            <a:chExt cx="1013323" cy="1013323"/>
          </a:xfrm>
        </p:grpSpPr>
        <p:sp>
          <p:nvSpPr>
            <p:cNvPr id="25" name="Oval 24">
              <a:extLst>
                <a:ext uri="{FF2B5EF4-FFF2-40B4-BE49-F238E27FC236}">
                  <a16:creationId xmlns:a16="http://schemas.microsoft.com/office/drawing/2014/main" id="{FD5A0F55-0764-7A16-0719-4E434254C4C3}"/>
                </a:ext>
              </a:extLst>
            </p:cNvPr>
            <p:cNvSpPr/>
            <p:nvPr/>
          </p:nvSpPr>
          <p:spPr>
            <a:xfrm>
              <a:off x="2930275" y="1471363"/>
              <a:ext cx="1013323" cy="1013323"/>
            </a:xfrm>
            <a:prstGeom prst="ellipse">
              <a:avLst/>
            </a:prstGeom>
            <a:solidFill>
              <a:schemeClr val="bg1"/>
            </a:solidFill>
            <a:ln w="28575">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computer screen with a cursor&#10;&#10;Description automatically generated with medium confidence">
              <a:extLst>
                <a:ext uri="{FF2B5EF4-FFF2-40B4-BE49-F238E27FC236}">
                  <a16:creationId xmlns:a16="http://schemas.microsoft.com/office/drawing/2014/main" id="{BBDC5769-A23F-3344-15A6-C9850466AB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07005" y="1756003"/>
              <a:ext cx="658496" cy="444043"/>
            </a:xfrm>
            <a:prstGeom prst="rect">
              <a:avLst/>
            </a:prstGeom>
          </p:spPr>
        </p:pic>
      </p:grpSp>
      <p:sp>
        <p:nvSpPr>
          <p:cNvPr id="5" name="Content Placeholder 6">
            <a:extLst>
              <a:ext uri="{FF2B5EF4-FFF2-40B4-BE49-F238E27FC236}">
                <a16:creationId xmlns:a16="http://schemas.microsoft.com/office/drawing/2014/main" id="{B6DFFA16-D272-9C67-F4C3-3B5B93422028}"/>
              </a:ext>
            </a:extLst>
          </p:cNvPr>
          <p:cNvSpPr txBox="1">
            <a:spLocks/>
          </p:cNvSpPr>
          <p:nvPr/>
        </p:nvSpPr>
        <p:spPr>
          <a:xfrm>
            <a:off x="3344632" y="3353365"/>
            <a:ext cx="2703600" cy="2975997"/>
          </a:xfrm>
          <a:prstGeom prst="rect">
            <a:avLst/>
          </a:prstGeom>
          <a:solidFill>
            <a:srgbClr val="FFF5C4"/>
          </a:solidFill>
          <a:ln w="28575">
            <a:solidFill>
              <a:srgbClr val="FFF5C4"/>
            </a:solidFill>
          </a:ln>
        </p:spPr>
        <p:txBody>
          <a:bodyPr vert="horz" lIns="180000" tIns="648000" rIns="180000" bIns="180000" rtlCol="0">
            <a:normAutofit fontScale="85000" lnSpcReduction="10000"/>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Video conferencing </a:t>
            </a:r>
            <a:r>
              <a:rPr lang="en-GB" dirty="0"/>
              <a:t>with multiple people can be challenging, and positions of webcams need to </a:t>
            </a:r>
            <a:br>
              <a:rPr lang="en-GB" dirty="0"/>
            </a:br>
            <a:r>
              <a:rPr lang="en-GB" dirty="0"/>
              <a:t>be considered.</a:t>
            </a:r>
          </a:p>
        </p:txBody>
      </p:sp>
      <p:grpSp>
        <p:nvGrpSpPr>
          <p:cNvPr id="9" name="Group 8">
            <a:extLst>
              <a:ext uri="{FF2B5EF4-FFF2-40B4-BE49-F238E27FC236}">
                <a16:creationId xmlns:a16="http://schemas.microsoft.com/office/drawing/2014/main" id="{3F0A4D24-5755-6067-F13E-1587D2C9CFE4}"/>
              </a:ext>
            </a:extLst>
          </p:cNvPr>
          <p:cNvGrpSpPr/>
          <p:nvPr/>
        </p:nvGrpSpPr>
        <p:grpSpPr>
          <a:xfrm>
            <a:off x="4101871" y="2846703"/>
            <a:ext cx="1013323" cy="1013323"/>
            <a:chOff x="2930275" y="1471363"/>
            <a:chExt cx="1013323" cy="1013323"/>
          </a:xfrm>
        </p:grpSpPr>
        <p:sp>
          <p:nvSpPr>
            <p:cNvPr id="10" name="Oval 9">
              <a:extLst>
                <a:ext uri="{FF2B5EF4-FFF2-40B4-BE49-F238E27FC236}">
                  <a16:creationId xmlns:a16="http://schemas.microsoft.com/office/drawing/2014/main" id="{FAF28BF0-C378-4151-75FE-527AA3FB211F}"/>
                </a:ext>
              </a:extLst>
            </p:cNvPr>
            <p:cNvSpPr/>
            <p:nvPr/>
          </p:nvSpPr>
          <p:spPr>
            <a:xfrm>
              <a:off x="2930275" y="1471363"/>
              <a:ext cx="1013323" cy="1013323"/>
            </a:xfrm>
            <a:prstGeom prst="ellipse">
              <a:avLst/>
            </a:prstGeom>
            <a:solidFill>
              <a:schemeClr val="bg1"/>
            </a:solidFill>
            <a:ln w="28575">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computer screen with a cursor&#10;&#10;Description automatically generated with medium confidence">
              <a:extLst>
                <a:ext uri="{FF2B5EF4-FFF2-40B4-BE49-F238E27FC236}">
                  <a16:creationId xmlns:a16="http://schemas.microsoft.com/office/drawing/2014/main" id="{CDE2FA2E-990C-E6BE-17C1-EE51E9C703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07005" y="1756003"/>
              <a:ext cx="658496" cy="444043"/>
            </a:xfrm>
            <a:prstGeom prst="rect">
              <a:avLst/>
            </a:prstGeom>
          </p:spPr>
        </p:pic>
      </p:grpSp>
      <p:sp>
        <p:nvSpPr>
          <p:cNvPr id="12" name="Content Placeholder 6">
            <a:extLst>
              <a:ext uri="{FF2B5EF4-FFF2-40B4-BE49-F238E27FC236}">
                <a16:creationId xmlns:a16="http://schemas.microsoft.com/office/drawing/2014/main" id="{E8D042E3-7282-5F22-D96C-18158AF3E48F}"/>
              </a:ext>
            </a:extLst>
          </p:cNvPr>
          <p:cNvSpPr txBox="1">
            <a:spLocks/>
          </p:cNvSpPr>
          <p:nvPr/>
        </p:nvSpPr>
        <p:spPr>
          <a:xfrm>
            <a:off x="6172197" y="3353365"/>
            <a:ext cx="2703600" cy="2975997"/>
          </a:xfrm>
          <a:prstGeom prst="rect">
            <a:avLst/>
          </a:prstGeom>
          <a:solidFill>
            <a:srgbClr val="FFF5C4"/>
          </a:solidFill>
          <a:ln w="28575">
            <a:solidFill>
              <a:srgbClr val="FFF5C4"/>
            </a:solidFill>
          </a:ln>
        </p:spPr>
        <p:txBody>
          <a:bodyPr vert="horz" lIns="180000" tIns="648000" rIns="180000" bIns="180000" rtlCol="0">
            <a:normAutofit fontScale="85000" lnSpcReduction="10000"/>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Sharing and liking social media content </a:t>
            </a:r>
            <a:r>
              <a:rPr lang="en-GB" dirty="0"/>
              <a:t>allows us to make judgements and give opinions </a:t>
            </a:r>
            <a:br>
              <a:rPr lang="en-GB" dirty="0"/>
            </a:br>
            <a:r>
              <a:rPr lang="en-GB" dirty="0"/>
              <a:t>on people we do </a:t>
            </a:r>
            <a:br>
              <a:rPr lang="en-GB" dirty="0"/>
            </a:br>
            <a:r>
              <a:rPr lang="en-GB" dirty="0"/>
              <a:t>not know.</a:t>
            </a:r>
          </a:p>
        </p:txBody>
      </p:sp>
      <p:grpSp>
        <p:nvGrpSpPr>
          <p:cNvPr id="13" name="Group 12">
            <a:extLst>
              <a:ext uri="{FF2B5EF4-FFF2-40B4-BE49-F238E27FC236}">
                <a16:creationId xmlns:a16="http://schemas.microsoft.com/office/drawing/2014/main" id="{ADAF74BD-CF9D-30C4-A94E-E1B51601AC3A}"/>
              </a:ext>
            </a:extLst>
          </p:cNvPr>
          <p:cNvGrpSpPr/>
          <p:nvPr/>
        </p:nvGrpSpPr>
        <p:grpSpPr>
          <a:xfrm>
            <a:off x="7066741" y="2854392"/>
            <a:ext cx="1013323" cy="1013323"/>
            <a:chOff x="2930275" y="1471363"/>
            <a:chExt cx="1013323" cy="1013323"/>
          </a:xfrm>
        </p:grpSpPr>
        <p:sp>
          <p:nvSpPr>
            <p:cNvPr id="14" name="Oval 13">
              <a:extLst>
                <a:ext uri="{FF2B5EF4-FFF2-40B4-BE49-F238E27FC236}">
                  <a16:creationId xmlns:a16="http://schemas.microsoft.com/office/drawing/2014/main" id="{60297965-F5E6-E890-D60C-D542E419958A}"/>
                </a:ext>
              </a:extLst>
            </p:cNvPr>
            <p:cNvSpPr/>
            <p:nvPr/>
          </p:nvSpPr>
          <p:spPr>
            <a:xfrm>
              <a:off x="2930275" y="1471363"/>
              <a:ext cx="1013323" cy="1013323"/>
            </a:xfrm>
            <a:prstGeom prst="ellipse">
              <a:avLst/>
            </a:prstGeom>
            <a:solidFill>
              <a:schemeClr val="bg1"/>
            </a:solidFill>
            <a:ln w="28575">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computer screen with a cursor&#10;&#10;Description automatically generated with medium confidence">
              <a:extLst>
                <a:ext uri="{FF2B5EF4-FFF2-40B4-BE49-F238E27FC236}">
                  <a16:creationId xmlns:a16="http://schemas.microsoft.com/office/drawing/2014/main" id="{F812DEC6-4533-980B-BE83-0AC3226D4A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07005" y="1756003"/>
              <a:ext cx="658496" cy="444043"/>
            </a:xfrm>
            <a:prstGeom prst="rect">
              <a:avLst/>
            </a:prstGeom>
          </p:spPr>
        </p:pic>
      </p:grpSp>
      <p:sp>
        <p:nvSpPr>
          <p:cNvPr id="22" name="Content Placeholder 7">
            <a:extLst>
              <a:ext uri="{FF2B5EF4-FFF2-40B4-BE49-F238E27FC236}">
                <a16:creationId xmlns:a16="http://schemas.microsoft.com/office/drawing/2014/main" id="{926616D9-C66A-0E80-71DA-D49CB1FCBB97}"/>
              </a:ext>
            </a:extLst>
          </p:cNvPr>
          <p:cNvSpPr txBox="1">
            <a:spLocks/>
          </p:cNvSpPr>
          <p:nvPr/>
        </p:nvSpPr>
        <p:spPr>
          <a:xfrm>
            <a:off x="839788" y="1872344"/>
            <a:ext cx="10807382" cy="1110886"/>
          </a:xfrm>
          <a:prstGeom prst="rect">
            <a:avLst/>
          </a:prstGeom>
          <a:noFill/>
          <a:ln w="28575">
            <a:noFill/>
          </a:ln>
        </p:spPr>
        <p:txBody>
          <a:bodyPr vert="horz" lIns="180000" tIns="180000" rIns="180000" bIns="180000" rtlCol="0">
            <a:no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Our increased digital socialising and remote working has meant dealing with new challenges and ensuring that we have good digital literacy.</a:t>
            </a:r>
          </a:p>
        </p:txBody>
      </p:sp>
      <p:sp>
        <p:nvSpPr>
          <p:cNvPr id="19" name="Content Placeholder 6">
            <a:extLst>
              <a:ext uri="{FF2B5EF4-FFF2-40B4-BE49-F238E27FC236}">
                <a16:creationId xmlns:a16="http://schemas.microsoft.com/office/drawing/2014/main" id="{E3928F31-A893-E59C-0C66-25372042F695}"/>
              </a:ext>
            </a:extLst>
          </p:cNvPr>
          <p:cNvSpPr txBox="1">
            <a:spLocks/>
          </p:cNvSpPr>
          <p:nvPr/>
        </p:nvSpPr>
        <p:spPr>
          <a:xfrm>
            <a:off x="9017404" y="3353365"/>
            <a:ext cx="2703600" cy="2975997"/>
          </a:xfrm>
          <a:prstGeom prst="rect">
            <a:avLst/>
          </a:prstGeom>
          <a:solidFill>
            <a:srgbClr val="FFF5C4"/>
          </a:solidFill>
          <a:ln w="28575">
            <a:solidFill>
              <a:srgbClr val="FFF5C4"/>
            </a:solidFill>
          </a:ln>
        </p:spPr>
        <p:txBody>
          <a:bodyPr vert="horz" lIns="180000" tIns="648000" rIns="180000" bIns="180000" rtlCol="0">
            <a:no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a:t>Collaborative working </a:t>
            </a:r>
            <a:r>
              <a:rPr lang="en-GB" sz="2000"/>
              <a:t>allows colleagues to work simultaneously from any location on the same online-based project.</a:t>
            </a:r>
          </a:p>
        </p:txBody>
      </p:sp>
      <p:grpSp>
        <p:nvGrpSpPr>
          <p:cNvPr id="20" name="Group 19">
            <a:extLst>
              <a:ext uri="{FF2B5EF4-FFF2-40B4-BE49-F238E27FC236}">
                <a16:creationId xmlns:a16="http://schemas.microsoft.com/office/drawing/2014/main" id="{BF2794B1-F042-5D98-2044-64B06A5C13D0}"/>
              </a:ext>
            </a:extLst>
          </p:cNvPr>
          <p:cNvGrpSpPr/>
          <p:nvPr/>
        </p:nvGrpSpPr>
        <p:grpSpPr>
          <a:xfrm>
            <a:off x="9893365" y="2873690"/>
            <a:ext cx="1013323" cy="1013323"/>
            <a:chOff x="2930275" y="1471363"/>
            <a:chExt cx="1013323" cy="1013323"/>
          </a:xfrm>
        </p:grpSpPr>
        <p:sp>
          <p:nvSpPr>
            <p:cNvPr id="21" name="Oval 20">
              <a:extLst>
                <a:ext uri="{FF2B5EF4-FFF2-40B4-BE49-F238E27FC236}">
                  <a16:creationId xmlns:a16="http://schemas.microsoft.com/office/drawing/2014/main" id="{32448626-7472-023A-F04B-E7D569E9C0A9}"/>
                </a:ext>
              </a:extLst>
            </p:cNvPr>
            <p:cNvSpPr/>
            <p:nvPr/>
          </p:nvSpPr>
          <p:spPr>
            <a:xfrm>
              <a:off x="2930275" y="1471363"/>
              <a:ext cx="1013323" cy="1013323"/>
            </a:xfrm>
            <a:prstGeom prst="ellipse">
              <a:avLst/>
            </a:prstGeom>
            <a:solidFill>
              <a:schemeClr val="bg1"/>
            </a:solidFill>
            <a:ln w="28575">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A computer screen with a cursor&#10;&#10;Description automatically generated with medium confidence">
              <a:extLst>
                <a:ext uri="{FF2B5EF4-FFF2-40B4-BE49-F238E27FC236}">
                  <a16:creationId xmlns:a16="http://schemas.microsoft.com/office/drawing/2014/main" id="{3F8C80CF-ECB8-BED9-CE47-2C66FBBAF9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07005" y="1756003"/>
              <a:ext cx="658496" cy="444043"/>
            </a:xfrm>
            <a:prstGeom prst="rect">
              <a:avLst/>
            </a:prstGeom>
          </p:spPr>
        </p:pic>
      </p:grpSp>
    </p:spTree>
    <p:extLst>
      <p:ext uri="{BB962C8B-B14F-4D97-AF65-F5344CB8AC3E}">
        <p14:creationId xmlns:p14="http://schemas.microsoft.com/office/powerpoint/2010/main" val="380533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6AB381D-6E53-C664-1449-F7C7EAA77882}"/>
              </a:ext>
            </a:extLst>
          </p:cNvPr>
          <p:cNvSpPr>
            <a:spLocks noGrp="1"/>
          </p:cNvSpPr>
          <p:nvPr>
            <p:ph type="title"/>
          </p:nvPr>
        </p:nvSpPr>
        <p:spPr/>
        <p:txBody>
          <a:bodyPr/>
          <a:lstStyle/>
          <a:p>
            <a:r>
              <a:rPr lang="en-GB" dirty="0"/>
              <a:t>Peer and professional networks</a:t>
            </a:r>
          </a:p>
        </p:txBody>
      </p:sp>
      <p:sp>
        <p:nvSpPr>
          <p:cNvPr id="16" name="Content Placeholder 15">
            <a:extLst>
              <a:ext uri="{FF2B5EF4-FFF2-40B4-BE49-F238E27FC236}">
                <a16:creationId xmlns:a16="http://schemas.microsoft.com/office/drawing/2014/main" id="{90DB5824-6018-206D-4FE9-7F414BEB9D15}"/>
              </a:ext>
            </a:extLst>
          </p:cNvPr>
          <p:cNvSpPr>
            <a:spLocks noGrp="1"/>
          </p:cNvSpPr>
          <p:nvPr>
            <p:ph idx="1"/>
          </p:nvPr>
        </p:nvSpPr>
        <p:spPr/>
        <p:txBody>
          <a:bodyPr>
            <a:normAutofit fontScale="92500" lnSpcReduction="20000"/>
          </a:bodyPr>
          <a:lstStyle/>
          <a:p>
            <a:r>
              <a:rPr lang="en-GB" dirty="0"/>
              <a:t>Organisations of all sizes need to manage the </a:t>
            </a:r>
            <a:r>
              <a:rPr lang="en-GB" b="1" dirty="0"/>
              <a:t>remote </a:t>
            </a:r>
            <a:br>
              <a:rPr lang="en-GB" b="1" dirty="0"/>
            </a:br>
            <a:r>
              <a:rPr lang="en-GB" b="1" dirty="0"/>
              <a:t>engagement </a:t>
            </a:r>
            <a:r>
              <a:rPr lang="en-GB" dirty="0"/>
              <a:t>of staff to ensure standards are met.</a:t>
            </a:r>
          </a:p>
          <a:p>
            <a:r>
              <a:rPr lang="en-GB" dirty="0"/>
              <a:t>Joining an organisation means that we become</a:t>
            </a:r>
            <a:br>
              <a:rPr lang="en-GB" dirty="0"/>
            </a:br>
            <a:r>
              <a:rPr lang="en-GB" dirty="0"/>
              <a:t>part of new </a:t>
            </a:r>
            <a:r>
              <a:rPr lang="en-GB" b="1" dirty="0"/>
              <a:t>peer networks</a:t>
            </a:r>
            <a:r>
              <a:rPr lang="en-GB" dirty="0"/>
              <a:t>; we take part in</a:t>
            </a:r>
            <a:br>
              <a:rPr lang="en-GB" dirty="0"/>
            </a:br>
            <a:r>
              <a:rPr lang="en-GB" dirty="0"/>
              <a:t>digital discussions and post messages to </a:t>
            </a:r>
            <a:br>
              <a:rPr lang="en-GB" dirty="0"/>
            </a:br>
            <a:r>
              <a:rPr lang="en-GB" dirty="0"/>
              <a:t>multiple different groups.</a:t>
            </a:r>
            <a:r>
              <a:rPr lang="en-GB" b="1" dirty="0"/>
              <a:t> </a:t>
            </a:r>
          </a:p>
          <a:p>
            <a:r>
              <a:rPr lang="en-GB" dirty="0"/>
              <a:t>There is an expectation to join </a:t>
            </a:r>
            <a:r>
              <a:rPr lang="en-GB" b="1" dirty="0"/>
              <a:t>professional </a:t>
            </a:r>
            <a:br>
              <a:rPr lang="en-GB" b="1" dirty="0"/>
            </a:br>
            <a:r>
              <a:rPr lang="en-GB" b="1" dirty="0"/>
              <a:t>networks</a:t>
            </a:r>
            <a:r>
              <a:rPr lang="en-GB" dirty="0"/>
              <a:t> such as LinkedIn. We build online</a:t>
            </a:r>
            <a:br>
              <a:rPr lang="en-GB" dirty="0"/>
            </a:br>
            <a:r>
              <a:rPr lang="en-GB" dirty="0"/>
              <a:t>professional profiles and connect to those</a:t>
            </a:r>
            <a:br>
              <a:rPr lang="en-GB" dirty="0"/>
            </a:br>
            <a:r>
              <a:rPr lang="en-GB" dirty="0"/>
              <a:t>in similar roles and industries around the world.</a:t>
            </a:r>
          </a:p>
          <a:p>
            <a:r>
              <a:rPr lang="en-US" b="0" i="0" u="none" strike="noStrike" dirty="0">
                <a:solidFill>
                  <a:srgbClr val="262626"/>
                </a:solidFill>
                <a:effectLst/>
                <a:latin typeface="Arial" panose="020B0604020202020204" pitchFamily="34" charset="0"/>
              </a:rPr>
              <a:t>When shortlisting and interviewing potential employees,</a:t>
            </a:r>
            <a:br>
              <a:rPr lang="en-US" b="0" i="0" u="none" strike="noStrike" dirty="0">
                <a:solidFill>
                  <a:srgbClr val="262626"/>
                </a:solidFill>
                <a:effectLst/>
                <a:latin typeface="Arial" panose="020B0604020202020204" pitchFamily="34" charset="0"/>
              </a:rPr>
            </a:br>
            <a:r>
              <a:rPr lang="en-US" b="0" i="0" u="none" strike="noStrike" dirty="0">
                <a:solidFill>
                  <a:srgbClr val="262626"/>
                </a:solidFill>
                <a:effectLst/>
                <a:latin typeface="Arial" panose="020B0604020202020204" pitchFamily="34" charset="0"/>
              </a:rPr>
              <a:t>organisations will check </a:t>
            </a:r>
            <a:r>
              <a:rPr lang="en-US" i="0" u="none" strike="noStrike" dirty="0">
                <a:solidFill>
                  <a:srgbClr val="262626"/>
                </a:solidFill>
                <a:effectLst/>
                <a:latin typeface="Arial" panose="020B0604020202020204" pitchFamily="34" charset="0"/>
              </a:rPr>
              <a:t>both</a:t>
            </a:r>
            <a:r>
              <a:rPr lang="en-US" b="0" i="0" u="none" strike="noStrike" dirty="0">
                <a:solidFill>
                  <a:srgbClr val="262626"/>
                </a:solidFill>
                <a:effectLst/>
                <a:latin typeface="Arial" panose="020B0604020202020204" pitchFamily="34" charset="0"/>
              </a:rPr>
              <a:t> our </a:t>
            </a:r>
            <a:r>
              <a:rPr lang="en-US" b="1" i="0" u="none" strike="noStrike" dirty="0">
                <a:solidFill>
                  <a:srgbClr val="262626"/>
                </a:solidFill>
                <a:effectLst/>
                <a:latin typeface="Arial" panose="020B0604020202020204" pitchFamily="34" charset="0"/>
              </a:rPr>
              <a:t>peer</a:t>
            </a:r>
            <a:r>
              <a:rPr lang="en-US" b="0" i="0" u="none" strike="noStrike" dirty="0">
                <a:solidFill>
                  <a:srgbClr val="262626"/>
                </a:solidFill>
                <a:effectLst/>
                <a:latin typeface="Arial" panose="020B0604020202020204" pitchFamily="34" charset="0"/>
              </a:rPr>
              <a:t> and </a:t>
            </a:r>
            <a:r>
              <a:rPr lang="en-US" b="1" i="0" u="none" strike="noStrike" dirty="0">
                <a:solidFill>
                  <a:srgbClr val="262626"/>
                </a:solidFill>
                <a:effectLst/>
                <a:latin typeface="Arial" panose="020B0604020202020204" pitchFamily="34" charset="0"/>
              </a:rPr>
              <a:t>professional</a:t>
            </a:r>
            <a:r>
              <a:rPr lang="en-US" b="0" i="0" u="none" strike="noStrike" dirty="0">
                <a:solidFill>
                  <a:srgbClr val="262626"/>
                </a:solidFill>
                <a:effectLst/>
                <a:latin typeface="Arial" panose="020B0604020202020204" pitchFamily="34" charset="0"/>
              </a:rPr>
              <a:t> </a:t>
            </a:r>
            <a:r>
              <a:rPr lang="en-US" b="1" i="0" u="none" strike="noStrike" dirty="0">
                <a:solidFill>
                  <a:srgbClr val="262626"/>
                </a:solidFill>
                <a:effectLst/>
                <a:latin typeface="Arial" panose="020B0604020202020204" pitchFamily="34" charset="0"/>
              </a:rPr>
              <a:t>networks</a:t>
            </a:r>
            <a:r>
              <a:rPr lang="en-US" i="0" u="none" strike="noStrike" dirty="0">
                <a:solidFill>
                  <a:srgbClr val="262626"/>
                </a:solidFill>
                <a:effectLst/>
                <a:latin typeface="Arial" panose="020B0604020202020204" pitchFamily="34" charset="0"/>
              </a:rPr>
              <a:t>.</a:t>
            </a:r>
            <a:endParaRPr lang="en-GB"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3</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200" y="6356349"/>
            <a:ext cx="4210050" cy="365125"/>
          </a:xfrm>
        </p:spPr>
        <p:txBody>
          <a:bodyPr/>
          <a:lstStyle/>
          <a:p>
            <a:r>
              <a:rPr lang="en-GB" dirty="0"/>
              <a:t>Lesson 2: Digital technology has changed our world</a:t>
            </a:r>
          </a:p>
        </p:txBody>
      </p:sp>
      <p:sp>
        <p:nvSpPr>
          <p:cNvPr id="2" name="Oval 1">
            <a:extLst>
              <a:ext uri="{FF2B5EF4-FFF2-40B4-BE49-F238E27FC236}">
                <a16:creationId xmlns:a16="http://schemas.microsoft.com/office/drawing/2014/main" id="{417F0D06-6872-3142-BD7C-BEC832CD8535}"/>
              </a:ext>
            </a:extLst>
          </p:cNvPr>
          <p:cNvSpPr/>
          <p:nvPr/>
        </p:nvSpPr>
        <p:spPr>
          <a:xfrm>
            <a:off x="7647709" y="2425735"/>
            <a:ext cx="3151118" cy="3151118"/>
          </a:xfrm>
          <a:prstGeom prst="ellipse">
            <a:avLst/>
          </a:prstGeom>
          <a:solidFill>
            <a:schemeClr val="bg1"/>
          </a:solidFill>
          <a:ln w="38100">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computer screen with a cursor&#10;&#10;Description automatically generated with medium confidence">
            <a:extLst>
              <a:ext uri="{FF2B5EF4-FFF2-40B4-BE49-F238E27FC236}">
                <a16:creationId xmlns:a16="http://schemas.microsoft.com/office/drawing/2014/main" id="{8DF06CC1-CB42-A964-0951-D6F7AA38EF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3441" y="3282494"/>
            <a:ext cx="2131895" cy="1437599"/>
          </a:xfrm>
          <a:prstGeom prst="rect">
            <a:avLst/>
          </a:prstGeom>
        </p:spPr>
      </p:pic>
    </p:spTree>
    <p:extLst>
      <p:ext uri="{BB962C8B-B14F-4D97-AF65-F5344CB8AC3E}">
        <p14:creationId xmlns:p14="http://schemas.microsoft.com/office/powerpoint/2010/main" val="108195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Our digital identity</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199" y="1825625"/>
            <a:ext cx="5921829" cy="4351338"/>
          </a:xfrm>
        </p:spPr>
        <p:txBody>
          <a:bodyPr>
            <a:normAutofit/>
          </a:bodyPr>
          <a:lstStyle/>
          <a:p>
            <a:r>
              <a:rPr lang="en-GB" dirty="0"/>
              <a:t>We spend time creating a digital identity; the person that others see when they search for us online and the impression that we give of ourselves.</a:t>
            </a:r>
          </a:p>
          <a:p>
            <a:r>
              <a:rPr lang="en-GB" dirty="0"/>
              <a:t>Many of us build two digital identities, one personal and one professional.</a:t>
            </a:r>
          </a:p>
          <a:p>
            <a:r>
              <a:rPr lang="en-GB" dirty="0"/>
              <a:t>New and potential employers will search for information on both of these identities.</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2</a:t>
            </a:r>
          </a:p>
        </p:txBody>
      </p:sp>
      <p:sp>
        <p:nvSpPr>
          <p:cNvPr id="16" name="Text Placeholder 15">
            <a:extLst>
              <a:ext uri="{FF2B5EF4-FFF2-40B4-BE49-F238E27FC236}">
                <a16:creationId xmlns:a16="http://schemas.microsoft.com/office/drawing/2014/main" id="{7BE8136D-0C89-D68D-F368-030DEA6F0B2E}"/>
              </a:ext>
            </a:extLst>
          </p:cNvPr>
          <p:cNvSpPr>
            <a:spLocks noGrp="1"/>
          </p:cNvSpPr>
          <p:nvPr>
            <p:ph type="body" sz="quarter" idx="11"/>
          </p:nvPr>
        </p:nvSpPr>
        <p:spPr/>
        <p:txBody>
          <a:bodyPr/>
          <a:lstStyle/>
          <a:p>
            <a:r>
              <a:rPr lang="en-GB" dirty="0"/>
              <a:t>Lesson 2: Digital technology has changed our world</a:t>
            </a:r>
          </a:p>
        </p:txBody>
      </p:sp>
      <p:pic>
        <p:nvPicPr>
          <p:cNvPr id="7" name="Picture Placeholder 6" descr="A person using a tablet&#10;&#10;Description automatically generated">
            <a:extLst>
              <a:ext uri="{FF2B5EF4-FFF2-40B4-BE49-F238E27FC236}">
                <a16:creationId xmlns:a16="http://schemas.microsoft.com/office/drawing/2014/main" id="{AB57B6B9-C408-9738-BF72-8DD9E044F3D6}"/>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55065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E17DC-3BAA-267E-AB9C-328D316190A5}"/>
              </a:ext>
            </a:extLst>
          </p:cNvPr>
          <p:cNvSpPr>
            <a:spLocks noGrp="1"/>
          </p:cNvSpPr>
          <p:nvPr>
            <p:ph type="title"/>
          </p:nvPr>
        </p:nvSpPr>
        <p:spPr>
          <a:xfrm>
            <a:off x="838200" y="365125"/>
            <a:ext cx="10515600" cy="1325563"/>
          </a:xfrm>
        </p:spPr>
        <p:txBody>
          <a:bodyPr>
            <a:normAutofit/>
          </a:bodyPr>
          <a:lstStyle/>
          <a:p>
            <a:r>
              <a:rPr lang="en-GB" sz="4000" dirty="0"/>
              <a:t>Our </a:t>
            </a:r>
            <a:r>
              <a:rPr lang="en-GB" dirty="0"/>
              <a:t>digital identity</a:t>
            </a:r>
            <a:endParaRPr lang="en-GB" sz="4000" dirty="0"/>
          </a:p>
        </p:txBody>
      </p:sp>
      <p:sp>
        <p:nvSpPr>
          <p:cNvPr id="7" name="Content Placeholder 6">
            <a:extLst>
              <a:ext uri="{FF2B5EF4-FFF2-40B4-BE49-F238E27FC236}">
                <a16:creationId xmlns:a16="http://schemas.microsoft.com/office/drawing/2014/main" id="{F091B6F4-D2A6-E7F8-F267-7E93AD2F0D42}"/>
              </a:ext>
            </a:extLst>
          </p:cNvPr>
          <p:cNvSpPr>
            <a:spLocks noGrp="1"/>
          </p:cNvSpPr>
          <p:nvPr>
            <p:ph idx="10"/>
          </p:nvPr>
        </p:nvSpPr>
        <p:spPr>
          <a:xfrm>
            <a:off x="368349" y="1978025"/>
            <a:ext cx="3361706" cy="4351338"/>
          </a:xfrm>
        </p:spPr>
        <p:txBody>
          <a:bodyPr tIns="648000">
            <a:normAutofit/>
          </a:bodyPr>
          <a:lstStyle/>
          <a:p>
            <a:pPr marL="0" indent="0" algn="ctr">
              <a:buNone/>
            </a:pPr>
            <a:r>
              <a:rPr lang="en-US" sz="2000" b="1" dirty="0"/>
              <a:t>Personal profile</a:t>
            </a:r>
          </a:p>
          <a:p>
            <a:pPr marL="0" indent="0">
              <a:buNone/>
            </a:pPr>
            <a:r>
              <a:rPr lang="en-US" sz="1600" dirty="0"/>
              <a:t>The identity we want to present to friends and family on social networks. It can include:</a:t>
            </a:r>
          </a:p>
          <a:p>
            <a:r>
              <a:rPr lang="en-US" sz="1600" dirty="0"/>
              <a:t>interests, opinions, and hobbies;</a:t>
            </a:r>
          </a:p>
          <a:p>
            <a:r>
              <a:rPr lang="en-US" sz="1600" dirty="0"/>
              <a:t>personal life events;</a:t>
            </a:r>
          </a:p>
          <a:p>
            <a:r>
              <a:rPr lang="en-US" sz="1600" dirty="0"/>
              <a:t>names of our friends.</a:t>
            </a:r>
          </a:p>
        </p:txBody>
      </p:sp>
      <p:sp>
        <p:nvSpPr>
          <p:cNvPr id="8" name="Content Placeholder 7">
            <a:extLst>
              <a:ext uri="{FF2B5EF4-FFF2-40B4-BE49-F238E27FC236}">
                <a16:creationId xmlns:a16="http://schemas.microsoft.com/office/drawing/2014/main" id="{B927EFDF-2C92-58FD-9766-D88640B53DCD}"/>
              </a:ext>
            </a:extLst>
          </p:cNvPr>
          <p:cNvSpPr>
            <a:spLocks noGrp="1"/>
          </p:cNvSpPr>
          <p:nvPr>
            <p:ph idx="11"/>
          </p:nvPr>
        </p:nvSpPr>
        <p:spPr>
          <a:xfrm>
            <a:off x="4009414" y="1975328"/>
            <a:ext cx="3835135" cy="4351338"/>
          </a:xfrm>
        </p:spPr>
        <p:txBody>
          <a:bodyPr tIns="648000">
            <a:noAutofit/>
          </a:bodyPr>
          <a:lstStyle/>
          <a:p>
            <a:pPr marL="0" indent="0" algn="ctr">
              <a:buNone/>
            </a:pPr>
            <a:r>
              <a:rPr lang="en-US" sz="2000" b="1" dirty="0"/>
              <a:t>Professional profile</a:t>
            </a:r>
          </a:p>
          <a:p>
            <a:pPr marL="0" indent="0">
              <a:buNone/>
            </a:pPr>
            <a:r>
              <a:rPr lang="en-US" sz="1600" dirty="0"/>
              <a:t>This is often on services such as LinkedIn and is aimed at employers and colleagues. It can include:</a:t>
            </a:r>
          </a:p>
          <a:p>
            <a:r>
              <a:rPr lang="en-US" sz="1600" dirty="0"/>
              <a:t>qualifications/achievements and job histories;</a:t>
            </a:r>
          </a:p>
          <a:p>
            <a:r>
              <a:rPr lang="en-US" sz="1600" dirty="0"/>
              <a:t>skills and attributes;</a:t>
            </a:r>
          </a:p>
          <a:p>
            <a:r>
              <a:rPr lang="en-US" sz="1600" dirty="0"/>
              <a:t>contacts and organisations we are connected to;</a:t>
            </a:r>
          </a:p>
          <a:p>
            <a:r>
              <a:rPr lang="en-GB" sz="1600" dirty="0"/>
              <a:t>professional projects and collaborations.</a:t>
            </a:r>
            <a:endParaRPr lang="en-US" sz="1600" dirty="0"/>
          </a:p>
        </p:txBody>
      </p:sp>
      <p:sp>
        <p:nvSpPr>
          <p:cNvPr id="15" name="Text Placeholder 14">
            <a:extLst>
              <a:ext uri="{FF2B5EF4-FFF2-40B4-BE49-F238E27FC236}">
                <a16:creationId xmlns:a16="http://schemas.microsoft.com/office/drawing/2014/main" id="{F9967349-E579-E9FB-6985-6EB3B15649EE}"/>
              </a:ext>
            </a:extLst>
          </p:cNvPr>
          <p:cNvSpPr>
            <a:spLocks noGrp="1"/>
          </p:cNvSpPr>
          <p:nvPr>
            <p:ph type="body" sz="quarter" idx="12"/>
          </p:nvPr>
        </p:nvSpPr>
        <p:spPr>
          <a:xfrm>
            <a:off x="838200" y="6356349"/>
            <a:ext cx="4210050" cy="365125"/>
          </a:xfrm>
        </p:spPr>
        <p:txBody>
          <a:bodyPr/>
          <a:lstStyle/>
          <a:p>
            <a:r>
              <a:rPr lang="en-GB" dirty="0"/>
              <a:t>Lesson 2: Digital technology has changed our world</a:t>
            </a:r>
          </a:p>
        </p:txBody>
      </p:sp>
      <p:sp>
        <p:nvSpPr>
          <p:cNvPr id="16" name="Text Placeholder 15">
            <a:extLst>
              <a:ext uri="{FF2B5EF4-FFF2-40B4-BE49-F238E27FC236}">
                <a16:creationId xmlns:a16="http://schemas.microsoft.com/office/drawing/2014/main" id="{AA4BCB19-D078-C4E2-47E6-DAA90CD4F8E3}"/>
              </a:ext>
            </a:extLst>
          </p:cNvPr>
          <p:cNvSpPr>
            <a:spLocks noGrp="1"/>
          </p:cNvSpPr>
          <p:nvPr>
            <p:ph type="body" sz="quarter" idx="14"/>
          </p:nvPr>
        </p:nvSpPr>
        <p:spPr/>
        <p:txBody>
          <a:bodyPr/>
          <a:lstStyle/>
          <a:p>
            <a:r>
              <a:rPr lang="en-GB" dirty="0"/>
              <a:t>Activity 2</a:t>
            </a:r>
          </a:p>
        </p:txBody>
      </p:sp>
      <p:sp>
        <p:nvSpPr>
          <p:cNvPr id="25" name="Oval 24">
            <a:extLst>
              <a:ext uri="{FF2B5EF4-FFF2-40B4-BE49-F238E27FC236}">
                <a16:creationId xmlns:a16="http://schemas.microsoft.com/office/drawing/2014/main" id="{FD5A0F55-0764-7A16-0719-4E434254C4C3}"/>
              </a:ext>
            </a:extLst>
          </p:cNvPr>
          <p:cNvSpPr/>
          <p:nvPr/>
        </p:nvSpPr>
        <p:spPr>
          <a:xfrm>
            <a:off x="1567197" y="1471363"/>
            <a:ext cx="1013323" cy="1013323"/>
          </a:xfrm>
          <a:prstGeom prst="ellipse">
            <a:avLst/>
          </a:prstGeom>
          <a:solidFill>
            <a:schemeClr val="bg1"/>
          </a:solidFill>
          <a:ln w="28575">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C1847994-533D-F4AE-A9EF-A83880EBB83C}"/>
              </a:ext>
            </a:extLst>
          </p:cNvPr>
          <p:cNvSpPr/>
          <p:nvPr/>
        </p:nvSpPr>
        <p:spPr>
          <a:xfrm>
            <a:off x="5432436" y="1386465"/>
            <a:ext cx="1013323" cy="1013323"/>
          </a:xfrm>
          <a:prstGeom prst="ellipse">
            <a:avLst/>
          </a:prstGeom>
          <a:solidFill>
            <a:schemeClr val="bg1"/>
          </a:solidFill>
          <a:ln w="28575">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descr="A computer screen with a cursor&#10;&#10;Description automatically generated with medium confidence">
            <a:extLst>
              <a:ext uri="{FF2B5EF4-FFF2-40B4-BE49-F238E27FC236}">
                <a16:creationId xmlns:a16="http://schemas.microsoft.com/office/drawing/2014/main" id="{BBDC5769-A23F-3344-15A6-C9850466AB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3927" y="1756003"/>
            <a:ext cx="658496" cy="444043"/>
          </a:xfrm>
          <a:prstGeom prst="rect">
            <a:avLst/>
          </a:prstGeom>
        </p:spPr>
      </p:pic>
      <p:pic>
        <p:nvPicPr>
          <p:cNvPr id="3" name="Picture 2" descr="A computer screen with a cursor&#10;&#10;Description automatically generated with medium confidence">
            <a:extLst>
              <a:ext uri="{FF2B5EF4-FFF2-40B4-BE49-F238E27FC236}">
                <a16:creationId xmlns:a16="http://schemas.microsoft.com/office/drawing/2014/main" id="{86BF082F-C5CD-73A8-7A90-3192127716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18560" y="1671105"/>
            <a:ext cx="658496" cy="444043"/>
          </a:xfrm>
          <a:prstGeom prst="rect">
            <a:avLst/>
          </a:prstGeom>
        </p:spPr>
      </p:pic>
      <p:sp>
        <p:nvSpPr>
          <p:cNvPr id="4" name="Content Placeholder 6">
            <a:extLst>
              <a:ext uri="{FF2B5EF4-FFF2-40B4-BE49-F238E27FC236}">
                <a16:creationId xmlns:a16="http://schemas.microsoft.com/office/drawing/2014/main" id="{885B9E88-E0A4-C5F0-F0BF-977B2116325E}"/>
              </a:ext>
            </a:extLst>
          </p:cNvPr>
          <p:cNvSpPr txBox="1">
            <a:spLocks/>
          </p:cNvSpPr>
          <p:nvPr/>
        </p:nvSpPr>
        <p:spPr>
          <a:xfrm>
            <a:off x="8123909" y="1978025"/>
            <a:ext cx="3361706" cy="4351338"/>
          </a:xfrm>
          <a:prstGeom prst="rect">
            <a:avLst/>
          </a:prstGeom>
          <a:noFill/>
          <a:ln w="28575">
            <a:solidFill>
              <a:srgbClr val="FFF5C4"/>
            </a:solidFill>
          </a:ln>
        </p:spPr>
        <p:txBody>
          <a:bodyPr vert="horz" lIns="180000" tIns="648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b="1" dirty="0"/>
              <a:t>Digital branding</a:t>
            </a:r>
          </a:p>
          <a:p>
            <a:pPr marL="0" indent="0">
              <a:buFont typeface="Arial" panose="020B0604020202020204" pitchFamily="34" charset="0"/>
              <a:buNone/>
            </a:pPr>
            <a:r>
              <a:rPr lang="en-GB" sz="1600" dirty="0"/>
              <a:t>The image we want to present online. This can include:</a:t>
            </a:r>
          </a:p>
          <a:p>
            <a:r>
              <a:rPr lang="en-GB" sz="1600" dirty="0"/>
              <a:t>Our physical appearance on video calls, including the background;</a:t>
            </a:r>
          </a:p>
          <a:p>
            <a:r>
              <a:rPr lang="en-GB" sz="1600" dirty="0"/>
              <a:t>Our social media profile images and descriptions;</a:t>
            </a:r>
          </a:p>
          <a:p>
            <a:r>
              <a:rPr lang="en-GB" sz="1600" dirty="0"/>
              <a:t>The styling, colour choices and imagery used in our communications.</a:t>
            </a:r>
          </a:p>
        </p:txBody>
      </p:sp>
      <p:sp>
        <p:nvSpPr>
          <p:cNvPr id="5" name="Oval 4">
            <a:extLst>
              <a:ext uri="{FF2B5EF4-FFF2-40B4-BE49-F238E27FC236}">
                <a16:creationId xmlns:a16="http://schemas.microsoft.com/office/drawing/2014/main" id="{8987C1E3-3D45-3957-0746-2B676DBCF9D4}"/>
              </a:ext>
            </a:extLst>
          </p:cNvPr>
          <p:cNvSpPr/>
          <p:nvPr/>
        </p:nvSpPr>
        <p:spPr>
          <a:xfrm>
            <a:off x="9322757" y="1471363"/>
            <a:ext cx="1013323" cy="1013323"/>
          </a:xfrm>
          <a:prstGeom prst="ellipse">
            <a:avLst/>
          </a:prstGeom>
          <a:solidFill>
            <a:schemeClr val="bg1"/>
          </a:solidFill>
          <a:ln w="28575">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computer screen with a cursor&#10;&#10;Description automatically generated with medium confidence">
            <a:extLst>
              <a:ext uri="{FF2B5EF4-FFF2-40B4-BE49-F238E27FC236}">
                <a16:creationId xmlns:a16="http://schemas.microsoft.com/office/drawing/2014/main" id="{C43AACAD-AEBB-EC12-6130-F2EC1EE10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00170" y="1754051"/>
            <a:ext cx="658496" cy="444043"/>
          </a:xfrm>
          <a:prstGeom prst="rect">
            <a:avLst/>
          </a:prstGeom>
        </p:spPr>
      </p:pic>
    </p:spTree>
    <p:extLst>
      <p:ext uri="{BB962C8B-B14F-4D97-AF65-F5344CB8AC3E}">
        <p14:creationId xmlns:p14="http://schemas.microsoft.com/office/powerpoint/2010/main" val="1664500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Digital profiles</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7427495" cy="4351338"/>
          </a:xfrm>
        </p:spPr>
        <p:txBody>
          <a:bodyPr>
            <a:noAutofit/>
          </a:bodyPr>
          <a:lstStyle/>
          <a:p>
            <a:pPr>
              <a:lnSpc>
                <a:spcPct val="98000"/>
              </a:lnSpc>
              <a:spcAft>
                <a:spcPts val="800"/>
              </a:spcAft>
            </a:pPr>
            <a:r>
              <a:rPr lang="en-GB" dirty="0"/>
              <a:t>Carry out a class survey asking these questions.</a:t>
            </a:r>
          </a:p>
          <a:p>
            <a:pPr marL="0" indent="0">
              <a:lnSpc>
                <a:spcPct val="98000"/>
              </a:lnSpc>
              <a:spcAft>
                <a:spcPts val="800"/>
              </a:spcAft>
              <a:buNone/>
            </a:pPr>
            <a:endParaRPr lang="en-GB" dirty="0"/>
          </a:p>
          <a:p>
            <a:pPr>
              <a:lnSpc>
                <a:spcPct val="98000"/>
              </a:lnSpc>
              <a:spcAft>
                <a:spcPts val="800"/>
              </a:spcAft>
            </a:pPr>
            <a:r>
              <a:rPr lang="en-GB" dirty="0"/>
              <a:t>Tally the responses and discuss the results.</a:t>
            </a:r>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4076"/>
              <a:gd name="connsiteY0" fmla="*/ 0 h 4351338"/>
              <a:gd name="connsiteX1" fmla="*/ 3174076 w 3174076"/>
              <a:gd name="connsiteY1" fmla="*/ 0 h 4351338"/>
              <a:gd name="connsiteX2" fmla="*/ 3174076 w 3174076"/>
              <a:gd name="connsiteY2" fmla="*/ 4351338 h 4351338"/>
              <a:gd name="connsiteX3" fmla="*/ 0 w 3174076"/>
              <a:gd name="connsiteY3" fmla="*/ 4351338 h 4351338"/>
              <a:gd name="connsiteX4" fmla="*/ 0 w 317407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076" h="4351338" fill="none" extrusionOk="0">
                <a:moveTo>
                  <a:pt x="0" y="0"/>
                </a:moveTo>
                <a:cubicBezTo>
                  <a:pt x="683513" y="-33775"/>
                  <a:pt x="1982506" y="138873"/>
                  <a:pt x="3174076" y="0"/>
                </a:cubicBezTo>
                <a:cubicBezTo>
                  <a:pt x="3100305" y="585222"/>
                  <a:pt x="3018193" y="3710241"/>
                  <a:pt x="3174076" y="4351338"/>
                </a:cubicBezTo>
                <a:cubicBezTo>
                  <a:pt x="2289957" y="4214008"/>
                  <a:pt x="1369523" y="4213482"/>
                  <a:pt x="0" y="4351338"/>
                </a:cubicBezTo>
                <a:cubicBezTo>
                  <a:pt x="152408" y="2268068"/>
                  <a:pt x="73868" y="1803478"/>
                  <a:pt x="0" y="0"/>
                </a:cubicBezTo>
                <a:close/>
              </a:path>
              <a:path w="3174076" h="4351338" stroke="0" extrusionOk="0">
                <a:moveTo>
                  <a:pt x="0" y="0"/>
                </a:moveTo>
                <a:cubicBezTo>
                  <a:pt x="582902" y="-101487"/>
                  <a:pt x="2639420" y="-162162"/>
                  <a:pt x="3174076" y="0"/>
                </a:cubicBezTo>
                <a:cubicBezTo>
                  <a:pt x="3234789" y="1739382"/>
                  <a:pt x="3113004" y="3375976"/>
                  <a:pt x="3174076" y="4351338"/>
                </a:cubicBezTo>
                <a:cubicBezTo>
                  <a:pt x="2062552" y="4401403"/>
                  <a:pt x="1170419"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indent="0">
              <a:lnSpc>
                <a:spcPct val="98000"/>
              </a:lnSpc>
              <a:spcAft>
                <a:spcPts val="800"/>
              </a:spcAft>
              <a:buNone/>
            </a:pPr>
            <a:r>
              <a:rPr lang="en-GB" sz="2200" dirty="0"/>
              <a:t>What are the social, gaming, and professional networks that you are using?</a:t>
            </a:r>
          </a:p>
          <a:p>
            <a:pPr marL="0" indent="0">
              <a:lnSpc>
                <a:spcPct val="98000"/>
              </a:lnSpc>
              <a:spcAft>
                <a:spcPts val="800"/>
              </a:spcAft>
              <a:buNone/>
            </a:pPr>
            <a:endParaRPr lang="en-US" sz="2200" i="0" u="none" strike="noStrike" dirty="0">
              <a:solidFill>
                <a:srgbClr val="262626"/>
              </a:solidFill>
              <a:effectLst/>
              <a:latin typeface="Arial" panose="020B0604020202020204" pitchFamily="34" charset="0"/>
            </a:endParaRPr>
          </a:p>
          <a:p>
            <a:pPr marL="0" indent="0">
              <a:lnSpc>
                <a:spcPct val="98000"/>
              </a:lnSpc>
              <a:spcAft>
                <a:spcPts val="800"/>
              </a:spcAft>
              <a:buNone/>
            </a:pPr>
            <a:r>
              <a:rPr lang="en-US" sz="2200" i="0" u="none" strike="noStrike" dirty="0">
                <a:solidFill>
                  <a:srgbClr val="262626"/>
                </a:solidFill>
                <a:effectLst/>
                <a:latin typeface="Arial" panose="020B0604020202020204" pitchFamily="34" charset="0"/>
              </a:rPr>
              <a:t>What are the benefits and drawbacks of </a:t>
            </a:r>
            <a:br>
              <a:rPr lang="en-US" sz="2200" i="0" u="none" strike="noStrike" dirty="0">
                <a:solidFill>
                  <a:srgbClr val="262626"/>
                </a:solidFill>
                <a:effectLst/>
                <a:latin typeface="Arial" panose="020B0604020202020204" pitchFamily="34" charset="0"/>
              </a:rPr>
            </a:br>
            <a:r>
              <a:rPr lang="en-US" sz="2200" i="0" u="none" strike="noStrike" dirty="0">
                <a:solidFill>
                  <a:srgbClr val="262626"/>
                </a:solidFill>
                <a:effectLst/>
                <a:latin typeface="Arial" panose="020B0604020202020204" pitchFamily="34" charset="0"/>
              </a:rPr>
              <a:t>the networks that </a:t>
            </a:r>
            <a:br>
              <a:rPr lang="en-US" sz="2200" i="0" u="none" strike="noStrike" dirty="0">
                <a:solidFill>
                  <a:srgbClr val="262626"/>
                </a:solidFill>
                <a:effectLst/>
                <a:latin typeface="Arial" panose="020B0604020202020204" pitchFamily="34" charset="0"/>
              </a:rPr>
            </a:br>
            <a:r>
              <a:rPr lang="en-US" sz="2200" i="0" u="none" strike="noStrike" dirty="0">
                <a:solidFill>
                  <a:srgbClr val="262626"/>
                </a:solidFill>
                <a:effectLst/>
                <a:latin typeface="Arial" panose="020B0604020202020204" pitchFamily="34" charset="0"/>
              </a:rPr>
              <a:t>you use?</a:t>
            </a:r>
            <a:endParaRPr lang="en-GB" sz="2200" dirty="0"/>
          </a:p>
        </p:txBody>
      </p:sp>
      <p:sp>
        <p:nvSpPr>
          <p:cNvPr id="11" name="Text Placeholder 10">
            <a:extLst>
              <a:ext uri="{FF2B5EF4-FFF2-40B4-BE49-F238E27FC236}">
                <a16:creationId xmlns:a16="http://schemas.microsoft.com/office/drawing/2014/main" id="{F7D875A6-BBFF-AC68-23F3-BAAB4815B976}"/>
              </a:ext>
            </a:extLst>
          </p:cNvPr>
          <p:cNvSpPr>
            <a:spLocks noGrp="1"/>
          </p:cNvSpPr>
          <p:nvPr>
            <p:ph type="body" sz="quarter" idx="11"/>
          </p:nvPr>
        </p:nvSpPr>
        <p:spPr>
          <a:xfrm>
            <a:off x="838200" y="6356349"/>
            <a:ext cx="5400000" cy="365125"/>
          </a:xfrm>
        </p:spPr>
        <p:txBody>
          <a:bodyPr/>
          <a:lstStyle/>
          <a:p>
            <a:r>
              <a:rPr lang="en-GB" dirty="0"/>
              <a:t>Lesson 2: Digital technology has changed our world</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2</a:t>
            </a:r>
          </a:p>
        </p:txBody>
      </p:sp>
    </p:spTree>
    <p:extLst>
      <p:ext uri="{BB962C8B-B14F-4D97-AF65-F5344CB8AC3E}">
        <p14:creationId xmlns:p14="http://schemas.microsoft.com/office/powerpoint/2010/main" val="27002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A1C9C1E-A887-3CBA-6580-68AAF2A3F033}"/>
              </a:ext>
            </a:extLst>
          </p:cNvPr>
          <p:cNvSpPr>
            <a:spLocks noGrp="1"/>
          </p:cNvSpPr>
          <p:nvPr>
            <p:ph type="body" sz="quarter" idx="14"/>
          </p:nvPr>
        </p:nvSpPr>
        <p:spPr/>
        <p:txBody>
          <a:bodyPr/>
          <a:lstStyle/>
          <a:p>
            <a:r>
              <a:rPr lang="en-GB" dirty="0"/>
              <a:t>Activity 3</a:t>
            </a:r>
          </a:p>
        </p:txBody>
      </p:sp>
      <p:sp>
        <p:nvSpPr>
          <p:cNvPr id="10" name="Title 9">
            <a:extLst>
              <a:ext uri="{FF2B5EF4-FFF2-40B4-BE49-F238E27FC236}">
                <a16:creationId xmlns:a16="http://schemas.microsoft.com/office/drawing/2014/main" id="{4BCB5F62-126E-5CFF-4742-6DC2E87A0E06}"/>
              </a:ext>
            </a:extLst>
          </p:cNvPr>
          <p:cNvSpPr>
            <a:spLocks noGrp="1"/>
          </p:cNvSpPr>
          <p:nvPr>
            <p:ph type="title"/>
          </p:nvPr>
        </p:nvSpPr>
        <p:spPr/>
        <p:txBody>
          <a:bodyPr/>
          <a:lstStyle/>
          <a:p>
            <a:r>
              <a:rPr lang="en-GB" dirty="0"/>
              <a:t>Digital access</a:t>
            </a:r>
          </a:p>
        </p:txBody>
      </p:sp>
      <p:sp>
        <p:nvSpPr>
          <p:cNvPr id="14" name="Text Placeholder 13">
            <a:extLst>
              <a:ext uri="{FF2B5EF4-FFF2-40B4-BE49-F238E27FC236}">
                <a16:creationId xmlns:a16="http://schemas.microsoft.com/office/drawing/2014/main" id="{7456300A-6046-4AF4-7EB5-6BDDD193CDCB}"/>
              </a:ext>
            </a:extLst>
          </p:cNvPr>
          <p:cNvSpPr>
            <a:spLocks noGrp="1"/>
          </p:cNvSpPr>
          <p:nvPr>
            <p:ph type="body" sz="quarter" idx="15"/>
          </p:nvPr>
        </p:nvSpPr>
        <p:spPr>
          <a:xfrm>
            <a:off x="838200" y="6288607"/>
            <a:ext cx="5400000" cy="432867"/>
          </a:xfrm>
        </p:spPr>
        <p:txBody>
          <a:bodyPr/>
          <a:lstStyle/>
          <a:p>
            <a:r>
              <a:rPr lang="en-GB" dirty="0"/>
              <a:t>Lesson 2: Digital technology has changed our world</a:t>
            </a:r>
          </a:p>
        </p:txBody>
      </p:sp>
      <p:pic>
        <p:nvPicPr>
          <p:cNvPr id="3" name="Picture 2" descr="A group of people sitting on a bench&#10;&#10;Description automatically generated">
            <a:extLst>
              <a:ext uri="{FF2B5EF4-FFF2-40B4-BE49-F238E27FC236}">
                <a16:creationId xmlns:a16="http://schemas.microsoft.com/office/drawing/2014/main" id="{EB805E06-F5EC-E953-779A-C6F2070673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045527"/>
            <a:ext cx="7772400" cy="3379304"/>
          </a:xfrm>
          <a:prstGeom prst="rect">
            <a:avLst/>
          </a:prstGeom>
        </p:spPr>
      </p:pic>
    </p:spTree>
    <p:extLst>
      <p:ext uri="{BB962C8B-B14F-4D97-AF65-F5344CB8AC3E}">
        <p14:creationId xmlns:p14="http://schemas.microsoft.com/office/powerpoint/2010/main" val="2302708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7B69660-FA8F-B735-7244-CAF5984F2DE4}"/>
              </a:ext>
            </a:extLst>
          </p:cNvPr>
          <p:cNvSpPr>
            <a:spLocks noGrp="1"/>
          </p:cNvSpPr>
          <p:nvPr>
            <p:ph sz="half" idx="10"/>
          </p:nvPr>
        </p:nvSpPr>
        <p:spPr>
          <a:xfrm>
            <a:off x="839788" y="1872343"/>
            <a:ext cx="5421312" cy="4174519"/>
          </a:xfrm>
        </p:spPr>
        <p:txBody>
          <a:bodyPr>
            <a:noAutofit/>
          </a:bodyPr>
          <a:lstStyle/>
          <a:p>
            <a:pPr marL="0" indent="0">
              <a:buNone/>
            </a:pPr>
            <a:r>
              <a:rPr lang="en-US" sz="2200" dirty="0"/>
              <a:t>Digital technology has improved access for some people and services, for example: </a:t>
            </a:r>
          </a:p>
          <a:p>
            <a:r>
              <a:rPr lang="en-US" sz="2200" dirty="0"/>
              <a:t>educational content;</a:t>
            </a:r>
          </a:p>
          <a:p>
            <a:r>
              <a:rPr lang="en-US" sz="2200" dirty="0"/>
              <a:t>job adverts;</a:t>
            </a:r>
          </a:p>
          <a:p>
            <a:r>
              <a:rPr lang="en-US" sz="2200" dirty="0"/>
              <a:t>NHS medical services and advice from home.</a:t>
            </a:r>
          </a:p>
          <a:p>
            <a:pPr marL="0" indent="0">
              <a:buNone/>
            </a:pPr>
            <a:r>
              <a:rPr lang="en-US" sz="2200" dirty="0"/>
              <a:t>However, these services require a minimum level of digital literacy to access.</a:t>
            </a:r>
          </a:p>
        </p:txBody>
      </p:sp>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9787" y="457201"/>
            <a:ext cx="11024263" cy="881742"/>
          </a:xfrm>
        </p:spPr>
        <p:txBody>
          <a:bodyPr>
            <a:normAutofit/>
          </a:bodyPr>
          <a:lstStyle/>
          <a:p>
            <a:r>
              <a:rPr lang="en-GB" sz="4000" dirty="0"/>
              <a:t>Improved access</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type="body" sz="quarter" idx="11"/>
          </p:nvPr>
        </p:nvSpPr>
        <p:spPr>
          <a:xfrm>
            <a:off x="838200" y="6356349"/>
            <a:ext cx="6840000" cy="365125"/>
          </a:xfrm>
        </p:spPr>
        <p:txBody>
          <a:bodyPr>
            <a:normAutofit/>
          </a:bodyPr>
          <a:lstStyle/>
          <a:p>
            <a:r>
              <a:rPr lang="en-GB" dirty="0"/>
              <a:t>Lesson 2: Digital technology has changed our world</a:t>
            </a:r>
          </a:p>
        </p:txBody>
      </p:sp>
      <p:sp>
        <p:nvSpPr>
          <p:cNvPr id="13" name="Text Placeholder 12">
            <a:extLst>
              <a:ext uri="{FF2B5EF4-FFF2-40B4-BE49-F238E27FC236}">
                <a16:creationId xmlns:a16="http://schemas.microsoft.com/office/drawing/2014/main" id="{B696A1DD-A848-8906-A8FC-4A48AA94E155}"/>
              </a:ext>
            </a:extLst>
          </p:cNvPr>
          <p:cNvSpPr>
            <a:spLocks noGrp="1"/>
          </p:cNvSpPr>
          <p:nvPr>
            <p:ph type="body" sz="quarter" idx="14"/>
          </p:nvPr>
        </p:nvSpPr>
        <p:spPr>
          <a:xfrm>
            <a:off x="9973929" y="162686"/>
            <a:ext cx="2078545" cy="365125"/>
          </a:xfrm>
        </p:spPr>
        <p:txBody>
          <a:bodyPr/>
          <a:lstStyle/>
          <a:p>
            <a:r>
              <a:rPr lang="en-GB" dirty="0"/>
              <a:t>Activity 3</a:t>
            </a:r>
          </a:p>
        </p:txBody>
      </p:sp>
      <p:pic>
        <p:nvPicPr>
          <p:cNvPr id="9" name="Picture Placeholder 8" descr="A person using a computer&#10;&#10;Description automatically generated">
            <a:extLst>
              <a:ext uri="{FF2B5EF4-FFF2-40B4-BE49-F238E27FC236}">
                <a16:creationId xmlns:a16="http://schemas.microsoft.com/office/drawing/2014/main" id="{C8EB718F-03D4-36D7-AE8B-253F9C96B47F}"/>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6405729" y="1744509"/>
            <a:ext cx="5296195" cy="4206274"/>
          </a:xfrm>
        </p:spPr>
      </p:pic>
    </p:spTree>
    <p:extLst>
      <p:ext uri="{BB962C8B-B14F-4D97-AF65-F5344CB8AC3E}">
        <p14:creationId xmlns:p14="http://schemas.microsoft.com/office/powerpoint/2010/main" val="3624698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E17DC-3BAA-267E-AB9C-328D316190A5}"/>
              </a:ext>
            </a:extLst>
          </p:cNvPr>
          <p:cNvSpPr>
            <a:spLocks noGrp="1"/>
          </p:cNvSpPr>
          <p:nvPr>
            <p:ph type="title"/>
          </p:nvPr>
        </p:nvSpPr>
        <p:spPr>
          <a:xfrm>
            <a:off x="838200" y="365125"/>
            <a:ext cx="10515600" cy="1325563"/>
          </a:xfrm>
        </p:spPr>
        <p:txBody>
          <a:bodyPr>
            <a:normAutofit/>
          </a:bodyPr>
          <a:lstStyle/>
          <a:p>
            <a:r>
              <a:rPr lang="en-GB" dirty="0"/>
              <a:t>Case study: Digital access to the NHS</a:t>
            </a:r>
            <a:endParaRPr lang="en-GB" sz="4000" dirty="0"/>
          </a:p>
        </p:txBody>
      </p:sp>
      <p:sp>
        <p:nvSpPr>
          <p:cNvPr id="7" name="Content Placeholder 6">
            <a:extLst>
              <a:ext uri="{FF2B5EF4-FFF2-40B4-BE49-F238E27FC236}">
                <a16:creationId xmlns:a16="http://schemas.microsoft.com/office/drawing/2014/main" id="{F091B6F4-D2A6-E7F8-F267-7E93AD2F0D42}"/>
              </a:ext>
            </a:extLst>
          </p:cNvPr>
          <p:cNvSpPr>
            <a:spLocks noGrp="1"/>
          </p:cNvSpPr>
          <p:nvPr>
            <p:ph idx="10"/>
          </p:nvPr>
        </p:nvSpPr>
        <p:spPr>
          <a:xfrm>
            <a:off x="838200" y="3353365"/>
            <a:ext cx="3420000" cy="2975997"/>
          </a:xfrm>
          <a:solidFill>
            <a:srgbClr val="FFF5C4"/>
          </a:solidFill>
        </p:spPr>
        <p:txBody>
          <a:bodyPr tIns="648000">
            <a:normAutofit/>
          </a:bodyPr>
          <a:lstStyle/>
          <a:p>
            <a:pPr marL="0" indent="0">
              <a:buNone/>
            </a:pPr>
            <a:r>
              <a:rPr lang="en-US" sz="2200" dirty="0"/>
              <a:t>Chatbot-based advice related to minor medical queries, and video call appointments with doctors and nurses.</a:t>
            </a:r>
          </a:p>
        </p:txBody>
      </p:sp>
      <p:sp>
        <p:nvSpPr>
          <p:cNvPr id="15" name="Text Placeholder 14">
            <a:extLst>
              <a:ext uri="{FF2B5EF4-FFF2-40B4-BE49-F238E27FC236}">
                <a16:creationId xmlns:a16="http://schemas.microsoft.com/office/drawing/2014/main" id="{F9967349-E579-E9FB-6985-6EB3B15649EE}"/>
              </a:ext>
            </a:extLst>
          </p:cNvPr>
          <p:cNvSpPr>
            <a:spLocks noGrp="1"/>
          </p:cNvSpPr>
          <p:nvPr>
            <p:ph type="body" sz="quarter" idx="12"/>
          </p:nvPr>
        </p:nvSpPr>
        <p:spPr>
          <a:xfrm>
            <a:off x="838200" y="6356349"/>
            <a:ext cx="4210050" cy="365125"/>
          </a:xfrm>
        </p:spPr>
        <p:txBody>
          <a:bodyPr/>
          <a:lstStyle/>
          <a:p>
            <a:r>
              <a:rPr lang="en-GB" dirty="0"/>
              <a:t>Lesson 2: Digital technology has changed our world</a:t>
            </a:r>
          </a:p>
        </p:txBody>
      </p:sp>
      <p:sp>
        <p:nvSpPr>
          <p:cNvPr id="16" name="Text Placeholder 15">
            <a:extLst>
              <a:ext uri="{FF2B5EF4-FFF2-40B4-BE49-F238E27FC236}">
                <a16:creationId xmlns:a16="http://schemas.microsoft.com/office/drawing/2014/main" id="{AA4BCB19-D078-C4E2-47E6-DAA90CD4F8E3}"/>
              </a:ext>
            </a:extLst>
          </p:cNvPr>
          <p:cNvSpPr>
            <a:spLocks noGrp="1"/>
          </p:cNvSpPr>
          <p:nvPr>
            <p:ph type="body" sz="quarter" idx="14"/>
          </p:nvPr>
        </p:nvSpPr>
        <p:spPr/>
        <p:txBody>
          <a:bodyPr/>
          <a:lstStyle/>
          <a:p>
            <a:r>
              <a:rPr lang="en-GB" dirty="0"/>
              <a:t>Activity 3</a:t>
            </a:r>
          </a:p>
        </p:txBody>
      </p:sp>
      <p:grpSp>
        <p:nvGrpSpPr>
          <p:cNvPr id="4" name="Group 3">
            <a:extLst>
              <a:ext uri="{FF2B5EF4-FFF2-40B4-BE49-F238E27FC236}">
                <a16:creationId xmlns:a16="http://schemas.microsoft.com/office/drawing/2014/main" id="{C514B961-E8EE-A7C5-A7EE-0498FD5FACCD}"/>
              </a:ext>
            </a:extLst>
          </p:cNvPr>
          <p:cNvGrpSpPr/>
          <p:nvPr/>
        </p:nvGrpSpPr>
        <p:grpSpPr>
          <a:xfrm>
            <a:off x="2129903" y="2854392"/>
            <a:ext cx="1013323" cy="1013323"/>
            <a:chOff x="2930275" y="1471363"/>
            <a:chExt cx="1013323" cy="1013323"/>
          </a:xfrm>
        </p:grpSpPr>
        <p:sp>
          <p:nvSpPr>
            <p:cNvPr id="25" name="Oval 24">
              <a:extLst>
                <a:ext uri="{FF2B5EF4-FFF2-40B4-BE49-F238E27FC236}">
                  <a16:creationId xmlns:a16="http://schemas.microsoft.com/office/drawing/2014/main" id="{FD5A0F55-0764-7A16-0719-4E434254C4C3}"/>
                </a:ext>
              </a:extLst>
            </p:cNvPr>
            <p:cNvSpPr/>
            <p:nvPr/>
          </p:nvSpPr>
          <p:spPr>
            <a:xfrm>
              <a:off x="2930275" y="1471363"/>
              <a:ext cx="1013323" cy="1013323"/>
            </a:xfrm>
            <a:prstGeom prst="ellipse">
              <a:avLst/>
            </a:prstGeom>
            <a:solidFill>
              <a:schemeClr val="bg1"/>
            </a:solidFill>
            <a:ln w="28575">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descr="A computer screen with a cursor&#10;&#10;Description automatically generated with medium confidence">
              <a:extLst>
                <a:ext uri="{FF2B5EF4-FFF2-40B4-BE49-F238E27FC236}">
                  <a16:creationId xmlns:a16="http://schemas.microsoft.com/office/drawing/2014/main" id="{BBDC5769-A23F-3344-15A6-C9850466AB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07005" y="1756003"/>
              <a:ext cx="658496" cy="444043"/>
            </a:xfrm>
            <a:prstGeom prst="rect">
              <a:avLst/>
            </a:prstGeom>
          </p:spPr>
        </p:pic>
      </p:grpSp>
      <p:sp>
        <p:nvSpPr>
          <p:cNvPr id="5" name="Content Placeholder 6">
            <a:extLst>
              <a:ext uri="{FF2B5EF4-FFF2-40B4-BE49-F238E27FC236}">
                <a16:creationId xmlns:a16="http://schemas.microsoft.com/office/drawing/2014/main" id="{B6DFFA16-D272-9C67-F4C3-3B5B93422028}"/>
              </a:ext>
            </a:extLst>
          </p:cNvPr>
          <p:cNvSpPr txBox="1">
            <a:spLocks/>
          </p:cNvSpPr>
          <p:nvPr/>
        </p:nvSpPr>
        <p:spPr>
          <a:xfrm>
            <a:off x="4483047" y="3353365"/>
            <a:ext cx="3420000" cy="2975997"/>
          </a:xfrm>
          <a:prstGeom prst="rect">
            <a:avLst/>
          </a:prstGeom>
          <a:solidFill>
            <a:srgbClr val="FFF5C4"/>
          </a:solidFill>
          <a:ln w="28575">
            <a:solidFill>
              <a:srgbClr val="FFF5C4"/>
            </a:solidFill>
          </a:ln>
        </p:spPr>
        <p:txBody>
          <a:bodyPr vert="horz" lIns="180000" tIns="648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Online appointment booking through websites and apps to avoid waiting in phone queues.</a:t>
            </a:r>
          </a:p>
        </p:txBody>
      </p:sp>
      <p:grpSp>
        <p:nvGrpSpPr>
          <p:cNvPr id="9" name="Group 8">
            <a:extLst>
              <a:ext uri="{FF2B5EF4-FFF2-40B4-BE49-F238E27FC236}">
                <a16:creationId xmlns:a16="http://schemas.microsoft.com/office/drawing/2014/main" id="{3F0A4D24-5755-6067-F13E-1587D2C9CFE4}"/>
              </a:ext>
            </a:extLst>
          </p:cNvPr>
          <p:cNvGrpSpPr/>
          <p:nvPr/>
        </p:nvGrpSpPr>
        <p:grpSpPr>
          <a:xfrm>
            <a:off x="5686385" y="2846703"/>
            <a:ext cx="1013323" cy="1013323"/>
            <a:chOff x="2930275" y="1471363"/>
            <a:chExt cx="1013323" cy="1013323"/>
          </a:xfrm>
        </p:grpSpPr>
        <p:sp>
          <p:nvSpPr>
            <p:cNvPr id="10" name="Oval 9">
              <a:extLst>
                <a:ext uri="{FF2B5EF4-FFF2-40B4-BE49-F238E27FC236}">
                  <a16:creationId xmlns:a16="http://schemas.microsoft.com/office/drawing/2014/main" id="{FAF28BF0-C378-4151-75FE-527AA3FB211F}"/>
                </a:ext>
              </a:extLst>
            </p:cNvPr>
            <p:cNvSpPr/>
            <p:nvPr/>
          </p:nvSpPr>
          <p:spPr>
            <a:xfrm>
              <a:off x="2930275" y="1471363"/>
              <a:ext cx="1013323" cy="1013323"/>
            </a:xfrm>
            <a:prstGeom prst="ellipse">
              <a:avLst/>
            </a:prstGeom>
            <a:solidFill>
              <a:schemeClr val="bg1"/>
            </a:solidFill>
            <a:ln w="28575">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computer screen with a cursor&#10;&#10;Description automatically generated with medium confidence">
              <a:extLst>
                <a:ext uri="{FF2B5EF4-FFF2-40B4-BE49-F238E27FC236}">
                  <a16:creationId xmlns:a16="http://schemas.microsoft.com/office/drawing/2014/main" id="{CDE2FA2E-990C-E6BE-17C1-EE51E9C703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07005" y="1756003"/>
              <a:ext cx="658496" cy="444043"/>
            </a:xfrm>
            <a:prstGeom prst="rect">
              <a:avLst/>
            </a:prstGeom>
          </p:spPr>
        </p:pic>
      </p:grpSp>
      <p:sp>
        <p:nvSpPr>
          <p:cNvPr id="12" name="Content Placeholder 6">
            <a:extLst>
              <a:ext uri="{FF2B5EF4-FFF2-40B4-BE49-F238E27FC236}">
                <a16:creationId xmlns:a16="http://schemas.microsoft.com/office/drawing/2014/main" id="{E8D042E3-7282-5F22-D96C-18158AF3E48F}"/>
              </a:ext>
            </a:extLst>
          </p:cNvPr>
          <p:cNvSpPr txBox="1">
            <a:spLocks/>
          </p:cNvSpPr>
          <p:nvPr/>
        </p:nvSpPr>
        <p:spPr>
          <a:xfrm>
            <a:off x="8127895" y="3353365"/>
            <a:ext cx="3420000" cy="2975997"/>
          </a:xfrm>
          <a:prstGeom prst="rect">
            <a:avLst/>
          </a:prstGeom>
          <a:solidFill>
            <a:srgbClr val="FFF5C4"/>
          </a:solidFill>
          <a:ln w="28575">
            <a:solidFill>
              <a:srgbClr val="FFF5C4"/>
            </a:solidFill>
          </a:ln>
        </p:spPr>
        <p:txBody>
          <a:bodyPr vert="horz" lIns="180000" tIns="648000" rIns="180000" bIns="180000" rtlCol="0">
            <a:normAutofit fontScale="92500"/>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Official webpages providing NHS approved information about medical conditions and symptoms.</a:t>
            </a:r>
          </a:p>
        </p:txBody>
      </p:sp>
      <p:grpSp>
        <p:nvGrpSpPr>
          <p:cNvPr id="13" name="Group 12">
            <a:extLst>
              <a:ext uri="{FF2B5EF4-FFF2-40B4-BE49-F238E27FC236}">
                <a16:creationId xmlns:a16="http://schemas.microsoft.com/office/drawing/2014/main" id="{ADAF74BD-CF9D-30C4-A94E-E1B51601AC3A}"/>
              </a:ext>
            </a:extLst>
          </p:cNvPr>
          <p:cNvGrpSpPr/>
          <p:nvPr/>
        </p:nvGrpSpPr>
        <p:grpSpPr>
          <a:xfrm>
            <a:off x="9331233" y="2854392"/>
            <a:ext cx="1013323" cy="1013323"/>
            <a:chOff x="2930275" y="1471363"/>
            <a:chExt cx="1013323" cy="1013323"/>
          </a:xfrm>
        </p:grpSpPr>
        <p:sp>
          <p:nvSpPr>
            <p:cNvPr id="14" name="Oval 13">
              <a:extLst>
                <a:ext uri="{FF2B5EF4-FFF2-40B4-BE49-F238E27FC236}">
                  <a16:creationId xmlns:a16="http://schemas.microsoft.com/office/drawing/2014/main" id="{60297965-F5E6-E890-D60C-D542E419958A}"/>
                </a:ext>
              </a:extLst>
            </p:cNvPr>
            <p:cNvSpPr/>
            <p:nvPr/>
          </p:nvSpPr>
          <p:spPr>
            <a:xfrm>
              <a:off x="2930275" y="1471363"/>
              <a:ext cx="1013323" cy="1013323"/>
            </a:xfrm>
            <a:prstGeom prst="ellipse">
              <a:avLst/>
            </a:prstGeom>
            <a:solidFill>
              <a:schemeClr val="bg1"/>
            </a:solidFill>
            <a:ln w="28575">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A computer screen with a cursor&#10;&#10;Description automatically generated with medium confidence">
              <a:extLst>
                <a:ext uri="{FF2B5EF4-FFF2-40B4-BE49-F238E27FC236}">
                  <a16:creationId xmlns:a16="http://schemas.microsoft.com/office/drawing/2014/main" id="{F812DEC6-4533-980B-BE83-0AC3226D4A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07005" y="1756003"/>
              <a:ext cx="658496" cy="444043"/>
            </a:xfrm>
            <a:prstGeom prst="rect">
              <a:avLst/>
            </a:prstGeom>
          </p:spPr>
        </p:pic>
      </p:grpSp>
      <p:sp>
        <p:nvSpPr>
          <p:cNvPr id="22" name="Content Placeholder 7">
            <a:extLst>
              <a:ext uri="{FF2B5EF4-FFF2-40B4-BE49-F238E27FC236}">
                <a16:creationId xmlns:a16="http://schemas.microsoft.com/office/drawing/2014/main" id="{926616D9-C66A-0E80-71DA-D49CB1FCBB97}"/>
              </a:ext>
            </a:extLst>
          </p:cNvPr>
          <p:cNvSpPr txBox="1">
            <a:spLocks/>
          </p:cNvSpPr>
          <p:nvPr/>
        </p:nvSpPr>
        <p:spPr>
          <a:xfrm>
            <a:off x="839788" y="1872344"/>
            <a:ext cx="10807382" cy="1110886"/>
          </a:xfrm>
          <a:prstGeom prst="rect">
            <a:avLst/>
          </a:prstGeom>
          <a:noFill/>
          <a:ln w="28575">
            <a:noFill/>
          </a:ln>
        </p:spPr>
        <p:txBody>
          <a:bodyPr vert="horz" lIns="180000" tIns="180000" rIns="180000" bIns="180000" rtlCol="0">
            <a:no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NHS has introduced digital services to help improve access to medical services and advice from home 24/7, including:</a:t>
            </a:r>
          </a:p>
        </p:txBody>
      </p:sp>
    </p:spTree>
    <p:extLst>
      <p:ext uri="{BB962C8B-B14F-4D97-AF65-F5344CB8AC3E}">
        <p14:creationId xmlns:p14="http://schemas.microsoft.com/office/powerpoint/2010/main" val="220927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Unequal digital access</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199" y="1825625"/>
            <a:ext cx="5893527" cy="4351338"/>
          </a:xfrm>
        </p:spPr>
        <p:txBody>
          <a:bodyPr anchor="t">
            <a:normAutofit fontScale="92500" lnSpcReduction="10000"/>
          </a:bodyPr>
          <a:lstStyle/>
          <a:p>
            <a:r>
              <a:rPr lang="en-GB" sz="1800" dirty="0"/>
              <a:t>The increased use of digital technology means that organisations and individuals rely on access to modern devices and a stable communication network wherever we are.</a:t>
            </a:r>
          </a:p>
          <a:p>
            <a:pPr rtl="0" fontAlgn="base">
              <a:spcBef>
                <a:spcPts val="1000"/>
              </a:spcBef>
              <a:spcAft>
                <a:spcPts val="0"/>
              </a:spcAft>
              <a:buFont typeface="Arial" panose="020B0604020202020204" pitchFamily="34" charset="0"/>
              <a:buChar char="•"/>
            </a:pPr>
            <a:r>
              <a:rPr lang="en-GB" sz="1800" b="0" i="0" u="none" strike="noStrike" dirty="0">
                <a:solidFill>
                  <a:srgbClr val="262626"/>
                </a:solidFill>
                <a:effectLst/>
                <a:latin typeface="Arial" panose="020B0604020202020204" pitchFamily="34" charset="0"/>
              </a:rPr>
              <a:t>In many places, it is possible to purchase devices from a commercial market designed for a range of budgets, and access high-speed internet access via telephone and 5G.</a:t>
            </a:r>
            <a:endParaRPr lang="en-GB" sz="1800" b="0" i="0" u="none" strike="noStrike" dirty="0">
              <a:solidFill>
                <a:srgbClr val="534C29"/>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GB" sz="1800" b="0" i="0" u="none" strike="noStrike" dirty="0">
                <a:solidFill>
                  <a:srgbClr val="262626"/>
                </a:solidFill>
                <a:effectLst/>
                <a:latin typeface="Arial" panose="020B0604020202020204" pitchFamily="34" charset="0"/>
              </a:rPr>
              <a:t>However, there are still barriers to technology for many people in many places.</a:t>
            </a:r>
          </a:p>
          <a:p>
            <a:pPr fontAlgn="base"/>
            <a:r>
              <a:rPr lang="en-GB" sz="1800" dirty="0">
                <a:solidFill>
                  <a:srgbClr val="262626"/>
                </a:solidFill>
              </a:rPr>
              <a:t>Even within the same area, access can be inconsistent. Infrastructure is upgraded in stages, so some places can have much faster access than others. Poorer areas can be left with slower connectivity. </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3</a:t>
            </a:r>
          </a:p>
        </p:txBody>
      </p:sp>
      <p:sp>
        <p:nvSpPr>
          <p:cNvPr id="16" name="Text Placeholder 15">
            <a:extLst>
              <a:ext uri="{FF2B5EF4-FFF2-40B4-BE49-F238E27FC236}">
                <a16:creationId xmlns:a16="http://schemas.microsoft.com/office/drawing/2014/main" id="{7BE8136D-0C89-D68D-F368-030DEA6F0B2E}"/>
              </a:ext>
            </a:extLst>
          </p:cNvPr>
          <p:cNvSpPr>
            <a:spLocks noGrp="1"/>
          </p:cNvSpPr>
          <p:nvPr>
            <p:ph type="body" sz="quarter" idx="11"/>
          </p:nvPr>
        </p:nvSpPr>
        <p:spPr/>
        <p:txBody>
          <a:bodyPr/>
          <a:lstStyle/>
          <a:p>
            <a:r>
              <a:rPr lang="en-GB" dirty="0"/>
              <a:t>Lesson 2: Digital technology has changed our world</a:t>
            </a:r>
          </a:p>
        </p:txBody>
      </p:sp>
      <p:pic>
        <p:nvPicPr>
          <p:cNvPr id="7" name="Picture Placeholder 6" descr="A person sitting on a bench with a computer&#10;&#10;Description automatically generated">
            <a:extLst>
              <a:ext uri="{FF2B5EF4-FFF2-40B4-BE49-F238E27FC236}">
                <a16:creationId xmlns:a16="http://schemas.microsoft.com/office/drawing/2014/main" id="{C9C2F8AF-005E-AA0D-4641-6103D9A5CBBF}"/>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1575"/>
          <a:stretch/>
        </p:blipFill>
        <p:spPr>
          <a:xfrm>
            <a:off x="6989083" y="1825625"/>
            <a:ext cx="4364717" cy="4351338"/>
          </a:xfrm>
        </p:spPr>
      </p:pic>
    </p:spTree>
    <p:extLst>
      <p:ext uri="{BB962C8B-B14F-4D97-AF65-F5344CB8AC3E}">
        <p14:creationId xmlns:p14="http://schemas.microsoft.com/office/powerpoint/2010/main" val="2197047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6AB381D-6E53-C664-1449-F7C7EAA77882}"/>
              </a:ext>
            </a:extLst>
          </p:cNvPr>
          <p:cNvSpPr>
            <a:spLocks noGrp="1"/>
          </p:cNvSpPr>
          <p:nvPr>
            <p:ph type="title"/>
          </p:nvPr>
        </p:nvSpPr>
        <p:spPr/>
        <p:txBody>
          <a:bodyPr/>
          <a:lstStyle/>
          <a:p>
            <a:r>
              <a:rPr lang="en-GB" dirty="0"/>
              <a:t>Unequal digital access</a:t>
            </a:r>
          </a:p>
        </p:txBody>
      </p:sp>
      <p:sp>
        <p:nvSpPr>
          <p:cNvPr id="16" name="Content Placeholder 15">
            <a:extLst>
              <a:ext uri="{FF2B5EF4-FFF2-40B4-BE49-F238E27FC236}">
                <a16:creationId xmlns:a16="http://schemas.microsoft.com/office/drawing/2014/main" id="{90DB5824-6018-206D-4FE9-7F414BEB9D15}"/>
              </a:ext>
            </a:extLst>
          </p:cNvPr>
          <p:cNvSpPr>
            <a:spLocks noGrp="1"/>
          </p:cNvSpPr>
          <p:nvPr>
            <p:ph idx="1"/>
          </p:nvPr>
        </p:nvSpPr>
        <p:spPr/>
        <p:txBody>
          <a:bodyPr>
            <a:normAutofit fontScale="92500" lnSpcReduction="20000"/>
          </a:bodyPr>
          <a:lstStyle/>
          <a:p>
            <a:pPr marL="0" indent="0" fontAlgn="base">
              <a:spcBef>
                <a:spcPts val="0"/>
              </a:spcBef>
              <a:spcAft>
                <a:spcPts val="1000"/>
              </a:spcAft>
              <a:buNone/>
            </a:pPr>
            <a:r>
              <a:rPr lang="en-US" sz="2100" b="0" i="0" u="none" strike="noStrike" dirty="0">
                <a:solidFill>
                  <a:srgbClr val="262626"/>
                </a:solidFill>
                <a:effectLst/>
                <a:latin typeface="Arial" panose="020B0604020202020204" pitchFamily="34" charset="0"/>
              </a:rPr>
              <a:t>Many issues can contribute to a </a:t>
            </a:r>
            <a:r>
              <a:rPr lang="en-US" sz="2100" b="1" i="0" u="none" strike="noStrike" dirty="0">
                <a:solidFill>
                  <a:srgbClr val="262626"/>
                </a:solidFill>
                <a:effectLst/>
                <a:latin typeface="Arial" panose="020B0604020202020204" pitchFamily="34" charset="0"/>
              </a:rPr>
              <a:t>digital divide:</a:t>
            </a:r>
            <a:endParaRPr lang="en-US" sz="2100" b="0" i="0" u="none" strike="noStrike" dirty="0">
              <a:solidFill>
                <a:srgbClr val="262626"/>
              </a:solidFill>
              <a:effectLst/>
              <a:latin typeface="Arial" panose="020B0604020202020204" pitchFamily="34" charset="0"/>
            </a:endParaRPr>
          </a:p>
          <a:p>
            <a:pPr rtl="0" fontAlgn="base">
              <a:spcBef>
                <a:spcPts val="0"/>
              </a:spcBef>
              <a:spcAft>
                <a:spcPts val="1000"/>
              </a:spcAft>
              <a:buFont typeface="Arial" panose="020B0604020202020204" pitchFamily="34" charset="0"/>
              <a:buChar char="•"/>
            </a:pPr>
            <a:r>
              <a:rPr lang="en-US" sz="2100" b="0" i="0" u="none" strike="noStrike" dirty="0">
                <a:solidFill>
                  <a:srgbClr val="262626"/>
                </a:solidFill>
                <a:effectLst/>
                <a:latin typeface="Arial" panose="020B0604020202020204" pitchFamily="34" charset="0"/>
              </a:rPr>
              <a:t>In some remote areas and developin</a:t>
            </a:r>
            <a:r>
              <a:rPr lang="en-US" sz="2100" dirty="0">
                <a:solidFill>
                  <a:srgbClr val="262626"/>
                </a:solidFill>
              </a:rPr>
              <a:t>g </a:t>
            </a:r>
            <a:r>
              <a:rPr lang="en-US" sz="2100" b="0" i="0" u="none" strike="noStrike" dirty="0">
                <a:solidFill>
                  <a:srgbClr val="262626"/>
                </a:solidFill>
                <a:effectLst/>
                <a:latin typeface="Arial" panose="020B0604020202020204" pitchFamily="34" charset="0"/>
              </a:rPr>
              <a:t>countries, internet speeds</a:t>
            </a:r>
            <a:br>
              <a:rPr lang="en-US" sz="2100" b="0" i="0" u="none" strike="noStrike" dirty="0">
                <a:solidFill>
                  <a:srgbClr val="262626"/>
                </a:solidFill>
                <a:effectLst/>
                <a:latin typeface="Arial" panose="020B0604020202020204" pitchFamily="34" charset="0"/>
              </a:rPr>
            </a:br>
            <a:r>
              <a:rPr lang="en-US" sz="2100" b="0" i="0" u="none" strike="noStrike" dirty="0">
                <a:solidFill>
                  <a:srgbClr val="262626"/>
                </a:solidFill>
                <a:effectLst/>
                <a:latin typeface="Arial" panose="020B0604020202020204" pitchFamily="34" charset="0"/>
              </a:rPr>
              <a:t>can be inconsistent and unreliable.</a:t>
            </a:r>
            <a:endParaRPr lang="en-US" sz="2100" b="0" i="0" u="none" strike="noStrike" dirty="0">
              <a:solidFill>
                <a:srgbClr val="534C29"/>
              </a:solidFill>
              <a:effectLst/>
              <a:latin typeface="Arial" panose="020B0604020202020204" pitchFamily="34" charset="0"/>
            </a:endParaRPr>
          </a:p>
          <a:p>
            <a:pPr rtl="0" fontAlgn="base">
              <a:spcBef>
                <a:spcPts val="0"/>
              </a:spcBef>
              <a:spcAft>
                <a:spcPts val="1000"/>
              </a:spcAft>
              <a:buFont typeface="Arial" panose="020B0604020202020204" pitchFamily="34" charset="0"/>
              <a:buChar char="•"/>
            </a:pPr>
            <a:r>
              <a:rPr lang="en-US" sz="2100" b="0" i="0" u="none" strike="noStrike" dirty="0">
                <a:solidFill>
                  <a:srgbClr val="262626"/>
                </a:solidFill>
                <a:effectLst/>
                <a:latin typeface="Arial" panose="020B0604020202020204" pitchFamily="34" charset="0"/>
              </a:rPr>
              <a:t>Access is linked to a person's financial situation; equipment and</a:t>
            </a:r>
            <a:br>
              <a:rPr lang="en-US" sz="2100" b="0" i="0" u="none" strike="noStrike" dirty="0">
                <a:solidFill>
                  <a:srgbClr val="262626"/>
                </a:solidFill>
                <a:effectLst/>
                <a:latin typeface="Arial" panose="020B0604020202020204" pitchFamily="34" charset="0"/>
              </a:rPr>
            </a:br>
            <a:r>
              <a:rPr lang="en-US" sz="2100" b="0" i="0" u="none" strike="noStrike" dirty="0">
                <a:solidFill>
                  <a:srgbClr val="262626"/>
                </a:solidFill>
                <a:effectLst/>
                <a:latin typeface="Arial" panose="020B0604020202020204" pitchFamily="34" charset="0"/>
              </a:rPr>
              <a:t>internet connections are not affordable for everyone.</a:t>
            </a:r>
            <a:endParaRPr lang="en-US" sz="2100" b="0" i="0" u="none" strike="noStrike" dirty="0">
              <a:solidFill>
                <a:srgbClr val="534C29"/>
              </a:solidFill>
              <a:effectLst/>
              <a:latin typeface="Arial" panose="020B0604020202020204" pitchFamily="34" charset="0"/>
            </a:endParaRPr>
          </a:p>
          <a:p>
            <a:pPr rtl="0" fontAlgn="base">
              <a:spcBef>
                <a:spcPts val="0"/>
              </a:spcBef>
              <a:spcAft>
                <a:spcPts val="1000"/>
              </a:spcAft>
              <a:buFont typeface="Arial" panose="020B0604020202020204" pitchFamily="34" charset="0"/>
              <a:buChar char="•"/>
            </a:pPr>
            <a:r>
              <a:rPr lang="en-US" sz="2100" b="0" i="0" u="none" strike="noStrike" dirty="0">
                <a:solidFill>
                  <a:srgbClr val="262626"/>
                </a:solidFill>
                <a:effectLst/>
                <a:latin typeface="Arial" panose="020B0604020202020204" pitchFamily="34" charset="0"/>
              </a:rPr>
              <a:t>There are still many people who don’t want access to devices, and</a:t>
            </a:r>
            <a:br>
              <a:rPr lang="en-US" sz="2100" b="0" i="0" u="none" strike="noStrike" dirty="0">
                <a:solidFill>
                  <a:srgbClr val="262626"/>
                </a:solidFill>
                <a:effectLst/>
                <a:latin typeface="Arial" panose="020B0604020202020204" pitchFamily="34" charset="0"/>
              </a:rPr>
            </a:br>
            <a:r>
              <a:rPr lang="en-US" sz="2100" b="0" i="0" u="none" strike="noStrike" dirty="0">
                <a:solidFill>
                  <a:srgbClr val="262626"/>
                </a:solidFill>
                <a:effectLst/>
                <a:latin typeface="Arial" panose="020B0604020202020204" pitchFamily="34" charset="0"/>
              </a:rPr>
              <a:t>many digital skills taught in schools today didn’t exist for older</a:t>
            </a:r>
            <a:br>
              <a:rPr lang="en-US" sz="2100" b="0" i="0" u="none" strike="noStrike" dirty="0">
                <a:solidFill>
                  <a:srgbClr val="262626"/>
                </a:solidFill>
                <a:effectLst/>
                <a:latin typeface="Arial" panose="020B0604020202020204" pitchFamily="34" charset="0"/>
              </a:rPr>
            </a:br>
            <a:r>
              <a:rPr lang="en-US" sz="2100" b="0" i="0" u="none" strike="noStrike" dirty="0">
                <a:solidFill>
                  <a:srgbClr val="262626"/>
                </a:solidFill>
                <a:effectLst/>
                <a:latin typeface="Arial" panose="020B0604020202020204" pitchFamily="34" charset="0"/>
              </a:rPr>
              <a:t>generations, creating a skills gap.</a:t>
            </a:r>
          </a:p>
          <a:p>
            <a:pPr rtl="0" fontAlgn="base">
              <a:spcBef>
                <a:spcPts val="0"/>
              </a:spcBef>
              <a:spcAft>
                <a:spcPts val="1000"/>
              </a:spcAft>
              <a:buFont typeface="Arial" panose="020B0604020202020204" pitchFamily="34" charset="0"/>
              <a:buChar char="•"/>
            </a:pPr>
            <a:r>
              <a:rPr lang="en-US" sz="2100" b="0" i="0" u="none" strike="noStrike" dirty="0">
                <a:solidFill>
                  <a:srgbClr val="262626"/>
                </a:solidFill>
                <a:effectLst/>
                <a:latin typeface="Arial" panose="020B0604020202020204" pitchFamily="34" charset="0"/>
              </a:rPr>
              <a:t>A person with a physical or mental disability may not be able to access technology in the same way as a non-disabled person.</a:t>
            </a:r>
          </a:p>
          <a:p>
            <a:pPr marL="0" indent="0" rtl="0" fontAlgn="base">
              <a:spcBef>
                <a:spcPts val="0"/>
              </a:spcBef>
              <a:spcAft>
                <a:spcPts val="1000"/>
              </a:spcAft>
              <a:buNone/>
            </a:pPr>
            <a:r>
              <a:rPr lang="en-US" sz="2100" b="0" i="0" u="none" strike="noStrike" dirty="0">
                <a:solidFill>
                  <a:srgbClr val="262626"/>
                </a:solidFill>
                <a:effectLst/>
                <a:latin typeface="Arial" panose="020B0604020202020204" pitchFamily="34" charset="0"/>
              </a:rPr>
              <a:t>Limited access to online education, news, shopping, and employment opportunities can further perpetuate the effects of the digital divide.</a:t>
            </a:r>
            <a:endParaRPr lang="en-GB"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3</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200" y="6356349"/>
            <a:ext cx="4210050" cy="365125"/>
          </a:xfrm>
        </p:spPr>
        <p:txBody>
          <a:bodyPr/>
          <a:lstStyle/>
          <a:p>
            <a:r>
              <a:rPr lang="en-GB" dirty="0"/>
              <a:t>Lesson 2: Digital technology has changed our world</a:t>
            </a:r>
          </a:p>
        </p:txBody>
      </p:sp>
      <p:sp>
        <p:nvSpPr>
          <p:cNvPr id="2" name="Oval 1">
            <a:extLst>
              <a:ext uri="{FF2B5EF4-FFF2-40B4-BE49-F238E27FC236}">
                <a16:creationId xmlns:a16="http://schemas.microsoft.com/office/drawing/2014/main" id="{417F0D06-6872-3142-BD7C-BEC832CD8535}"/>
              </a:ext>
            </a:extLst>
          </p:cNvPr>
          <p:cNvSpPr/>
          <p:nvPr/>
        </p:nvSpPr>
        <p:spPr>
          <a:xfrm>
            <a:off x="8906666" y="1625023"/>
            <a:ext cx="2634870" cy="2634870"/>
          </a:xfrm>
          <a:prstGeom prst="ellipse">
            <a:avLst/>
          </a:prstGeom>
          <a:solidFill>
            <a:schemeClr val="bg1"/>
          </a:solidFill>
          <a:ln w="38100">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computer screen with a cursor&#10;&#10;Description automatically generated with medium confidence">
            <a:extLst>
              <a:ext uri="{FF2B5EF4-FFF2-40B4-BE49-F238E27FC236}">
                <a16:creationId xmlns:a16="http://schemas.microsoft.com/office/drawing/2014/main" id="{8DF06CC1-CB42-A964-0951-D6F7AA38EF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788" y="2226923"/>
            <a:ext cx="1782626" cy="1202077"/>
          </a:xfrm>
          <a:prstGeom prst="rect">
            <a:avLst/>
          </a:prstGeom>
        </p:spPr>
      </p:pic>
    </p:spTree>
    <p:extLst>
      <p:ext uri="{BB962C8B-B14F-4D97-AF65-F5344CB8AC3E}">
        <p14:creationId xmlns:p14="http://schemas.microsoft.com/office/powerpoint/2010/main" val="3660536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will:</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a:normAutofit/>
          </a:bodyPr>
          <a:lstStyle/>
          <a:p>
            <a:r>
              <a:rPr lang="en-US" dirty="0"/>
              <a:t>consider what makes up our digital footprint</a:t>
            </a:r>
          </a:p>
          <a:p>
            <a:r>
              <a:rPr lang="en-US" dirty="0"/>
              <a:t>explain how digital surveillance can </a:t>
            </a:r>
            <a:br>
              <a:rPr lang="en-US" dirty="0"/>
            </a:br>
            <a:r>
              <a:rPr lang="en-US" dirty="0"/>
              <a:t>take place</a:t>
            </a:r>
          </a:p>
          <a:p>
            <a:r>
              <a:rPr lang="en-US" dirty="0"/>
              <a:t>compare different digital identities and how we use them</a:t>
            </a:r>
          </a:p>
          <a:p>
            <a:r>
              <a:rPr lang="en-US" dirty="0"/>
              <a:t>describe what is meant by the digital divide.</a:t>
            </a:r>
          </a:p>
        </p:txBody>
      </p:sp>
      <p:sp>
        <p:nvSpPr>
          <p:cNvPr id="6" name="Text Placeholder 5">
            <a:extLst>
              <a:ext uri="{FF2B5EF4-FFF2-40B4-BE49-F238E27FC236}">
                <a16:creationId xmlns:a16="http://schemas.microsoft.com/office/drawing/2014/main" id="{BC0336A8-8E9F-6750-02CB-278E8B016EC4}"/>
              </a:ext>
            </a:extLst>
          </p:cNvPr>
          <p:cNvSpPr>
            <a:spLocks noGrp="1"/>
          </p:cNvSpPr>
          <p:nvPr>
            <p:ph type="body" sz="quarter" idx="10"/>
          </p:nvPr>
        </p:nvSpPr>
        <p:spPr>
          <a:xfrm>
            <a:off x="7530353" y="1825625"/>
            <a:ext cx="3823447" cy="4351338"/>
          </a:xfrm>
        </p:spPr>
        <p:txBody>
          <a:bodyPr>
            <a:noAutofit/>
          </a:bodyPr>
          <a:lstStyle/>
          <a:p>
            <a:pPr>
              <a:lnSpc>
                <a:spcPct val="88000"/>
              </a:lnSpc>
            </a:pPr>
            <a:r>
              <a:rPr lang="en-US" sz="1250" b="1" dirty="0"/>
              <a:t>General competencies:</a:t>
            </a:r>
          </a:p>
          <a:p>
            <a:pPr>
              <a:lnSpc>
                <a:spcPct val="88000"/>
              </a:lnSpc>
            </a:pPr>
            <a:r>
              <a:rPr lang="en-US" sz="1250" dirty="0"/>
              <a:t>English:</a:t>
            </a:r>
          </a:p>
          <a:p>
            <a:pPr>
              <a:lnSpc>
                <a:spcPct val="88000"/>
              </a:lnSpc>
            </a:pPr>
            <a:r>
              <a:rPr lang="en-US" sz="1250" b="1" dirty="0"/>
              <a:t>GEC1</a:t>
            </a:r>
            <a:r>
              <a:rPr lang="en-US" sz="1250" dirty="0"/>
              <a:t> Convey technical information to different audiences </a:t>
            </a:r>
          </a:p>
          <a:p>
            <a:pPr>
              <a:lnSpc>
                <a:spcPct val="88000"/>
              </a:lnSpc>
            </a:pPr>
            <a:r>
              <a:rPr lang="en-US" sz="1250" b="1" dirty="0"/>
              <a:t>GEC2</a:t>
            </a:r>
            <a:r>
              <a:rPr lang="en-US" sz="1250" dirty="0"/>
              <a:t> Present information and ideas </a:t>
            </a:r>
          </a:p>
          <a:p>
            <a:pPr>
              <a:lnSpc>
                <a:spcPct val="88000"/>
              </a:lnSpc>
            </a:pPr>
            <a:r>
              <a:rPr lang="en-US" sz="1250" b="1" dirty="0"/>
              <a:t>GEC3</a:t>
            </a:r>
            <a:r>
              <a:rPr lang="en-US" sz="1250" dirty="0"/>
              <a:t> Create texts for different purposes and audiences</a:t>
            </a:r>
          </a:p>
          <a:p>
            <a:pPr>
              <a:lnSpc>
                <a:spcPct val="88000"/>
              </a:lnSpc>
            </a:pPr>
            <a:r>
              <a:rPr lang="en-US" sz="1250" b="1" dirty="0"/>
              <a:t>GEC4</a:t>
            </a:r>
            <a:r>
              <a:rPr lang="en-US" sz="1250" dirty="0"/>
              <a:t> Summarise information/ideas</a:t>
            </a:r>
          </a:p>
          <a:p>
            <a:pPr>
              <a:lnSpc>
                <a:spcPct val="88000"/>
              </a:lnSpc>
            </a:pPr>
            <a:r>
              <a:rPr lang="en-US" sz="1250" b="1" dirty="0"/>
              <a:t>GEC5</a:t>
            </a:r>
            <a:r>
              <a:rPr lang="en-US" sz="1250" dirty="0"/>
              <a:t> </a:t>
            </a:r>
            <a:r>
              <a:rPr lang="en-US" sz="1250" dirty="0" err="1"/>
              <a:t>Synthesise</a:t>
            </a:r>
            <a:r>
              <a:rPr lang="en-US" sz="1250" dirty="0"/>
              <a:t> information</a:t>
            </a:r>
          </a:p>
          <a:p>
            <a:pPr>
              <a:lnSpc>
                <a:spcPct val="88000"/>
              </a:lnSpc>
            </a:pPr>
            <a:r>
              <a:rPr lang="en-US" sz="1250" b="1" dirty="0"/>
              <a:t>GEC6</a:t>
            </a:r>
            <a:r>
              <a:rPr lang="en-US" sz="1250" dirty="0"/>
              <a:t> Take part in/lead discussions</a:t>
            </a:r>
          </a:p>
          <a:p>
            <a:pPr>
              <a:lnSpc>
                <a:spcPct val="88000"/>
              </a:lnSpc>
            </a:pPr>
            <a:r>
              <a:rPr lang="en-US" sz="1250" dirty="0"/>
              <a:t>Digital:</a:t>
            </a:r>
          </a:p>
          <a:p>
            <a:pPr>
              <a:lnSpc>
                <a:spcPct val="88000"/>
              </a:lnSpc>
            </a:pPr>
            <a:r>
              <a:rPr lang="en-US" sz="1250" b="1" dirty="0"/>
              <a:t>GDC1</a:t>
            </a:r>
            <a:r>
              <a:rPr lang="en-US" sz="1250" dirty="0"/>
              <a:t> Use digital technology and media effectively </a:t>
            </a:r>
          </a:p>
          <a:p>
            <a:pPr>
              <a:lnSpc>
                <a:spcPct val="88000"/>
              </a:lnSpc>
            </a:pPr>
            <a:r>
              <a:rPr lang="en-US" sz="1250" b="1" dirty="0"/>
              <a:t>GDC2</a:t>
            </a:r>
            <a:r>
              <a:rPr lang="en-US" sz="1250" dirty="0"/>
              <a:t> Design, create and edit documents and digital media</a:t>
            </a:r>
            <a:r>
              <a:rPr lang="en-GB" sz="1250" dirty="0"/>
              <a:t> </a:t>
            </a:r>
            <a:endParaRPr lang="en-US" sz="1250" dirty="0"/>
          </a:p>
          <a:p>
            <a:pPr>
              <a:lnSpc>
                <a:spcPct val="88000"/>
              </a:lnSpc>
            </a:pPr>
            <a:r>
              <a:rPr lang="en-US" sz="1250" b="1" dirty="0"/>
              <a:t>GDC3</a:t>
            </a:r>
            <a:r>
              <a:rPr lang="en-US" sz="1250" dirty="0"/>
              <a:t> Communicate and collaborate</a:t>
            </a:r>
          </a:p>
        </p:txBody>
      </p:sp>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2686"/>
            <a:ext cx="2078545" cy="365125"/>
          </a:xfrm>
        </p:spPr>
        <p:txBody>
          <a:bodyPr/>
          <a:lstStyle/>
          <a:p>
            <a:r>
              <a:rPr lang="en-GB" dirty="0"/>
              <a:t>Introduction</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p:txBody>
          <a:bodyPr/>
          <a:lstStyle/>
          <a:p>
            <a:r>
              <a:rPr lang="en-GB" dirty="0"/>
              <a:t>Lesson 2: Digital technology has changed our world</a:t>
            </a:r>
          </a:p>
        </p:txBody>
      </p:sp>
    </p:spTree>
    <p:extLst>
      <p:ext uri="{BB962C8B-B14F-4D97-AF65-F5344CB8AC3E}">
        <p14:creationId xmlns:p14="http://schemas.microsoft.com/office/powerpoint/2010/main" val="2994206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Isolation due to the digital divide</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538287"/>
            <a:ext cx="10408920" cy="4351338"/>
          </a:xfrm>
        </p:spPr>
        <p:txBody>
          <a:bodyPr>
            <a:noAutofit/>
          </a:bodyPr>
          <a:lstStyle/>
          <a:p>
            <a:pPr marL="0" indent="0">
              <a:buNone/>
            </a:pPr>
            <a:r>
              <a:rPr lang="en-GB" dirty="0"/>
              <a:t>The lack of digital communication access can lead to potential isolation from society. Some causes of this can be:</a:t>
            </a:r>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731520" y="2795268"/>
            <a:ext cx="4108482" cy="1557655"/>
          </a:xfrm>
          <a:custGeom>
            <a:avLst/>
            <a:gdLst>
              <a:gd name="connsiteX0" fmla="*/ 0 w 4108482"/>
              <a:gd name="connsiteY0" fmla="*/ 0 h 1557655"/>
              <a:gd name="connsiteX1" fmla="*/ 4108482 w 4108482"/>
              <a:gd name="connsiteY1" fmla="*/ 0 h 1557655"/>
              <a:gd name="connsiteX2" fmla="*/ 4108482 w 4108482"/>
              <a:gd name="connsiteY2" fmla="*/ 1557654 h 1557655"/>
              <a:gd name="connsiteX3" fmla="*/ 0 w 4108482"/>
              <a:gd name="connsiteY3" fmla="*/ 1557654 h 1557655"/>
              <a:gd name="connsiteX4" fmla="*/ 0 w 4108482"/>
              <a:gd name="connsiteY4" fmla="*/ 0 h 1557655"/>
              <a:gd name="connsiteX0" fmla="*/ 0 w 4108482"/>
              <a:gd name="connsiteY0" fmla="*/ 0 h 1557655"/>
              <a:gd name="connsiteX1" fmla="*/ 4108482 w 4108482"/>
              <a:gd name="connsiteY1" fmla="*/ 0 h 1557655"/>
              <a:gd name="connsiteX2" fmla="*/ 4108482 w 4108482"/>
              <a:gd name="connsiteY2" fmla="*/ 1557654 h 1557655"/>
              <a:gd name="connsiteX3" fmla="*/ 0 w 4108482"/>
              <a:gd name="connsiteY3" fmla="*/ 1557654 h 1557655"/>
              <a:gd name="connsiteX4" fmla="*/ 0 w 4108482"/>
              <a:gd name="connsiteY4" fmla="*/ 0 h 1557655"/>
              <a:gd name="connsiteX0" fmla="*/ 0 w 4108482"/>
              <a:gd name="connsiteY0" fmla="*/ 0 h 1557655"/>
              <a:gd name="connsiteX1" fmla="*/ 4108482 w 4108482"/>
              <a:gd name="connsiteY1" fmla="*/ 0 h 1557655"/>
              <a:gd name="connsiteX2" fmla="*/ 4108482 w 4108482"/>
              <a:gd name="connsiteY2" fmla="*/ 1557654 h 1557655"/>
              <a:gd name="connsiteX3" fmla="*/ 0 w 4108482"/>
              <a:gd name="connsiteY3" fmla="*/ 1557654 h 1557655"/>
              <a:gd name="connsiteX4" fmla="*/ 0 w 4108482"/>
              <a:gd name="connsiteY4" fmla="*/ 0 h 1557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8482" h="1557655" fill="none" extrusionOk="0">
                <a:moveTo>
                  <a:pt x="0" y="0"/>
                </a:moveTo>
                <a:cubicBezTo>
                  <a:pt x="1007473" y="-132070"/>
                  <a:pt x="2814038" y="66820"/>
                  <a:pt x="4108482" y="0"/>
                </a:cubicBezTo>
                <a:cubicBezTo>
                  <a:pt x="4069696" y="309076"/>
                  <a:pt x="3855861" y="1327060"/>
                  <a:pt x="4108482" y="1557654"/>
                </a:cubicBezTo>
                <a:cubicBezTo>
                  <a:pt x="3287107" y="1556757"/>
                  <a:pt x="1376218" y="1322389"/>
                  <a:pt x="0" y="1557654"/>
                </a:cubicBezTo>
                <a:cubicBezTo>
                  <a:pt x="151746" y="825887"/>
                  <a:pt x="133946" y="592585"/>
                  <a:pt x="0" y="0"/>
                </a:cubicBezTo>
                <a:close/>
              </a:path>
              <a:path w="4108482" h="1557655" stroke="0" extrusionOk="0">
                <a:moveTo>
                  <a:pt x="0" y="0"/>
                </a:moveTo>
                <a:cubicBezTo>
                  <a:pt x="723798" y="111007"/>
                  <a:pt x="3453926" y="15203"/>
                  <a:pt x="4108482" y="0"/>
                </a:cubicBezTo>
                <a:cubicBezTo>
                  <a:pt x="4085971" y="649985"/>
                  <a:pt x="4015518" y="1161900"/>
                  <a:pt x="4108482" y="1557654"/>
                </a:cubicBezTo>
                <a:cubicBezTo>
                  <a:pt x="2694451" y="1792924"/>
                  <a:pt x="1708854" y="1452843"/>
                  <a:pt x="0" y="1557654"/>
                </a:cubicBezTo>
                <a:cubicBezTo>
                  <a:pt x="-87389" y="1418812"/>
                  <a:pt x="-59183" y="888942"/>
                  <a:pt x="0" y="0"/>
                </a:cubicBezTo>
                <a:close/>
              </a:path>
              <a:path w="4108482" h="1557655" fill="none" stroke="0" extrusionOk="0">
                <a:moveTo>
                  <a:pt x="0" y="0"/>
                </a:moveTo>
                <a:cubicBezTo>
                  <a:pt x="991517" y="128437"/>
                  <a:pt x="2374174" y="18584"/>
                  <a:pt x="4108482" y="0"/>
                </a:cubicBezTo>
                <a:cubicBezTo>
                  <a:pt x="4086250" y="226812"/>
                  <a:pt x="3860920" y="1314125"/>
                  <a:pt x="4108482" y="1557654"/>
                </a:cubicBezTo>
                <a:cubicBezTo>
                  <a:pt x="2930061" y="1523821"/>
                  <a:pt x="1897820" y="1540121"/>
                  <a:pt x="0" y="1557654"/>
                </a:cubicBezTo>
                <a:cubicBezTo>
                  <a:pt x="229782" y="764293"/>
                  <a:pt x="91932" y="671244"/>
                  <a:pt x="0" y="0"/>
                </a:cubicBezTo>
                <a:close/>
              </a:path>
              <a:path w="4108482" h="1557655" fill="none" stroke="0" extrusionOk="0">
                <a:moveTo>
                  <a:pt x="0" y="0"/>
                </a:moveTo>
                <a:cubicBezTo>
                  <a:pt x="934269" y="-49996"/>
                  <a:pt x="2658263" y="15040"/>
                  <a:pt x="4108482" y="0"/>
                </a:cubicBezTo>
                <a:cubicBezTo>
                  <a:pt x="4066372" y="258131"/>
                  <a:pt x="3893785" y="1338723"/>
                  <a:pt x="4108482" y="1557654"/>
                </a:cubicBezTo>
                <a:cubicBezTo>
                  <a:pt x="3088947" y="1555728"/>
                  <a:pt x="1477616" y="1518893"/>
                  <a:pt x="0" y="1557654"/>
                </a:cubicBezTo>
                <a:cubicBezTo>
                  <a:pt x="182810" y="812985"/>
                  <a:pt x="72189" y="633754"/>
                  <a:pt x="0" y="0"/>
                </a:cubicBezTo>
                <a:close/>
              </a:path>
            </a:pathLst>
          </a:custGeom>
          <a:ln>
            <a:extLst>
              <a:ext uri="{C807C97D-BFC1-408E-A445-0C87EB9F89A2}">
                <ask:lineSketchStyleProps xmlns:ask="http://schemas.microsoft.com/office/drawing/2018/sketchyshapes" sd="981765707">
                  <a:custGeom>
                    <a:avLst/>
                    <a:gdLst>
                      <a:gd name="connsiteX0" fmla="*/ 0 w 4328812"/>
                      <a:gd name="connsiteY0" fmla="*/ 0 h 1557655"/>
                      <a:gd name="connsiteX1" fmla="*/ 4328812 w 4328812"/>
                      <a:gd name="connsiteY1" fmla="*/ 0 h 1557655"/>
                      <a:gd name="connsiteX2" fmla="*/ 4328812 w 4328812"/>
                      <a:gd name="connsiteY2" fmla="*/ 1557654 h 1557655"/>
                      <a:gd name="connsiteX3" fmla="*/ 0 w 4328812"/>
                      <a:gd name="connsiteY3" fmla="*/ 1557654 h 1557655"/>
                      <a:gd name="connsiteX4" fmla="*/ 0 w 4328812"/>
                      <a:gd name="connsiteY4" fmla="*/ 0 h 1557655"/>
                      <a:gd name="connsiteX0" fmla="*/ 0 w 4328812"/>
                      <a:gd name="connsiteY0" fmla="*/ 0 h 1557655"/>
                      <a:gd name="connsiteX1" fmla="*/ 4328812 w 4328812"/>
                      <a:gd name="connsiteY1" fmla="*/ 0 h 1557655"/>
                      <a:gd name="connsiteX2" fmla="*/ 4328812 w 4328812"/>
                      <a:gd name="connsiteY2" fmla="*/ 1557654 h 1557655"/>
                      <a:gd name="connsiteX3" fmla="*/ 0 w 4328812"/>
                      <a:gd name="connsiteY3" fmla="*/ 1557654 h 1557655"/>
                      <a:gd name="connsiteX4" fmla="*/ 0 w 4328812"/>
                      <a:gd name="connsiteY4" fmla="*/ 0 h 1557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8812" h="1557655" fill="none" extrusionOk="0">
                        <a:moveTo>
                          <a:pt x="0" y="0"/>
                        </a:moveTo>
                        <a:cubicBezTo>
                          <a:pt x="1000751" y="-77268"/>
                          <a:pt x="2926850" y="64434"/>
                          <a:pt x="4328812" y="0"/>
                        </a:cubicBezTo>
                        <a:cubicBezTo>
                          <a:pt x="4258762" y="261729"/>
                          <a:pt x="4108804" y="1328001"/>
                          <a:pt x="4328812" y="1557654"/>
                        </a:cubicBezTo>
                        <a:cubicBezTo>
                          <a:pt x="3315517" y="1536405"/>
                          <a:pt x="1653440" y="1410498"/>
                          <a:pt x="0" y="1557654"/>
                        </a:cubicBezTo>
                        <a:cubicBezTo>
                          <a:pt x="181639" y="819726"/>
                          <a:pt x="115867" y="625088"/>
                          <a:pt x="0" y="0"/>
                        </a:cubicBezTo>
                        <a:close/>
                      </a:path>
                      <a:path w="4328812" h="1557655" stroke="0" extrusionOk="0">
                        <a:moveTo>
                          <a:pt x="0" y="0"/>
                        </a:moveTo>
                        <a:cubicBezTo>
                          <a:pt x="765128" y="100099"/>
                          <a:pt x="3634856" y="7598"/>
                          <a:pt x="4328812" y="0"/>
                        </a:cubicBezTo>
                        <a:cubicBezTo>
                          <a:pt x="4372541" y="633010"/>
                          <a:pt x="4235888" y="1177332"/>
                          <a:pt x="4328812" y="1557654"/>
                        </a:cubicBezTo>
                        <a:cubicBezTo>
                          <a:pt x="2823020" y="1662661"/>
                          <a:pt x="1619087" y="1495296"/>
                          <a:pt x="0" y="1557654"/>
                        </a:cubicBezTo>
                        <a:cubicBezTo>
                          <a:pt x="-54591" y="1337825"/>
                          <a:pt x="-84004" y="789135"/>
                          <a:pt x="0" y="0"/>
                        </a:cubicBezTo>
                        <a:close/>
                      </a:path>
                      <a:path w="4328812" h="1557655" fill="none" stroke="0" extrusionOk="0">
                        <a:moveTo>
                          <a:pt x="0" y="0"/>
                        </a:moveTo>
                        <a:cubicBezTo>
                          <a:pt x="903743" y="37793"/>
                          <a:pt x="2518021" y="-26982"/>
                          <a:pt x="4328812" y="0"/>
                        </a:cubicBezTo>
                        <a:cubicBezTo>
                          <a:pt x="4280656" y="201748"/>
                          <a:pt x="4099555" y="1358508"/>
                          <a:pt x="4328812" y="1557654"/>
                        </a:cubicBezTo>
                        <a:cubicBezTo>
                          <a:pt x="3104926" y="1514551"/>
                          <a:pt x="1819898" y="1564901"/>
                          <a:pt x="0" y="1557654"/>
                        </a:cubicBezTo>
                        <a:cubicBezTo>
                          <a:pt x="235120" y="794258"/>
                          <a:pt x="94909" y="646931"/>
                          <a:pt x="0" y="0"/>
                        </a:cubicBezTo>
                        <a:close/>
                      </a:path>
                    </a:pathLst>
                  </a:custGeom>
                  <ask:type>
                    <ask:lineSketchCurved/>
                  </ask:type>
                </ask:lineSketchStyleProps>
              </a:ext>
            </a:extLst>
          </a:ln>
        </p:spPr>
        <p:txBody>
          <a:bodyPr>
            <a:normAutofit/>
          </a:bodyPr>
          <a:lstStyle/>
          <a:p>
            <a:pPr marL="0" indent="0">
              <a:buNone/>
            </a:pPr>
            <a:r>
              <a:rPr lang="en-GB" sz="2200" dirty="0"/>
              <a:t>Not transferring to digital services at the same time as colleagues and friends.</a:t>
            </a:r>
          </a:p>
        </p:txBody>
      </p:sp>
      <p:sp>
        <p:nvSpPr>
          <p:cNvPr id="11" name="Text Placeholder 10">
            <a:extLst>
              <a:ext uri="{FF2B5EF4-FFF2-40B4-BE49-F238E27FC236}">
                <a16:creationId xmlns:a16="http://schemas.microsoft.com/office/drawing/2014/main" id="{F7D875A6-BBFF-AC68-23F3-BAAB4815B976}"/>
              </a:ext>
            </a:extLst>
          </p:cNvPr>
          <p:cNvSpPr>
            <a:spLocks noGrp="1"/>
          </p:cNvSpPr>
          <p:nvPr>
            <p:ph type="body" sz="quarter" idx="11"/>
          </p:nvPr>
        </p:nvSpPr>
        <p:spPr>
          <a:xfrm>
            <a:off x="838200" y="6356349"/>
            <a:ext cx="5400000" cy="365125"/>
          </a:xfrm>
        </p:spPr>
        <p:txBody>
          <a:bodyPr/>
          <a:lstStyle/>
          <a:p>
            <a:r>
              <a:rPr lang="en-GB"/>
              <a:t>Lesson 2: Digital technology has changed our world</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a:t>Activity 3</a:t>
            </a:r>
          </a:p>
        </p:txBody>
      </p:sp>
      <p:sp>
        <p:nvSpPr>
          <p:cNvPr id="2" name="Content Placeholder 6">
            <a:extLst>
              <a:ext uri="{FF2B5EF4-FFF2-40B4-BE49-F238E27FC236}">
                <a16:creationId xmlns:a16="http://schemas.microsoft.com/office/drawing/2014/main" id="{0F9BA8C7-8892-4FC5-8332-C92BA9657C85}"/>
              </a:ext>
            </a:extLst>
          </p:cNvPr>
          <p:cNvSpPr txBox="1">
            <a:spLocks/>
          </p:cNvSpPr>
          <p:nvPr/>
        </p:nvSpPr>
        <p:spPr>
          <a:xfrm>
            <a:off x="5334000" y="2863850"/>
            <a:ext cx="6126480" cy="1483517"/>
          </a:xfrm>
          <a:custGeom>
            <a:avLst/>
            <a:gdLst>
              <a:gd name="connsiteX0" fmla="*/ 0 w 6126480"/>
              <a:gd name="connsiteY0" fmla="*/ 0 h 1483517"/>
              <a:gd name="connsiteX1" fmla="*/ 6126480 w 6126480"/>
              <a:gd name="connsiteY1" fmla="*/ 0 h 1483517"/>
              <a:gd name="connsiteX2" fmla="*/ 6126480 w 6126480"/>
              <a:gd name="connsiteY2" fmla="*/ 1483517 h 1483517"/>
              <a:gd name="connsiteX3" fmla="*/ 0 w 6126480"/>
              <a:gd name="connsiteY3" fmla="*/ 1483517 h 1483517"/>
              <a:gd name="connsiteX4" fmla="*/ 0 w 6126480"/>
              <a:gd name="connsiteY4" fmla="*/ 0 h 1483517"/>
              <a:gd name="connsiteX0" fmla="*/ 0 w 6126480"/>
              <a:gd name="connsiteY0" fmla="*/ 0 h 1483517"/>
              <a:gd name="connsiteX1" fmla="*/ 6126480 w 6126480"/>
              <a:gd name="connsiteY1" fmla="*/ 0 h 1483517"/>
              <a:gd name="connsiteX2" fmla="*/ 6126480 w 6126480"/>
              <a:gd name="connsiteY2" fmla="*/ 1483517 h 1483517"/>
              <a:gd name="connsiteX3" fmla="*/ 0 w 6126480"/>
              <a:gd name="connsiteY3" fmla="*/ 1483517 h 1483517"/>
              <a:gd name="connsiteX4" fmla="*/ 0 w 6126480"/>
              <a:gd name="connsiteY4" fmla="*/ 0 h 1483517"/>
              <a:gd name="connsiteX0" fmla="*/ 0 w 6126480"/>
              <a:gd name="connsiteY0" fmla="*/ 0 h 1483517"/>
              <a:gd name="connsiteX1" fmla="*/ 6126480 w 6126480"/>
              <a:gd name="connsiteY1" fmla="*/ 0 h 1483517"/>
              <a:gd name="connsiteX2" fmla="*/ 6126480 w 6126480"/>
              <a:gd name="connsiteY2" fmla="*/ 1483517 h 1483517"/>
              <a:gd name="connsiteX3" fmla="*/ 0 w 6126480"/>
              <a:gd name="connsiteY3" fmla="*/ 1483517 h 1483517"/>
              <a:gd name="connsiteX4" fmla="*/ 0 w 6126480"/>
              <a:gd name="connsiteY4" fmla="*/ 0 h 148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6480" h="1483517" fill="none" extrusionOk="0">
                <a:moveTo>
                  <a:pt x="0" y="0"/>
                </a:moveTo>
                <a:cubicBezTo>
                  <a:pt x="1810646" y="-478528"/>
                  <a:pt x="4241521" y="74729"/>
                  <a:pt x="6126480" y="0"/>
                </a:cubicBezTo>
                <a:cubicBezTo>
                  <a:pt x="6028002" y="274579"/>
                  <a:pt x="5799886" y="1264393"/>
                  <a:pt x="6126480" y="1483517"/>
                </a:cubicBezTo>
                <a:cubicBezTo>
                  <a:pt x="4839175" y="1497484"/>
                  <a:pt x="2494384" y="1368510"/>
                  <a:pt x="0" y="1483517"/>
                </a:cubicBezTo>
                <a:cubicBezTo>
                  <a:pt x="242593" y="788651"/>
                  <a:pt x="167831" y="580632"/>
                  <a:pt x="0" y="0"/>
                </a:cubicBezTo>
                <a:close/>
              </a:path>
              <a:path w="6126480" h="1483517" stroke="0" extrusionOk="0">
                <a:moveTo>
                  <a:pt x="0" y="0"/>
                </a:moveTo>
                <a:cubicBezTo>
                  <a:pt x="1054586" y="287820"/>
                  <a:pt x="5243545" y="222594"/>
                  <a:pt x="6126480" y="0"/>
                </a:cubicBezTo>
                <a:cubicBezTo>
                  <a:pt x="6142416" y="619862"/>
                  <a:pt x="5982989" y="1068104"/>
                  <a:pt x="6126480" y="1483517"/>
                </a:cubicBezTo>
                <a:cubicBezTo>
                  <a:pt x="4044404" y="2046374"/>
                  <a:pt x="2613791" y="1342042"/>
                  <a:pt x="0" y="1483517"/>
                </a:cubicBezTo>
                <a:cubicBezTo>
                  <a:pt x="-83921" y="1311694"/>
                  <a:pt x="-119254" y="768412"/>
                  <a:pt x="0" y="0"/>
                </a:cubicBezTo>
                <a:close/>
              </a:path>
              <a:path w="6126480" h="1483517" fill="none" stroke="0" extrusionOk="0">
                <a:moveTo>
                  <a:pt x="0" y="0"/>
                </a:moveTo>
                <a:cubicBezTo>
                  <a:pt x="1417948" y="153578"/>
                  <a:pt x="3556923" y="306648"/>
                  <a:pt x="6126480" y="0"/>
                </a:cubicBezTo>
                <a:cubicBezTo>
                  <a:pt x="6043487" y="208296"/>
                  <a:pt x="5785905" y="1222402"/>
                  <a:pt x="6126480" y="1483517"/>
                </a:cubicBezTo>
                <a:cubicBezTo>
                  <a:pt x="4127969" y="1569513"/>
                  <a:pt x="2821097" y="1520870"/>
                  <a:pt x="0" y="1483517"/>
                </a:cubicBezTo>
                <a:cubicBezTo>
                  <a:pt x="329068" y="743136"/>
                  <a:pt x="110683" y="642290"/>
                  <a:pt x="0" y="0"/>
                </a:cubicBezTo>
                <a:close/>
              </a:path>
              <a:path w="6126480" h="1483517" fill="none" stroke="0" extrusionOk="0">
                <a:moveTo>
                  <a:pt x="0" y="0"/>
                </a:moveTo>
                <a:cubicBezTo>
                  <a:pt x="1416393" y="-4837"/>
                  <a:pt x="3757301" y="-3018"/>
                  <a:pt x="6126480" y="0"/>
                </a:cubicBezTo>
                <a:cubicBezTo>
                  <a:pt x="6080324" y="235438"/>
                  <a:pt x="5792398" y="1287389"/>
                  <a:pt x="6126480" y="1483517"/>
                </a:cubicBezTo>
                <a:cubicBezTo>
                  <a:pt x="4344310" y="1606207"/>
                  <a:pt x="2510422" y="1461936"/>
                  <a:pt x="0" y="1483517"/>
                </a:cubicBezTo>
                <a:cubicBezTo>
                  <a:pt x="303740" y="760183"/>
                  <a:pt x="137751" y="608489"/>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6126480"/>
                      <a:gd name="connsiteY0" fmla="*/ 0 h 1483517"/>
                      <a:gd name="connsiteX1" fmla="*/ 6126480 w 6126480"/>
                      <a:gd name="connsiteY1" fmla="*/ 0 h 1483517"/>
                      <a:gd name="connsiteX2" fmla="*/ 6126480 w 6126480"/>
                      <a:gd name="connsiteY2" fmla="*/ 1483517 h 1483517"/>
                      <a:gd name="connsiteX3" fmla="*/ 0 w 6126480"/>
                      <a:gd name="connsiteY3" fmla="*/ 1483517 h 1483517"/>
                      <a:gd name="connsiteX4" fmla="*/ 0 w 6126480"/>
                      <a:gd name="connsiteY4" fmla="*/ 0 h 1483517"/>
                      <a:gd name="connsiteX0" fmla="*/ 0 w 6126480"/>
                      <a:gd name="connsiteY0" fmla="*/ 0 h 1483517"/>
                      <a:gd name="connsiteX1" fmla="*/ 6126480 w 6126480"/>
                      <a:gd name="connsiteY1" fmla="*/ 0 h 1483517"/>
                      <a:gd name="connsiteX2" fmla="*/ 6126480 w 6126480"/>
                      <a:gd name="connsiteY2" fmla="*/ 1483517 h 1483517"/>
                      <a:gd name="connsiteX3" fmla="*/ 0 w 6126480"/>
                      <a:gd name="connsiteY3" fmla="*/ 1483517 h 1483517"/>
                      <a:gd name="connsiteX4" fmla="*/ 0 w 6126480"/>
                      <a:gd name="connsiteY4" fmla="*/ 0 h 148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6480" h="1483517" fill="none" extrusionOk="0">
                        <a:moveTo>
                          <a:pt x="0" y="0"/>
                        </a:moveTo>
                        <a:cubicBezTo>
                          <a:pt x="1539493" y="-220809"/>
                          <a:pt x="3889291" y="51486"/>
                          <a:pt x="6126480" y="0"/>
                        </a:cubicBezTo>
                        <a:cubicBezTo>
                          <a:pt x="6011083" y="245660"/>
                          <a:pt x="5804964" y="1264502"/>
                          <a:pt x="6126480" y="1483517"/>
                        </a:cubicBezTo>
                        <a:cubicBezTo>
                          <a:pt x="4720915" y="1480335"/>
                          <a:pt x="2562962" y="1399807"/>
                          <a:pt x="0" y="1483517"/>
                        </a:cubicBezTo>
                        <a:cubicBezTo>
                          <a:pt x="274430" y="779151"/>
                          <a:pt x="149222" y="605858"/>
                          <a:pt x="0" y="0"/>
                        </a:cubicBezTo>
                        <a:close/>
                      </a:path>
                      <a:path w="6126480" h="1483517" stroke="0" extrusionOk="0">
                        <a:moveTo>
                          <a:pt x="0" y="0"/>
                        </a:moveTo>
                        <a:cubicBezTo>
                          <a:pt x="1088584" y="132355"/>
                          <a:pt x="5190700" y="124065"/>
                          <a:pt x="6126480" y="0"/>
                        </a:cubicBezTo>
                        <a:cubicBezTo>
                          <a:pt x="6179888" y="609925"/>
                          <a:pt x="6003016" y="1132911"/>
                          <a:pt x="6126480" y="1483517"/>
                        </a:cubicBezTo>
                        <a:cubicBezTo>
                          <a:pt x="4016994" y="1810210"/>
                          <a:pt x="2407113" y="1393001"/>
                          <a:pt x="0" y="1483517"/>
                        </a:cubicBezTo>
                        <a:cubicBezTo>
                          <a:pt x="-64250" y="1266914"/>
                          <a:pt x="-124049" y="745120"/>
                          <a:pt x="0" y="0"/>
                        </a:cubicBezTo>
                        <a:close/>
                      </a:path>
                      <a:path w="6126480" h="1483517" fill="none" stroke="0" extrusionOk="0">
                        <a:moveTo>
                          <a:pt x="0" y="0"/>
                        </a:moveTo>
                        <a:cubicBezTo>
                          <a:pt x="1278894" y="59356"/>
                          <a:pt x="3668619" y="-17873"/>
                          <a:pt x="6126480" y="0"/>
                        </a:cubicBezTo>
                        <a:cubicBezTo>
                          <a:pt x="6029052" y="192883"/>
                          <a:pt x="5820683" y="1273901"/>
                          <a:pt x="6126480" y="1483517"/>
                        </a:cubicBezTo>
                        <a:cubicBezTo>
                          <a:pt x="4290547" y="1479958"/>
                          <a:pt x="2537182" y="1562121"/>
                          <a:pt x="0" y="1483517"/>
                        </a:cubicBezTo>
                        <a:cubicBezTo>
                          <a:pt x="327120" y="751938"/>
                          <a:pt x="109176" y="622528"/>
                          <a:pt x="0" y="0"/>
                        </a:cubicBezTo>
                        <a:close/>
                      </a:path>
                    </a:pathLst>
                  </a:custGeom>
                  <ask:type>
                    <ask:lineSketchCurved/>
                  </ask:type>
                </ask:lineSketchStyleProps>
              </a:ext>
            </a:extLst>
          </a:ln>
        </p:spPr>
        <p:txBody>
          <a:bodyPr vert="horz" lIns="180000" tIns="180000" rIns="180000" bIns="180000" rtlCol="0">
            <a:no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t>Being physically unable to access services due to location, such as being in a rural area with limited broadband and mobile services.</a:t>
            </a:r>
          </a:p>
        </p:txBody>
      </p:sp>
      <p:sp>
        <p:nvSpPr>
          <p:cNvPr id="3" name="Content Placeholder 6">
            <a:extLst>
              <a:ext uri="{FF2B5EF4-FFF2-40B4-BE49-F238E27FC236}">
                <a16:creationId xmlns:a16="http://schemas.microsoft.com/office/drawing/2014/main" id="{4BBA706B-4D10-773C-9C51-EE40B97FE959}"/>
              </a:ext>
            </a:extLst>
          </p:cNvPr>
          <p:cNvSpPr txBox="1">
            <a:spLocks/>
          </p:cNvSpPr>
          <p:nvPr/>
        </p:nvSpPr>
        <p:spPr>
          <a:xfrm>
            <a:off x="7131668" y="4643816"/>
            <a:ext cx="4328812" cy="1536702"/>
          </a:xfrm>
          <a:custGeom>
            <a:avLst/>
            <a:gdLst>
              <a:gd name="connsiteX0" fmla="*/ 0 w 4328812"/>
              <a:gd name="connsiteY0" fmla="*/ 0 h 1536702"/>
              <a:gd name="connsiteX1" fmla="*/ 4328812 w 4328812"/>
              <a:gd name="connsiteY1" fmla="*/ 0 h 1536702"/>
              <a:gd name="connsiteX2" fmla="*/ 4328812 w 4328812"/>
              <a:gd name="connsiteY2" fmla="*/ 1536702 h 1536702"/>
              <a:gd name="connsiteX3" fmla="*/ 0 w 4328812"/>
              <a:gd name="connsiteY3" fmla="*/ 1536702 h 1536702"/>
              <a:gd name="connsiteX4" fmla="*/ 0 w 4328812"/>
              <a:gd name="connsiteY4" fmla="*/ 0 h 1536702"/>
              <a:gd name="connsiteX0" fmla="*/ 0 w 4328812"/>
              <a:gd name="connsiteY0" fmla="*/ 0 h 1536702"/>
              <a:gd name="connsiteX1" fmla="*/ 4328812 w 4328812"/>
              <a:gd name="connsiteY1" fmla="*/ 0 h 1536702"/>
              <a:gd name="connsiteX2" fmla="*/ 4328812 w 4328812"/>
              <a:gd name="connsiteY2" fmla="*/ 1536702 h 1536702"/>
              <a:gd name="connsiteX3" fmla="*/ 0 w 4328812"/>
              <a:gd name="connsiteY3" fmla="*/ 1536702 h 1536702"/>
              <a:gd name="connsiteX4" fmla="*/ 0 w 4328812"/>
              <a:gd name="connsiteY4" fmla="*/ 0 h 1536702"/>
              <a:gd name="connsiteX0" fmla="*/ 0 w 4328812"/>
              <a:gd name="connsiteY0" fmla="*/ 0 h 1536702"/>
              <a:gd name="connsiteX1" fmla="*/ 4328812 w 4328812"/>
              <a:gd name="connsiteY1" fmla="*/ 0 h 1536702"/>
              <a:gd name="connsiteX2" fmla="*/ 4328812 w 4328812"/>
              <a:gd name="connsiteY2" fmla="*/ 1536702 h 1536702"/>
              <a:gd name="connsiteX3" fmla="*/ 0 w 4328812"/>
              <a:gd name="connsiteY3" fmla="*/ 1536702 h 1536702"/>
              <a:gd name="connsiteX4" fmla="*/ 0 w 4328812"/>
              <a:gd name="connsiteY4" fmla="*/ 0 h 1536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8812" h="1536702" fill="none" extrusionOk="0">
                <a:moveTo>
                  <a:pt x="0" y="0"/>
                </a:moveTo>
                <a:cubicBezTo>
                  <a:pt x="1176652" y="-244292"/>
                  <a:pt x="3190245" y="81147"/>
                  <a:pt x="4328812" y="0"/>
                </a:cubicBezTo>
                <a:cubicBezTo>
                  <a:pt x="4274013" y="284979"/>
                  <a:pt x="4080646" y="1309530"/>
                  <a:pt x="4328812" y="1536702"/>
                </a:cubicBezTo>
                <a:cubicBezTo>
                  <a:pt x="3390082" y="1526927"/>
                  <a:pt x="1533139" y="1335306"/>
                  <a:pt x="0" y="1536702"/>
                </a:cubicBezTo>
                <a:cubicBezTo>
                  <a:pt x="165896" y="813503"/>
                  <a:pt x="140365" y="583195"/>
                  <a:pt x="0" y="0"/>
                </a:cubicBezTo>
                <a:close/>
              </a:path>
              <a:path w="4328812" h="1536702" stroke="0" extrusionOk="0">
                <a:moveTo>
                  <a:pt x="0" y="0"/>
                </a:moveTo>
                <a:cubicBezTo>
                  <a:pt x="773191" y="63716"/>
                  <a:pt x="3633129" y="5162"/>
                  <a:pt x="4328812" y="0"/>
                </a:cubicBezTo>
                <a:cubicBezTo>
                  <a:pt x="4332049" y="635371"/>
                  <a:pt x="4222246" y="1116930"/>
                  <a:pt x="4328812" y="1536702"/>
                </a:cubicBezTo>
                <a:cubicBezTo>
                  <a:pt x="2851047" y="1882950"/>
                  <a:pt x="1726315" y="1448668"/>
                  <a:pt x="0" y="1536702"/>
                </a:cubicBezTo>
                <a:cubicBezTo>
                  <a:pt x="-41232" y="1290069"/>
                  <a:pt x="-72091" y="836933"/>
                  <a:pt x="0" y="0"/>
                </a:cubicBezTo>
                <a:close/>
              </a:path>
              <a:path w="4328812" h="1536702" fill="none" stroke="0" extrusionOk="0">
                <a:moveTo>
                  <a:pt x="0" y="0"/>
                </a:moveTo>
                <a:cubicBezTo>
                  <a:pt x="961624" y="119829"/>
                  <a:pt x="2420468" y="188298"/>
                  <a:pt x="4328812" y="0"/>
                </a:cubicBezTo>
                <a:cubicBezTo>
                  <a:pt x="4270043" y="225795"/>
                  <a:pt x="4096472" y="1324448"/>
                  <a:pt x="4328812" y="1536702"/>
                </a:cubicBezTo>
                <a:cubicBezTo>
                  <a:pt x="2891161" y="1612012"/>
                  <a:pt x="1893835" y="1533870"/>
                  <a:pt x="0" y="1536702"/>
                </a:cubicBezTo>
                <a:cubicBezTo>
                  <a:pt x="234276" y="777660"/>
                  <a:pt x="94854" y="650207"/>
                  <a:pt x="0" y="0"/>
                </a:cubicBezTo>
                <a:close/>
              </a:path>
              <a:path w="4328812" h="1536702" fill="none" stroke="0" extrusionOk="0">
                <a:moveTo>
                  <a:pt x="0" y="0"/>
                </a:moveTo>
                <a:cubicBezTo>
                  <a:pt x="986778" y="-47957"/>
                  <a:pt x="2770270" y="-16516"/>
                  <a:pt x="4328812" y="0"/>
                </a:cubicBezTo>
                <a:cubicBezTo>
                  <a:pt x="4281357" y="226682"/>
                  <a:pt x="4084821" y="1355292"/>
                  <a:pt x="4328812" y="1536702"/>
                </a:cubicBezTo>
                <a:cubicBezTo>
                  <a:pt x="3122674" y="1580568"/>
                  <a:pt x="1553393" y="1508513"/>
                  <a:pt x="0" y="1536702"/>
                </a:cubicBezTo>
                <a:cubicBezTo>
                  <a:pt x="210165" y="791757"/>
                  <a:pt x="103096" y="617942"/>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4328812"/>
                      <a:gd name="connsiteY0" fmla="*/ 0 h 1536702"/>
                      <a:gd name="connsiteX1" fmla="*/ 4328812 w 4328812"/>
                      <a:gd name="connsiteY1" fmla="*/ 0 h 1536702"/>
                      <a:gd name="connsiteX2" fmla="*/ 4328812 w 4328812"/>
                      <a:gd name="connsiteY2" fmla="*/ 1536702 h 1536702"/>
                      <a:gd name="connsiteX3" fmla="*/ 0 w 4328812"/>
                      <a:gd name="connsiteY3" fmla="*/ 1536702 h 1536702"/>
                      <a:gd name="connsiteX4" fmla="*/ 0 w 4328812"/>
                      <a:gd name="connsiteY4" fmla="*/ 0 h 1536702"/>
                      <a:gd name="connsiteX0" fmla="*/ 0 w 4328812"/>
                      <a:gd name="connsiteY0" fmla="*/ 0 h 1536702"/>
                      <a:gd name="connsiteX1" fmla="*/ 4328812 w 4328812"/>
                      <a:gd name="connsiteY1" fmla="*/ 0 h 1536702"/>
                      <a:gd name="connsiteX2" fmla="*/ 4328812 w 4328812"/>
                      <a:gd name="connsiteY2" fmla="*/ 1536702 h 1536702"/>
                      <a:gd name="connsiteX3" fmla="*/ 0 w 4328812"/>
                      <a:gd name="connsiteY3" fmla="*/ 1536702 h 1536702"/>
                      <a:gd name="connsiteX4" fmla="*/ 0 w 4328812"/>
                      <a:gd name="connsiteY4" fmla="*/ 0 h 1536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8812" h="1536702" fill="none" extrusionOk="0">
                        <a:moveTo>
                          <a:pt x="0" y="0"/>
                        </a:moveTo>
                        <a:cubicBezTo>
                          <a:pt x="1006515" y="-82584"/>
                          <a:pt x="2971879" y="66737"/>
                          <a:pt x="4328812" y="0"/>
                        </a:cubicBezTo>
                        <a:cubicBezTo>
                          <a:pt x="4243203" y="232315"/>
                          <a:pt x="4109605" y="1310152"/>
                          <a:pt x="4328812" y="1536702"/>
                        </a:cubicBezTo>
                        <a:cubicBezTo>
                          <a:pt x="3315518" y="1516114"/>
                          <a:pt x="1653439" y="1390208"/>
                          <a:pt x="0" y="1536702"/>
                        </a:cubicBezTo>
                        <a:cubicBezTo>
                          <a:pt x="185691" y="807596"/>
                          <a:pt x="117103" y="614729"/>
                          <a:pt x="0" y="0"/>
                        </a:cubicBezTo>
                        <a:close/>
                      </a:path>
                      <a:path w="4328812" h="1536702" stroke="0" extrusionOk="0">
                        <a:moveTo>
                          <a:pt x="0" y="0"/>
                        </a:moveTo>
                        <a:cubicBezTo>
                          <a:pt x="781726" y="24687"/>
                          <a:pt x="3628694" y="-3108"/>
                          <a:pt x="4328812" y="0"/>
                        </a:cubicBezTo>
                        <a:cubicBezTo>
                          <a:pt x="4351338" y="630256"/>
                          <a:pt x="4224990" y="1125809"/>
                          <a:pt x="4328812" y="1536702"/>
                        </a:cubicBezTo>
                        <a:cubicBezTo>
                          <a:pt x="2837754" y="1768415"/>
                          <a:pt x="1710355" y="1452603"/>
                          <a:pt x="0" y="1536702"/>
                        </a:cubicBezTo>
                        <a:cubicBezTo>
                          <a:pt x="-37238" y="1280976"/>
                          <a:pt x="-79635" y="800284"/>
                          <a:pt x="0" y="0"/>
                        </a:cubicBezTo>
                        <a:close/>
                      </a:path>
                      <a:path w="4328812" h="1536702" fill="none" stroke="0" extrusionOk="0">
                        <a:moveTo>
                          <a:pt x="0" y="0"/>
                        </a:moveTo>
                        <a:cubicBezTo>
                          <a:pt x="886205" y="68726"/>
                          <a:pt x="2497685" y="-36048"/>
                          <a:pt x="4328812" y="0"/>
                        </a:cubicBezTo>
                        <a:cubicBezTo>
                          <a:pt x="4249229" y="203570"/>
                          <a:pt x="4103077" y="1334228"/>
                          <a:pt x="4328812" y="1536702"/>
                        </a:cubicBezTo>
                        <a:cubicBezTo>
                          <a:pt x="3104926" y="1494260"/>
                          <a:pt x="1819897" y="1544613"/>
                          <a:pt x="0" y="1536702"/>
                        </a:cubicBezTo>
                        <a:cubicBezTo>
                          <a:pt x="232669" y="784923"/>
                          <a:pt x="93959" y="638465"/>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t>Lacking the digital skills to access jobs and services that are only available online.</a:t>
            </a:r>
          </a:p>
          <a:p>
            <a:pPr marL="0" indent="0">
              <a:buFont typeface="Arial" panose="020B0604020202020204" pitchFamily="34" charset="0"/>
              <a:buNone/>
            </a:pPr>
            <a:endParaRPr lang="en-GB" sz="2200" dirty="0"/>
          </a:p>
        </p:txBody>
      </p:sp>
      <p:sp>
        <p:nvSpPr>
          <p:cNvPr id="4" name="Content Placeholder 6">
            <a:extLst>
              <a:ext uri="{FF2B5EF4-FFF2-40B4-BE49-F238E27FC236}">
                <a16:creationId xmlns:a16="http://schemas.microsoft.com/office/drawing/2014/main" id="{6C4E21A7-E2DC-C6A4-A43F-B04C2A2CC63B}"/>
              </a:ext>
            </a:extLst>
          </p:cNvPr>
          <p:cNvSpPr txBox="1">
            <a:spLocks/>
          </p:cNvSpPr>
          <p:nvPr/>
        </p:nvSpPr>
        <p:spPr>
          <a:xfrm>
            <a:off x="731520" y="4643816"/>
            <a:ext cx="6126480" cy="1483517"/>
          </a:xfrm>
          <a:custGeom>
            <a:avLst/>
            <a:gdLst>
              <a:gd name="connsiteX0" fmla="*/ 0 w 6126480"/>
              <a:gd name="connsiteY0" fmla="*/ 0 h 1483517"/>
              <a:gd name="connsiteX1" fmla="*/ 6126480 w 6126480"/>
              <a:gd name="connsiteY1" fmla="*/ 0 h 1483517"/>
              <a:gd name="connsiteX2" fmla="*/ 6126480 w 6126480"/>
              <a:gd name="connsiteY2" fmla="*/ 1483517 h 1483517"/>
              <a:gd name="connsiteX3" fmla="*/ 0 w 6126480"/>
              <a:gd name="connsiteY3" fmla="*/ 1483517 h 1483517"/>
              <a:gd name="connsiteX4" fmla="*/ 0 w 6126480"/>
              <a:gd name="connsiteY4" fmla="*/ 0 h 1483517"/>
              <a:gd name="connsiteX0" fmla="*/ 0 w 6126480"/>
              <a:gd name="connsiteY0" fmla="*/ 0 h 1483517"/>
              <a:gd name="connsiteX1" fmla="*/ 6126480 w 6126480"/>
              <a:gd name="connsiteY1" fmla="*/ 0 h 1483517"/>
              <a:gd name="connsiteX2" fmla="*/ 6126480 w 6126480"/>
              <a:gd name="connsiteY2" fmla="*/ 1483517 h 1483517"/>
              <a:gd name="connsiteX3" fmla="*/ 0 w 6126480"/>
              <a:gd name="connsiteY3" fmla="*/ 1483517 h 1483517"/>
              <a:gd name="connsiteX4" fmla="*/ 0 w 6126480"/>
              <a:gd name="connsiteY4" fmla="*/ 0 h 1483517"/>
              <a:gd name="connsiteX0" fmla="*/ 0 w 6126480"/>
              <a:gd name="connsiteY0" fmla="*/ 0 h 1483517"/>
              <a:gd name="connsiteX1" fmla="*/ 6126480 w 6126480"/>
              <a:gd name="connsiteY1" fmla="*/ 0 h 1483517"/>
              <a:gd name="connsiteX2" fmla="*/ 6126480 w 6126480"/>
              <a:gd name="connsiteY2" fmla="*/ 1483517 h 1483517"/>
              <a:gd name="connsiteX3" fmla="*/ 0 w 6126480"/>
              <a:gd name="connsiteY3" fmla="*/ 1483517 h 1483517"/>
              <a:gd name="connsiteX4" fmla="*/ 0 w 6126480"/>
              <a:gd name="connsiteY4" fmla="*/ 0 h 148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6480" h="1483517" fill="none" extrusionOk="0">
                <a:moveTo>
                  <a:pt x="0" y="0"/>
                </a:moveTo>
                <a:cubicBezTo>
                  <a:pt x="1810646" y="-478528"/>
                  <a:pt x="4241521" y="74729"/>
                  <a:pt x="6126480" y="0"/>
                </a:cubicBezTo>
                <a:cubicBezTo>
                  <a:pt x="6028002" y="274579"/>
                  <a:pt x="5799886" y="1264393"/>
                  <a:pt x="6126480" y="1483517"/>
                </a:cubicBezTo>
                <a:cubicBezTo>
                  <a:pt x="4839175" y="1497484"/>
                  <a:pt x="2494384" y="1368510"/>
                  <a:pt x="0" y="1483517"/>
                </a:cubicBezTo>
                <a:cubicBezTo>
                  <a:pt x="242593" y="788651"/>
                  <a:pt x="167831" y="580632"/>
                  <a:pt x="0" y="0"/>
                </a:cubicBezTo>
                <a:close/>
              </a:path>
              <a:path w="6126480" h="1483517" stroke="0" extrusionOk="0">
                <a:moveTo>
                  <a:pt x="0" y="0"/>
                </a:moveTo>
                <a:cubicBezTo>
                  <a:pt x="1054586" y="287820"/>
                  <a:pt x="5243545" y="222594"/>
                  <a:pt x="6126480" y="0"/>
                </a:cubicBezTo>
                <a:cubicBezTo>
                  <a:pt x="6142416" y="619862"/>
                  <a:pt x="5982989" y="1068104"/>
                  <a:pt x="6126480" y="1483517"/>
                </a:cubicBezTo>
                <a:cubicBezTo>
                  <a:pt x="4044404" y="2046374"/>
                  <a:pt x="2613791" y="1342042"/>
                  <a:pt x="0" y="1483517"/>
                </a:cubicBezTo>
                <a:cubicBezTo>
                  <a:pt x="-83921" y="1311694"/>
                  <a:pt x="-119254" y="768412"/>
                  <a:pt x="0" y="0"/>
                </a:cubicBezTo>
                <a:close/>
              </a:path>
              <a:path w="6126480" h="1483517" fill="none" stroke="0" extrusionOk="0">
                <a:moveTo>
                  <a:pt x="0" y="0"/>
                </a:moveTo>
                <a:cubicBezTo>
                  <a:pt x="1417948" y="153578"/>
                  <a:pt x="3556923" y="306648"/>
                  <a:pt x="6126480" y="0"/>
                </a:cubicBezTo>
                <a:cubicBezTo>
                  <a:pt x="6043487" y="208296"/>
                  <a:pt x="5785905" y="1222402"/>
                  <a:pt x="6126480" y="1483517"/>
                </a:cubicBezTo>
                <a:cubicBezTo>
                  <a:pt x="4127969" y="1569513"/>
                  <a:pt x="2821097" y="1520870"/>
                  <a:pt x="0" y="1483517"/>
                </a:cubicBezTo>
                <a:cubicBezTo>
                  <a:pt x="329068" y="743136"/>
                  <a:pt x="110683" y="642290"/>
                  <a:pt x="0" y="0"/>
                </a:cubicBezTo>
                <a:close/>
              </a:path>
              <a:path w="6126480" h="1483517" fill="none" stroke="0" extrusionOk="0">
                <a:moveTo>
                  <a:pt x="0" y="0"/>
                </a:moveTo>
                <a:cubicBezTo>
                  <a:pt x="1416393" y="-4837"/>
                  <a:pt x="3757301" y="-3018"/>
                  <a:pt x="6126480" y="0"/>
                </a:cubicBezTo>
                <a:cubicBezTo>
                  <a:pt x="6080324" y="235438"/>
                  <a:pt x="5792398" y="1287389"/>
                  <a:pt x="6126480" y="1483517"/>
                </a:cubicBezTo>
                <a:cubicBezTo>
                  <a:pt x="4344310" y="1606207"/>
                  <a:pt x="2510422" y="1461936"/>
                  <a:pt x="0" y="1483517"/>
                </a:cubicBezTo>
                <a:cubicBezTo>
                  <a:pt x="303740" y="760183"/>
                  <a:pt x="137751" y="608489"/>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6126480"/>
                      <a:gd name="connsiteY0" fmla="*/ 0 h 1483517"/>
                      <a:gd name="connsiteX1" fmla="*/ 6126480 w 6126480"/>
                      <a:gd name="connsiteY1" fmla="*/ 0 h 1483517"/>
                      <a:gd name="connsiteX2" fmla="*/ 6126480 w 6126480"/>
                      <a:gd name="connsiteY2" fmla="*/ 1483517 h 1483517"/>
                      <a:gd name="connsiteX3" fmla="*/ 0 w 6126480"/>
                      <a:gd name="connsiteY3" fmla="*/ 1483517 h 1483517"/>
                      <a:gd name="connsiteX4" fmla="*/ 0 w 6126480"/>
                      <a:gd name="connsiteY4" fmla="*/ 0 h 1483517"/>
                      <a:gd name="connsiteX0" fmla="*/ 0 w 6126480"/>
                      <a:gd name="connsiteY0" fmla="*/ 0 h 1483517"/>
                      <a:gd name="connsiteX1" fmla="*/ 6126480 w 6126480"/>
                      <a:gd name="connsiteY1" fmla="*/ 0 h 1483517"/>
                      <a:gd name="connsiteX2" fmla="*/ 6126480 w 6126480"/>
                      <a:gd name="connsiteY2" fmla="*/ 1483517 h 1483517"/>
                      <a:gd name="connsiteX3" fmla="*/ 0 w 6126480"/>
                      <a:gd name="connsiteY3" fmla="*/ 1483517 h 1483517"/>
                      <a:gd name="connsiteX4" fmla="*/ 0 w 6126480"/>
                      <a:gd name="connsiteY4" fmla="*/ 0 h 148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6480" h="1483517" fill="none" extrusionOk="0">
                        <a:moveTo>
                          <a:pt x="0" y="0"/>
                        </a:moveTo>
                        <a:cubicBezTo>
                          <a:pt x="1539493" y="-220809"/>
                          <a:pt x="3889291" y="51486"/>
                          <a:pt x="6126480" y="0"/>
                        </a:cubicBezTo>
                        <a:cubicBezTo>
                          <a:pt x="6011083" y="245660"/>
                          <a:pt x="5804964" y="1264502"/>
                          <a:pt x="6126480" y="1483517"/>
                        </a:cubicBezTo>
                        <a:cubicBezTo>
                          <a:pt x="4720915" y="1480335"/>
                          <a:pt x="2562962" y="1399807"/>
                          <a:pt x="0" y="1483517"/>
                        </a:cubicBezTo>
                        <a:cubicBezTo>
                          <a:pt x="274430" y="779151"/>
                          <a:pt x="149222" y="605858"/>
                          <a:pt x="0" y="0"/>
                        </a:cubicBezTo>
                        <a:close/>
                      </a:path>
                      <a:path w="6126480" h="1483517" stroke="0" extrusionOk="0">
                        <a:moveTo>
                          <a:pt x="0" y="0"/>
                        </a:moveTo>
                        <a:cubicBezTo>
                          <a:pt x="1088584" y="132355"/>
                          <a:pt x="5190700" y="124065"/>
                          <a:pt x="6126480" y="0"/>
                        </a:cubicBezTo>
                        <a:cubicBezTo>
                          <a:pt x="6179888" y="609925"/>
                          <a:pt x="6003016" y="1132911"/>
                          <a:pt x="6126480" y="1483517"/>
                        </a:cubicBezTo>
                        <a:cubicBezTo>
                          <a:pt x="4016994" y="1810210"/>
                          <a:pt x="2407113" y="1393001"/>
                          <a:pt x="0" y="1483517"/>
                        </a:cubicBezTo>
                        <a:cubicBezTo>
                          <a:pt x="-64250" y="1266914"/>
                          <a:pt x="-124049" y="745120"/>
                          <a:pt x="0" y="0"/>
                        </a:cubicBezTo>
                        <a:close/>
                      </a:path>
                      <a:path w="6126480" h="1483517" fill="none" stroke="0" extrusionOk="0">
                        <a:moveTo>
                          <a:pt x="0" y="0"/>
                        </a:moveTo>
                        <a:cubicBezTo>
                          <a:pt x="1278894" y="59356"/>
                          <a:pt x="3668619" y="-17873"/>
                          <a:pt x="6126480" y="0"/>
                        </a:cubicBezTo>
                        <a:cubicBezTo>
                          <a:pt x="6029052" y="192883"/>
                          <a:pt x="5820683" y="1273901"/>
                          <a:pt x="6126480" y="1483517"/>
                        </a:cubicBezTo>
                        <a:cubicBezTo>
                          <a:pt x="4290547" y="1479958"/>
                          <a:pt x="2537182" y="1562121"/>
                          <a:pt x="0" y="1483517"/>
                        </a:cubicBezTo>
                        <a:cubicBezTo>
                          <a:pt x="327120" y="751938"/>
                          <a:pt x="109176" y="622528"/>
                          <a:pt x="0" y="0"/>
                        </a:cubicBezTo>
                        <a:close/>
                      </a:path>
                    </a:pathLst>
                  </a:custGeom>
                  <ask:type>
                    <ask:lineSketchCurved/>
                  </ask:type>
                </ask:lineSketchStyleProps>
              </a:ext>
            </a:extLst>
          </a:ln>
        </p:spPr>
        <p:txBody>
          <a:bodyPr vert="horz" lIns="180000" tIns="180000" rIns="180000" bIns="180000" rtlCol="0">
            <a:no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t>Not having access to communication technology designed for someone with a disability.</a:t>
            </a:r>
          </a:p>
        </p:txBody>
      </p:sp>
    </p:spTree>
    <p:extLst>
      <p:ext uri="{BB962C8B-B14F-4D97-AF65-F5344CB8AC3E}">
        <p14:creationId xmlns:p14="http://schemas.microsoft.com/office/powerpoint/2010/main" val="3161590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Resistance to technological change</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199" y="1825625"/>
            <a:ext cx="5921829" cy="4351338"/>
          </a:xfrm>
        </p:spPr>
        <p:txBody>
          <a:bodyPr>
            <a:normAutofit lnSpcReduction="10000"/>
          </a:bodyPr>
          <a:lstStyle/>
          <a:p>
            <a:pPr marL="0" indent="0">
              <a:buNone/>
            </a:pPr>
            <a:r>
              <a:rPr lang="en-GB" dirty="0"/>
              <a:t>In some cases, the digital divide can be exacerbated by those resistant to technological change. This could be for different reasons, such as:</a:t>
            </a:r>
          </a:p>
          <a:p>
            <a:r>
              <a:rPr lang="en-GB" dirty="0"/>
              <a:t>being comfortable with the existing systems;</a:t>
            </a:r>
          </a:p>
          <a:p>
            <a:r>
              <a:rPr lang="en-GB" dirty="0"/>
              <a:t>being “scared” of IT;</a:t>
            </a:r>
          </a:p>
          <a:p>
            <a:r>
              <a:rPr lang="en-GB" dirty="0"/>
              <a:t>the belief that they don’t have, or cannot learn, the skills required to engage with the digital world.</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3</a:t>
            </a:r>
          </a:p>
        </p:txBody>
      </p:sp>
      <p:sp>
        <p:nvSpPr>
          <p:cNvPr id="16" name="Text Placeholder 15">
            <a:extLst>
              <a:ext uri="{FF2B5EF4-FFF2-40B4-BE49-F238E27FC236}">
                <a16:creationId xmlns:a16="http://schemas.microsoft.com/office/drawing/2014/main" id="{7BE8136D-0C89-D68D-F368-030DEA6F0B2E}"/>
              </a:ext>
            </a:extLst>
          </p:cNvPr>
          <p:cNvSpPr>
            <a:spLocks noGrp="1"/>
          </p:cNvSpPr>
          <p:nvPr>
            <p:ph type="body" sz="quarter" idx="11"/>
          </p:nvPr>
        </p:nvSpPr>
        <p:spPr/>
        <p:txBody>
          <a:bodyPr/>
          <a:lstStyle/>
          <a:p>
            <a:r>
              <a:rPr lang="en-GB" dirty="0"/>
              <a:t>Lesson 2: Digital technology has changed our world</a:t>
            </a:r>
          </a:p>
        </p:txBody>
      </p:sp>
      <p:pic>
        <p:nvPicPr>
          <p:cNvPr id="7" name="Picture Placeholder 6" descr="An elderly person and a young person looking at a phone&#10;&#10;Description automatically generated">
            <a:extLst>
              <a:ext uri="{FF2B5EF4-FFF2-40B4-BE49-F238E27FC236}">
                <a16:creationId xmlns:a16="http://schemas.microsoft.com/office/drawing/2014/main" id="{A36EEA64-67D3-FC0F-C8BD-12F94EC23423}"/>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989083" y="1825625"/>
            <a:ext cx="4364717" cy="4351338"/>
          </a:xfrm>
        </p:spPr>
      </p:pic>
    </p:spTree>
    <p:extLst>
      <p:ext uri="{BB962C8B-B14F-4D97-AF65-F5344CB8AC3E}">
        <p14:creationId xmlns:p14="http://schemas.microsoft.com/office/powerpoint/2010/main" val="2802755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The digital divide</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7427495" cy="4351338"/>
          </a:xfrm>
        </p:spPr>
        <p:txBody>
          <a:bodyPr>
            <a:noAutofit/>
          </a:bodyPr>
          <a:lstStyle/>
          <a:p>
            <a:pPr marL="0" indent="0">
              <a:lnSpc>
                <a:spcPct val="98000"/>
              </a:lnSpc>
              <a:spcAft>
                <a:spcPts val="800"/>
              </a:spcAft>
              <a:buNone/>
            </a:pPr>
            <a:r>
              <a:rPr lang="en-GB" dirty="0"/>
              <a:t>Consider and discuss </a:t>
            </a:r>
            <a:r>
              <a:rPr lang="en-GB"/>
              <a:t>these groups </a:t>
            </a:r>
            <a:r>
              <a:rPr lang="en-GB" dirty="0"/>
              <a:t>of people and why they may not be able to take full advantage of digital technology.</a:t>
            </a:r>
          </a:p>
          <a:p>
            <a:pPr marL="914400" lvl="1" indent="-457200">
              <a:lnSpc>
                <a:spcPct val="98000"/>
              </a:lnSpc>
              <a:spcAft>
                <a:spcPts val="800"/>
              </a:spcAft>
              <a:buFont typeface="+mj-lt"/>
              <a:buAutoNum type="arabicPeriod"/>
            </a:pPr>
            <a:r>
              <a:rPr lang="en-GB" dirty="0"/>
              <a:t>Those resisting access because they don’t </a:t>
            </a:r>
            <a:br>
              <a:rPr lang="en-GB" dirty="0"/>
            </a:br>
            <a:r>
              <a:rPr lang="en-GB" dirty="0"/>
              <a:t>want to use it.</a:t>
            </a:r>
          </a:p>
          <a:p>
            <a:pPr marL="914400" lvl="1" indent="-457200">
              <a:lnSpc>
                <a:spcPct val="98000"/>
              </a:lnSpc>
              <a:spcAft>
                <a:spcPts val="800"/>
              </a:spcAft>
              <a:buFont typeface="+mj-lt"/>
              <a:buAutoNum type="arabicPeriod"/>
            </a:pPr>
            <a:r>
              <a:rPr lang="en-GB" dirty="0"/>
              <a:t>Those that need to work from home.</a:t>
            </a:r>
          </a:p>
          <a:p>
            <a:pPr marL="914400" lvl="1" indent="-457200">
              <a:lnSpc>
                <a:spcPct val="98000"/>
              </a:lnSpc>
              <a:spcAft>
                <a:spcPts val="800"/>
              </a:spcAft>
              <a:buFont typeface="+mj-lt"/>
              <a:buAutoNum type="arabicPeriod"/>
            </a:pPr>
            <a:r>
              <a:rPr lang="en-GB" dirty="0"/>
              <a:t>Those lacking digital skills and knowledge.</a:t>
            </a:r>
          </a:p>
          <a:p>
            <a:pPr marL="914400" lvl="1" indent="-457200">
              <a:lnSpc>
                <a:spcPct val="98000"/>
              </a:lnSpc>
              <a:spcAft>
                <a:spcPts val="800"/>
              </a:spcAft>
              <a:buFont typeface="+mj-lt"/>
              <a:buAutoNum type="arabicPeriod"/>
            </a:pPr>
            <a:r>
              <a:rPr lang="en-GB" dirty="0"/>
              <a:t>Those in a remote rural location.</a:t>
            </a:r>
          </a:p>
          <a:p>
            <a:pPr marL="914400" lvl="1" indent="-457200">
              <a:lnSpc>
                <a:spcPct val="98000"/>
              </a:lnSpc>
              <a:spcAft>
                <a:spcPts val="800"/>
              </a:spcAft>
              <a:buFont typeface="+mj-lt"/>
              <a:buAutoNum type="arabicPeriod"/>
            </a:pPr>
            <a:r>
              <a:rPr lang="en-GB"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Those that cannot afford access (digital poverty).</a:t>
            </a:r>
          </a:p>
          <a:p>
            <a:pPr marL="914400" lvl="1" indent="-457200">
              <a:lnSpc>
                <a:spcPct val="98000"/>
              </a:lnSpc>
              <a:spcAft>
                <a:spcPts val="800"/>
              </a:spcAft>
              <a:buFont typeface="+mj-lt"/>
              <a:buAutoNum type="arabicPeriod"/>
            </a:pPr>
            <a:r>
              <a:rPr lang="en-GB" kern="100" dirty="0">
                <a:solidFill>
                  <a:srgbClr val="0D0D0D"/>
                </a:solidFill>
                <a:cs typeface="Times New Roman" panose="02020603050405020304" pitchFamily="18" charset="0"/>
              </a:rPr>
              <a:t>Those with a disability.</a:t>
            </a:r>
            <a:endParaRPr lang="en-GB" dirty="0"/>
          </a:p>
          <a:p>
            <a:pPr marL="0" indent="0">
              <a:lnSpc>
                <a:spcPct val="98000"/>
              </a:lnSpc>
              <a:spcAft>
                <a:spcPts val="800"/>
              </a:spcAft>
              <a:buNone/>
            </a:pPr>
            <a:r>
              <a:rPr lang="en-GB" dirty="0"/>
              <a:t> </a:t>
            </a:r>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4076"/>
              <a:gd name="connsiteY0" fmla="*/ 0 h 4351338"/>
              <a:gd name="connsiteX1" fmla="*/ 3174076 w 3174076"/>
              <a:gd name="connsiteY1" fmla="*/ 0 h 4351338"/>
              <a:gd name="connsiteX2" fmla="*/ 3174076 w 3174076"/>
              <a:gd name="connsiteY2" fmla="*/ 4351338 h 4351338"/>
              <a:gd name="connsiteX3" fmla="*/ 0 w 3174076"/>
              <a:gd name="connsiteY3" fmla="*/ 4351338 h 4351338"/>
              <a:gd name="connsiteX4" fmla="*/ 0 w 317407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076" h="4351338" fill="none" extrusionOk="0">
                <a:moveTo>
                  <a:pt x="0" y="0"/>
                </a:moveTo>
                <a:cubicBezTo>
                  <a:pt x="683513" y="-33775"/>
                  <a:pt x="1982506" y="138873"/>
                  <a:pt x="3174076" y="0"/>
                </a:cubicBezTo>
                <a:cubicBezTo>
                  <a:pt x="3100305" y="585222"/>
                  <a:pt x="3018193" y="3710241"/>
                  <a:pt x="3174076" y="4351338"/>
                </a:cubicBezTo>
                <a:cubicBezTo>
                  <a:pt x="2289957" y="4214008"/>
                  <a:pt x="1369523" y="4213482"/>
                  <a:pt x="0" y="4351338"/>
                </a:cubicBezTo>
                <a:cubicBezTo>
                  <a:pt x="152408" y="2268068"/>
                  <a:pt x="73868" y="1803478"/>
                  <a:pt x="0" y="0"/>
                </a:cubicBezTo>
                <a:close/>
              </a:path>
              <a:path w="3174076" h="4351338" stroke="0" extrusionOk="0">
                <a:moveTo>
                  <a:pt x="0" y="0"/>
                </a:moveTo>
                <a:cubicBezTo>
                  <a:pt x="582902" y="-101487"/>
                  <a:pt x="2639420" y="-162162"/>
                  <a:pt x="3174076" y="0"/>
                </a:cubicBezTo>
                <a:cubicBezTo>
                  <a:pt x="3234789" y="1739382"/>
                  <a:pt x="3113004" y="3375976"/>
                  <a:pt x="3174076" y="4351338"/>
                </a:cubicBezTo>
                <a:cubicBezTo>
                  <a:pt x="2062552" y="4401403"/>
                  <a:pt x="1170419"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lvl="0" indent="0">
              <a:buNone/>
            </a:pPr>
            <a:r>
              <a:rPr lang="en-US" b="1" dirty="0"/>
              <a:t>Resources needed:</a:t>
            </a:r>
          </a:p>
          <a:p>
            <a:pPr marL="0" lvl="0" indent="0">
              <a:buNone/>
            </a:pPr>
            <a:r>
              <a:rPr lang="en-US" dirty="0"/>
              <a:t>L2 Activity 3: Research and discuss worksheet</a:t>
            </a:r>
          </a:p>
        </p:txBody>
      </p:sp>
      <p:sp>
        <p:nvSpPr>
          <p:cNvPr id="11" name="Text Placeholder 10">
            <a:extLst>
              <a:ext uri="{FF2B5EF4-FFF2-40B4-BE49-F238E27FC236}">
                <a16:creationId xmlns:a16="http://schemas.microsoft.com/office/drawing/2014/main" id="{F7D875A6-BBFF-AC68-23F3-BAAB4815B976}"/>
              </a:ext>
            </a:extLst>
          </p:cNvPr>
          <p:cNvSpPr>
            <a:spLocks noGrp="1"/>
          </p:cNvSpPr>
          <p:nvPr>
            <p:ph type="body" sz="quarter" idx="11"/>
          </p:nvPr>
        </p:nvSpPr>
        <p:spPr>
          <a:xfrm>
            <a:off x="838200" y="6436359"/>
            <a:ext cx="5400000" cy="365125"/>
          </a:xfrm>
        </p:spPr>
        <p:txBody>
          <a:bodyPr/>
          <a:lstStyle/>
          <a:p>
            <a:r>
              <a:rPr lang="en-GB" dirty="0"/>
              <a:t>Lesson 2: Digital technology has changed our world</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3</a:t>
            </a:r>
          </a:p>
        </p:txBody>
      </p:sp>
    </p:spTree>
    <p:extLst>
      <p:ext uri="{BB962C8B-B14F-4D97-AF65-F5344CB8AC3E}">
        <p14:creationId xmlns:p14="http://schemas.microsoft.com/office/powerpoint/2010/main" val="4029772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95C442-E988-F9D6-098A-E6F6C0FA5D9D}"/>
              </a:ext>
            </a:extLst>
          </p:cNvPr>
          <p:cNvSpPr>
            <a:spLocks noGrp="1"/>
          </p:cNvSpPr>
          <p:nvPr>
            <p:ph type="title"/>
          </p:nvPr>
        </p:nvSpPr>
        <p:spPr>
          <a:xfrm>
            <a:off x="838200" y="365125"/>
            <a:ext cx="10515600" cy="1325563"/>
          </a:xfrm>
        </p:spPr>
        <p:txBody>
          <a:bodyPr/>
          <a:lstStyle/>
          <a:p>
            <a:r>
              <a:rPr lang="en-GB" dirty="0"/>
              <a:t>Retrieval questions</a:t>
            </a:r>
          </a:p>
        </p:txBody>
      </p:sp>
      <p:sp>
        <p:nvSpPr>
          <p:cNvPr id="8" name="Content Placeholder 7">
            <a:extLst>
              <a:ext uri="{FF2B5EF4-FFF2-40B4-BE49-F238E27FC236}">
                <a16:creationId xmlns:a16="http://schemas.microsoft.com/office/drawing/2014/main" id="{CDFA3211-8A55-BB29-F8F1-A1678304B15A}"/>
              </a:ext>
            </a:extLst>
          </p:cNvPr>
          <p:cNvSpPr>
            <a:spLocks noGrp="1"/>
          </p:cNvSpPr>
          <p:nvPr>
            <p:ph sz="half" idx="1"/>
          </p:nvPr>
        </p:nvSpPr>
        <p:spPr>
          <a:xfrm>
            <a:off x="838199" y="1825625"/>
            <a:ext cx="6400801" cy="4351338"/>
          </a:xfrm>
        </p:spPr>
        <p:txBody>
          <a:bodyPr>
            <a:normAutofit fontScale="92500" lnSpcReduction="10000"/>
          </a:bodyPr>
          <a:lstStyle/>
          <a:p>
            <a:pPr marL="514350" indent="-514350">
              <a:buFont typeface="+mj-lt"/>
              <a:buAutoNum type="arabicPeriod"/>
            </a:pPr>
            <a:r>
              <a:rPr lang="en-US" dirty="0"/>
              <a:t>State three pieces of information that could be associated with a digital footprint. </a:t>
            </a:r>
          </a:p>
          <a:p>
            <a:pPr marL="514350" indent="-514350">
              <a:buFont typeface="+mj-lt"/>
              <a:buAutoNum type="arabicPeriod"/>
            </a:pPr>
            <a:r>
              <a:rPr lang="en-US" dirty="0"/>
              <a:t>State three types of digital surveillance.</a:t>
            </a:r>
          </a:p>
          <a:p>
            <a:pPr marL="514350" indent="-514350">
              <a:buFont typeface="+mj-lt"/>
              <a:buAutoNum type="arabicPeriod"/>
            </a:pPr>
            <a:r>
              <a:rPr lang="en-US" dirty="0"/>
              <a:t>Give one example of a digital social skill that you would need to use in a job in the digital industry.</a:t>
            </a:r>
          </a:p>
          <a:p>
            <a:pPr marL="514350" indent="-514350">
              <a:buFont typeface="+mj-lt"/>
              <a:buAutoNum type="arabicPeriod"/>
            </a:pPr>
            <a:r>
              <a:rPr lang="en-US" dirty="0"/>
              <a:t>Give one piece of information that you may add to a professional digital profile when applying for a job in the digital industry.</a:t>
            </a:r>
          </a:p>
          <a:p>
            <a:pPr marL="514350" indent="-514350">
              <a:buFont typeface="+mj-lt"/>
              <a:buAutoNum type="arabicPeriod"/>
            </a:pPr>
            <a:r>
              <a:rPr lang="en-US" dirty="0"/>
              <a:t>Identify an example of where a user may be impacted by the digital divide without choice.</a:t>
            </a:r>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4" name="Text Placeholder 3">
            <a:extLst>
              <a:ext uri="{FF2B5EF4-FFF2-40B4-BE49-F238E27FC236}">
                <a16:creationId xmlns:a16="http://schemas.microsoft.com/office/drawing/2014/main" id="{B90D4504-F00C-6685-FDE6-9B5B5EDDC744}"/>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0" name="Text Placeholder 9">
            <a:extLst>
              <a:ext uri="{FF2B5EF4-FFF2-40B4-BE49-F238E27FC236}">
                <a16:creationId xmlns:a16="http://schemas.microsoft.com/office/drawing/2014/main" id="{4A1EFDF9-A04E-C52E-5791-F3A1C34CE7D6}"/>
              </a:ext>
            </a:extLst>
          </p:cNvPr>
          <p:cNvSpPr>
            <a:spLocks noGrp="1"/>
          </p:cNvSpPr>
          <p:nvPr>
            <p:ph type="body" sz="quarter" idx="11"/>
          </p:nvPr>
        </p:nvSpPr>
        <p:spPr/>
        <p:txBody>
          <a:bodyPr/>
          <a:lstStyle/>
          <a:p>
            <a:r>
              <a:rPr lang="en-GB" dirty="0"/>
              <a:t>Lesson 2: Digital technology has changed our world</a:t>
            </a:r>
          </a:p>
        </p:txBody>
      </p:sp>
    </p:spTree>
    <p:extLst>
      <p:ext uri="{BB962C8B-B14F-4D97-AF65-F5344CB8AC3E}">
        <p14:creationId xmlns:p14="http://schemas.microsoft.com/office/powerpoint/2010/main" val="2026947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D358E7-C4A6-3D4A-A6B4-6E71E403BD50}"/>
              </a:ext>
            </a:extLst>
          </p:cNvPr>
          <p:cNvSpPr>
            <a:spLocks noGrp="1"/>
          </p:cNvSpPr>
          <p:nvPr>
            <p:ph type="title"/>
          </p:nvPr>
        </p:nvSpPr>
        <p:spPr>
          <a:xfrm>
            <a:off x="838200" y="365125"/>
            <a:ext cx="10515600" cy="1325563"/>
          </a:xfrm>
        </p:spPr>
        <p:txBody>
          <a:bodyPr/>
          <a:lstStyle/>
          <a:p>
            <a:r>
              <a:rPr lang="en-GB" dirty="0"/>
              <a:t>Retrieval questions</a:t>
            </a:r>
          </a:p>
        </p:txBody>
      </p:sp>
      <p:sp>
        <p:nvSpPr>
          <p:cNvPr id="5" name="Content Placeholder 4">
            <a:extLst>
              <a:ext uri="{FF2B5EF4-FFF2-40B4-BE49-F238E27FC236}">
                <a16:creationId xmlns:a16="http://schemas.microsoft.com/office/drawing/2014/main" id="{1DE12E5A-5724-44AA-EE2A-1CC98536165E}"/>
              </a:ext>
            </a:extLst>
          </p:cNvPr>
          <p:cNvSpPr>
            <a:spLocks noGrp="1"/>
          </p:cNvSpPr>
          <p:nvPr>
            <p:ph sz="half" idx="1"/>
          </p:nvPr>
        </p:nvSpPr>
        <p:spPr>
          <a:xfrm>
            <a:off x="838199" y="1825625"/>
            <a:ext cx="6400801" cy="4351338"/>
          </a:xfrm>
        </p:spPr>
        <p:txBody>
          <a:bodyPr>
            <a:normAutofit/>
          </a:bodyPr>
          <a:lstStyle/>
          <a:p>
            <a:pPr marL="514350" indent="-514350">
              <a:buFont typeface="+mj-lt"/>
              <a:buAutoNum type="arabicPeriod"/>
            </a:pPr>
            <a:r>
              <a:rPr lang="en-US" dirty="0"/>
              <a:t>State three pieces of information that could be associated with a digital footprint.</a:t>
            </a:r>
          </a:p>
        </p:txBody>
      </p:sp>
      <p:sp>
        <p:nvSpPr>
          <p:cNvPr id="6" name="Text Placeholder 5">
            <a:extLst>
              <a:ext uri="{FF2B5EF4-FFF2-40B4-BE49-F238E27FC236}">
                <a16:creationId xmlns:a16="http://schemas.microsoft.com/office/drawing/2014/main" id="{996FEACE-C9BE-AE60-35CF-8D2D83BF35E7}"/>
              </a:ext>
            </a:extLst>
          </p:cNvPr>
          <p:cNvSpPr>
            <a:spLocks noGrp="1"/>
          </p:cNvSpPr>
          <p:nvPr>
            <p:ph type="body" sz="quarter" idx="10"/>
          </p:nvPr>
        </p:nvSpPr>
        <p:spPr>
          <a:xfrm>
            <a:off x="8175008" y="2892829"/>
            <a:ext cx="3507474" cy="3284134"/>
          </a:xfrm>
        </p:spPr>
        <p:txBody>
          <a:bodyPr>
            <a:normAutofit fontScale="92500" lnSpcReduction="20000"/>
          </a:bodyPr>
          <a:lstStyle/>
          <a:p>
            <a:r>
              <a:rPr lang="en-US" dirty="0"/>
              <a:t>Any three from:</a:t>
            </a:r>
          </a:p>
          <a:p>
            <a:pPr marL="342900" indent="-342900">
              <a:buFont typeface="Arial" panose="020B0604020202020204" pitchFamily="34" charset="0"/>
              <a:buChar char="•"/>
            </a:pPr>
            <a:r>
              <a:rPr lang="en-US" dirty="0"/>
              <a:t>Personal details</a:t>
            </a:r>
          </a:p>
          <a:p>
            <a:pPr marL="342900" indent="-342900">
              <a:buFont typeface="Arial" panose="020B0604020202020204" pitchFamily="34" charset="0"/>
              <a:buChar char="•"/>
            </a:pPr>
            <a:r>
              <a:rPr lang="en-US" dirty="0"/>
              <a:t>Biometric data</a:t>
            </a:r>
          </a:p>
          <a:p>
            <a:pPr marL="342900" indent="-342900">
              <a:buFont typeface="Arial" panose="020B0604020202020204" pitchFamily="34" charset="0"/>
              <a:buChar char="•"/>
            </a:pPr>
            <a:r>
              <a:rPr lang="en-US" dirty="0"/>
              <a:t>Internet history</a:t>
            </a:r>
          </a:p>
          <a:p>
            <a:pPr marL="342900" indent="-342900">
              <a:buFont typeface="Arial" panose="020B0604020202020204" pitchFamily="34" charset="0"/>
              <a:buChar char="•"/>
            </a:pPr>
            <a:r>
              <a:rPr lang="en-US" dirty="0"/>
              <a:t>Internet cookies</a:t>
            </a:r>
          </a:p>
          <a:p>
            <a:pPr marL="342900" indent="-342900">
              <a:buFont typeface="Arial" panose="020B0604020202020204" pitchFamily="34" charset="0"/>
              <a:buChar char="•"/>
            </a:pPr>
            <a:r>
              <a:rPr lang="en-US" dirty="0"/>
              <a:t>Social media posts, likes </a:t>
            </a:r>
            <a:br>
              <a:rPr lang="en-US" dirty="0"/>
            </a:br>
            <a:r>
              <a:rPr lang="en-US" dirty="0"/>
              <a:t>and comments</a:t>
            </a:r>
          </a:p>
          <a:p>
            <a:pPr marL="342900" indent="-342900">
              <a:buFont typeface="Arial" panose="020B0604020202020204" pitchFamily="34" charset="0"/>
              <a:buChar char="•"/>
            </a:pPr>
            <a:r>
              <a:rPr lang="en-US" dirty="0"/>
              <a:t>Emails</a:t>
            </a:r>
          </a:p>
          <a:p>
            <a:pPr marL="342900" indent="-342900">
              <a:buFont typeface="Arial" panose="020B0604020202020204" pitchFamily="34" charset="0"/>
              <a:buChar char="•"/>
            </a:pPr>
            <a:r>
              <a:rPr lang="en-US" dirty="0"/>
              <a:t>Device IP Address</a:t>
            </a:r>
          </a:p>
        </p:txBody>
      </p:sp>
      <p:sp>
        <p:nvSpPr>
          <p:cNvPr id="12" name="Text Placeholder 11">
            <a:extLst>
              <a:ext uri="{FF2B5EF4-FFF2-40B4-BE49-F238E27FC236}">
                <a16:creationId xmlns:a16="http://schemas.microsoft.com/office/drawing/2014/main" id="{1DAE403D-5598-BF13-ED3D-BC4681726FFB}"/>
              </a:ext>
            </a:extLst>
          </p:cNvPr>
          <p:cNvSpPr>
            <a:spLocks noGrp="1"/>
          </p:cNvSpPr>
          <p:nvPr>
            <p:ph type="body" sz="quarter" idx="11"/>
          </p:nvPr>
        </p:nvSpPr>
        <p:spPr>
          <a:xfrm>
            <a:off x="8175008" y="2055812"/>
            <a:ext cx="2689727" cy="620511"/>
          </a:xfrm>
        </p:spPr>
        <p:txBody>
          <a:bodyPr/>
          <a:lstStyle/>
          <a:p>
            <a:r>
              <a:rPr lang="en-GB" dirty="0"/>
              <a:t>Answers</a:t>
            </a:r>
          </a:p>
        </p:txBody>
      </p:sp>
      <p:sp>
        <p:nvSpPr>
          <p:cNvPr id="9" name="Text Placeholder 8">
            <a:extLst>
              <a:ext uri="{FF2B5EF4-FFF2-40B4-BE49-F238E27FC236}">
                <a16:creationId xmlns:a16="http://schemas.microsoft.com/office/drawing/2014/main" id="{84ADBFCA-5376-D6F8-0263-0D7F0C3F06B3}"/>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6" name="Text Placeholder 15">
            <a:extLst>
              <a:ext uri="{FF2B5EF4-FFF2-40B4-BE49-F238E27FC236}">
                <a16:creationId xmlns:a16="http://schemas.microsoft.com/office/drawing/2014/main" id="{AFAA21B3-C413-A750-D2CB-6B4E3085813D}"/>
              </a:ext>
            </a:extLst>
          </p:cNvPr>
          <p:cNvSpPr>
            <a:spLocks noGrp="1"/>
          </p:cNvSpPr>
          <p:nvPr>
            <p:ph type="body" sz="quarter" idx="15"/>
          </p:nvPr>
        </p:nvSpPr>
        <p:spPr/>
        <p:txBody>
          <a:bodyPr/>
          <a:lstStyle/>
          <a:p>
            <a:r>
              <a:rPr lang="en-GB" dirty="0"/>
              <a:t>Lesson 2: Digital technology has changed our world</a:t>
            </a:r>
          </a:p>
        </p:txBody>
      </p:sp>
    </p:spTree>
    <p:extLst>
      <p:ext uri="{BB962C8B-B14F-4D97-AF65-F5344CB8AC3E}">
        <p14:creationId xmlns:p14="http://schemas.microsoft.com/office/powerpoint/2010/main" val="4104419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D358E7-C4A6-3D4A-A6B4-6E71E403BD50}"/>
              </a:ext>
            </a:extLst>
          </p:cNvPr>
          <p:cNvSpPr>
            <a:spLocks noGrp="1"/>
          </p:cNvSpPr>
          <p:nvPr>
            <p:ph type="title"/>
          </p:nvPr>
        </p:nvSpPr>
        <p:spPr>
          <a:xfrm>
            <a:off x="838200" y="365125"/>
            <a:ext cx="10515600" cy="1325563"/>
          </a:xfrm>
        </p:spPr>
        <p:txBody>
          <a:bodyPr/>
          <a:lstStyle/>
          <a:p>
            <a:r>
              <a:rPr lang="en-GB" dirty="0"/>
              <a:t>Retrieval questions</a:t>
            </a:r>
          </a:p>
        </p:txBody>
      </p:sp>
      <p:sp>
        <p:nvSpPr>
          <p:cNvPr id="5" name="Content Placeholder 4">
            <a:extLst>
              <a:ext uri="{FF2B5EF4-FFF2-40B4-BE49-F238E27FC236}">
                <a16:creationId xmlns:a16="http://schemas.microsoft.com/office/drawing/2014/main" id="{1DE12E5A-5724-44AA-EE2A-1CC98536165E}"/>
              </a:ext>
            </a:extLst>
          </p:cNvPr>
          <p:cNvSpPr>
            <a:spLocks noGrp="1"/>
          </p:cNvSpPr>
          <p:nvPr>
            <p:ph sz="half" idx="1"/>
          </p:nvPr>
        </p:nvSpPr>
        <p:spPr>
          <a:xfrm>
            <a:off x="838199" y="1825625"/>
            <a:ext cx="6400801" cy="4351338"/>
          </a:xfrm>
        </p:spPr>
        <p:txBody>
          <a:bodyPr>
            <a:normAutofit/>
          </a:bodyPr>
          <a:lstStyle/>
          <a:p>
            <a:pPr marL="514350" indent="-514350">
              <a:buFont typeface="+mj-lt"/>
              <a:buAutoNum type="arabicPeriod" startAt="2"/>
            </a:pPr>
            <a:r>
              <a:rPr lang="en-US" dirty="0"/>
              <a:t>State three types of digital surveillance.</a:t>
            </a:r>
          </a:p>
        </p:txBody>
      </p:sp>
      <p:sp>
        <p:nvSpPr>
          <p:cNvPr id="6" name="Text Placeholder 5">
            <a:extLst>
              <a:ext uri="{FF2B5EF4-FFF2-40B4-BE49-F238E27FC236}">
                <a16:creationId xmlns:a16="http://schemas.microsoft.com/office/drawing/2014/main" id="{996FEACE-C9BE-AE60-35CF-8D2D83BF35E7}"/>
              </a:ext>
            </a:extLst>
          </p:cNvPr>
          <p:cNvSpPr>
            <a:spLocks noGrp="1"/>
          </p:cNvSpPr>
          <p:nvPr>
            <p:ph type="body" sz="quarter" idx="10"/>
          </p:nvPr>
        </p:nvSpPr>
        <p:spPr>
          <a:xfrm>
            <a:off x="8175008" y="2892829"/>
            <a:ext cx="3507474" cy="3284134"/>
          </a:xfrm>
        </p:spPr>
        <p:txBody>
          <a:bodyPr>
            <a:normAutofit lnSpcReduction="10000"/>
          </a:bodyPr>
          <a:lstStyle/>
          <a:p>
            <a:r>
              <a:rPr lang="en-US" dirty="0"/>
              <a:t>Any three from:</a:t>
            </a:r>
          </a:p>
          <a:p>
            <a:pPr marL="342900" indent="-342900">
              <a:buFont typeface="Arial" panose="020B0604020202020204" pitchFamily="34" charset="0"/>
              <a:buChar char="•"/>
            </a:pPr>
            <a:r>
              <a:rPr lang="en-US" dirty="0"/>
              <a:t>CCTV</a:t>
            </a:r>
          </a:p>
          <a:p>
            <a:pPr marL="342900" indent="-342900">
              <a:buFont typeface="Arial" panose="020B0604020202020204" pitchFamily="34" charset="0"/>
              <a:buChar char="•"/>
            </a:pPr>
            <a:r>
              <a:rPr lang="en-US" dirty="0"/>
              <a:t>Biometric scans</a:t>
            </a:r>
          </a:p>
          <a:p>
            <a:pPr marL="342900" indent="-342900">
              <a:buFont typeface="Arial" panose="020B0604020202020204" pitchFamily="34" charset="0"/>
              <a:buChar char="•"/>
            </a:pPr>
            <a:r>
              <a:rPr lang="en-US" dirty="0"/>
              <a:t>Message content</a:t>
            </a:r>
          </a:p>
          <a:p>
            <a:pPr marL="342900" indent="-342900">
              <a:buFont typeface="Arial" panose="020B0604020202020204" pitchFamily="34" charset="0"/>
              <a:buChar char="•"/>
            </a:pPr>
            <a:r>
              <a:rPr lang="en-US" dirty="0"/>
              <a:t>Location data within apps and photos</a:t>
            </a:r>
          </a:p>
          <a:p>
            <a:r>
              <a:rPr lang="en-US" sz="2000" i="1" dirty="0"/>
              <a:t>Accept any other suitable response</a:t>
            </a:r>
            <a:r>
              <a:rPr lang="en-US" i="1" dirty="0"/>
              <a:t>.</a:t>
            </a:r>
          </a:p>
          <a:p>
            <a:pPr marL="342900" indent="-342900">
              <a:buFont typeface="Arial" panose="020B0604020202020204" pitchFamily="34" charset="0"/>
              <a:buChar char="•"/>
            </a:pPr>
            <a:endParaRPr lang="en-US" dirty="0"/>
          </a:p>
        </p:txBody>
      </p:sp>
      <p:sp>
        <p:nvSpPr>
          <p:cNvPr id="12" name="Text Placeholder 11">
            <a:extLst>
              <a:ext uri="{FF2B5EF4-FFF2-40B4-BE49-F238E27FC236}">
                <a16:creationId xmlns:a16="http://schemas.microsoft.com/office/drawing/2014/main" id="{1DAE403D-5598-BF13-ED3D-BC4681726FFB}"/>
              </a:ext>
            </a:extLst>
          </p:cNvPr>
          <p:cNvSpPr>
            <a:spLocks noGrp="1"/>
          </p:cNvSpPr>
          <p:nvPr>
            <p:ph type="body" sz="quarter" idx="11"/>
          </p:nvPr>
        </p:nvSpPr>
        <p:spPr>
          <a:xfrm>
            <a:off x="8175008" y="2055812"/>
            <a:ext cx="2689727" cy="620511"/>
          </a:xfrm>
        </p:spPr>
        <p:txBody>
          <a:bodyPr/>
          <a:lstStyle/>
          <a:p>
            <a:r>
              <a:rPr lang="en-GB" dirty="0"/>
              <a:t>Answers</a:t>
            </a:r>
          </a:p>
        </p:txBody>
      </p:sp>
      <p:sp>
        <p:nvSpPr>
          <p:cNvPr id="9" name="Text Placeholder 8">
            <a:extLst>
              <a:ext uri="{FF2B5EF4-FFF2-40B4-BE49-F238E27FC236}">
                <a16:creationId xmlns:a16="http://schemas.microsoft.com/office/drawing/2014/main" id="{84ADBFCA-5376-D6F8-0263-0D7F0C3F06B3}"/>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6" name="Text Placeholder 15">
            <a:extLst>
              <a:ext uri="{FF2B5EF4-FFF2-40B4-BE49-F238E27FC236}">
                <a16:creationId xmlns:a16="http://schemas.microsoft.com/office/drawing/2014/main" id="{AFAA21B3-C413-A750-D2CB-6B4E3085813D}"/>
              </a:ext>
            </a:extLst>
          </p:cNvPr>
          <p:cNvSpPr>
            <a:spLocks noGrp="1"/>
          </p:cNvSpPr>
          <p:nvPr>
            <p:ph type="body" sz="quarter" idx="15"/>
          </p:nvPr>
        </p:nvSpPr>
        <p:spPr/>
        <p:txBody>
          <a:bodyPr/>
          <a:lstStyle/>
          <a:p>
            <a:r>
              <a:rPr lang="en-GB" dirty="0"/>
              <a:t>Lesson 2: Digital technology has changed our world</a:t>
            </a:r>
          </a:p>
        </p:txBody>
      </p:sp>
    </p:spTree>
    <p:extLst>
      <p:ext uri="{BB962C8B-B14F-4D97-AF65-F5344CB8AC3E}">
        <p14:creationId xmlns:p14="http://schemas.microsoft.com/office/powerpoint/2010/main" val="598949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D358E7-C4A6-3D4A-A6B4-6E71E403BD50}"/>
              </a:ext>
            </a:extLst>
          </p:cNvPr>
          <p:cNvSpPr>
            <a:spLocks noGrp="1"/>
          </p:cNvSpPr>
          <p:nvPr>
            <p:ph type="title"/>
          </p:nvPr>
        </p:nvSpPr>
        <p:spPr>
          <a:xfrm>
            <a:off x="838200" y="365125"/>
            <a:ext cx="10515600" cy="1325563"/>
          </a:xfrm>
        </p:spPr>
        <p:txBody>
          <a:bodyPr/>
          <a:lstStyle/>
          <a:p>
            <a:r>
              <a:rPr lang="en-GB" dirty="0"/>
              <a:t>Retrieval questions</a:t>
            </a:r>
          </a:p>
        </p:txBody>
      </p:sp>
      <p:sp>
        <p:nvSpPr>
          <p:cNvPr id="5" name="Content Placeholder 4">
            <a:extLst>
              <a:ext uri="{FF2B5EF4-FFF2-40B4-BE49-F238E27FC236}">
                <a16:creationId xmlns:a16="http://schemas.microsoft.com/office/drawing/2014/main" id="{1DE12E5A-5724-44AA-EE2A-1CC98536165E}"/>
              </a:ext>
            </a:extLst>
          </p:cNvPr>
          <p:cNvSpPr>
            <a:spLocks noGrp="1"/>
          </p:cNvSpPr>
          <p:nvPr>
            <p:ph sz="half" idx="1"/>
          </p:nvPr>
        </p:nvSpPr>
        <p:spPr>
          <a:xfrm>
            <a:off x="838199" y="1825625"/>
            <a:ext cx="6400801" cy="4351338"/>
          </a:xfrm>
        </p:spPr>
        <p:txBody>
          <a:bodyPr>
            <a:normAutofit/>
          </a:bodyPr>
          <a:lstStyle/>
          <a:p>
            <a:pPr marL="514350" indent="-514350">
              <a:buFont typeface="+mj-lt"/>
              <a:buAutoNum type="arabicPeriod" startAt="3"/>
            </a:pPr>
            <a:r>
              <a:rPr lang="en-US" dirty="0"/>
              <a:t>Give one example of a digital social skill that you would need to use in a job in the digital industry.</a:t>
            </a:r>
          </a:p>
        </p:txBody>
      </p:sp>
      <p:sp>
        <p:nvSpPr>
          <p:cNvPr id="6" name="Text Placeholder 5">
            <a:extLst>
              <a:ext uri="{FF2B5EF4-FFF2-40B4-BE49-F238E27FC236}">
                <a16:creationId xmlns:a16="http://schemas.microsoft.com/office/drawing/2014/main" id="{996FEACE-C9BE-AE60-35CF-8D2D83BF35E7}"/>
              </a:ext>
            </a:extLst>
          </p:cNvPr>
          <p:cNvSpPr>
            <a:spLocks noGrp="1"/>
          </p:cNvSpPr>
          <p:nvPr>
            <p:ph type="body" sz="quarter" idx="10"/>
          </p:nvPr>
        </p:nvSpPr>
        <p:spPr>
          <a:xfrm>
            <a:off x="8175008" y="2892829"/>
            <a:ext cx="3507474" cy="3284134"/>
          </a:xfrm>
        </p:spPr>
        <p:txBody>
          <a:bodyPr>
            <a:normAutofit/>
          </a:bodyPr>
          <a:lstStyle/>
          <a:p>
            <a:r>
              <a:rPr lang="en-US" dirty="0"/>
              <a:t>Any one from:</a:t>
            </a:r>
          </a:p>
          <a:p>
            <a:pPr marL="342900" indent="-342900">
              <a:buFont typeface="Arial" panose="020B0604020202020204" pitchFamily="34" charset="0"/>
              <a:buChar char="•"/>
            </a:pPr>
            <a:r>
              <a:rPr lang="en-US" dirty="0"/>
              <a:t>Email or messaging etiquette</a:t>
            </a:r>
          </a:p>
          <a:p>
            <a:pPr marL="342900" indent="-342900">
              <a:buFont typeface="Arial" panose="020B0604020202020204" pitchFamily="34" charset="0"/>
              <a:buChar char="•"/>
            </a:pPr>
            <a:r>
              <a:rPr lang="en-US" dirty="0"/>
              <a:t>Video calling</a:t>
            </a:r>
          </a:p>
          <a:p>
            <a:r>
              <a:rPr lang="en-US" sz="2000" i="1" dirty="0"/>
              <a:t>Accept any other suitable response.</a:t>
            </a:r>
            <a:endParaRPr lang="en-US" dirty="0"/>
          </a:p>
        </p:txBody>
      </p:sp>
      <p:sp>
        <p:nvSpPr>
          <p:cNvPr id="12" name="Text Placeholder 11">
            <a:extLst>
              <a:ext uri="{FF2B5EF4-FFF2-40B4-BE49-F238E27FC236}">
                <a16:creationId xmlns:a16="http://schemas.microsoft.com/office/drawing/2014/main" id="{1DAE403D-5598-BF13-ED3D-BC4681726FFB}"/>
              </a:ext>
            </a:extLst>
          </p:cNvPr>
          <p:cNvSpPr>
            <a:spLocks noGrp="1"/>
          </p:cNvSpPr>
          <p:nvPr>
            <p:ph type="body" sz="quarter" idx="11"/>
          </p:nvPr>
        </p:nvSpPr>
        <p:spPr>
          <a:xfrm>
            <a:off x="8175008" y="2055812"/>
            <a:ext cx="2689727" cy="620511"/>
          </a:xfrm>
        </p:spPr>
        <p:txBody>
          <a:bodyPr/>
          <a:lstStyle/>
          <a:p>
            <a:r>
              <a:rPr lang="en-GB" dirty="0"/>
              <a:t>Answers</a:t>
            </a:r>
          </a:p>
        </p:txBody>
      </p:sp>
      <p:sp>
        <p:nvSpPr>
          <p:cNvPr id="9" name="Text Placeholder 8">
            <a:extLst>
              <a:ext uri="{FF2B5EF4-FFF2-40B4-BE49-F238E27FC236}">
                <a16:creationId xmlns:a16="http://schemas.microsoft.com/office/drawing/2014/main" id="{84ADBFCA-5376-D6F8-0263-0D7F0C3F06B3}"/>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6" name="Text Placeholder 15">
            <a:extLst>
              <a:ext uri="{FF2B5EF4-FFF2-40B4-BE49-F238E27FC236}">
                <a16:creationId xmlns:a16="http://schemas.microsoft.com/office/drawing/2014/main" id="{AFAA21B3-C413-A750-D2CB-6B4E3085813D}"/>
              </a:ext>
            </a:extLst>
          </p:cNvPr>
          <p:cNvSpPr>
            <a:spLocks noGrp="1"/>
          </p:cNvSpPr>
          <p:nvPr>
            <p:ph type="body" sz="quarter" idx="15"/>
          </p:nvPr>
        </p:nvSpPr>
        <p:spPr/>
        <p:txBody>
          <a:bodyPr/>
          <a:lstStyle/>
          <a:p>
            <a:r>
              <a:rPr lang="en-GB" dirty="0"/>
              <a:t>Lesson 2: Digital technology has changed our world</a:t>
            </a:r>
          </a:p>
        </p:txBody>
      </p:sp>
    </p:spTree>
    <p:extLst>
      <p:ext uri="{BB962C8B-B14F-4D97-AF65-F5344CB8AC3E}">
        <p14:creationId xmlns:p14="http://schemas.microsoft.com/office/powerpoint/2010/main" val="922686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D358E7-C4A6-3D4A-A6B4-6E71E403BD50}"/>
              </a:ext>
            </a:extLst>
          </p:cNvPr>
          <p:cNvSpPr>
            <a:spLocks noGrp="1"/>
          </p:cNvSpPr>
          <p:nvPr>
            <p:ph type="title"/>
          </p:nvPr>
        </p:nvSpPr>
        <p:spPr>
          <a:xfrm>
            <a:off x="838200" y="365125"/>
            <a:ext cx="10515600" cy="1325563"/>
          </a:xfrm>
        </p:spPr>
        <p:txBody>
          <a:bodyPr/>
          <a:lstStyle/>
          <a:p>
            <a:r>
              <a:rPr lang="en-GB" dirty="0"/>
              <a:t>Retrieval questions</a:t>
            </a:r>
          </a:p>
        </p:txBody>
      </p:sp>
      <p:sp>
        <p:nvSpPr>
          <p:cNvPr id="5" name="Content Placeholder 4">
            <a:extLst>
              <a:ext uri="{FF2B5EF4-FFF2-40B4-BE49-F238E27FC236}">
                <a16:creationId xmlns:a16="http://schemas.microsoft.com/office/drawing/2014/main" id="{1DE12E5A-5724-44AA-EE2A-1CC98536165E}"/>
              </a:ext>
            </a:extLst>
          </p:cNvPr>
          <p:cNvSpPr>
            <a:spLocks noGrp="1"/>
          </p:cNvSpPr>
          <p:nvPr>
            <p:ph sz="half" idx="1"/>
          </p:nvPr>
        </p:nvSpPr>
        <p:spPr>
          <a:xfrm>
            <a:off x="838199" y="1825625"/>
            <a:ext cx="6400801" cy="4351338"/>
          </a:xfrm>
        </p:spPr>
        <p:txBody>
          <a:bodyPr>
            <a:normAutofit/>
          </a:bodyPr>
          <a:lstStyle/>
          <a:p>
            <a:pPr marL="514350" indent="-514350">
              <a:buFont typeface="+mj-lt"/>
              <a:buAutoNum type="arabicPeriod" startAt="4"/>
            </a:pPr>
            <a:r>
              <a:rPr lang="en-US" dirty="0"/>
              <a:t>Give one piece of information that you may add to a professional digital profile when applying for a job in the digital industry.</a:t>
            </a:r>
          </a:p>
        </p:txBody>
      </p:sp>
      <p:sp>
        <p:nvSpPr>
          <p:cNvPr id="6" name="Text Placeholder 5">
            <a:extLst>
              <a:ext uri="{FF2B5EF4-FFF2-40B4-BE49-F238E27FC236}">
                <a16:creationId xmlns:a16="http://schemas.microsoft.com/office/drawing/2014/main" id="{996FEACE-C9BE-AE60-35CF-8D2D83BF35E7}"/>
              </a:ext>
            </a:extLst>
          </p:cNvPr>
          <p:cNvSpPr>
            <a:spLocks noGrp="1"/>
          </p:cNvSpPr>
          <p:nvPr>
            <p:ph type="body" sz="quarter" idx="10"/>
          </p:nvPr>
        </p:nvSpPr>
        <p:spPr>
          <a:xfrm>
            <a:off x="8175008" y="2892829"/>
            <a:ext cx="3507474" cy="3284134"/>
          </a:xfrm>
        </p:spPr>
        <p:txBody>
          <a:bodyPr>
            <a:normAutofit/>
          </a:bodyPr>
          <a:lstStyle/>
          <a:p>
            <a:r>
              <a:rPr lang="en-US" dirty="0"/>
              <a:t>Any one from:</a:t>
            </a:r>
          </a:p>
          <a:p>
            <a:pPr marL="342900" indent="-342900">
              <a:buFont typeface="Arial" panose="020B0604020202020204" pitchFamily="34" charset="0"/>
              <a:buChar char="•"/>
            </a:pPr>
            <a:r>
              <a:rPr lang="en-US" dirty="0"/>
              <a:t>Qualifications</a:t>
            </a:r>
          </a:p>
          <a:p>
            <a:pPr marL="342900" indent="-342900">
              <a:buFont typeface="Arial" panose="020B0604020202020204" pitchFamily="34" charset="0"/>
              <a:buChar char="•"/>
            </a:pPr>
            <a:r>
              <a:rPr lang="en-US" dirty="0"/>
              <a:t>Employment history</a:t>
            </a:r>
          </a:p>
          <a:p>
            <a:pPr marL="342900" indent="-342900">
              <a:buFont typeface="Arial" panose="020B0604020202020204" pitchFamily="34" charset="0"/>
              <a:buChar char="•"/>
            </a:pPr>
            <a:r>
              <a:rPr lang="en-US" dirty="0"/>
              <a:t>Professional connections</a:t>
            </a:r>
          </a:p>
          <a:p>
            <a:r>
              <a:rPr lang="en-US" sz="2000" i="1" dirty="0"/>
              <a:t>Accept any other suitable response.</a:t>
            </a:r>
            <a:endParaRPr lang="en-US" dirty="0"/>
          </a:p>
        </p:txBody>
      </p:sp>
      <p:sp>
        <p:nvSpPr>
          <p:cNvPr id="12" name="Text Placeholder 11">
            <a:extLst>
              <a:ext uri="{FF2B5EF4-FFF2-40B4-BE49-F238E27FC236}">
                <a16:creationId xmlns:a16="http://schemas.microsoft.com/office/drawing/2014/main" id="{1DAE403D-5598-BF13-ED3D-BC4681726FFB}"/>
              </a:ext>
            </a:extLst>
          </p:cNvPr>
          <p:cNvSpPr>
            <a:spLocks noGrp="1"/>
          </p:cNvSpPr>
          <p:nvPr>
            <p:ph type="body" sz="quarter" idx="11"/>
          </p:nvPr>
        </p:nvSpPr>
        <p:spPr>
          <a:xfrm>
            <a:off x="8175008" y="2055812"/>
            <a:ext cx="2689727" cy="620511"/>
          </a:xfrm>
        </p:spPr>
        <p:txBody>
          <a:bodyPr/>
          <a:lstStyle/>
          <a:p>
            <a:r>
              <a:rPr lang="en-GB" dirty="0"/>
              <a:t>Answers</a:t>
            </a:r>
          </a:p>
        </p:txBody>
      </p:sp>
      <p:sp>
        <p:nvSpPr>
          <p:cNvPr id="9" name="Text Placeholder 8">
            <a:extLst>
              <a:ext uri="{FF2B5EF4-FFF2-40B4-BE49-F238E27FC236}">
                <a16:creationId xmlns:a16="http://schemas.microsoft.com/office/drawing/2014/main" id="{84ADBFCA-5376-D6F8-0263-0D7F0C3F06B3}"/>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6" name="Text Placeholder 15">
            <a:extLst>
              <a:ext uri="{FF2B5EF4-FFF2-40B4-BE49-F238E27FC236}">
                <a16:creationId xmlns:a16="http://schemas.microsoft.com/office/drawing/2014/main" id="{AFAA21B3-C413-A750-D2CB-6B4E3085813D}"/>
              </a:ext>
            </a:extLst>
          </p:cNvPr>
          <p:cNvSpPr>
            <a:spLocks noGrp="1"/>
          </p:cNvSpPr>
          <p:nvPr>
            <p:ph type="body" sz="quarter" idx="15"/>
          </p:nvPr>
        </p:nvSpPr>
        <p:spPr/>
        <p:txBody>
          <a:bodyPr/>
          <a:lstStyle/>
          <a:p>
            <a:r>
              <a:rPr lang="en-GB" dirty="0"/>
              <a:t>Lesson 2: Digital technology has changed our world</a:t>
            </a:r>
          </a:p>
        </p:txBody>
      </p:sp>
    </p:spTree>
    <p:extLst>
      <p:ext uri="{BB962C8B-B14F-4D97-AF65-F5344CB8AC3E}">
        <p14:creationId xmlns:p14="http://schemas.microsoft.com/office/powerpoint/2010/main" val="1859614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D358E7-C4A6-3D4A-A6B4-6E71E403BD50}"/>
              </a:ext>
            </a:extLst>
          </p:cNvPr>
          <p:cNvSpPr>
            <a:spLocks noGrp="1"/>
          </p:cNvSpPr>
          <p:nvPr>
            <p:ph type="title"/>
          </p:nvPr>
        </p:nvSpPr>
        <p:spPr>
          <a:xfrm>
            <a:off x="838200" y="365125"/>
            <a:ext cx="10515600" cy="1325563"/>
          </a:xfrm>
        </p:spPr>
        <p:txBody>
          <a:bodyPr/>
          <a:lstStyle/>
          <a:p>
            <a:r>
              <a:rPr lang="en-GB" dirty="0"/>
              <a:t>Retrieval questions</a:t>
            </a:r>
          </a:p>
        </p:txBody>
      </p:sp>
      <p:sp>
        <p:nvSpPr>
          <p:cNvPr id="5" name="Content Placeholder 4">
            <a:extLst>
              <a:ext uri="{FF2B5EF4-FFF2-40B4-BE49-F238E27FC236}">
                <a16:creationId xmlns:a16="http://schemas.microsoft.com/office/drawing/2014/main" id="{1DE12E5A-5724-44AA-EE2A-1CC98536165E}"/>
              </a:ext>
            </a:extLst>
          </p:cNvPr>
          <p:cNvSpPr>
            <a:spLocks noGrp="1"/>
          </p:cNvSpPr>
          <p:nvPr>
            <p:ph sz="half" idx="1"/>
          </p:nvPr>
        </p:nvSpPr>
        <p:spPr>
          <a:xfrm>
            <a:off x="838199" y="1825625"/>
            <a:ext cx="6400801" cy="4351338"/>
          </a:xfrm>
        </p:spPr>
        <p:txBody>
          <a:bodyPr>
            <a:normAutofit/>
          </a:bodyPr>
          <a:lstStyle/>
          <a:p>
            <a:pPr marL="514350" indent="-514350">
              <a:buFont typeface="+mj-lt"/>
              <a:buAutoNum type="arabicPeriod" startAt="5"/>
            </a:pPr>
            <a:r>
              <a:rPr lang="en-US" dirty="0"/>
              <a:t>Identify an example of where a user may be impacted by the digital divide without choice.</a:t>
            </a:r>
          </a:p>
        </p:txBody>
      </p:sp>
      <p:sp>
        <p:nvSpPr>
          <p:cNvPr id="6" name="Text Placeholder 5">
            <a:extLst>
              <a:ext uri="{FF2B5EF4-FFF2-40B4-BE49-F238E27FC236}">
                <a16:creationId xmlns:a16="http://schemas.microsoft.com/office/drawing/2014/main" id="{996FEACE-C9BE-AE60-35CF-8D2D83BF35E7}"/>
              </a:ext>
            </a:extLst>
          </p:cNvPr>
          <p:cNvSpPr>
            <a:spLocks noGrp="1"/>
          </p:cNvSpPr>
          <p:nvPr>
            <p:ph type="body" sz="quarter" idx="10"/>
          </p:nvPr>
        </p:nvSpPr>
        <p:spPr>
          <a:xfrm>
            <a:off x="8175008" y="2892829"/>
            <a:ext cx="3507474" cy="3284134"/>
          </a:xfrm>
        </p:spPr>
        <p:txBody>
          <a:bodyPr>
            <a:normAutofit fontScale="92500" lnSpcReduction="10000"/>
          </a:bodyPr>
          <a:lstStyle/>
          <a:p>
            <a:r>
              <a:rPr lang="en-US" dirty="0"/>
              <a:t>Any one from:</a:t>
            </a:r>
          </a:p>
          <a:p>
            <a:pPr marL="342900" indent="-342900">
              <a:buFont typeface="Arial" panose="020B0604020202020204" pitchFamily="34" charset="0"/>
              <a:buChar char="•"/>
            </a:pPr>
            <a:r>
              <a:rPr lang="en-US" dirty="0"/>
              <a:t>Unavailability of internet access</a:t>
            </a:r>
          </a:p>
          <a:p>
            <a:pPr marL="342900" indent="-342900">
              <a:buFont typeface="Arial" panose="020B0604020202020204" pitchFamily="34" charset="0"/>
              <a:buChar char="•"/>
            </a:pPr>
            <a:r>
              <a:rPr lang="en-US" dirty="0"/>
              <a:t>Unaffordability of devices or access</a:t>
            </a:r>
          </a:p>
          <a:p>
            <a:pPr marL="342900" indent="-342900">
              <a:buFont typeface="Arial" panose="020B0604020202020204" pitchFamily="34" charset="0"/>
              <a:buChar char="•"/>
            </a:pPr>
            <a:r>
              <a:rPr lang="en-US" dirty="0"/>
              <a:t>Lack of digital education</a:t>
            </a:r>
          </a:p>
          <a:p>
            <a:pPr marL="342900" indent="-342900">
              <a:buFont typeface="Arial" panose="020B0604020202020204" pitchFamily="34" charset="0"/>
              <a:buChar char="•"/>
            </a:pPr>
            <a:r>
              <a:rPr lang="en-US" dirty="0"/>
              <a:t>Health condition</a:t>
            </a:r>
          </a:p>
          <a:p>
            <a:r>
              <a:rPr lang="en-US" sz="2000" i="1" dirty="0"/>
              <a:t>Accept any other suitable response</a:t>
            </a:r>
            <a:r>
              <a:rPr lang="en-US" i="1" dirty="0"/>
              <a:t>.</a:t>
            </a:r>
          </a:p>
          <a:p>
            <a:pPr marL="342900" indent="-342900">
              <a:buFont typeface="Arial" panose="020B0604020202020204" pitchFamily="34" charset="0"/>
              <a:buChar char="•"/>
            </a:pPr>
            <a:endParaRPr lang="en-US" dirty="0"/>
          </a:p>
        </p:txBody>
      </p:sp>
      <p:sp>
        <p:nvSpPr>
          <p:cNvPr id="12" name="Text Placeholder 11">
            <a:extLst>
              <a:ext uri="{FF2B5EF4-FFF2-40B4-BE49-F238E27FC236}">
                <a16:creationId xmlns:a16="http://schemas.microsoft.com/office/drawing/2014/main" id="{1DAE403D-5598-BF13-ED3D-BC4681726FFB}"/>
              </a:ext>
            </a:extLst>
          </p:cNvPr>
          <p:cNvSpPr>
            <a:spLocks noGrp="1"/>
          </p:cNvSpPr>
          <p:nvPr>
            <p:ph type="body" sz="quarter" idx="11"/>
          </p:nvPr>
        </p:nvSpPr>
        <p:spPr>
          <a:xfrm>
            <a:off x="8175008" y="2055812"/>
            <a:ext cx="2689727" cy="620511"/>
          </a:xfrm>
        </p:spPr>
        <p:txBody>
          <a:bodyPr/>
          <a:lstStyle/>
          <a:p>
            <a:r>
              <a:rPr lang="en-GB" dirty="0"/>
              <a:t>Answers</a:t>
            </a:r>
          </a:p>
        </p:txBody>
      </p:sp>
      <p:sp>
        <p:nvSpPr>
          <p:cNvPr id="9" name="Text Placeholder 8">
            <a:extLst>
              <a:ext uri="{FF2B5EF4-FFF2-40B4-BE49-F238E27FC236}">
                <a16:creationId xmlns:a16="http://schemas.microsoft.com/office/drawing/2014/main" id="{84ADBFCA-5376-D6F8-0263-0D7F0C3F06B3}"/>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6" name="Text Placeholder 15">
            <a:extLst>
              <a:ext uri="{FF2B5EF4-FFF2-40B4-BE49-F238E27FC236}">
                <a16:creationId xmlns:a16="http://schemas.microsoft.com/office/drawing/2014/main" id="{AFAA21B3-C413-A750-D2CB-6B4E3085813D}"/>
              </a:ext>
            </a:extLst>
          </p:cNvPr>
          <p:cNvSpPr>
            <a:spLocks noGrp="1"/>
          </p:cNvSpPr>
          <p:nvPr>
            <p:ph type="body" sz="quarter" idx="15"/>
          </p:nvPr>
        </p:nvSpPr>
        <p:spPr/>
        <p:txBody>
          <a:bodyPr/>
          <a:lstStyle/>
          <a:p>
            <a:r>
              <a:rPr lang="en-GB" dirty="0"/>
              <a:t>Lesson 2: Digital technology has changed our world</a:t>
            </a:r>
          </a:p>
        </p:txBody>
      </p:sp>
    </p:spTree>
    <p:extLst>
      <p:ext uri="{BB962C8B-B14F-4D97-AF65-F5344CB8AC3E}">
        <p14:creationId xmlns:p14="http://schemas.microsoft.com/office/powerpoint/2010/main" val="2659245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have:</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199" y="1825625"/>
            <a:ext cx="6400800" cy="4351338"/>
          </a:xfrm>
        </p:spPr>
        <p:txBody>
          <a:bodyPr>
            <a:normAutofit/>
          </a:bodyPr>
          <a:lstStyle/>
          <a:p>
            <a:r>
              <a:rPr lang="en-US" dirty="0"/>
              <a:t>considered what makes up our digital footprint</a:t>
            </a:r>
          </a:p>
          <a:p>
            <a:r>
              <a:rPr lang="en-US" dirty="0"/>
              <a:t>explained how digital surveillance can </a:t>
            </a:r>
            <a:br>
              <a:rPr lang="en-US" dirty="0"/>
            </a:br>
            <a:r>
              <a:rPr lang="en-US" dirty="0"/>
              <a:t>take place</a:t>
            </a:r>
          </a:p>
          <a:p>
            <a:r>
              <a:rPr lang="en-US" dirty="0"/>
              <a:t>compared different digital identities and </a:t>
            </a:r>
            <a:br>
              <a:rPr lang="en-US" dirty="0"/>
            </a:br>
            <a:r>
              <a:rPr lang="en-US" dirty="0"/>
              <a:t>how we use them</a:t>
            </a:r>
          </a:p>
          <a:p>
            <a:r>
              <a:rPr lang="en-US" dirty="0"/>
              <a:t>described what is meant by the digital divide.</a:t>
            </a:r>
          </a:p>
        </p:txBody>
      </p:sp>
      <p:sp>
        <p:nvSpPr>
          <p:cNvPr id="6" name="Text Placeholder 5">
            <a:extLst>
              <a:ext uri="{FF2B5EF4-FFF2-40B4-BE49-F238E27FC236}">
                <a16:creationId xmlns:a16="http://schemas.microsoft.com/office/drawing/2014/main" id="{BC0336A8-8E9F-6750-02CB-278E8B016EC4}"/>
              </a:ext>
            </a:extLst>
          </p:cNvPr>
          <p:cNvSpPr>
            <a:spLocks noGrp="1"/>
          </p:cNvSpPr>
          <p:nvPr>
            <p:ph type="body" sz="quarter" idx="10"/>
          </p:nvPr>
        </p:nvSpPr>
        <p:spPr>
          <a:xfrm>
            <a:off x="7530353" y="1825625"/>
            <a:ext cx="3823447" cy="4351338"/>
          </a:xfrm>
        </p:spPr>
        <p:txBody>
          <a:bodyPr>
            <a:noAutofit/>
          </a:bodyPr>
          <a:lstStyle/>
          <a:p>
            <a:pPr>
              <a:lnSpc>
                <a:spcPct val="88000"/>
              </a:lnSpc>
            </a:pPr>
            <a:r>
              <a:rPr lang="en-US" sz="1250" b="1" dirty="0"/>
              <a:t>General competencies:</a:t>
            </a:r>
          </a:p>
          <a:p>
            <a:pPr>
              <a:lnSpc>
                <a:spcPct val="88000"/>
              </a:lnSpc>
            </a:pPr>
            <a:r>
              <a:rPr lang="en-US" sz="1250" dirty="0"/>
              <a:t>English:</a:t>
            </a:r>
          </a:p>
          <a:p>
            <a:pPr>
              <a:lnSpc>
                <a:spcPct val="88000"/>
              </a:lnSpc>
            </a:pPr>
            <a:r>
              <a:rPr lang="en-US" sz="1250" b="1" dirty="0"/>
              <a:t>GEC1</a:t>
            </a:r>
            <a:r>
              <a:rPr lang="en-US" sz="1250" dirty="0"/>
              <a:t> Convey technical information to different audiences </a:t>
            </a:r>
          </a:p>
          <a:p>
            <a:pPr>
              <a:lnSpc>
                <a:spcPct val="88000"/>
              </a:lnSpc>
            </a:pPr>
            <a:r>
              <a:rPr lang="en-US" sz="1250" b="1" dirty="0"/>
              <a:t>GEC2</a:t>
            </a:r>
            <a:r>
              <a:rPr lang="en-US" sz="1250" dirty="0"/>
              <a:t> Present information and ideas </a:t>
            </a:r>
          </a:p>
          <a:p>
            <a:pPr>
              <a:lnSpc>
                <a:spcPct val="88000"/>
              </a:lnSpc>
            </a:pPr>
            <a:r>
              <a:rPr lang="en-US" sz="1250" b="1" dirty="0"/>
              <a:t>GEC3</a:t>
            </a:r>
            <a:r>
              <a:rPr lang="en-US" sz="1250" dirty="0"/>
              <a:t> Create texts for different purposes and audiences</a:t>
            </a:r>
          </a:p>
          <a:p>
            <a:pPr>
              <a:lnSpc>
                <a:spcPct val="88000"/>
              </a:lnSpc>
            </a:pPr>
            <a:r>
              <a:rPr lang="en-US" sz="1250" b="1" dirty="0"/>
              <a:t>GEC4</a:t>
            </a:r>
            <a:r>
              <a:rPr lang="en-US" sz="1250" dirty="0"/>
              <a:t> Summarise information/ideas</a:t>
            </a:r>
          </a:p>
          <a:p>
            <a:pPr>
              <a:lnSpc>
                <a:spcPct val="88000"/>
              </a:lnSpc>
            </a:pPr>
            <a:r>
              <a:rPr lang="en-US" sz="1250" b="1" dirty="0"/>
              <a:t>GEC5</a:t>
            </a:r>
            <a:r>
              <a:rPr lang="en-US" sz="1250" dirty="0"/>
              <a:t> </a:t>
            </a:r>
            <a:r>
              <a:rPr lang="en-US" sz="1250" dirty="0" err="1"/>
              <a:t>Synthesise</a:t>
            </a:r>
            <a:r>
              <a:rPr lang="en-US" sz="1250" dirty="0"/>
              <a:t> information</a:t>
            </a:r>
          </a:p>
          <a:p>
            <a:pPr>
              <a:lnSpc>
                <a:spcPct val="88000"/>
              </a:lnSpc>
            </a:pPr>
            <a:r>
              <a:rPr lang="en-US" sz="1250" b="1" dirty="0"/>
              <a:t>GEC6</a:t>
            </a:r>
            <a:r>
              <a:rPr lang="en-US" sz="1250" dirty="0"/>
              <a:t> Take part in/lead discussions</a:t>
            </a:r>
          </a:p>
          <a:p>
            <a:pPr>
              <a:lnSpc>
                <a:spcPct val="88000"/>
              </a:lnSpc>
            </a:pPr>
            <a:r>
              <a:rPr lang="en-US" sz="1250" dirty="0"/>
              <a:t>Digital:</a:t>
            </a:r>
          </a:p>
          <a:p>
            <a:pPr>
              <a:lnSpc>
                <a:spcPct val="88000"/>
              </a:lnSpc>
            </a:pPr>
            <a:r>
              <a:rPr lang="en-US" sz="1250" b="1" dirty="0"/>
              <a:t>GDC1</a:t>
            </a:r>
            <a:r>
              <a:rPr lang="en-US" sz="1250" dirty="0"/>
              <a:t> Use digital technology and media effectively </a:t>
            </a:r>
          </a:p>
          <a:p>
            <a:pPr>
              <a:lnSpc>
                <a:spcPct val="88000"/>
              </a:lnSpc>
            </a:pPr>
            <a:r>
              <a:rPr lang="en-US" sz="1250" b="1" dirty="0"/>
              <a:t>GDC2</a:t>
            </a:r>
            <a:r>
              <a:rPr lang="en-US" sz="1250" dirty="0"/>
              <a:t> Design, create and edit documents and digital media</a:t>
            </a:r>
            <a:r>
              <a:rPr lang="en-GB" sz="1250" dirty="0"/>
              <a:t> </a:t>
            </a:r>
            <a:endParaRPr lang="en-US" sz="1250" dirty="0"/>
          </a:p>
          <a:p>
            <a:pPr>
              <a:lnSpc>
                <a:spcPct val="88000"/>
              </a:lnSpc>
            </a:pPr>
            <a:r>
              <a:rPr lang="en-US" sz="1250" b="1" dirty="0"/>
              <a:t>GDC3</a:t>
            </a:r>
            <a:r>
              <a:rPr lang="en-US" sz="1250" dirty="0"/>
              <a:t> Communicate and collaborate</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a:xfrm>
            <a:off x="838199" y="6356349"/>
            <a:ext cx="4792579" cy="410211"/>
          </a:xfrm>
        </p:spPr>
        <p:txBody>
          <a:bodyPr/>
          <a:lstStyle/>
          <a:p>
            <a:r>
              <a:rPr lang="en-GB" dirty="0"/>
              <a:t>Lesson 2: Digital technology has changed our world</a:t>
            </a:r>
          </a:p>
        </p:txBody>
      </p:sp>
      <p:sp>
        <p:nvSpPr>
          <p:cNvPr id="7" name="Text Placeholder 6">
            <a:extLst>
              <a:ext uri="{FF2B5EF4-FFF2-40B4-BE49-F238E27FC236}">
                <a16:creationId xmlns:a16="http://schemas.microsoft.com/office/drawing/2014/main" id="{8104EA5F-F61B-08CC-D8BC-41504C7400DD}"/>
              </a:ext>
            </a:extLst>
          </p:cNvPr>
          <p:cNvSpPr>
            <a:spLocks noGrp="1"/>
          </p:cNvSpPr>
          <p:nvPr>
            <p:ph type="body" sz="quarter" idx="14"/>
          </p:nvPr>
        </p:nvSpPr>
        <p:spPr>
          <a:solidFill>
            <a:srgbClr val="88A2FF"/>
          </a:solidFill>
        </p:spPr>
        <p:txBody>
          <a:bodyPr/>
          <a:lstStyle/>
          <a:p>
            <a:r>
              <a:rPr lang="en-GB" dirty="0"/>
              <a:t>Plenary</a:t>
            </a:r>
          </a:p>
        </p:txBody>
      </p:sp>
    </p:spTree>
    <p:extLst>
      <p:ext uri="{BB962C8B-B14F-4D97-AF65-F5344CB8AC3E}">
        <p14:creationId xmlns:p14="http://schemas.microsoft.com/office/powerpoint/2010/main" val="1559089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A1C9C1E-A887-3CBA-6580-68AAF2A3F033}"/>
              </a:ext>
            </a:extLst>
          </p:cNvPr>
          <p:cNvSpPr>
            <a:spLocks noGrp="1"/>
          </p:cNvSpPr>
          <p:nvPr>
            <p:ph type="body" sz="quarter" idx="14"/>
          </p:nvPr>
        </p:nvSpPr>
        <p:spPr/>
        <p:txBody>
          <a:bodyPr/>
          <a:lstStyle/>
          <a:p>
            <a:r>
              <a:rPr lang="en-GB" dirty="0"/>
              <a:t>Activity 1</a:t>
            </a:r>
          </a:p>
        </p:txBody>
      </p:sp>
      <p:sp>
        <p:nvSpPr>
          <p:cNvPr id="10" name="Title 9">
            <a:extLst>
              <a:ext uri="{FF2B5EF4-FFF2-40B4-BE49-F238E27FC236}">
                <a16:creationId xmlns:a16="http://schemas.microsoft.com/office/drawing/2014/main" id="{4BCB5F62-126E-5CFF-4742-6DC2E87A0E06}"/>
              </a:ext>
            </a:extLst>
          </p:cNvPr>
          <p:cNvSpPr>
            <a:spLocks noGrp="1"/>
          </p:cNvSpPr>
          <p:nvPr>
            <p:ph type="title"/>
          </p:nvPr>
        </p:nvSpPr>
        <p:spPr/>
        <p:txBody>
          <a:bodyPr/>
          <a:lstStyle/>
          <a:p>
            <a:r>
              <a:rPr lang="en-GB" dirty="0"/>
              <a:t>Digital privacy</a:t>
            </a:r>
          </a:p>
        </p:txBody>
      </p:sp>
      <p:sp>
        <p:nvSpPr>
          <p:cNvPr id="14" name="Text Placeholder 13">
            <a:extLst>
              <a:ext uri="{FF2B5EF4-FFF2-40B4-BE49-F238E27FC236}">
                <a16:creationId xmlns:a16="http://schemas.microsoft.com/office/drawing/2014/main" id="{7456300A-6046-4AF4-7EB5-6BDDD193CDCB}"/>
              </a:ext>
            </a:extLst>
          </p:cNvPr>
          <p:cNvSpPr>
            <a:spLocks noGrp="1"/>
          </p:cNvSpPr>
          <p:nvPr>
            <p:ph type="body" sz="quarter" idx="15"/>
          </p:nvPr>
        </p:nvSpPr>
        <p:spPr>
          <a:xfrm>
            <a:off x="838200" y="6288607"/>
            <a:ext cx="5400000" cy="432867"/>
          </a:xfrm>
        </p:spPr>
        <p:txBody>
          <a:bodyPr/>
          <a:lstStyle/>
          <a:p>
            <a:r>
              <a:rPr lang="en-GB" dirty="0"/>
              <a:t>Lesson 2: Digital technology has changed our world</a:t>
            </a:r>
          </a:p>
        </p:txBody>
      </p:sp>
      <p:sp>
        <p:nvSpPr>
          <p:cNvPr id="3" name="Content Placeholder 2">
            <a:extLst>
              <a:ext uri="{FF2B5EF4-FFF2-40B4-BE49-F238E27FC236}">
                <a16:creationId xmlns:a16="http://schemas.microsoft.com/office/drawing/2014/main" id="{60660FBD-1A3F-ECEB-60CD-1EC5DFC8EC36}"/>
              </a:ext>
            </a:extLst>
          </p:cNvPr>
          <p:cNvSpPr>
            <a:spLocks noGrp="1"/>
          </p:cNvSpPr>
          <p:nvPr>
            <p:ph idx="1"/>
          </p:nvPr>
        </p:nvSpPr>
        <p:spPr/>
        <p:txBody>
          <a:bodyPr/>
          <a:lstStyle/>
          <a:p>
            <a:r>
              <a:rPr lang="en-GB" dirty="0">
                <a:solidFill>
                  <a:srgbClr val="0D0D0D"/>
                </a:solidFill>
                <a:ea typeface="Calibri" panose="020F0502020204030204" pitchFamily="34" charset="0"/>
                <a:cs typeface="Times New Roman" panose="02020603050405020304" pitchFamily="18" charset="0"/>
              </a:rPr>
              <a:t>Face recognition on the high street</a:t>
            </a:r>
            <a:endParaRPr lang="en-GB" dirty="0"/>
          </a:p>
        </p:txBody>
      </p:sp>
      <p:pic>
        <p:nvPicPr>
          <p:cNvPr id="5" name="Picture 4" descr="A group of people crossing a street&#10;&#10;Description automatically generated">
            <a:extLst>
              <a:ext uri="{FF2B5EF4-FFF2-40B4-BE49-F238E27FC236}">
                <a16:creationId xmlns:a16="http://schemas.microsoft.com/office/drawing/2014/main" id="{86DF2C95-E7FB-E98C-1A96-35AA7C2580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199" y="1466461"/>
            <a:ext cx="7772400" cy="4110569"/>
          </a:xfrm>
          <a:prstGeom prst="rect">
            <a:avLst/>
          </a:prstGeom>
        </p:spPr>
      </p:pic>
    </p:spTree>
    <p:extLst>
      <p:ext uri="{BB962C8B-B14F-4D97-AF65-F5344CB8AC3E}">
        <p14:creationId xmlns:p14="http://schemas.microsoft.com/office/powerpoint/2010/main" val="4054019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C4D470B-BCBB-F609-A7BC-53BC006B8FD7}"/>
              </a:ext>
            </a:extLst>
          </p:cNvPr>
          <p:cNvSpPr>
            <a:spLocks noGrp="1"/>
          </p:cNvSpPr>
          <p:nvPr>
            <p:ph type="title"/>
          </p:nvPr>
        </p:nvSpPr>
        <p:spPr>
          <a:xfrm>
            <a:off x="838200" y="365125"/>
            <a:ext cx="10515600" cy="1325563"/>
          </a:xfrm>
        </p:spPr>
        <p:txBody>
          <a:bodyPr/>
          <a:lstStyle/>
          <a:p>
            <a:r>
              <a:rPr lang="en-GB" dirty="0"/>
              <a:t>Next lesson, we will cover:</a:t>
            </a:r>
          </a:p>
        </p:txBody>
      </p:sp>
      <p:sp>
        <p:nvSpPr>
          <p:cNvPr id="12" name="Content Placeholder 11">
            <a:extLst>
              <a:ext uri="{FF2B5EF4-FFF2-40B4-BE49-F238E27FC236}">
                <a16:creationId xmlns:a16="http://schemas.microsoft.com/office/drawing/2014/main" id="{C2E8A0C4-6E89-275E-3913-5CA691E27E64}"/>
              </a:ext>
            </a:extLst>
          </p:cNvPr>
          <p:cNvSpPr>
            <a:spLocks noGrp="1"/>
          </p:cNvSpPr>
          <p:nvPr>
            <p:ph idx="1"/>
          </p:nvPr>
        </p:nvSpPr>
        <p:spPr>
          <a:xfrm>
            <a:off x="838199" y="1825625"/>
            <a:ext cx="10515599" cy="4351338"/>
          </a:xfrm>
        </p:spPr>
        <p:txBody>
          <a:bodyPr>
            <a:normAutofit/>
          </a:bodyPr>
          <a:lstStyle/>
          <a:p>
            <a:r>
              <a:rPr lang="en-US" dirty="0"/>
              <a:t>the possible psychological impacts that spending time online can have</a:t>
            </a:r>
          </a:p>
          <a:p>
            <a:r>
              <a:rPr lang="en-US" dirty="0"/>
              <a:t>the physical impacts that working with digital technology can have</a:t>
            </a:r>
          </a:p>
          <a:p>
            <a:r>
              <a:rPr lang="en-US" dirty="0"/>
              <a:t>prevention strategies to mitigate the effects of the negative health impacts digital technology can cause</a:t>
            </a:r>
          </a:p>
          <a:p>
            <a:r>
              <a:rPr lang="en-US" dirty="0"/>
              <a:t>workstation assessments.</a:t>
            </a:r>
          </a:p>
        </p:txBody>
      </p:sp>
      <p:sp>
        <p:nvSpPr>
          <p:cNvPr id="18" name="Text Placeholder 17">
            <a:extLst>
              <a:ext uri="{FF2B5EF4-FFF2-40B4-BE49-F238E27FC236}">
                <a16:creationId xmlns:a16="http://schemas.microsoft.com/office/drawing/2014/main" id="{46E06462-B4F2-51F1-E838-FE0769744AA1}"/>
              </a:ext>
            </a:extLst>
          </p:cNvPr>
          <p:cNvSpPr>
            <a:spLocks noGrp="1"/>
          </p:cNvSpPr>
          <p:nvPr>
            <p:ph type="body" sz="quarter" idx="11"/>
          </p:nvPr>
        </p:nvSpPr>
        <p:spPr>
          <a:xfrm>
            <a:off x="838200" y="6356349"/>
            <a:ext cx="4680000" cy="365125"/>
          </a:xfrm>
        </p:spPr>
        <p:txBody>
          <a:bodyPr/>
          <a:lstStyle/>
          <a:p>
            <a:r>
              <a:rPr lang="en-GB" dirty="0"/>
              <a:t>Lesson 2: Digital technology has changed our world</a:t>
            </a:r>
          </a:p>
        </p:txBody>
      </p:sp>
      <p:sp>
        <p:nvSpPr>
          <p:cNvPr id="4" name="Text Placeholder 3">
            <a:extLst>
              <a:ext uri="{FF2B5EF4-FFF2-40B4-BE49-F238E27FC236}">
                <a16:creationId xmlns:a16="http://schemas.microsoft.com/office/drawing/2014/main" id="{77C69F60-9401-898B-9886-25FC30735142}"/>
              </a:ext>
            </a:extLst>
          </p:cNvPr>
          <p:cNvSpPr>
            <a:spLocks noGrp="1"/>
          </p:cNvSpPr>
          <p:nvPr>
            <p:ph type="body" sz="quarter" idx="14"/>
          </p:nvPr>
        </p:nvSpPr>
        <p:spPr>
          <a:solidFill>
            <a:srgbClr val="88A2FF"/>
          </a:solidFill>
        </p:spPr>
        <p:txBody>
          <a:bodyPr/>
          <a:lstStyle/>
          <a:p>
            <a:r>
              <a:rPr lang="en-GB" dirty="0"/>
              <a:t>Plenary</a:t>
            </a:r>
          </a:p>
        </p:txBody>
      </p:sp>
    </p:spTree>
    <p:extLst>
      <p:ext uri="{BB962C8B-B14F-4D97-AF65-F5344CB8AC3E}">
        <p14:creationId xmlns:p14="http://schemas.microsoft.com/office/powerpoint/2010/main" val="174083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Our digital footprint</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199" y="1825625"/>
            <a:ext cx="5921829" cy="4530724"/>
          </a:xfrm>
        </p:spPr>
        <p:txBody>
          <a:bodyPr>
            <a:noAutofit/>
          </a:bodyPr>
          <a:lstStyle/>
          <a:p>
            <a:r>
              <a:rPr lang="en-GB" sz="1800" dirty="0"/>
              <a:t>Every time we access the internet, via any device, we leave a digital trace behind.</a:t>
            </a:r>
          </a:p>
          <a:p>
            <a:r>
              <a:rPr lang="en-GB" sz="1800" dirty="0"/>
              <a:t>This trace can include personal information, search histories, posts, and comments on social media. Over time, this bank of evidence builds up to create our “digital footprint”.</a:t>
            </a:r>
          </a:p>
          <a:p>
            <a:r>
              <a:rPr lang="en-GB" sz="1800" dirty="0"/>
              <a:t>A virtual network can help to hide our location and identity, but even with these we can still leave a digital trace, for example, with posts and comments on social media.</a:t>
            </a:r>
          </a:p>
          <a:p>
            <a:r>
              <a:rPr lang="en-GB" sz="1800" dirty="0"/>
              <a:t>Employers often carry out “employee screening” where they research digital history of prospective employees.</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1</a:t>
            </a:r>
          </a:p>
        </p:txBody>
      </p:sp>
      <p:sp>
        <p:nvSpPr>
          <p:cNvPr id="16" name="Text Placeholder 15">
            <a:extLst>
              <a:ext uri="{FF2B5EF4-FFF2-40B4-BE49-F238E27FC236}">
                <a16:creationId xmlns:a16="http://schemas.microsoft.com/office/drawing/2014/main" id="{7BE8136D-0C89-D68D-F368-030DEA6F0B2E}"/>
              </a:ext>
            </a:extLst>
          </p:cNvPr>
          <p:cNvSpPr>
            <a:spLocks noGrp="1"/>
          </p:cNvSpPr>
          <p:nvPr>
            <p:ph type="body" sz="quarter" idx="11"/>
          </p:nvPr>
        </p:nvSpPr>
        <p:spPr/>
        <p:txBody>
          <a:bodyPr/>
          <a:lstStyle/>
          <a:p>
            <a:r>
              <a:rPr lang="en-GB" dirty="0"/>
              <a:t>Lesson 2: Digital technology has changed our world</a:t>
            </a:r>
          </a:p>
        </p:txBody>
      </p:sp>
      <p:pic>
        <p:nvPicPr>
          <p:cNvPr id="13" name="Picture Placeholder 12" descr="A person typing on a computer&#10;&#10;Description automatically generated">
            <a:extLst>
              <a:ext uri="{FF2B5EF4-FFF2-40B4-BE49-F238E27FC236}">
                <a16:creationId xmlns:a16="http://schemas.microsoft.com/office/drawing/2014/main" id="{3435766A-3A12-D7F1-8C69-024969FB6598}"/>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25011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543F9149-BD49-E53D-2E15-31B01AD3D0CB}"/>
              </a:ext>
            </a:extLst>
          </p:cNvPr>
          <p:cNvCxnSpPr>
            <a:cxnSpLocks/>
          </p:cNvCxnSpPr>
          <p:nvPr/>
        </p:nvCxnSpPr>
        <p:spPr>
          <a:xfrm flipH="1">
            <a:off x="7716166" y="2791985"/>
            <a:ext cx="1078778" cy="599335"/>
          </a:xfrm>
          <a:prstGeom prst="line">
            <a:avLst/>
          </a:prstGeom>
          <a:ln w="57150">
            <a:solidFill>
              <a:srgbClr val="46631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2893F5D-ABF2-2762-FF01-64D4BAF19558}"/>
              </a:ext>
            </a:extLst>
          </p:cNvPr>
          <p:cNvCxnSpPr>
            <a:cxnSpLocks/>
          </p:cNvCxnSpPr>
          <p:nvPr/>
        </p:nvCxnSpPr>
        <p:spPr>
          <a:xfrm flipH="1" flipV="1">
            <a:off x="7719783" y="4013158"/>
            <a:ext cx="1075161" cy="892325"/>
          </a:xfrm>
          <a:prstGeom prst="line">
            <a:avLst/>
          </a:prstGeom>
          <a:ln w="57150">
            <a:solidFill>
              <a:srgbClr val="466318"/>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71D8B39-01A4-8382-744A-BD3AF65ADDF5}"/>
              </a:ext>
            </a:extLst>
          </p:cNvPr>
          <p:cNvCxnSpPr/>
          <p:nvPr/>
        </p:nvCxnSpPr>
        <p:spPr>
          <a:xfrm>
            <a:off x="6223841" y="2696194"/>
            <a:ext cx="0" cy="424859"/>
          </a:xfrm>
          <a:prstGeom prst="line">
            <a:avLst/>
          </a:prstGeom>
          <a:ln w="57150">
            <a:solidFill>
              <a:srgbClr val="466318"/>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A09F75D-0B13-2699-9A3E-B3AAA5DD03E8}"/>
              </a:ext>
            </a:extLst>
          </p:cNvPr>
          <p:cNvCxnSpPr>
            <a:cxnSpLocks/>
            <a:stCxn id="26" idx="3"/>
          </p:cNvCxnSpPr>
          <p:nvPr/>
        </p:nvCxnSpPr>
        <p:spPr>
          <a:xfrm flipV="1">
            <a:off x="3859586" y="3943472"/>
            <a:ext cx="869692" cy="783470"/>
          </a:xfrm>
          <a:prstGeom prst="line">
            <a:avLst/>
          </a:prstGeom>
          <a:ln w="57150">
            <a:solidFill>
              <a:srgbClr val="466318"/>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CFB371E-58BC-6A1E-3156-899306A8E729}"/>
              </a:ext>
            </a:extLst>
          </p:cNvPr>
          <p:cNvCxnSpPr>
            <a:cxnSpLocks/>
          </p:cNvCxnSpPr>
          <p:nvPr/>
        </p:nvCxnSpPr>
        <p:spPr>
          <a:xfrm>
            <a:off x="3559270" y="2654022"/>
            <a:ext cx="1170007" cy="698471"/>
          </a:xfrm>
          <a:prstGeom prst="line">
            <a:avLst/>
          </a:prstGeom>
          <a:ln w="57150">
            <a:solidFill>
              <a:srgbClr val="466318"/>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D61AEB9-EF34-7BB5-B607-8ACC8170F435}"/>
              </a:ext>
            </a:extLst>
          </p:cNvPr>
          <p:cNvCxnSpPr>
            <a:cxnSpLocks/>
            <a:endCxn id="8" idx="2"/>
          </p:cNvCxnSpPr>
          <p:nvPr/>
        </p:nvCxnSpPr>
        <p:spPr>
          <a:xfrm flipV="1">
            <a:off x="6223841" y="4458046"/>
            <a:ext cx="0" cy="520732"/>
          </a:xfrm>
          <a:prstGeom prst="line">
            <a:avLst/>
          </a:prstGeom>
          <a:ln w="57150">
            <a:solidFill>
              <a:srgbClr val="46631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285115"/>
            <a:ext cx="10515600" cy="1325563"/>
          </a:xfrm>
        </p:spPr>
        <p:txBody>
          <a:bodyPr>
            <a:normAutofit/>
          </a:bodyPr>
          <a:lstStyle/>
          <a:p>
            <a:r>
              <a:rPr lang="en-GB" dirty="0"/>
              <a:t>Our digital footprint: examples</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1</a:t>
            </a:r>
          </a:p>
        </p:txBody>
      </p:sp>
      <p:sp>
        <p:nvSpPr>
          <p:cNvPr id="16" name="Text Placeholder 15">
            <a:extLst>
              <a:ext uri="{FF2B5EF4-FFF2-40B4-BE49-F238E27FC236}">
                <a16:creationId xmlns:a16="http://schemas.microsoft.com/office/drawing/2014/main" id="{7BE8136D-0C89-D68D-F368-030DEA6F0B2E}"/>
              </a:ext>
            </a:extLst>
          </p:cNvPr>
          <p:cNvSpPr>
            <a:spLocks noGrp="1"/>
          </p:cNvSpPr>
          <p:nvPr>
            <p:ph type="body" sz="quarter" idx="11"/>
          </p:nvPr>
        </p:nvSpPr>
        <p:spPr/>
        <p:txBody>
          <a:bodyPr/>
          <a:lstStyle/>
          <a:p>
            <a:r>
              <a:rPr lang="en-GB" dirty="0"/>
              <a:t>Lesson 2: Digital technology has changed our world</a:t>
            </a:r>
          </a:p>
        </p:txBody>
      </p:sp>
      <p:grpSp>
        <p:nvGrpSpPr>
          <p:cNvPr id="34" name="Group 33">
            <a:extLst>
              <a:ext uri="{FF2B5EF4-FFF2-40B4-BE49-F238E27FC236}">
                <a16:creationId xmlns:a16="http://schemas.microsoft.com/office/drawing/2014/main" id="{2A45D87A-40FE-28A2-F10B-2B25F0A36A15}"/>
              </a:ext>
            </a:extLst>
          </p:cNvPr>
          <p:cNvGrpSpPr/>
          <p:nvPr/>
        </p:nvGrpSpPr>
        <p:grpSpPr>
          <a:xfrm>
            <a:off x="1223003" y="2202763"/>
            <a:ext cx="2429735" cy="1411200"/>
            <a:chOff x="1225807" y="1798133"/>
            <a:chExt cx="2429735" cy="1411200"/>
          </a:xfrm>
        </p:grpSpPr>
        <p:sp>
          <p:nvSpPr>
            <p:cNvPr id="11" name="Content Placeholder 6">
              <a:extLst>
                <a:ext uri="{FF2B5EF4-FFF2-40B4-BE49-F238E27FC236}">
                  <a16:creationId xmlns:a16="http://schemas.microsoft.com/office/drawing/2014/main" id="{7A1E30B1-D2A9-6DDB-88CC-1AEAE573088D}"/>
                </a:ext>
              </a:extLst>
            </p:cNvPr>
            <p:cNvSpPr txBox="1">
              <a:spLocks/>
            </p:cNvSpPr>
            <p:nvPr/>
          </p:nvSpPr>
          <p:spPr>
            <a:xfrm>
              <a:off x="1225807" y="1798133"/>
              <a:ext cx="2429735" cy="1411200"/>
            </a:xfrm>
            <a:custGeom>
              <a:avLst/>
              <a:gdLst>
                <a:gd name="connsiteX0" fmla="*/ 0 w 2429735"/>
                <a:gd name="connsiteY0" fmla="*/ 0 h 1411200"/>
                <a:gd name="connsiteX1" fmla="*/ 2429735 w 2429735"/>
                <a:gd name="connsiteY1" fmla="*/ 0 h 1411200"/>
                <a:gd name="connsiteX2" fmla="*/ 2429735 w 2429735"/>
                <a:gd name="connsiteY2" fmla="*/ 1411200 h 1411200"/>
                <a:gd name="connsiteX3" fmla="*/ 0 w 2429735"/>
                <a:gd name="connsiteY3" fmla="*/ 1411200 h 1411200"/>
                <a:gd name="connsiteX4" fmla="*/ 0 w 2429735"/>
                <a:gd name="connsiteY4" fmla="*/ 0 h 1411200"/>
                <a:gd name="connsiteX0" fmla="*/ 0 w 2429735"/>
                <a:gd name="connsiteY0" fmla="*/ 0 h 1411200"/>
                <a:gd name="connsiteX1" fmla="*/ 2429735 w 2429735"/>
                <a:gd name="connsiteY1" fmla="*/ 0 h 1411200"/>
                <a:gd name="connsiteX2" fmla="*/ 2429735 w 2429735"/>
                <a:gd name="connsiteY2" fmla="*/ 1411200 h 1411200"/>
                <a:gd name="connsiteX3" fmla="*/ 0 w 2429735"/>
                <a:gd name="connsiteY3" fmla="*/ 1411200 h 1411200"/>
                <a:gd name="connsiteX4" fmla="*/ 0 w 2429735"/>
                <a:gd name="connsiteY4" fmla="*/ 0 h 1411200"/>
                <a:gd name="connsiteX0" fmla="*/ 0 w 2429735"/>
                <a:gd name="connsiteY0" fmla="*/ 0 h 1411200"/>
                <a:gd name="connsiteX1" fmla="*/ 2429735 w 2429735"/>
                <a:gd name="connsiteY1" fmla="*/ 0 h 1411200"/>
                <a:gd name="connsiteX2" fmla="*/ 2429735 w 2429735"/>
                <a:gd name="connsiteY2" fmla="*/ 1411200 h 1411200"/>
                <a:gd name="connsiteX3" fmla="*/ 0 w 2429735"/>
                <a:gd name="connsiteY3" fmla="*/ 1411200 h 1411200"/>
                <a:gd name="connsiteX4" fmla="*/ 0 w 2429735"/>
                <a:gd name="connsiteY4" fmla="*/ 0 h 14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735" h="1411200" fill="none" extrusionOk="0">
                  <a:moveTo>
                    <a:pt x="0" y="0"/>
                  </a:moveTo>
                  <a:cubicBezTo>
                    <a:pt x="661866" y="-142727"/>
                    <a:pt x="1672095" y="55233"/>
                    <a:pt x="2429735" y="0"/>
                  </a:cubicBezTo>
                  <a:cubicBezTo>
                    <a:pt x="2380693" y="202495"/>
                    <a:pt x="2218197" y="1201301"/>
                    <a:pt x="2429735" y="1411200"/>
                  </a:cubicBezTo>
                  <a:cubicBezTo>
                    <a:pt x="1986144" y="1400478"/>
                    <a:pt x="804722" y="1255302"/>
                    <a:pt x="0" y="1411200"/>
                  </a:cubicBezTo>
                  <a:cubicBezTo>
                    <a:pt x="87070" y="744398"/>
                    <a:pt x="75243" y="559547"/>
                    <a:pt x="0" y="0"/>
                  </a:cubicBezTo>
                  <a:close/>
                </a:path>
                <a:path w="2429735" h="1411200" stroke="0" extrusionOk="0">
                  <a:moveTo>
                    <a:pt x="0" y="0"/>
                  </a:moveTo>
                  <a:cubicBezTo>
                    <a:pt x="415921" y="105574"/>
                    <a:pt x="2064514" y="29548"/>
                    <a:pt x="2429735" y="0"/>
                  </a:cubicBezTo>
                  <a:cubicBezTo>
                    <a:pt x="2411118" y="581367"/>
                    <a:pt x="2373347" y="1063693"/>
                    <a:pt x="2429735" y="1411200"/>
                  </a:cubicBezTo>
                  <a:cubicBezTo>
                    <a:pt x="1605478" y="1656695"/>
                    <a:pt x="1028028" y="1327246"/>
                    <a:pt x="0" y="1411200"/>
                  </a:cubicBezTo>
                  <a:cubicBezTo>
                    <a:pt x="-32890" y="1200492"/>
                    <a:pt x="-18118" y="842127"/>
                    <a:pt x="0" y="0"/>
                  </a:cubicBezTo>
                  <a:close/>
                </a:path>
                <a:path w="2429735" h="1411200" fill="none" stroke="0" extrusionOk="0">
                  <a:moveTo>
                    <a:pt x="0" y="0"/>
                  </a:moveTo>
                  <a:cubicBezTo>
                    <a:pt x="578153" y="198210"/>
                    <a:pt x="1427929" y="93142"/>
                    <a:pt x="2429735" y="0"/>
                  </a:cubicBezTo>
                  <a:cubicBezTo>
                    <a:pt x="2408006" y="206381"/>
                    <a:pt x="2270641" y="1207010"/>
                    <a:pt x="2429735" y="1411200"/>
                  </a:cubicBezTo>
                  <a:cubicBezTo>
                    <a:pt x="1604487" y="1441358"/>
                    <a:pt x="1069164" y="1427548"/>
                    <a:pt x="0" y="1411200"/>
                  </a:cubicBezTo>
                  <a:cubicBezTo>
                    <a:pt x="123750" y="720258"/>
                    <a:pt x="43357" y="593798"/>
                    <a:pt x="0" y="0"/>
                  </a:cubicBezTo>
                  <a:close/>
                </a:path>
                <a:path w="2429735" h="1411200" fill="none" stroke="0" extrusionOk="0">
                  <a:moveTo>
                    <a:pt x="0" y="0"/>
                  </a:moveTo>
                  <a:cubicBezTo>
                    <a:pt x="635949" y="-108947"/>
                    <a:pt x="1433359" y="-2455"/>
                    <a:pt x="2429735" y="0"/>
                  </a:cubicBezTo>
                  <a:cubicBezTo>
                    <a:pt x="2421066" y="190873"/>
                    <a:pt x="2252133" y="1224035"/>
                    <a:pt x="2429735" y="1411200"/>
                  </a:cubicBezTo>
                  <a:cubicBezTo>
                    <a:pt x="1790235" y="1398450"/>
                    <a:pt x="878935" y="1379736"/>
                    <a:pt x="0" y="1411200"/>
                  </a:cubicBezTo>
                  <a:cubicBezTo>
                    <a:pt x="128257" y="726623"/>
                    <a:pt x="47797" y="575563"/>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2429735"/>
                        <a:gd name="connsiteY0" fmla="*/ 0 h 1411200"/>
                        <a:gd name="connsiteX1" fmla="*/ 2429735 w 2429735"/>
                        <a:gd name="connsiteY1" fmla="*/ 0 h 1411200"/>
                        <a:gd name="connsiteX2" fmla="*/ 2429735 w 2429735"/>
                        <a:gd name="connsiteY2" fmla="*/ 1411200 h 1411200"/>
                        <a:gd name="connsiteX3" fmla="*/ 0 w 2429735"/>
                        <a:gd name="connsiteY3" fmla="*/ 1411200 h 1411200"/>
                        <a:gd name="connsiteX4" fmla="*/ 0 w 2429735"/>
                        <a:gd name="connsiteY4" fmla="*/ 0 h 1411200"/>
                        <a:gd name="connsiteX0" fmla="*/ 0 w 2429735"/>
                        <a:gd name="connsiteY0" fmla="*/ 0 h 1411200"/>
                        <a:gd name="connsiteX1" fmla="*/ 2429735 w 2429735"/>
                        <a:gd name="connsiteY1" fmla="*/ 0 h 1411200"/>
                        <a:gd name="connsiteX2" fmla="*/ 2429735 w 2429735"/>
                        <a:gd name="connsiteY2" fmla="*/ 1411200 h 1411200"/>
                        <a:gd name="connsiteX3" fmla="*/ 0 w 2429735"/>
                        <a:gd name="connsiteY3" fmla="*/ 1411200 h 1411200"/>
                        <a:gd name="connsiteX4" fmla="*/ 0 w 2429735"/>
                        <a:gd name="connsiteY4" fmla="*/ 0 h 14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735" h="1411200" fill="none" extrusionOk="0">
                          <a:moveTo>
                            <a:pt x="0" y="0"/>
                          </a:moveTo>
                          <a:cubicBezTo>
                            <a:pt x="647325" y="-128906"/>
                            <a:pt x="1554224" y="47455"/>
                            <a:pt x="2429735" y="0"/>
                          </a:cubicBezTo>
                          <a:cubicBezTo>
                            <a:pt x="2377644" y="197283"/>
                            <a:pt x="2264074" y="1202287"/>
                            <a:pt x="2429735" y="1411200"/>
                          </a:cubicBezTo>
                          <a:cubicBezTo>
                            <a:pt x="1845283" y="1380051"/>
                            <a:pt x="934196" y="1314390"/>
                            <a:pt x="0" y="1411200"/>
                          </a:cubicBezTo>
                          <a:cubicBezTo>
                            <a:pt x="112532" y="736800"/>
                            <a:pt x="66612" y="571247"/>
                            <a:pt x="0" y="0"/>
                          </a:cubicBezTo>
                          <a:close/>
                        </a:path>
                        <a:path w="2429735" h="1411200" stroke="0" extrusionOk="0">
                          <a:moveTo>
                            <a:pt x="0" y="0"/>
                          </a:moveTo>
                          <a:cubicBezTo>
                            <a:pt x="429221" y="44757"/>
                            <a:pt x="2057471" y="16417"/>
                            <a:pt x="2429735" y="0"/>
                          </a:cubicBezTo>
                          <a:cubicBezTo>
                            <a:pt x="2465798" y="566867"/>
                            <a:pt x="2375016" y="1069093"/>
                            <a:pt x="2429735" y="1411200"/>
                          </a:cubicBezTo>
                          <a:cubicBezTo>
                            <a:pt x="1592345" y="1543540"/>
                            <a:pt x="910084" y="1356327"/>
                            <a:pt x="0" y="1411200"/>
                          </a:cubicBezTo>
                          <a:cubicBezTo>
                            <a:pt x="-30367" y="1194748"/>
                            <a:pt x="-32246" y="773495"/>
                            <a:pt x="0" y="0"/>
                          </a:cubicBezTo>
                          <a:close/>
                        </a:path>
                        <a:path w="2429735" h="1411200" fill="none" stroke="0" extrusionOk="0">
                          <a:moveTo>
                            <a:pt x="0" y="0"/>
                          </a:moveTo>
                          <a:cubicBezTo>
                            <a:pt x="452524" y="113085"/>
                            <a:pt x="1453584" y="18605"/>
                            <a:pt x="2429735" y="0"/>
                          </a:cubicBezTo>
                          <a:cubicBezTo>
                            <a:pt x="2390139" y="187304"/>
                            <a:pt x="2291446" y="1237817"/>
                            <a:pt x="2429735" y="1411200"/>
                          </a:cubicBezTo>
                          <a:cubicBezTo>
                            <a:pt x="1720256" y="1377587"/>
                            <a:pt x="986581" y="1439547"/>
                            <a:pt x="0" y="1411200"/>
                          </a:cubicBezTo>
                          <a:cubicBezTo>
                            <a:pt x="120980" y="732775"/>
                            <a:pt x="42916" y="588019"/>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SzPts val="2000"/>
                <a:buNone/>
              </a:pPr>
              <a:endParaRPr lang="en-US" sz="2000" dirty="0"/>
            </a:p>
          </p:txBody>
        </p:sp>
        <p:sp>
          <p:nvSpPr>
            <p:cNvPr id="12" name="TextBox 11">
              <a:extLst>
                <a:ext uri="{FF2B5EF4-FFF2-40B4-BE49-F238E27FC236}">
                  <a16:creationId xmlns:a16="http://schemas.microsoft.com/office/drawing/2014/main" id="{DDEE9930-AFC7-0653-A9CC-250A0E9585D7}"/>
                </a:ext>
              </a:extLst>
            </p:cNvPr>
            <p:cNvSpPr txBox="1"/>
            <p:nvPr/>
          </p:nvSpPr>
          <p:spPr>
            <a:xfrm>
              <a:off x="1225807" y="1842013"/>
              <a:ext cx="2361236" cy="1323439"/>
            </a:xfrm>
            <a:prstGeom prst="rect">
              <a:avLst/>
            </a:prstGeom>
            <a:noFill/>
          </p:spPr>
          <p:txBody>
            <a:bodyPr wrap="square" rtlCol="0">
              <a:spAutoFit/>
            </a:bodyPr>
            <a:lstStyle/>
            <a:p>
              <a:pPr algn="ctr"/>
              <a:r>
                <a:rPr lang="en-GB" sz="2000" dirty="0">
                  <a:solidFill>
                    <a:schemeClr val="tx1">
                      <a:lumMod val="85000"/>
                      <a:lumOff val="15000"/>
                    </a:schemeClr>
                  </a:solidFill>
                  <a:latin typeface="Arial" panose="020B0604020202020204" pitchFamily="34" charset="0"/>
                  <a:cs typeface="Arial" panose="020B0604020202020204" pitchFamily="34" charset="0"/>
                </a:rPr>
                <a:t>Personal details and biometrics stored on our devices</a:t>
              </a:r>
            </a:p>
          </p:txBody>
        </p:sp>
      </p:grpSp>
      <p:grpSp>
        <p:nvGrpSpPr>
          <p:cNvPr id="36" name="Group 35">
            <a:extLst>
              <a:ext uri="{FF2B5EF4-FFF2-40B4-BE49-F238E27FC236}">
                <a16:creationId xmlns:a16="http://schemas.microsoft.com/office/drawing/2014/main" id="{9A735B51-A733-76CD-87B7-1F4213952D94}"/>
              </a:ext>
            </a:extLst>
          </p:cNvPr>
          <p:cNvGrpSpPr/>
          <p:nvPr/>
        </p:nvGrpSpPr>
        <p:grpSpPr>
          <a:xfrm>
            <a:off x="8664985" y="2091815"/>
            <a:ext cx="2688815" cy="1411200"/>
            <a:chOff x="8793311" y="1778433"/>
            <a:chExt cx="2688815" cy="1411200"/>
          </a:xfrm>
        </p:grpSpPr>
        <p:sp>
          <p:nvSpPr>
            <p:cNvPr id="15" name="Content Placeholder 6">
              <a:extLst>
                <a:ext uri="{FF2B5EF4-FFF2-40B4-BE49-F238E27FC236}">
                  <a16:creationId xmlns:a16="http://schemas.microsoft.com/office/drawing/2014/main" id="{DD24A09A-5F59-6143-55E8-0DACDB0BB433}"/>
                </a:ext>
              </a:extLst>
            </p:cNvPr>
            <p:cNvSpPr txBox="1">
              <a:spLocks/>
            </p:cNvSpPr>
            <p:nvPr/>
          </p:nvSpPr>
          <p:spPr>
            <a:xfrm>
              <a:off x="8793311" y="1778433"/>
              <a:ext cx="2688815" cy="1411200"/>
            </a:xfrm>
            <a:custGeom>
              <a:avLst/>
              <a:gdLst>
                <a:gd name="connsiteX0" fmla="*/ 0 w 2688815"/>
                <a:gd name="connsiteY0" fmla="*/ 0 h 1411200"/>
                <a:gd name="connsiteX1" fmla="*/ 2688815 w 2688815"/>
                <a:gd name="connsiteY1" fmla="*/ 0 h 1411200"/>
                <a:gd name="connsiteX2" fmla="*/ 2688815 w 2688815"/>
                <a:gd name="connsiteY2" fmla="*/ 1411200 h 1411200"/>
                <a:gd name="connsiteX3" fmla="*/ 0 w 2688815"/>
                <a:gd name="connsiteY3" fmla="*/ 1411200 h 1411200"/>
                <a:gd name="connsiteX4" fmla="*/ 0 w 2688815"/>
                <a:gd name="connsiteY4" fmla="*/ 0 h 1411200"/>
                <a:gd name="connsiteX0" fmla="*/ 0 w 2688815"/>
                <a:gd name="connsiteY0" fmla="*/ 0 h 1411200"/>
                <a:gd name="connsiteX1" fmla="*/ 2688815 w 2688815"/>
                <a:gd name="connsiteY1" fmla="*/ 0 h 1411200"/>
                <a:gd name="connsiteX2" fmla="*/ 2688815 w 2688815"/>
                <a:gd name="connsiteY2" fmla="*/ 1411200 h 1411200"/>
                <a:gd name="connsiteX3" fmla="*/ 0 w 2688815"/>
                <a:gd name="connsiteY3" fmla="*/ 1411200 h 1411200"/>
                <a:gd name="connsiteX4" fmla="*/ 0 w 2688815"/>
                <a:gd name="connsiteY4" fmla="*/ 0 h 1411200"/>
                <a:gd name="connsiteX0" fmla="*/ 0 w 2688815"/>
                <a:gd name="connsiteY0" fmla="*/ 0 h 1411200"/>
                <a:gd name="connsiteX1" fmla="*/ 2688815 w 2688815"/>
                <a:gd name="connsiteY1" fmla="*/ 0 h 1411200"/>
                <a:gd name="connsiteX2" fmla="*/ 2688815 w 2688815"/>
                <a:gd name="connsiteY2" fmla="*/ 1411200 h 1411200"/>
                <a:gd name="connsiteX3" fmla="*/ 0 w 2688815"/>
                <a:gd name="connsiteY3" fmla="*/ 1411200 h 1411200"/>
                <a:gd name="connsiteX4" fmla="*/ 0 w 2688815"/>
                <a:gd name="connsiteY4" fmla="*/ 0 h 14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815" h="1411200" fill="none" extrusionOk="0">
                  <a:moveTo>
                    <a:pt x="0" y="0"/>
                  </a:moveTo>
                  <a:cubicBezTo>
                    <a:pt x="715107" y="-140303"/>
                    <a:pt x="1988838" y="65456"/>
                    <a:pt x="2688815" y="0"/>
                  </a:cubicBezTo>
                  <a:cubicBezTo>
                    <a:pt x="2659745" y="246925"/>
                    <a:pt x="2481660" y="1201669"/>
                    <a:pt x="2688815" y="1411200"/>
                  </a:cubicBezTo>
                  <a:cubicBezTo>
                    <a:pt x="2080826" y="1387102"/>
                    <a:pt x="937104" y="1264702"/>
                    <a:pt x="0" y="1411200"/>
                  </a:cubicBezTo>
                  <a:cubicBezTo>
                    <a:pt x="94115" y="746008"/>
                    <a:pt x="73619" y="569920"/>
                    <a:pt x="0" y="0"/>
                  </a:cubicBezTo>
                  <a:close/>
                </a:path>
                <a:path w="2688815" h="1411200" stroke="0" extrusionOk="0">
                  <a:moveTo>
                    <a:pt x="0" y="0"/>
                  </a:moveTo>
                  <a:cubicBezTo>
                    <a:pt x="483561" y="13842"/>
                    <a:pt x="2307943" y="81735"/>
                    <a:pt x="2688815" y="0"/>
                  </a:cubicBezTo>
                  <a:cubicBezTo>
                    <a:pt x="2673129" y="581904"/>
                    <a:pt x="2599481" y="973211"/>
                    <a:pt x="2688815" y="1411200"/>
                  </a:cubicBezTo>
                  <a:cubicBezTo>
                    <a:pt x="1767016" y="1597975"/>
                    <a:pt x="1063434" y="1342071"/>
                    <a:pt x="0" y="1411200"/>
                  </a:cubicBezTo>
                  <a:cubicBezTo>
                    <a:pt x="-60125" y="1257945"/>
                    <a:pt x="-40694" y="759284"/>
                    <a:pt x="0" y="0"/>
                  </a:cubicBezTo>
                  <a:close/>
                </a:path>
                <a:path w="2688815" h="1411200" fill="none" stroke="0" extrusionOk="0">
                  <a:moveTo>
                    <a:pt x="0" y="0"/>
                  </a:moveTo>
                  <a:cubicBezTo>
                    <a:pt x="663162" y="199355"/>
                    <a:pt x="1610467" y="52956"/>
                    <a:pt x="2688815" y="0"/>
                  </a:cubicBezTo>
                  <a:cubicBezTo>
                    <a:pt x="2699211" y="208860"/>
                    <a:pt x="2536212" y="1216267"/>
                    <a:pt x="2688815" y="1411200"/>
                  </a:cubicBezTo>
                  <a:cubicBezTo>
                    <a:pt x="1907107" y="1381211"/>
                    <a:pt x="1192310" y="1441633"/>
                    <a:pt x="0" y="1411200"/>
                  </a:cubicBezTo>
                  <a:cubicBezTo>
                    <a:pt x="154830" y="702550"/>
                    <a:pt x="32749" y="618083"/>
                    <a:pt x="0" y="0"/>
                  </a:cubicBezTo>
                  <a:close/>
                </a:path>
                <a:path w="2688815" h="1411200" fill="none" stroke="0" extrusionOk="0">
                  <a:moveTo>
                    <a:pt x="0" y="0"/>
                  </a:moveTo>
                  <a:cubicBezTo>
                    <a:pt x="583898" y="43305"/>
                    <a:pt x="1754757" y="21510"/>
                    <a:pt x="2688815" y="0"/>
                  </a:cubicBezTo>
                  <a:cubicBezTo>
                    <a:pt x="2664082" y="216544"/>
                    <a:pt x="2507132" y="1233143"/>
                    <a:pt x="2688815" y="1411200"/>
                  </a:cubicBezTo>
                  <a:cubicBezTo>
                    <a:pt x="1909025" y="1397960"/>
                    <a:pt x="955886" y="1407337"/>
                    <a:pt x="0" y="1411200"/>
                  </a:cubicBezTo>
                  <a:cubicBezTo>
                    <a:pt x="120060" y="737536"/>
                    <a:pt x="56445" y="580122"/>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2688815"/>
                        <a:gd name="connsiteY0" fmla="*/ 0 h 1411200"/>
                        <a:gd name="connsiteX1" fmla="*/ 2688815 w 2688815"/>
                        <a:gd name="connsiteY1" fmla="*/ 0 h 1411200"/>
                        <a:gd name="connsiteX2" fmla="*/ 2688815 w 2688815"/>
                        <a:gd name="connsiteY2" fmla="*/ 1411200 h 1411200"/>
                        <a:gd name="connsiteX3" fmla="*/ 0 w 2688815"/>
                        <a:gd name="connsiteY3" fmla="*/ 1411200 h 1411200"/>
                        <a:gd name="connsiteX4" fmla="*/ 0 w 2688815"/>
                        <a:gd name="connsiteY4" fmla="*/ 0 h 1411200"/>
                        <a:gd name="connsiteX0" fmla="*/ 0 w 2688815"/>
                        <a:gd name="connsiteY0" fmla="*/ 0 h 1411200"/>
                        <a:gd name="connsiteX1" fmla="*/ 2688815 w 2688815"/>
                        <a:gd name="connsiteY1" fmla="*/ 0 h 1411200"/>
                        <a:gd name="connsiteX2" fmla="*/ 2688815 w 2688815"/>
                        <a:gd name="connsiteY2" fmla="*/ 1411200 h 1411200"/>
                        <a:gd name="connsiteX3" fmla="*/ 0 w 2688815"/>
                        <a:gd name="connsiteY3" fmla="*/ 1411200 h 1411200"/>
                        <a:gd name="connsiteX4" fmla="*/ 0 w 2688815"/>
                        <a:gd name="connsiteY4" fmla="*/ 0 h 14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815" h="1411200" fill="none" extrusionOk="0">
                          <a:moveTo>
                            <a:pt x="0" y="0"/>
                          </a:moveTo>
                          <a:cubicBezTo>
                            <a:pt x="657157" y="-85224"/>
                            <a:pt x="1836899" y="55430"/>
                            <a:pt x="2688815" y="0"/>
                          </a:cubicBezTo>
                          <a:cubicBezTo>
                            <a:pt x="2643729" y="219549"/>
                            <a:pt x="2523914" y="1202577"/>
                            <a:pt x="2688815" y="1411200"/>
                          </a:cubicBezTo>
                          <a:cubicBezTo>
                            <a:pt x="1983666" y="1373013"/>
                            <a:pt x="1037688" y="1310605"/>
                            <a:pt x="0" y="1411200"/>
                          </a:cubicBezTo>
                          <a:cubicBezTo>
                            <a:pt x="117967" y="738890"/>
                            <a:pt x="68058" y="577458"/>
                            <a:pt x="0" y="0"/>
                          </a:cubicBezTo>
                          <a:close/>
                        </a:path>
                        <a:path w="2688815" h="1411200" stroke="0" extrusionOk="0">
                          <a:moveTo>
                            <a:pt x="0" y="0"/>
                          </a:moveTo>
                          <a:cubicBezTo>
                            <a:pt x="492468" y="-26886"/>
                            <a:pt x="2269824" y="10662"/>
                            <a:pt x="2688815" y="0"/>
                          </a:cubicBezTo>
                          <a:cubicBezTo>
                            <a:pt x="2682914" y="579309"/>
                            <a:pt x="2621234" y="1043603"/>
                            <a:pt x="2688815" y="1411200"/>
                          </a:cubicBezTo>
                          <a:cubicBezTo>
                            <a:pt x="1756346" y="1506040"/>
                            <a:pt x="1054908" y="1344173"/>
                            <a:pt x="0" y="1411200"/>
                          </a:cubicBezTo>
                          <a:cubicBezTo>
                            <a:pt x="-35255" y="1201330"/>
                            <a:pt x="-42592" y="750063"/>
                            <a:pt x="0" y="0"/>
                          </a:cubicBezTo>
                          <a:close/>
                        </a:path>
                        <a:path w="2688815" h="1411200" fill="none" stroke="0" extrusionOk="0">
                          <a:moveTo>
                            <a:pt x="0" y="0"/>
                          </a:moveTo>
                          <a:cubicBezTo>
                            <a:pt x="515985" y="99629"/>
                            <a:pt x="1621433" y="21095"/>
                            <a:pt x="2688815" y="0"/>
                          </a:cubicBezTo>
                          <a:cubicBezTo>
                            <a:pt x="2674671" y="182657"/>
                            <a:pt x="2543615" y="1227230"/>
                            <a:pt x="2688815" y="1411200"/>
                          </a:cubicBezTo>
                          <a:cubicBezTo>
                            <a:pt x="1923740" y="1372049"/>
                            <a:pt x="1083194" y="1457487"/>
                            <a:pt x="0" y="1411200"/>
                          </a:cubicBezTo>
                          <a:cubicBezTo>
                            <a:pt x="150603" y="721655"/>
                            <a:pt x="30774" y="592188"/>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SzPts val="2000"/>
                <a:buNone/>
              </a:pPr>
              <a:endParaRPr lang="en-US" sz="2000" dirty="0"/>
            </a:p>
          </p:txBody>
        </p:sp>
        <p:sp>
          <p:nvSpPr>
            <p:cNvPr id="17" name="TextBox 16">
              <a:extLst>
                <a:ext uri="{FF2B5EF4-FFF2-40B4-BE49-F238E27FC236}">
                  <a16:creationId xmlns:a16="http://schemas.microsoft.com/office/drawing/2014/main" id="{DFDDCD05-DCA9-EE65-6D53-B45ED6F079B3}"/>
                </a:ext>
              </a:extLst>
            </p:cNvPr>
            <p:cNvSpPr txBox="1"/>
            <p:nvPr/>
          </p:nvSpPr>
          <p:spPr>
            <a:xfrm>
              <a:off x="8989853" y="1838050"/>
              <a:ext cx="2361236" cy="1323439"/>
            </a:xfrm>
            <a:prstGeom prst="rect">
              <a:avLst/>
            </a:prstGeom>
            <a:noFill/>
          </p:spPr>
          <p:txBody>
            <a:bodyPr wrap="square" rtlCol="0">
              <a:spAutoFit/>
            </a:bodyPr>
            <a:lstStyle/>
            <a:p>
              <a:pPr algn="ctr"/>
              <a:r>
                <a:rPr lang="en-GB" sz="2000" dirty="0">
                  <a:solidFill>
                    <a:schemeClr val="tx1">
                      <a:lumMod val="85000"/>
                      <a:lumOff val="15000"/>
                    </a:schemeClr>
                  </a:solidFill>
                  <a:latin typeface="Arial" panose="020B0604020202020204" pitchFamily="34" charset="0"/>
                  <a:cs typeface="Arial" panose="020B0604020202020204" pitchFamily="34" charset="0"/>
                </a:rPr>
                <a:t>Website histories and internet cookies accessible by other websites</a:t>
              </a:r>
            </a:p>
          </p:txBody>
        </p:sp>
      </p:grpSp>
      <p:grpSp>
        <p:nvGrpSpPr>
          <p:cNvPr id="37" name="Group 36">
            <a:extLst>
              <a:ext uri="{FF2B5EF4-FFF2-40B4-BE49-F238E27FC236}">
                <a16:creationId xmlns:a16="http://schemas.microsoft.com/office/drawing/2014/main" id="{AF80A351-9C45-110D-D601-7F54AFA3062A}"/>
              </a:ext>
            </a:extLst>
          </p:cNvPr>
          <p:cNvGrpSpPr/>
          <p:nvPr/>
        </p:nvGrpSpPr>
        <p:grpSpPr>
          <a:xfrm>
            <a:off x="8627919" y="4043916"/>
            <a:ext cx="2688815" cy="1411200"/>
            <a:chOff x="9014700" y="4416023"/>
            <a:chExt cx="2688815" cy="1411200"/>
          </a:xfrm>
        </p:grpSpPr>
        <p:sp>
          <p:nvSpPr>
            <p:cNvPr id="18" name="Content Placeholder 6">
              <a:extLst>
                <a:ext uri="{FF2B5EF4-FFF2-40B4-BE49-F238E27FC236}">
                  <a16:creationId xmlns:a16="http://schemas.microsoft.com/office/drawing/2014/main" id="{80BCCCE9-B994-1357-B11D-EF82CA82BE0C}"/>
                </a:ext>
              </a:extLst>
            </p:cNvPr>
            <p:cNvSpPr txBox="1">
              <a:spLocks/>
            </p:cNvSpPr>
            <p:nvPr/>
          </p:nvSpPr>
          <p:spPr>
            <a:xfrm>
              <a:off x="9014700" y="4416023"/>
              <a:ext cx="2688815" cy="1411200"/>
            </a:xfrm>
            <a:custGeom>
              <a:avLst/>
              <a:gdLst>
                <a:gd name="connsiteX0" fmla="*/ 0 w 2688815"/>
                <a:gd name="connsiteY0" fmla="*/ 0 h 1411200"/>
                <a:gd name="connsiteX1" fmla="*/ 2688815 w 2688815"/>
                <a:gd name="connsiteY1" fmla="*/ 0 h 1411200"/>
                <a:gd name="connsiteX2" fmla="*/ 2688815 w 2688815"/>
                <a:gd name="connsiteY2" fmla="*/ 1411200 h 1411200"/>
                <a:gd name="connsiteX3" fmla="*/ 0 w 2688815"/>
                <a:gd name="connsiteY3" fmla="*/ 1411200 h 1411200"/>
                <a:gd name="connsiteX4" fmla="*/ 0 w 2688815"/>
                <a:gd name="connsiteY4" fmla="*/ 0 h 1411200"/>
                <a:gd name="connsiteX0" fmla="*/ 0 w 2688815"/>
                <a:gd name="connsiteY0" fmla="*/ 0 h 1411200"/>
                <a:gd name="connsiteX1" fmla="*/ 2688815 w 2688815"/>
                <a:gd name="connsiteY1" fmla="*/ 0 h 1411200"/>
                <a:gd name="connsiteX2" fmla="*/ 2688815 w 2688815"/>
                <a:gd name="connsiteY2" fmla="*/ 1411200 h 1411200"/>
                <a:gd name="connsiteX3" fmla="*/ 0 w 2688815"/>
                <a:gd name="connsiteY3" fmla="*/ 1411200 h 1411200"/>
                <a:gd name="connsiteX4" fmla="*/ 0 w 2688815"/>
                <a:gd name="connsiteY4" fmla="*/ 0 h 1411200"/>
                <a:gd name="connsiteX0" fmla="*/ 0 w 2688815"/>
                <a:gd name="connsiteY0" fmla="*/ 0 h 1411200"/>
                <a:gd name="connsiteX1" fmla="*/ 2688815 w 2688815"/>
                <a:gd name="connsiteY1" fmla="*/ 0 h 1411200"/>
                <a:gd name="connsiteX2" fmla="*/ 2688815 w 2688815"/>
                <a:gd name="connsiteY2" fmla="*/ 1411200 h 1411200"/>
                <a:gd name="connsiteX3" fmla="*/ 0 w 2688815"/>
                <a:gd name="connsiteY3" fmla="*/ 1411200 h 1411200"/>
                <a:gd name="connsiteX4" fmla="*/ 0 w 2688815"/>
                <a:gd name="connsiteY4" fmla="*/ 0 h 14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815" h="1411200" fill="none" extrusionOk="0">
                  <a:moveTo>
                    <a:pt x="0" y="0"/>
                  </a:moveTo>
                  <a:cubicBezTo>
                    <a:pt x="715107" y="-140303"/>
                    <a:pt x="1988838" y="65456"/>
                    <a:pt x="2688815" y="0"/>
                  </a:cubicBezTo>
                  <a:cubicBezTo>
                    <a:pt x="2659745" y="246925"/>
                    <a:pt x="2481660" y="1201669"/>
                    <a:pt x="2688815" y="1411200"/>
                  </a:cubicBezTo>
                  <a:cubicBezTo>
                    <a:pt x="2080826" y="1387102"/>
                    <a:pt x="937104" y="1264702"/>
                    <a:pt x="0" y="1411200"/>
                  </a:cubicBezTo>
                  <a:cubicBezTo>
                    <a:pt x="94115" y="746008"/>
                    <a:pt x="73619" y="569920"/>
                    <a:pt x="0" y="0"/>
                  </a:cubicBezTo>
                  <a:close/>
                </a:path>
                <a:path w="2688815" h="1411200" stroke="0" extrusionOk="0">
                  <a:moveTo>
                    <a:pt x="0" y="0"/>
                  </a:moveTo>
                  <a:cubicBezTo>
                    <a:pt x="483561" y="13842"/>
                    <a:pt x="2307943" y="81735"/>
                    <a:pt x="2688815" y="0"/>
                  </a:cubicBezTo>
                  <a:cubicBezTo>
                    <a:pt x="2673129" y="581904"/>
                    <a:pt x="2599481" y="973211"/>
                    <a:pt x="2688815" y="1411200"/>
                  </a:cubicBezTo>
                  <a:cubicBezTo>
                    <a:pt x="1767016" y="1597975"/>
                    <a:pt x="1063434" y="1342071"/>
                    <a:pt x="0" y="1411200"/>
                  </a:cubicBezTo>
                  <a:cubicBezTo>
                    <a:pt x="-60125" y="1257945"/>
                    <a:pt x="-40694" y="759284"/>
                    <a:pt x="0" y="0"/>
                  </a:cubicBezTo>
                  <a:close/>
                </a:path>
                <a:path w="2688815" h="1411200" fill="none" stroke="0" extrusionOk="0">
                  <a:moveTo>
                    <a:pt x="0" y="0"/>
                  </a:moveTo>
                  <a:cubicBezTo>
                    <a:pt x="663162" y="199355"/>
                    <a:pt x="1610467" y="52956"/>
                    <a:pt x="2688815" y="0"/>
                  </a:cubicBezTo>
                  <a:cubicBezTo>
                    <a:pt x="2699211" y="208860"/>
                    <a:pt x="2536212" y="1216267"/>
                    <a:pt x="2688815" y="1411200"/>
                  </a:cubicBezTo>
                  <a:cubicBezTo>
                    <a:pt x="1907107" y="1381211"/>
                    <a:pt x="1192310" y="1441633"/>
                    <a:pt x="0" y="1411200"/>
                  </a:cubicBezTo>
                  <a:cubicBezTo>
                    <a:pt x="154830" y="702550"/>
                    <a:pt x="32749" y="618083"/>
                    <a:pt x="0" y="0"/>
                  </a:cubicBezTo>
                  <a:close/>
                </a:path>
                <a:path w="2688815" h="1411200" fill="none" stroke="0" extrusionOk="0">
                  <a:moveTo>
                    <a:pt x="0" y="0"/>
                  </a:moveTo>
                  <a:cubicBezTo>
                    <a:pt x="583898" y="43305"/>
                    <a:pt x="1754757" y="21510"/>
                    <a:pt x="2688815" y="0"/>
                  </a:cubicBezTo>
                  <a:cubicBezTo>
                    <a:pt x="2664082" y="216544"/>
                    <a:pt x="2507132" y="1233143"/>
                    <a:pt x="2688815" y="1411200"/>
                  </a:cubicBezTo>
                  <a:cubicBezTo>
                    <a:pt x="1909025" y="1397960"/>
                    <a:pt x="955886" y="1407337"/>
                    <a:pt x="0" y="1411200"/>
                  </a:cubicBezTo>
                  <a:cubicBezTo>
                    <a:pt x="120060" y="737536"/>
                    <a:pt x="56445" y="580122"/>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2688815"/>
                        <a:gd name="connsiteY0" fmla="*/ 0 h 1411200"/>
                        <a:gd name="connsiteX1" fmla="*/ 2688815 w 2688815"/>
                        <a:gd name="connsiteY1" fmla="*/ 0 h 1411200"/>
                        <a:gd name="connsiteX2" fmla="*/ 2688815 w 2688815"/>
                        <a:gd name="connsiteY2" fmla="*/ 1411200 h 1411200"/>
                        <a:gd name="connsiteX3" fmla="*/ 0 w 2688815"/>
                        <a:gd name="connsiteY3" fmla="*/ 1411200 h 1411200"/>
                        <a:gd name="connsiteX4" fmla="*/ 0 w 2688815"/>
                        <a:gd name="connsiteY4" fmla="*/ 0 h 1411200"/>
                        <a:gd name="connsiteX0" fmla="*/ 0 w 2688815"/>
                        <a:gd name="connsiteY0" fmla="*/ 0 h 1411200"/>
                        <a:gd name="connsiteX1" fmla="*/ 2688815 w 2688815"/>
                        <a:gd name="connsiteY1" fmla="*/ 0 h 1411200"/>
                        <a:gd name="connsiteX2" fmla="*/ 2688815 w 2688815"/>
                        <a:gd name="connsiteY2" fmla="*/ 1411200 h 1411200"/>
                        <a:gd name="connsiteX3" fmla="*/ 0 w 2688815"/>
                        <a:gd name="connsiteY3" fmla="*/ 1411200 h 1411200"/>
                        <a:gd name="connsiteX4" fmla="*/ 0 w 2688815"/>
                        <a:gd name="connsiteY4" fmla="*/ 0 h 14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815" h="1411200" fill="none" extrusionOk="0">
                          <a:moveTo>
                            <a:pt x="0" y="0"/>
                          </a:moveTo>
                          <a:cubicBezTo>
                            <a:pt x="657157" y="-85224"/>
                            <a:pt x="1836899" y="55430"/>
                            <a:pt x="2688815" y="0"/>
                          </a:cubicBezTo>
                          <a:cubicBezTo>
                            <a:pt x="2643729" y="219549"/>
                            <a:pt x="2523914" y="1202577"/>
                            <a:pt x="2688815" y="1411200"/>
                          </a:cubicBezTo>
                          <a:cubicBezTo>
                            <a:pt x="1983666" y="1373013"/>
                            <a:pt x="1037688" y="1310605"/>
                            <a:pt x="0" y="1411200"/>
                          </a:cubicBezTo>
                          <a:cubicBezTo>
                            <a:pt x="117967" y="738890"/>
                            <a:pt x="68058" y="577458"/>
                            <a:pt x="0" y="0"/>
                          </a:cubicBezTo>
                          <a:close/>
                        </a:path>
                        <a:path w="2688815" h="1411200" stroke="0" extrusionOk="0">
                          <a:moveTo>
                            <a:pt x="0" y="0"/>
                          </a:moveTo>
                          <a:cubicBezTo>
                            <a:pt x="492468" y="-26886"/>
                            <a:pt x="2269824" y="10662"/>
                            <a:pt x="2688815" y="0"/>
                          </a:cubicBezTo>
                          <a:cubicBezTo>
                            <a:pt x="2682914" y="579309"/>
                            <a:pt x="2621234" y="1043603"/>
                            <a:pt x="2688815" y="1411200"/>
                          </a:cubicBezTo>
                          <a:cubicBezTo>
                            <a:pt x="1756346" y="1506040"/>
                            <a:pt x="1054908" y="1344173"/>
                            <a:pt x="0" y="1411200"/>
                          </a:cubicBezTo>
                          <a:cubicBezTo>
                            <a:pt x="-35255" y="1201330"/>
                            <a:pt x="-42592" y="750063"/>
                            <a:pt x="0" y="0"/>
                          </a:cubicBezTo>
                          <a:close/>
                        </a:path>
                        <a:path w="2688815" h="1411200" fill="none" stroke="0" extrusionOk="0">
                          <a:moveTo>
                            <a:pt x="0" y="0"/>
                          </a:moveTo>
                          <a:cubicBezTo>
                            <a:pt x="515985" y="99629"/>
                            <a:pt x="1621433" y="21095"/>
                            <a:pt x="2688815" y="0"/>
                          </a:cubicBezTo>
                          <a:cubicBezTo>
                            <a:pt x="2674671" y="182657"/>
                            <a:pt x="2543615" y="1227230"/>
                            <a:pt x="2688815" y="1411200"/>
                          </a:cubicBezTo>
                          <a:cubicBezTo>
                            <a:pt x="1923740" y="1372049"/>
                            <a:pt x="1083194" y="1457487"/>
                            <a:pt x="0" y="1411200"/>
                          </a:cubicBezTo>
                          <a:cubicBezTo>
                            <a:pt x="150603" y="721655"/>
                            <a:pt x="30774" y="592188"/>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SzPts val="2000"/>
                <a:buNone/>
              </a:pPr>
              <a:endParaRPr lang="en-US" sz="2000" dirty="0"/>
            </a:p>
          </p:txBody>
        </p:sp>
        <p:sp>
          <p:nvSpPr>
            <p:cNvPr id="19" name="TextBox 18">
              <a:extLst>
                <a:ext uri="{FF2B5EF4-FFF2-40B4-BE49-F238E27FC236}">
                  <a16:creationId xmlns:a16="http://schemas.microsoft.com/office/drawing/2014/main" id="{9F5A8FF2-0A9A-E33E-7E88-18DE4A03D68B}"/>
                </a:ext>
              </a:extLst>
            </p:cNvPr>
            <p:cNvSpPr txBox="1"/>
            <p:nvPr/>
          </p:nvSpPr>
          <p:spPr>
            <a:xfrm>
              <a:off x="9039377" y="4459115"/>
              <a:ext cx="2639459" cy="1323439"/>
            </a:xfrm>
            <a:prstGeom prst="rect">
              <a:avLst/>
            </a:prstGeom>
            <a:noFill/>
          </p:spPr>
          <p:txBody>
            <a:bodyPr wrap="square" rtlCol="0">
              <a:spAutoFit/>
            </a:bodyPr>
            <a:lstStyle/>
            <a:p>
              <a:pPr algn="ctr"/>
              <a:r>
                <a:rPr lang="en-GB" sz="2000" dirty="0">
                  <a:solidFill>
                    <a:schemeClr val="tx1">
                      <a:lumMod val="85000"/>
                      <a:lumOff val="15000"/>
                    </a:schemeClr>
                  </a:solidFill>
                  <a:latin typeface="Arial" panose="020B0604020202020204" pitchFamily="34" charset="0"/>
                  <a:cs typeface="Arial" panose="020B0604020202020204" pitchFamily="34" charset="0"/>
                </a:rPr>
                <a:t>Posts and comments on social media, streaming and gaming services</a:t>
              </a:r>
            </a:p>
          </p:txBody>
        </p:sp>
      </p:grpSp>
      <p:grpSp>
        <p:nvGrpSpPr>
          <p:cNvPr id="31" name="Group 30">
            <a:extLst>
              <a:ext uri="{FF2B5EF4-FFF2-40B4-BE49-F238E27FC236}">
                <a16:creationId xmlns:a16="http://schemas.microsoft.com/office/drawing/2014/main" id="{4A806AC5-ABA7-BB4C-07EF-56AB85A2F8AF}"/>
              </a:ext>
            </a:extLst>
          </p:cNvPr>
          <p:cNvGrpSpPr/>
          <p:nvPr/>
        </p:nvGrpSpPr>
        <p:grpSpPr>
          <a:xfrm>
            <a:off x="4709366" y="3132483"/>
            <a:ext cx="3028950" cy="1325563"/>
            <a:chOff x="4777236" y="3090460"/>
            <a:chExt cx="3028950" cy="1325563"/>
          </a:xfrm>
        </p:grpSpPr>
        <p:sp>
          <p:nvSpPr>
            <p:cNvPr id="8" name="Rectangle: Rounded Corners 7">
              <a:extLst>
                <a:ext uri="{FF2B5EF4-FFF2-40B4-BE49-F238E27FC236}">
                  <a16:creationId xmlns:a16="http://schemas.microsoft.com/office/drawing/2014/main" id="{14CF8CB6-FDAC-63FD-42D5-2A9C97234B5A}"/>
                </a:ext>
              </a:extLst>
            </p:cNvPr>
            <p:cNvSpPr/>
            <p:nvPr/>
          </p:nvSpPr>
          <p:spPr>
            <a:xfrm>
              <a:off x="4777236" y="3090460"/>
              <a:ext cx="3028950" cy="1325563"/>
            </a:xfrm>
            <a:prstGeom prst="roundRect">
              <a:avLst>
                <a:gd name="adj" fmla="val 0"/>
              </a:avLst>
            </a:prstGeom>
            <a:solidFill>
              <a:srgbClr val="FFF5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21" name="Graphic 20" descr="Shoe footprints">
              <a:extLst>
                <a:ext uri="{FF2B5EF4-FFF2-40B4-BE49-F238E27FC236}">
                  <a16:creationId xmlns:a16="http://schemas.microsoft.com/office/drawing/2014/main" id="{C4C82ABA-A7E7-1ADC-E0A3-8F5392A371B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06061" y="3337574"/>
              <a:ext cx="914400" cy="914400"/>
            </a:xfrm>
            <a:prstGeom prst="rect">
              <a:avLst/>
            </a:prstGeom>
          </p:spPr>
        </p:pic>
        <p:sp>
          <p:nvSpPr>
            <p:cNvPr id="23" name="TextBox 22">
              <a:extLst>
                <a:ext uri="{FF2B5EF4-FFF2-40B4-BE49-F238E27FC236}">
                  <a16:creationId xmlns:a16="http://schemas.microsoft.com/office/drawing/2014/main" id="{69CC0650-C76A-B10D-EEB6-A85F4ADF95CC}"/>
                </a:ext>
              </a:extLst>
            </p:cNvPr>
            <p:cNvSpPr txBox="1"/>
            <p:nvPr/>
          </p:nvSpPr>
          <p:spPr>
            <a:xfrm>
              <a:off x="4777236" y="3390178"/>
              <a:ext cx="2429736" cy="830997"/>
            </a:xfrm>
            <a:prstGeom prst="rect">
              <a:avLst/>
            </a:prstGeom>
            <a:noFill/>
          </p:spPr>
          <p:txBody>
            <a:bodyPr wrap="square">
              <a:spAutoFit/>
            </a:bodyPr>
            <a:lstStyle/>
            <a:p>
              <a:pPr algn="ctr"/>
              <a:r>
                <a:rPr lang="en-GB" sz="2400" b="1" dirty="0">
                  <a:solidFill>
                    <a:schemeClr val="tx1">
                      <a:lumMod val="85000"/>
                      <a:lumOff val="15000"/>
                    </a:schemeClr>
                  </a:solidFill>
                  <a:latin typeface="Arial" panose="020B0604020202020204" pitchFamily="34" charset="0"/>
                  <a:cs typeface="Arial" panose="020B0604020202020204" pitchFamily="34" charset="0"/>
                </a:rPr>
                <a:t>Our digital </a:t>
              </a:r>
              <a:br>
                <a:rPr lang="en-GB" sz="2400" b="1" dirty="0">
                  <a:solidFill>
                    <a:schemeClr val="tx1">
                      <a:lumMod val="85000"/>
                      <a:lumOff val="15000"/>
                    </a:schemeClr>
                  </a:solidFill>
                  <a:latin typeface="Arial" panose="020B0604020202020204" pitchFamily="34" charset="0"/>
                  <a:cs typeface="Arial" panose="020B0604020202020204" pitchFamily="34" charset="0"/>
                </a:rPr>
              </a:br>
              <a:r>
                <a:rPr lang="en-GB" sz="2400" b="1" dirty="0">
                  <a:solidFill>
                    <a:schemeClr val="tx1">
                      <a:lumMod val="85000"/>
                      <a:lumOff val="15000"/>
                    </a:schemeClr>
                  </a:solidFill>
                  <a:latin typeface="Arial" panose="020B0604020202020204" pitchFamily="34" charset="0"/>
                  <a:cs typeface="Arial" panose="020B0604020202020204" pitchFamily="34" charset="0"/>
                </a:rPr>
                <a:t>footprint</a:t>
              </a:r>
            </a:p>
          </p:txBody>
        </p:sp>
      </p:grpSp>
      <p:grpSp>
        <p:nvGrpSpPr>
          <p:cNvPr id="33" name="Group 32">
            <a:extLst>
              <a:ext uri="{FF2B5EF4-FFF2-40B4-BE49-F238E27FC236}">
                <a16:creationId xmlns:a16="http://schemas.microsoft.com/office/drawing/2014/main" id="{897A6CC8-2D92-96F6-CFB0-32D340EDE5A1}"/>
              </a:ext>
            </a:extLst>
          </p:cNvPr>
          <p:cNvGrpSpPr/>
          <p:nvPr/>
        </p:nvGrpSpPr>
        <p:grpSpPr>
          <a:xfrm>
            <a:off x="1498350" y="4043916"/>
            <a:ext cx="2429735" cy="1411200"/>
            <a:chOff x="722887" y="4077241"/>
            <a:chExt cx="2429735" cy="1411200"/>
          </a:xfrm>
        </p:grpSpPr>
        <p:sp>
          <p:nvSpPr>
            <p:cNvPr id="25" name="Content Placeholder 6">
              <a:extLst>
                <a:ext uri="{FF2B5EF4-FFF2-40B4-BE49-F238E27FC236}">
                  <a16:creationId xmlns:a16="http://schemas.microsoft.com/office/drawing/2014/main" id="{E468DC7C-1A54-220F-1566-FD832C119AA3}"/>
                </a:ext>
              </a:extLst>
            </p:cNvPr>
            <p:cNvSpPr txBox="1">
              <a:spLocks/>
            </p:cNvSpPr>
            <p:nvPr/>
          </p:nvSpPr>
          <p:spPr>
            <a:xfrm>
              <a:off x="722887" y="4077241"/>
              <a:ext cx="2429735" cy="1411200"/>
            </a:xfrm>
            <a:custGeom>
              <a:avLst/>
              <a:gdLst>
                <a:gd name="connsiteX0" fmla="*/ 0 w 2429735"/>
                <a:gd name="connsiteY0" fmla="*/ 0 h 1411200"/>
                <a:gd name="connsiteX1" fmla="*/ 2429735 w 2429735"/>
                <a:gd name="connsiteY1" fmla="*/ 0 h 1411200"/>
                <a:gd name="connsiteX2" fmla="*/ 2429735 w 2429735"/>
                <a:gd name="connsiteY2" fmla="*/ 1411200 h 1411200"/>
                <a:gd name="connsiteX3" fmla="*/ 0 w 2429735"/>
                <a:gd name="connsiteY3" fmla="*/ 1411200 h 1411200"/>
                <a:gd name="connsiteX4" fmla="*/ 0 w 2429735"/>
                <a:gd name="connsiteY4" fmla="*/ 0 h 1411200"/>
                <a:gd name="connsiteX0" fmla="*/ 0 w 2429735"/>
                <a:gd name="connsiteY0" fmla="*/ 0 h 1411200"/>
                <a:gd name="connsiteX1" fmla="*/ 2429735 w 2429735"/>
                <a:gd name="connsiteY1" fmla="*/ 0 h 1411200"/>
                <a:gd name="connsiteX2" fmla="*/ 2429735 w 2429735"/>
                <a:gd name="connsiteY2" fmla="*/ 1411200 h 1411200"/>
                <a:gd name="connsiteX3" fmla="*/ 0 w 2429735"/>
                <a:gd name="connsiteY3" fmla="*/ 1411200 h 1411200"/>
                <a:gd name="connsiteX4" fmla="*/ 0 w 2429735"/>
                <a:gd name="connsiteY4" fmla="*/ 0 h 1411200"/>
                <a:gd name="connsiteX0" fmla="*/ 0 w 2429735"/>
                <a:gd name="connsiteY0" fmla="*/ 0 h 1411200"/>
                <a:gd name="connsiteX1" fmla="*/ 2429735 w 2429735"/>
                <a:gd name="connsiteY1" fmla="*/ 0 h 1411200"/>
                <a:gd name="connsiteX2" fmla="*/ 2429735 w 2429735"/>
                <a:gd name="connsiteY2" fmla="*/ 1411200 h 1411200"/>
                <a:gd name="connsiteX3" fmla="*/ 0 w 2429735"/>
                <a:gd name="connsiteY3" fmla="*/ 1411200 h 1411200"/>
                <a:gd name="connsiteX4" fmla="*/ 0 w 2429735"/>
                <a:gd name="connsiteY4" fmla="*/ 0 h 14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735" h="1411200" fill="none" extrusionOk="0">
                  <a:moveTo>
                    <a:pt x="0" y="0"/>
                  </a:moveTo>
                  <a:cubicBezTo>
                    <a:pt x="661866" y="-142727"/>
                    <a:pt x="1672095" y="55233"/>
                    <a:pt x="2429735" y="0"/>
                  </a:cubicBezTo>
                  <a:cubicBezTo>
                    <a:pt x="2380693" y="202495"/>
                    <a:pt x="2218197" y="1201301"/>
                    <a:pt x="2429735" y="1411200"/>
                  </a:cubicBezTo>
                  <a:cubicBezTo>
                    <a:pt x="1986144" y="1400478"/>
                    <a:pt x="804722" y="1255302"/>
                    <a:pt x="0" y="1411200"/>
                  </a:cubicBezTo>
                  <a:cubicBezTo>
                    <a:pt x="87070" y="744398"/>
                    <a:pt x="75243" y="559547"/>
                    <a:pt x="0" y="0"/>
                  </a:cubicBezTo>
                  <a:close/>
                </a:path>
                <a:path w="2429735" h="1411200" stroke="0" extrusionOk="0">
                  <a:moveTo>
                    <a:pt x="0" y="0"/>
                  </a:moveTo>
                  <a:cubicBezTo>
                    <a:pt x="415921" y="105574"/>
                    <a:pt x="2064514" y="29548"/>
                    <a:pt x="2429735" y="0"/>
                  </a:cubicBezTo>
                  <a:cubicBezTo>
                    <a:pt x="2411118" y="581367"/>
                    <a:pt x="2373347" y="1063693"/>
                    <a:pt x="2429735" y="1411200"/>
                  </a:cubicBezTo>
                  <a:cubicBezTo>
                    <a:pt x="1605478" y="1656695"/>
                    <a:pt x="1028028" y="1327246"/>
                    <a:pt x="0" y="1411200"/>
                  </a:cubicBezTo>
                  <a:cubicBezTo>
                    <a:pt x="-32890" y="1200492"/>
                    <a:pt x="-18118" y="842127"/>
                    <a:pt x="0" y="0"/>
                  </a:cubicBezTo>
                  <a:close/>
                </a:path>
                <a:path w="2429735" h="1411200" fill="none" stroke="0" extrusionOk="0">
                  <a:moveTo>
                    <a:pt x="0" y="0"/>
                  </a:moveTo>
                  <a:cubicBezTo>
                    <a:pt x="578153" y="198210"/>
                    <a:pt x="1427929" y="93142"/>
                    <a:pt x="2429735" y="0"/>
                  </a:cubicBezTo>
                  <a:cubicBezTo>
                    <a:pt x="2408006" y="206381"/>
                    <a:pt x="2270641" y="1207010"/>
                    <a:pt x="2429735" y="1411200"/>
                  </a:cubicBezTo>
                  <a:cubicBezTo>
                    <a:pt x="1604487" y="1441358"/>
                    <a:pt x="1069164" y="1427548"/>
                    <a:pt x="0" y="1411200"/>
                  </a:cubicBezTo>
                  <a:cubicBezTo>
                    <a:pt x="123750" y="720258"/>
                    <a:pt x="43357" y="593798"/>
                    <a:pt x="0" y="0"/>
                  </a:cubicBezTo>
                  <a:close/>
                </a:path>
                <a:path w="2429735" h="1411200" fill="none" stroke="0" extrusionOk="0">
                  <a:moveTo>
                    <a:pt x="0" y="0"/>
                  </a:moveTo>
                  <a:cubicBezTo>
                    <a:pt x="635949" y="-108947"/>
                    <a:pt x="1433359" y="-2455"/>
                    <a:pt x="2429735" y="0"/>
                  </a:cubicBezTo>
                  <a:cubicBezTo>
                    <a:pt x="2421066" y="190873"/>
                    <a:pt x="2252133" y="1224035"/>
                    <a:pt x="2429735" y="1411200"/>
                  </a:cubicBezTo>
                  <a:cubicBezTo>
                    <a:pt x="1790235" y="1398450"/>
                    <a:pt x="878935" y="1379736"/>
                    <a:pt x="0" y="1411200"/>
                  </a:cubicBezTo>
                  <a:cubicBezTo>
                    <a:pt x="128257" y="726623"/>
                    <a:pt x="47797" y="575563"/>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2429735"/>
                        <a:gd name="connsiteY0" fmla="*/ 0 h 1411200"/>
                        <a:gd name="connsiteX1" fmla="*/ 2429735 w 2429735"/>
                        <a:gd name="connsiteY1" fmla="*/ 0 h 1411200"/>
                        <a:gd name="connsiteX2" fmla="*/ 2429735 w 2429735"/>
                        <a:gd name="connsiteY2" fmla="*/ 1411200 h 1411200"/>
                        <a:gd name="connsiteX3" fmla="*/ 0 w 2429735"/>
                        <a:gd name="connsiteY3" fmla="*/ 1411200 h 1411200"/>
                        <a:gd name="connsiteX4" fmla="*/ 0 w 2429735"/>
                        <a:gd name="connsiteY4" fmla="*/ 0 h 1411200"/>
                        <a:gd name="connsiteX0" fmla="*/ 0 w 2429735"/>
                        <a:gd name="connsiteY0" fmla="*/ 0 h 1411200"/>
                        <a:gd name="connsiteX1" fmla="*/ 2429735 w 2429735"/>
                        <a:gd name="connsiteY1" fmla="*/ 0 h 1411200"/>
                        <a:gd name="connsiteX2" fmla="*/ 2429735 w 2429735"/>
                        <a:gd name="connsiteY2" fmla="*/ 1411200 h 1411200"/>
                        <a:gd name="connsiteX3" fmla="*/ 0 w 2429735"/>
                        <a:gd name="connsiteY3" fmla="*/ 1411200 h 1411200"/>
                        <a:gd name="connsiteX4" fmla="*/ 0 w 2429735"/>
                        <a:gd name="connsiteY4" fmla="*/ 0 h 14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735" h="1411200" fill="none" extrusionOk="0">
                          <a:moveTo>
                            <a:pt x="0" y="0"/>
                          </a:moveTo>
                          <a:cubicBezTo>
                            <a:pt x="647325" y="-128906"/>
                            <a:pt x="1554224" y="47455"/>
                            <a:pt x="2429735" y="0"/>
                          </a:cubicBezTo>
                          <a:cubicBezTo>
                            <a:pt x="2377644" y="197283"/>
                            <a:pt x="2264074" y="1202287"/>
                            <a:pt x="2429735" y="1411200"/>
                          </a:cubicBezTo>
                          <a:cubicBezTo>
                            <a:pt x="1845283" y="1380051"/>
                            <a:pt x="934196" y="1314390"/>
                            <a:pt x="0" y="1411200"/>
                          </a:cubicBezTo>
                          <a:cubicBezTo>
                            <a:pt x="112532" y="736800"/>
                            <a:pt x="66612" y="571247"/>
                            <a:pt x="0" y="0"/>
                          </a:cubicBezTo>
                          <a:close/>
                        </a:path>
                        <a:path w="2429735" h="1411200" stroke="0" extrusionOk="0">
                          <a:moveTo>
                            <a:pt x="0" y="0"/>
                          </a:moveTo>
                          <a:cubicBezTo>
                            <a:pt x="429221" y="44757"/>
                            <a:pt x="2057471" y="16417"/>
                            <a:pt x="2429735" y="0"/>
                          </a:cubicBezTo>
                          <a:cubicBezTo>
                            <a:pt x="2465798" y="566867"/>
                            <a:pt x="2375016" y="1069093"/>
                            <a:pt x="2429735" y="1411200"/>
                          </a:cubicBezTo>
                          <a:cubicBezTo>
                            <a:pt x="1592345" y="1543540"/>
                            <a:pt x="910084" y="1356327"/>
                            <a:pt x="0" y="1411200"/>
                          </a:cubicBezTo>
                          <a:cubicBezTo>
                            <a:pt x="-30367" y="1194748"/>
                            <a:pt x="-32246" y="773495"/>
                            <a:pt x="0" y="0"/>
                          </a:cubicBezTo>
                          <a:close/>
                        </a:path>
                        <a:path w="2429735" h="1411200" fill="none" stroke="0" extrusionOk="0">
                          <a:moveTo>
                            <a:pt x="0" y="0"/>
                          </a:moveTo>
                          <a:cubicBezTo>
                            <a:pt x="452524" y="113085"/>
                            <a:pt x="1453584" y="18605"/>
                            <a:pt x="2429735" y="0"/>
                          </a:cubicBezTo>
                          <a:cubicBezTo>
                            <a:pt x="2390139" y="187304"/>
                            <a:pt x="2291446" y="1237817"/>
                            <a:pt x="2429735" y="1411200"/>
                          </a:cubicBezTo>
                          <a:cubicBezTo>
                            <a:pt x="1720256" y="1377587"/>
                            <a:pt x="986581" y="1439547"/>
                            <a:pt x="0" y="1411200"/>
                          </a:cubicBezTo>
                          <a:cubicBezTo>
                            <a:pt x="120980" y="732775"/>
                            <a:pt x="42916" y="588019"/>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SzPts val="2000"/>
                <a:buNone/>
              </a:pPr>
              <a:endParaRPr lang="en-US" sz="2000" dirty="0"/>
            </a:p>
          </p:txBody>
        </p:sp>
        <p:sp>
          <p:nvSpPr>
            <p:cNvPr id="26" name="TextBox 25">
              <a:extLst>
                <a:ext uri="{FF2B5EF4-FFF2-40B4-BE49-F238E27FC236}">
                  <a16:creationId xmlns:a16="http://schemas.microsoft.com/office/drawing/2014/main" id="{6A3A24C2-E1CD-613F-C20D-01A745D6C184}"/>
                </a:ext>
              </a:extLst>
            </p:cNvPr>
            <p:cNvSpPr txBox="1"/>
            <p:nvPr/>
          </p:nvSpPr>
          <p:spPr>
            <a:xfrm>
              <a:off x="722887" y="4098547"/>
              <a:ext cx="2361236" cy="1323439"/>
            </a:xfrm>
            <a:prstGeom prst="rect">
              <a:avLst/>
            </a:prstGeom>
            <a:noFill/>
          </p:spPr>
          <p:txBody>
            <a:bodyPr wrap="square" rtlCol="0">
              <a:spAutoFit/>
            </a:bodyPr>
            <a:lstStyle/>
            <a:p>
              <a:pPr algn="ctr"/>
              <a:r>
                <a:rPr lang="en-GB" sz="2000" dirty="0">
                  <a:solidFill>
                    <a:schemeClr val="tx1">
                      <a:lumMod val="85000"/>
                      <a:lumOff val="15000"/>
                    </a:schemeClr>
                  </a:solidFill>
                  <a:latin typeface="Arial" panose="020B0604020202020204" pitchFamily="34" charset="0"/>
                  <a:cs typeface="Arial" panose="020B0604020202020204" pitchFamily="34" charset="0"/>
                </a:rPr>
                <a:t>Viewing activity on streaming services, online purchasing habits </a:t>
              </a:r>
            </a:p>
          </p:txBody>
        </p:sp>
      </p:grpSp>
      <p:grpSp>
        <p:nvGrpSpPr>
          <p:cNvPr id="32" name="Group 31">
            <a:extLst>
              <a:ext uri="{FF2B5EF4-FFF2-40B4-BE49-F238E27FC236}">
                <a16:creationId xmlns:a16="http://schemas.microsoft.com/office/drawing/2014/main" id="{949BCC67-3DCA-1F43-43EC-95EC9D3A3EE5}"/>
              </a:ext>
            </a:extLst>
          </p:cNvPr>
          <p:cNvGrpSpPr/>
          <p:nvPr/>
        </p:nvGrpSpPr>
        <p:grpSpPr>
          <a:xfrm>
            <a:off x="4757257" y="4849691"/>
            <a:ext cx="3028950" cy="1411200"/>
            <a:chOff x="5032784" y="5090883"/>
            <a:chExt cx="3028950" cy="1411200"/>
          </a:xfrm>
        </p:grpSpPr>
        <p:sp>
          <p:nvSpPr>
            <p:cNvPr id="27" name="Content Placeholder 6">
              <a:extLst>
                <a:ext uri="{FF2B5EF4-FFF2-40B4-BE49-F238E27FC236}">
                  <a16:creationId xmlns:a16="http://schemas.microsoft.com/office/drawing/2014/main" id="{69799A03-396D-A267-FA3E-38EC254B1FB9}"/>
                </a:ext>
              </a:extLst>
            </p:cNvPr>
            <p:cNvSpPr txBox="1">
              <a:spLocks/>
            </p:cNvSpPr>
            <p:nvPr/>
          </p:nvSpPr>
          <p:spPr>
            <a:xfrm>
              <a:off x="5032784" y="5090883"/>
              <a:ext cx="3028950" cy="1411200"/>
            </a:xfrm>
            <a:custGeom>
              <a:avLst/>
              <a:gdLst>
                <a:gd name="connsiteX0" fmla="*/ 0 w 3028950"/>
                <a:gd name="connsiteY0" fmla="*/ 0 h 1411200"/>
                <a:gd name="connsiteX1" fmla="*/ 3028950 w 3028950"/>
                <a:gd name="connsiteY1" fmla="*/ 0 h 1411200"/>
                <a:gd name="connsiteX2" fmla="*/ 3028950 w 3028950"/>
                <a:gd name="connsiteY2" fmla="*/ 1411200 h 1411200"/>
                <a:gd name="connsiteX3" fmla="*/ 0 w 3028950"/>
                <a:gd name="connsiteY3" fmla="*/ 1411200 h 1411200"/>
                <a:gd name="connsiteX4" fmla="*/ 0 w 3028950"/>
                <a:gd name="connsiteY4" fmla="*/ 0 h 1411200"/>
                <a:gd name="connsiteX0" fmla="*/ 0 w 3028950"/>
                <a:gd name="connsiteY0" fmla="*/ 0 h 1411200"/>
                <a:gd name="connsiteX1" fmla="*/ 3028950 w 3028950"/>
                <a:gd name="connsiteY1" fmla="*/ 0 h 1411200"/>
                <a:gd name="connsiteX2" fmla="*/ 3028950 w 3028950"/>
                <a:gd name="connsiteY2" fmla="*/ 1411200 h 1411200"/>
                <a:gd name="connsiteX3" fmla="*/ 0 w 3028950"/>
                <a:gd name="connsiteY3" fmla="*/ 1411200 h 1411200"/>
                <a:gd name="connsiteX4" fmla="*/ 0 w 3028950"/>
                <a:gd name="connsiteY4" fmla="*/ 0 h 1411200"/>
                <a:gd name="connsiteX0" fmla="*/ 0 w 3028950"/>
                <a:gd name="connsiteY0" fmla="*/ 0 h 1411200"/>
                <a:gd name="connsiteX1" fmla="*/ 3028950 w 3028950"/>
                <a:gd name="connsiteY1" fmla="*/ 0 h 1411200"/>
                <a:gd name="connsiteX2" fmla="*/ 3028950 w 3028950"/>
                <a:gd name="connsiteY2" fmla="*/ 1411200 h 1411200"/>
                <a:gd name="connsiteX3" fmla="*/ 0 w 3028950"/>
                <a:gd name="connsiteY3" fmla="*/ 1411200 h 1411200"/>
                <a:gd name="connsiteX4" fmla="*/ 0 w 3028950"/>
                <a:gd name="connsiteY4" fmla="*/ 0 h 14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1411200" fill="none" extrusionOk="0">
                  <a:moveTo>
                    <a:pt x="0" y="0"/>
                  </a:moveTo>
                  <a:cubicBezTo>
                    <a:pt x="944924" y="-289116"/>
                    <a:pt x="2113436" y="59659"/>
                    <a:pt x="3028950" y="0"/>
                  </a:cubicBezTo>
                  <a:cubicBezTo>
                    <a:pt x="2980485" y="227286"/>
                    <a:pt x="2817293" y="1201932"/>
                    <a:pt x="3028950" y="1411200"/>
                  </a:cubicBezTo>
                  <a:cubicBezTo>
                    <a:pt x="2401903" y="1398078"/>
                    <a:pt x="1163226" y="1300920"/>
                    <a:pt x="0" y="1411200"/>
                  </a:cubicBezTo>
                  <a:cubicBezTo>
                    <a:pt x="129908" y="740200"/>
                    <a:pt x="88747" y="560144"/>
                    <a:pt x="0" y="0"/>
                  </a:cubicBezTo>
                  <a:close/>
                </a:path>
                <a:path w="3028950" h="1411200" stroke="0" extrusionOk="0">
                  <a:moveTo>
                    <a:pt x="0" y="0"/>
                  </a:moveTo>
                  <a:cubicBezTo>
                    <a:pt x="528258" y="95087"/>
                    <a:pt x="2558561" y="21658"/>
                    <a:pt x="3028950" y="0"/>
                  </a:cubicBezTo>
                  <a:cubicBezTo>
                    <a:pt x="3012510" y="583829"/>
                    <a:pt x="2952477" y="1036003"/>
                    <a:pt x="3028950" y="1411200"/>
                  </a:cubicBezTo>
                  <a:cubicBezTo>
                    <a:pt x="1994171" y="1650798"/>
                    <a:pt x="1264479" y="1323425"/>
                    <a:pt x="0" y="1411200"/>
                  </a:cubicBezTo>
                  <a:cubicBezTo>
                    <a:pt x="-74547" y="1284813"/>
                    <a:pt x="-32651" y="833577"/>
                    <a:pt x="0" y="0"/>
                  </a:cubicBezTo>
                  <a:close/>
                </a:path>
                <a:path w="3028950" h="1411200" fill="none" stroke="0" extrusionOk="0">
                  <a:moveTo>
                    <a:pt x="0" y="0"/>
                  </a:moveTo>
                  <a:cubicBezTo>
                    <a:pt x="828353" y="127830"/>
                    <a:pt x="1787508" y="230636"/>
                    <a:pt x="3028950" y="0"/>
                  </a:cubicBezTo>
                  <a:cubicBezTo>
                    <a:pt x="2983711" y="198604"/>
                    <a:pt x="2847540" y="1186393"/>
                    <a:pt x="3028950" y="1411200"/>
                  </a:cubicBezTo>
                  <a:cubicBezTo>
                    <a:pt x="2099542" y="1402512"/>
                    <a:pt x="1420153" y="1389284"/>
                    <a:pt x="0" y="1411200"/>
                  </a:cubicBezTo>
                  <a:cubicBezTo>
                    <a:pt x="155455" y="708163"/>
                    <a:pt x="67500" y="593106"/>
                    <a:pt x="0" y="0"/>
                  </a:cubicBezTo>
                  <a:close/>
                </a:path>
                <a:path w="3028950" h="1411200" fill="none" stroke="0" extrusionOk="0">
                  <a:moveTo>
                    <a:pt x="0" y="0"/>
                  </a:moveTo>
                  <a:cubicBezTo>
                    <a:pt x="729701" y="-28112"/>
                    <a:pt x="1882228" y="-2488"/>
                    <a:pt x="3028950" y="0"/>
                  </a:cubicBezTo>
                  <a:cubicBezTo>
                    <a:pt x="2990734" y="203366"/>
                    <a:pt x="2810299" y="1247292"/>
                    <a:pt x="3028950" y="1411200"/>
                  </a:cubicBezTo>
                  <a:cubicBezTo>
                    <a:pt x="2114685" y="1439687"/>
                    <a:pt x="1182026" y="1453246"/>
                    <a:pt x="0" y="1411200"/>
                  </a:cubicBezTo>
                  <a:cubicBezTo>
                    <a:pt x="143870" y="732278"/>
                    <a:pt x="69364" y="579776"/>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3028950"/>
                        <a:gd name="connsiteY0" fmla="*/ 0 h 1411200"/>
                        <a:gd name="connsiteX1" fmla="*/ 3028950 w 3028950"/>
                        <a:gd name="connsiteY1" fmla="*/ 0 h 1411200"/>
                        <a:gd name="connsiteX2" fmla="*/ 3028950 w 3028950"/>
                        <a:gd name="connsiteY2" fmla="*/ 1411200 h 1411200"/>
                        <a:gd name="connsiteX3" fmla="*/ 0 w 3028950"/>
                        <a:gd name="connsiteY3" fmla="*/ 1411200 h 1411200"/>
                        <a:gd name="connsiteX4" fmla="*/ 0 w 3028950"/>
                        <a:gd name="connsiteY4" fmla="*/ 0 h 1411200"/>
                        <a:gd name="connsiteX0" fmla="*/ 0 w 3028950"/>
                        <a:gd name="connsiteY0" fmla="*/ 0 h 1411200"/>
                        <a:gd name="connsiteX1" fmla="*/ 3028950 w 3028950"/>
                        <a:gd name="connsiteY1" fmla="*/ 0 h 1411200"/>
                        <a:gd name="connsiteX2" fmla="*/ 3028950 w 3028950"/>
                        <a:gd name="connsiteY2" fmla="*/ 1411200 h 1411200"/>
                        <a:gd name="connsiteX3" fmla="*/ 0 w 3028950"/>
                        <a:gd name="connsiteY3" fmla="*/ 1411200 h 1411200"/>
                        <a:gd name="connsiteX4" fmla="*/ 0 w 3028950"/>
                        <a:gd name="connsiteY4" fmla="*/ 0 h 14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1411200" fill="none" extrusionOk="0">
                          <a:moveTo>
                            <a:pt x="0" y="0"/>
                          </a:moveTo>
                          <a:cubicBezTo>
                            <a:pt x="799907" y="-151284"/>
                            <a:pt x="2017375" y="53320"/>
                            <a:pt x="3028950" y="0"/>
                          </a:cubicBezTo>
                          <a:cubicBezTo>
                            <a:pt x="2968418" y="206660"/>
                            <a:pt x="2834995" y="1202312"/>
                            <a:pt x="3028950" y="1411200"/>
                          </a:cubicBezTo>
                          <a:cubicBezTo>
                            <a:pt x="2288418" y="1381621"/>
                            <a:pt x="1269736" y="1349528"/>
                            <a:pt x="0" y="1411200"/>
                          </a:cubicBezTo>
                          <a:cubicBezTo>
                            <a:pt x="133099" y="739248"/>
                            <a:pt x="75263" y="578423"/>
                            <a:pt x="0" y="0"/>
                          </a:cubicBezTo>
                          <a:close/>
                        </a:path>
                        <a:path w="3028950" h="1411200" stroke="0" extrusionOk="0">
                          <a:moveTo>
                            <a:pt x="0" y="0"/>
                          </a:moveTo>
                          <a:cubicBezTo>
                            <a:pt x="538710" y="47293"/>
                            <a:pt x="2523417" y="-43869"/>
                            <a:pt x="3028950" y="0"/>
                          </a:cubicBezTo>
                          <a:cubicBezTo>
                            <a:pt x="3068449" y="568995"/>
                            <a:pt x="2953917" y="1040663"/>
                            <a:pt x="3028950" y="1411200"/>
                          </a:cubicBezTo>
                          <a:cubicBezTo>
                            <a:pt x="1979377" y="1523333"/>
                            <a:pt x="1137252" y="1354795"/>
                            <a:pt x="0" y="1411200"/>
                          </a:cubicBezTo>
                          <a:cubicBezTo>
                            <a:pt x="-47469" y="1223170"/>
                            <a:pt x="-52132" y="738941"/>
                            <a:pt x="0" y="0"/>
                          </a:cubicBezTo>
                          <a:close/>
                        </a:path>
                        <a:path w="3028950" h="1411200" fill="none" stroke="0" extrusionOk="0">
                          <a:moveTo>
                            <a:pt x="0" y="0"/>
                          </a:moveTo>
                          <a:cubicBezTo>
                            <a:pt x="644257" y="3088"/>
                            <a:pt x="1856425" y="30405"/>
                            <a:pt x="3028950" y="0"/>
                          </a:cubicBezTo>
                          <a:cubicBezTo>
                            <a:pt x="2973408" y="187602"/>
                            <a:pt x="2870666" y="1220637"/>
                            <a:pt x="3028950" y="1411200"/>
                          </a:cubicBezTo>
                          <a:cubicBezTo>
                            <a:pt x="2132799" y="1384193"/>
                            <a:pt x="1269066" y="1411236"/>
                            <a:pt x="0" y="1411200"/>
                          </a:cubicBezTo>
                          <a:cubicBezTo>
                            <a:pt x="150052" y="732581"/>
                            <a:pt x="66936" y="585708"/>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SzPts val="2000"/>
                <a:buNone/>
              </a:pPr>
              <a:endParaRPr lang="en-US" sz="2000" dirty="0"/>
            </a:p>
          </p:txBody>
        </p:sp>
        <p:sp>
          <p:nvSpPr>
            <p:cNvPr id="28" name="TextBox 27">
              <a:extLst>
                <a:ext uri="{FF2B5EF4-FFF2-40B4-BE49-F238E27FC236}">
                  <a16:creationId xmlns:a16="http://schemas.microsoft.com/office/drawing/2014/main" id="{BB7E74E0-95DB-CD6B-E2F3-1B43A34C9DA7}"/>
                </a:ext>
              </a:extLst>
            </p:cNvPr>
            <p:cNvSpPr txBox="1"/>
            <p:nvPr/>
          </p:nvSpPr>
          <p:spPr>
            <a:xfrm>
              <a:off x="5185901" y="5146675"/>
              <a:ext cx="2688814" cy="1323439"/>
            </a:xfrm>
            <a:prstGeom prst="rect">
              <a:avLst/>
            </a:prstGeom>
            <a:noFill/>
          </p:spPr>
          <p:txBody>
            <a:bodyPr wrap="square" rtlCol="0">
              <a:spAutoFit/>
            </a:bodyPr>
            <a:lstStyle/>
            <a:p>
              <a:pPr algn="ctr"/>
              <a:r>
                <a:rPr lang="en-GB" sz="2000" dirty="0">
                  <a:solidFill>
                    <a:schemeClr val="tx1">
                      <a:lumMod val="85000"/>
                      <a:lumOff val="15000"/>
                    </a:schemeClr>
                  </a:solidFill>
                  <a:latin typeface="Arial" panose="020B0604020202020204" pitchFamily="34" charset="0"/>
                  <a:cs typeface="Arial" panose="020B0604020202020204" pitchFamily="34" charset="0"/>
                </a:rPr>
                <a:t>IP network address of our devices, which allows for our physical location to be known</a:t>
              </a:r>
            </a:p>
          </p:txBody>
        </p:sp>
      </p:grpSp>
      <p:grpSp>
        <p:nvGrpSpPr>
          <p:cNvPr id="35" name="Group 34">
            <a:extLst>
              <a:ext uri="{FF2B5EF4-FFF2-40B4-BE49-F238E27FC236}">
                <a16:creationId xmlns:a16="http://schemas.microsoft.com/office/drawing/2014/main" id="{1565A6CE-BAB6-E545-1527-0F6966672DDF}"/>
              </a:ext>
            </a:extLst>
          </p:cNvPr>
          <p:cNvGrpSpPr/>
          <p:nvPr/>
        </p:nvGrpSpPr>
        <p:grpSpPr>
          <a:xfrm>
            <a:off x="5018929" y="1510879"/>
            <a:ext cx="2429735" cy="1281106"/>
            <a:chOff x="5315441" y="1348480"/>
            <a:chExt cx="2429735" cy="1281106"/>
          </a:xfrm>
        </p:grpSpPr>
        <p:sp>
          <p:nvSpPr>
            <p:cNvPr id="29" name="Content Placeholder 6">
              <a:extLst>
                <a:ext uri="{FF2B5EF4-FFF2-40B4-BE49-F238E27FC236}">
                  <a16:creationId xmlns:a16="http://schemas.microsoft.com/office/drawing/2014/main" id="{FD25601A-7ABE-1B93-E8D5-D9D549E535F3}"/>
                </a:ext>
              </a:extLst>
            </p:cNvPr>
            <p:cNvSpPr txBox="1">
              <a:spLocks/>
            </p:cNvSpPr>
            <p:nvPr/>
          </p:nvSpPr>
          <p:spPr>
            <a:xfrm>
              <a:off x="5315441" y="1348480"/>
              <a:ext cx="2429735" cy="1281106"/>
            </a:xfrm>
            <a:custGeom>
              <a:avLst/>
              <a:gdLst>
                <a:gd name="connsiteX0" fmla="*/ 0 w 2429735"/>
                <a:gd name="connsiteY0" fmla="*/ 0 h 1281106"/>
                <a:gd name="connsiteX1" fmla="*/ 2429735 w 2429735"/>
                <a:gd name="connsiteY1" fmla="*/ 0 h 1281106"/>
                <a:gd name="connsiteX2" fmla="*/ 2429735 w 2429735"/>
                <a:gd name="connsiteY2" fmla="*/ 1281106 h 1281106"/>
                <a:gd name="connsiteX3" fmla="*/ 0 w 2429735"/>
                <a:gd name="connsiteY3" fmla="*/ 1281106 h 1281106"/>
                <a:gd name="connsiteX4" fmla="*/ 0 w 2429735"/>
                <a:gd name="connsiteY4" fmla="*/ 0 h 1281106"/>
                <a:gd name="connsiteX0" fmla="*/ 0 w 2429735"/>
                <a:gd name="connsiteY0" fmla="*/ 0 h 1281106"/>
                <a:gd name="connsiteX1" fmla="*/ 2429735 w 2429735"/>
                <a:gd name="connsiteY1" fmla="*/ 0 h 1281106"/>
                <a:gd name="connsiteX2" fmla="*/ 2429735 w 2429735"/>
                <a:gd name="connsiteY2" fmla="*/ 1281106 h 1281106"/>
                <a:gd name="connsiteX3" fmla="*/ 0 w 2429735"/>
                <a:gd name="connsiteY3" fmla="*/ 1281106 h 1281106"/>
                <a:gd name="connsiteX4" fmla="*/ 0 w 2429735"/>
                <a:gd name="connsiteY4" fmla="*/ 0 h 1281106"/>
                <a:gd name="connsiteX0" fmla="*/ 0 w 2429735"/>
                <a:gd name="connsiteY0" fmla="*/ 0 h 1281106"/>
                <a:gd name="connsiteX1" fmla="*/ 2429735 w 2429735"/>
                <a:gd name="connsiteY1" fmla="*/ 0 h 1281106"/>
                <a:gd name="connsiteX2" fmla="*/ 2429735 w 2429735"/>
                <a:gd name="connsiteY2" fmla="*/ 1281106 h 1281106"/>
                <a:gd name="connsiteX3" fmla="*/ 0 w 2429735"/>
                <a:gd name="connsiteY3" fmla="*/ 1281106 h 1281106"/>
                <a:gd name="connsiteX4" fmla="*/ 0 w 2429735"/>
                <a:gd name="connsiteY4" fmla="*/ 0 h 128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735" h="1281106" fill="none" extrusionOk="0">
                  <a:moveTo>
                    <a:pt x="0" y="0"/>
                  </a:moveTo>
                  <a:cubicBezTo>
                    <a:pt x="696037" y="-174194"/>
                    <a:pt x="1688836" y="52186"/>
                    <a:pt x="2429735" y="0"/>
                  </a:cubicBezTo>
                  <a:cubicBezTo>
                    <a:pt x="2403421" y="223848"/>
                    <a:pt x="2267786" y="1091440"/>
                    <a:pt x="2429735" y="1281106"/>
                  </a:cubicBezTo>
                  <a:cubicBezTo>
                    <a:pt x="1906163" y="1262892"/>
                    <a:pt x="768121" y="1112625"/>
                    <a:pt x="0" y="1281106"/>
                  </a:cubicBezTo>
                  <a:cubicBezTo>
                    <a:pt x="68400" y="682159"/>
                    <a:pt x="65981" y="518180"/>
                    <a:pt x="0" y="0"/>
                  </a:cubicBezTo>
                  <a:close/>
                </a:path>
                <a:path w="2429735" h="1281106" stroke="0" extrusionOk="0">
                  <a:moveTo>
                    <a:pt x="0" y="0"/>
                  </a:moveTo>
                  <a:cubicBezTo>
                    <a:pt x="432032" y="34943"/>
                    <a:pt x="2066142" y="37431"/>
                    <a:pt x="2429735" y="0"/>
                  </a:cubicBezTo>
                  <a:cubicBezTo>
                    <a:pt x="2442899" y="520935"/>
                    <a:pt x="2364834" y="935211"/>
                    <a:pt x="2429735" y="1281106"/>
                  </a:cubicBezTo>
                  <a:cubicBezTo>
                    <a:pt x="1592590" y="1414061"/>
                    <a:pt x="985398" y="1212400"/>
                    <a:pt x="0" y="1281106"/>
                  </a:cubicBezTo>
                  <a:cubicBezTo>
                    <a:pt x="-65764" y="1167631"/>
                    <a:pt x="-37516" y="685340"/>
                    <a:pt x="0" y="0"/>
                  </a:cubicBezTo>
                  <a:close/>
                </a:path>
                <a:path w="2429735" h="1281106" fill="none" stroke="0" extrusionOk="0">
                  <a:moveTo>
                    <a:pt x="0" y="0"/>
                  </a:moveTo>
                  <a:cubicBezTo>
                    <a:pt x="607173" y="121997"/>
                    <a:pt x="1384819" y="112121"/>
                    <a:pt x="2429735" y="0"/>
                  </a:cubicBezTo>
                  <a:cubicBezTo>
                    <a:pt x="2400145" y="193939"/>
                    <a:pt x="2298020" y="1089281"/>
                    <a:pt x="2429735" y="1281106"/>
                  </a:cubicBezTo>
                  <a:cubicBezTo>
                    <a:pt x="1613936" y="1310164"/>
                    <a:pt x="1042675" y="1305434"/>
                    <a:pt x="0" y="1281106"/>
                  </a:cubicBezTo>
                  <a:cubicBezTo>
                    <a:pt x="133889" y="652596"/>
                    <a:pt x="46762" y="558655"/>
                    <a:pt x="0" y="0"/>
                  </a:cubicBezTo>
                  <a:close/>
                </a:path>
                <a:path w="2429735" h="1281106" fill="none" stroke="0" extrusionOk="0">
                  <a:moveTo>
                    <a:pt x="0" y="0"/>
                  </a:moveTo>
                  <a:cubicBezTo>
                    <a:pt x="614352" y="-90768"/>
                    <a:pt x="1606355" y="35126"/>
                    <a:pt x="2429735" y="0"/>
                  </a:cubicBezTo>
                  <a:cubicBezTo>
                    <a:pt x="2395055" y="187337"/>
                    <a:pt x="2288066" y="1123686"/>
                    <a:pt x="2429735" y="1281106"/>
                  </a:cubicBezTo>
                  <a:cubicBezTo>
                    <a:pt x="1831367" y="1258720"/>
                    <a:pt x="829046" y="1312728"/>
                    <a:pt x="0" y="1281106"/>
                  </a:cubicBezTo>
                  <a:cubicBezTo>
                    <a:pt x="113836" y="661424"/>
                    <a:pt x="57866" y="526919"/>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2429735"/>
                        <a:gd name="connsiteY0" fmla="*/ 0 h 1281106"/>
                        <a:gd name="connsiteX1" fmla="*/ 2429735 w 2429735"/>
                        <a:gd name="connsiteY1" fmla="*/ 0 h 1281106"/>
                        <a:gd name="connsiteX2" fmla="*/ 2429735 w 2429735"/>
                        <a:gd name="connsiteY2" fmla="*/ 1281106 h 1281106"/>
                        <a:gd name="connsiteX3" fmla="*/ 0 w 2429735"/>
                        <a:gd name="connsiteY3" fmla="*/ 1281106 h 1281106"/>
                        <a:gd name="connsiteX4" fmla="*/ 0 w 2429735"/>
                        <a:gd name="connsiteY4" fmla="*/ 0 h 1281106"/>
                        <a:gd name="connsiteX0" fmla="*/ 0 w 2429735"/>
                        <a:gd name="connsiteY0" fmla="*/ 0 h 1281106"/>
                        <a:gd name="connsiteX1" fmla="*/ 2429735 w 2429735"/>
                        <a:gd name="connsiteY1" fmla="*/ 0 h 1281106"/>
                        <a:gd name="connsiteX2" fmla="*/ 2429735 w 2429735"/>
                        <a:gd name="connsiteY2" fmla="*/ 1281106 h 1281106"/>
                        <a:gd name="connsiteX3" fmla="*/ 0 w 2429735"/>
                        <a:gd name="connsiteY3" fmla="*/ 1281106 h 1281106"/>
                        <a:gd name="connsiteX4" fmla="*/ 0 w 2429735"/>
                        <a:gd name="connsiteY4" fmla="*/ 0 h 128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735" h="1281106" fill="none" extrusionOk="0">
                          <a:moveTo>
                            <a:pt x="0" y="0"/>
                          </a:moveTo>
                          <a:cubicBezTo>
                            <a:pt x="621552" y="-103400"/>
                            <a:pt x="1639840" y="48953"/>
                            <a:pt x="2429735" y="0"/>
                          </a:cubicBezTo>
                          <a:cubicBezTo>
                            <a:pt x="2383094" y="189103"/>
                            <a:pt x="2305328" y="1092247"/>
                            <a:pt x="2429735" y="1281106"/>
                          </a:cubicBezTo>
                          <a:cubicBezTo>
                            <a:pt x="1845295" y="1254065"/>
                            <a:pt x="934178" y="1188408"/>
                            <a:pt x="0" y="1281106"/>
                          </a:cubicBezTo>
                          <a:cubicBezTo>
                            <a:pt x="93256" y="674742"/>
                            <a:pt x="59875" y="526458"/>
                            <a:pt x="0" y="0"/>
                          </a:cubicBezTo>
                          <a:close/>
                        </a:path>
                        <a:path w="2429735" h="1281106" stroke="0" extrusionOk="0">
                          <a:moveTo>
                            <a:pt x="0" y="0"/>
                          </a:moveTo>
                          <a:cubicBezTo>
                            <a:pt x="439090" y="2667"/>
                            <a:pt x="2031376" y="-27390"/>
                            <a:pt x="2429735" y="0"/>
                          </a:cubicBezTo>
                          <a:cubicBezTo>
                            <a:pt x="2465319" y="514990"/>
                            <a:pt x="2372325" y="959452"/>
                            <a:pt x="2429735" y="1281106"/>
                          </a:cubicBezTo>
                          <a:cubicBezTo>
                            <a:pt x="1590935" y="1399801"/>
                            <a:pt x="964469" y="1217560"/>
                            <a:pt x="0" y="1281106"/>
                          </a:cubicBezTo>
                          <a:cubicBezTo>
                            <a:pt x="-40560" y="1110255"/>
                            <a:pt x="-45433" y="646882"/>
                            <a:pt x="0" y="0"/>
                          </a:cubicBezTo>
                          <a:close/>
                        </a:path>
                        <a:path w="2429735" h="1281106" fill="none" stroke="0" extrusionOk="0">
                          <a:moveTo>
                            <a:pt x="0" y="0"/>
                          </a:moveTo>
                          <a:cubicBezTo>
                            <a:pt x="492362" y="44202"/>
                            <a:pt x="1422809" y="1745"/>
                            <a:pt x="2429735" y="0"/>
                          </a:cubicBezTo>
                          <a:cubicBezTo>
                            <a:pt x="2379075" y="171441"/>
                            <a:pt x="2305783" y="1100777"/>
                            <a:pt x="2429735" y="1281106"/>
                          </a:cubicBezTo>
                          <a:cubicBezTo>
                            <a:pt x="1720250" y="1251601"/>
                            <a:pt x="986571" y="1313585"/>
                            <a:pt x="0" y="1281106"/>
                          </a:cubicBezTo>
                          <a:cubicBezTo>
                            <a:pt x="132852" y="657282"/>
                            <a:pt x="44856" y="533654"/>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SzPts val="2000"/>
                <a:buNone/>
              </a:pPr>
              <a:endParaRPr lang="en-US" sz="2000" dirty="0"/>
            </a:p>
          </p:txBody>
        </p:sp>
        <p:sp>
          <p:nvSpPr>
            <p:cNvPr id="30" name="TextBox 29">
              <a:extLst>
                <a:ext uri="{FF2B5EF4-FFF2-40B4-BE49-F238E27FC236}">
                  <a16:creationId xmlns:a16="http://schemas.microsoft.com/office/drawing/2014/main" id="{0FE518A2-4892-827D-3000-3B98E7ECE5B6}"/>
                </a:ext>
              </a:extLst>
            </p:cNvPr>
            <p:cNvSpPr txBox="1"/>
            <p:nvPr/>
          </p:nvSpPr>
          <p:spPr>
            <a:xfrm>
              <a:off x="5349690" y="1449404"/>
              <a:ext cx="2361236" cy="1015663"/>
            </a:xfrm>
            <a:prstGeom prst="rect">
              <a:avLst/>
            </a:prstGeom>
            <a:noFill/>
          </p:spPr>
          <p:txBody>
            <a:bodyPr wrap="square" rtlCol="0">
              <a:spAutoFit/>
            </a:bodyPr>
            <a:lstStyle/>
            <a:p>
              <a:pPr algn="ctr"/>
              <a:r>
                <a:rPr lang="en-GB" sz="2000" dirty="0">
                  <a:solidFill>
                    <a:schemeClr val="tx1">
                      <a:lumMod val="85000"/>
                      <a:lumOff val="15000"/>
                    </a:schemeClr>
                  </a:solidFill>
                  <a:latin typeface="Arial" panose="020B0604020202020204" pitchFamily="34" charset="0"/>
                  <a:cs typeface="Arial" panose="020B0604020202020204" pitchFamily="34" charset="0"/>
                </a:rPr>
                <a:t>Emails sent and received, both personal and work</a:t>
              </a:r>
            </a:p>
          </p:txBody>
        </p:sp>
      </p:grpSp>
    </p:spTree>
    <p:extLst>
      <p:ext uri="{BB962C8B-B14F-4D97-AF65-F5344CB8AC3E}">
        <p14:creationId xmlns:p14="http://schemas.microsoft.com/office/powerpoint/2010/main" val="3371176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7B69660-FA8F-B735-7244-CAF5984F2DE4}"/>
              </a:ext>
            </a:extLst>
          </p:cNvPr>
          <p:cNvSpPr>
            <a:spLocks noGrp="1"/>
          </p:cNvSpPr>
          <p:nvPr>
            <p:ph sz="half" idx="10"/>
          </p:nvPr>
        </p:nvSpPr>
        <p:spPr>
          <a:xfrm>
            <a:off x="839788" y="1872343"/>
            <a:ext cx="5421312" cy="4174519"/>
          </a:xfrm>
        </p:spPr>
        <p:txBody>
          <a:bodyPr>
            <a:noAutofit/>
          </a:bodyPr>
          <a:lstStyle/>
          <a:p>
            <a:r>
              <a:rPr lang="en-GB" dirty="0"/>
              <a:t>Our increased use of digital services at home and at work has also increased the ways in which we can be monitored.</a:t>
            </a:r>
          </a:p>
          <a:p>
            <a:r>
              <a:rPr lang="en-GB" dirty="0"/>
              <a:t>Digital surveillance can track both our digital and physical activity, and analyse our movements.</a:t>
            </a:r>
          </a:p>
        </p:txBody>
      </p:sp>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9787" y="457201"/>
            <a:ext cx="11024263" cy="881742"/>
          </a:xfrm>
        </p:spPr>
        <p:txBody>
          <a:bodyPr>
            <a:normAutofit/>
          </a:bodyPr>
          <a:lstStyle/>
          <a:p>
            <a:r>
              <a:rPr lang="en-GB" sz="4000" dirty="0"/>
              <a:t>Increasing surveillance</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type="body" sz="quarter" idx="11"/>
          </p:nvPr>
        </p:nvSpPr>
        <p:spPr>
          <a:xfrm>
            <a:off x="838200" y="6356349"/>
            <a:ext cx="6840000" cy="365125"/>
          </a:xfrm>
        </p:spPr>
        <p:txBody>
          <a:bodyPr>
            <a:normAutofit/>
          </a:bodyPr>
          <a:lstStyle/>
          <a:p>
            <a:r>
              <a:rPr lang="en-GB" dirty="0"/>
              <a:t>Lesson 2: Digital technology has changed our world</a:t>
            </a:r>
          </a:p>
        </p:txBody>
      </p:sp>
      <p:sp>
        <p:nvSpPr>
          <p:cNvPr id="13" name="Text Placeholder 12">
            <a:extLst>
              <a:ext uri="{FF2B5EF4-FFF2-40B4-BE49-F238E27FC236}">
                <a16:creationId xmlns:a16="http://schemas.microsoft.com/office/drawing/2014/main" id="{B696A1DD-A848-8906-A8FC-4A48AA94E155}"/>
              </a:ext>
            </a:extLst>
          </p:cNvPr>
          <p:cNvSpPr>
            <a:spLocks noGrp="1"/>
          </p:cNvSpPr>
          <p:nvPr>
            <p:ph type="body" sz="quarter" idx="14"/>
          </p:nvPr>
        </p:nvSpPr>
        <p:spPr>
          <a:xfrm>
            <a:off x="9973929" y="162686"/>
            <a:ext cx="2078545" cy="365125"/>
          </a:xfrm>
        </p:spPr>
        <p:txBody>
          <a:bodyPr/>
          <a:lstStyle/>
          <a:p>
            <a:r>
              <a:rPr lang="en-GB" dirty="0"/>
              <a:t>Activity 1</a:t>
            </a:r>
          </a:p>
        </p:txBody>
      </p:sp>
      <p:pic>
        <p:nvPicPr>
          <p:cNvPr id="14" name="Picture Placeholder 13" descr="A close-up of a security camera&#10;&#10;Description automatically generated">
            <a:extLst>
              <a:ext uri="{FF2B5EF4-FFF2-40B4-BE49-F238E27FC236}">
                <a16:creationId xmlns:a16="http://schemas.microsoft.com/office/drawing/2014/main" id="{A88284E0-EAD4-5B86-F5B2-F25122EE2216}"/>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l="-82" t="-1203"/>
          <a:stretch/>
        </p:blipFill>
        <p:spPr>
          <a:xfrm>
            <a:off x="6457807" y="1338943"/>
            <a:ext cx="5263139" cy="4576536"/>
          </a:xfrm>
        </p:spPr>
      </p:pic>
    </p:spTree>
    <p:extLst>
      <p:ext uri="{BB962C8B-B14F-4D97-AF65-F5344CB8AC3E}">
        <p14:creationId xmlns:p14="http://schemas.microsoft.com/office/powerpoint/2010/main" val="3676881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543F9149-BD49-E53D-2E15-31B01AD3D0CB}"/>
              </a:ext>
            </a:extLst>
          </p:cNvPr>
          <p:cNvCxnSpPr>
            <a:cxnSpLocks/>
            <a:stCxn id="17" idx="1"/>
          </p:cNvCxnSpPr>
          <p:nvPr/>
        </p:nvCxnSpPr>
        <p:spPr>
          <a:xfrm flipH="1">
            <a:off x="7716166" y="2743310"/>
            <a:ext cx="1251616" cy="644233"/>
          </a:xfrm>
          <a:prstGeom prst="line">
            <a:avLst/>
          </a:prstGeom>
          <a:ln w="57150">
            <a:solidFill>
              <a:srgbClr val="46631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2893F5D-ABF2-2762-FF01-64D4BAF19558}"/>
              </a:ext>
            </a:extLst>
          </p:cNvPr>
          <p:cNvCxnSpPr>
            <a:cxnSpLocks/>
          </p:cNvCxnSpPr>
          <p:nvPr/>
        </p:nvCxnSpPr>
        <p:spPr>
          <a:xfrm flipH="1" flipV="1">
            <a:off x="7701388" y="4067675"/>
            <a:ext cx="1213792" cy="390371"/>
          </a:xfrm>
          <a:prstGeom prst="line">
            <a:avLst/>
          </a:prstGeom>
          <a:ln w="57150">
            <a:solidFill>
              <a:srgbClr val="466318"/>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A09F75D-0B13-2699-9A3E-B3AAA5DD03E8}"/>
              </a:ext>
            </a:extLst>
          </p:cNvPr>
          <p:cNvCxnSpPr>
            <a:cxnSpLocks/>
          </p:cNvCxnSpPr>
          <p:nvPr/>
        </p:nvCxnSpPr>
        <p:spPr>
          <a:xfrm flipV="1">
            <a:off x="4118851" y="4387013"/>
            <a:ext cx="638406" cy="469537"/>
          </a:xfrm>
          <a:prstGeom prst="line">
            <a:avLst/>
          </a:prstGeom>
          <a:ln w="57150">
            <a:solidFill>
              <a:srgbClr val="466318"/>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CFB371E-58BC-6A1E-3156-899306A8E729}"/>
              </a:ext>
            </a:extLst>
          </p:cNvPr>
          <p:cNvCxnSpPr>
            <a:cxnSpLocks/>
          </p:cNvCxnSpPr>
          <p:nvPr/>
        </p:nvCxnSpPr>
        <p:spPr>
          <a:xfrm>
            <a:off x="2943225" y="2740266"/>
            <a:ext cx="1788292" cy="616486"/>
          </a:xfrm>
          <a:prstGeom prst="line">
            <a:avLst/>
          </a:prstGeom>
          <a:ln w="57150">
            <a:solidFill>
              <a:srgbClr val="466318"/>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D61AEB9-EF34-7BB5-B607-8ACC8170F435}"/>
              </a:ext>
            </a:extLst>
          </p:cNvPr>
          <p:cNvCxnSpPr>
            <a:cxnSpLocks/>
          </p:cNvCxnSpPr>
          <p:nvPr/>
        </p:nvCxnSpPr>
        <p:spPr>
          <a:xfrm flipV="1">
            <a:off x="6384190" y="4446701"/>
            <a:ext cx="0" cy="520732"/>
          </a:xfrm>
          <a:prstGeom prst="line">
            <a:avLst/>
          </a:prstGeom>
          <a:ln w="57150">
            <a:solidFill>
              <a:srgbClr val="46631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285115"/>
            <a:ext cx="10515600" cy="1325563"/>
          </a:xfrm>
        </p:spPr>
        <p:txBody>
          <a:bodyPr>
            <a:normAutofit/>
          </a:bodyPr>
          <a:lstStyle/>
          <a:p>
            <a:r>
              <a:rPr lang="en-GB" dirty="0"/>
              <a:t>Methods of surveillance: examples</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1</a:t>
            </a:r>
          </a:p>
        </p:txBody>
      </p:sp>
      <p:sp>
        <p:nvSpPr>
          <p:cNvPr id="16" name="Text Placeholder 15">
            <a:extLst>
              <a:ext uri="{FF2B5EF4-FFF2-40B4-BE49-F238E27FC236}">
                <a16:creationId xmlns:a16="http://schemas.microsoft.com/office/drawing/2014/main" id="{7BE8136D-0C89-D68D-F368-030DEA6F0B2E}"/>
              </a:ext>
            </a:extLst>
          </p:cNvPr>
          <p:cNvSpPr>
            <a:spLocks noGrp="1"/>
          </p:cNvSpPr>
          <p:nvPr>
            <p:ph type="body" sz="quarter" idx="11"/>
          </p:nvPr>
        </p:nvSpPr>
        <p:spPr/>
        <p:txBody>
          <a:bodyPr/>
          <a:lstStyle/>
          <a:p>
            <a:r>
              <a:rPr lang="en-GB" dirty="0"/>
              <a:t>Lesson 2: Digital technology has changed our world</a:t>
            </a:r>
          </a:p>
        </p:txBody>
      </p:sp>
      <p:grpSp>
        <p:nvGrpSpPr>
          <p:cNvPr id="36" name="Group 35">
            <a:extLst>
              <a:ext uri="{FF2B5EF4-FFF2-40B4-BE49-F238E27FC236}">
                <a16:creationId xmlns:a16="http://schemas.microsoft.com/office/drawing/2014/main" id="{9A735B51-A733-76CD-87B7-1F4213952D94}"/>
              </a:ext>
            </a:extLst>
          </p:cNvPr>
          <p:cNvGrpSpPr/>
          <p:nvPr/>
        </p:nvGrpSpPr>
        <p:grpSpPr>
          <a:xfrm>
            <a:off x="8820880" y="1921363"/>
            <a:ext cx="3188764" cy="1536539"/>
            <a:chOff x="8793311" y="1962148"/>
            <a:chExt cx="2688815" cy="1422851"/>
          </a:xfrm>
        </p:grpSpPr>
        <p:sp>
          <p:nvSpPr>
            <p:cNvPr id="15" name="Content Placeholder 6">
              <a:extLst>
                <a:ext uri="{FF2B5EF4-FFF2-40B4-BE49-F238E27FC236}">
                  <a16:creationId xmlns:a16="http://schemas.microsoft.com/office/drawing/2014/main" id="{DD24A09A-5F59-6143-55E8-0DACDB0BB433}"/>
                </a:ext>
              </a:extLst>
            </p:cNvPr>
            <p:cNvSpPr txBox="1">
              <a:spLocks/>
            </p:cNvSpPr>
            <p:nvPr/>
          </p:nvSpPr>
          <p:spPr>
            <a:xfrm>
              <a:off x="8793311" y="1962148"/>
              <a:ext cx="2688815" cy="1227485"/>
            </a:xfrm>
            <a:custGeom>
              <a:avLst/>
              <a:gdLst>
                <a:gd name="connsiteX0" fmla="*/ 0 w 2688815"/>
                <a:gd name="connsiteY0" fmla="*/ 0 h 1227485"/>
                <a:gd name="connsiteX1" fmla="*/ 2688815 w 2688815"/>
                <a:gd name="connsiteY1" fmla="*/ 0 h 1227485"/>
                <a:gd name="connsiteX2" fmla="*/ 2688815 w 2688815"/>
                <a:gd name="connsiteY2" fmla="*/ 1227485 h 1227485"/>
                <a:gd name="connsiteX3" fmla="*/ 0 w 2688815"/>
                <a:gd name="connsiteY3" fmla="*/ 1227485 h 1227485"/>
                <a:gd name="connsiteX4" fmla="*/ 0 w 2688815"/>
                <a:gd name="connsiteY4" fmla="*/ 0 h 1227485"/>
                <a:gd name="connsiteX0" fmla="*/ 0 w 2688815"/>
                <a:gd name="connsiteY0" fmla="*/ 0 h 1227485"/>
                <a:gd name="connsiteX1" fmla="*/ 2688815 w 2688815"/>
                <a:gd name="connsiteY1" fmla="*/ 0 h 1227485"/>
                <a:gd name="connsiteX2" fmla="*/ 2688815 w 2688815"/>
                <a:gd name="connsiteY2" fmla="*/ 1227485 h 1227485"/>
                <a:gd name="connsiteX3" fmla="*/ 0 w 2688815"/>
                <a:gd name="connsiteY3" fmla="*/ 1227485 h 1227485"/>
                <a:gd name="connsiteX4" fmla="*/ 0 w 2688815"/>
                <a:gd name="connsiteY4" fmla="*/ 0 h 1227485"/>
                <a:gd name="connsiteX0" fmla="*/ 0 w 2688815"/>
                <a:gd name="connsiteY0" fmla="*/ 0 h 1227485"/>
                <a:gd name="connsiteX1" fmla="*/ 2688815 w 2688815"/>
                <a:gd name="connsiteY1" fmla="*/ 0 h 1227485"/>
                <a:gd name="connsiteX2" fmla="*/ 2688815 w 2688815"/>
                <a:gd name="connsiteY2" fmla="*/ 1227485 h 1227485"/>
                <a:gd name="connsiteX3" fmla="*/ 0 w 2688815"/>
                <a:gd name="connsiteY3" fmla="*/ 1227485 h 1227485"/>
                <a:gd name="connsiteX4" fmla="*/ 0 w 2688815"/>
                <a:gd name="connsiteY4" fmla="*/ 0 h 1227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815" h="1227485" fill="none" extrusionOk="0">
                  <a:moveTo>
                    <a:pt x="0" y="0"/>
                  </a:moveTo>
                  <a:cubicBezTo>
                    <a:pt x="674138" y="-103917"/>
                    <a:pt x="1734700" y="43057"/>
                    <a:pt x="2688815" y="0"/>
                  </a:cubicBezTo>
                  <a:cubicBezTo>
                    <a:pt x="2657065" y="220516"/>
                    <a:pt x="2509847" y="1045601"/>
                    <a:pt x="2688815" y="1227485"/>
                  </a:cubicBezTo>
                  <a:cubicBezTo>
                    <a:pt x="2133190" y="1217653"/>
                    <a:pt x="945937" y="1086107"/>
                    <a:pt x="0" y="1227485"/>
                  </a:cubicBezTo>
                  <a:cubicBezTo>
                    <a:pt x="100370" y="648529"/>
                    <a:pt x="89374" y="471218"/>
                    <a:pt x="0" y="0"/>
                  </a:cubicBezTo>
                  <a:close/>
                </a:path>
                <a:path w="2688815" h="1227485" stroke="0" extrusionOk="0">
                  <a:moveTo>
                    <a:pt x="0" y="0"/>
                  </a:moveTo>
                  <a:cubicBezTo>
                    <a:pt x="481310" y="30752"/>
                    <a:pt x="2276604" y="30805"/>
                    <a:pt x="2688815" y="0"/>
                  </a:cubicBezTo>
                  <a:cubicBezTo>
                    <a:pt x="2672111" y="508887"/>
                    <a:pt x="2614304" y="874766"/>
                    <a:pt x="2688815" y="1227485"/>
                  </a:cubicBezTo>
                  <a:cubicBezTo>
                    <a:pt x="1773687" y="1482478"/>
                    <a:pt x="1110079" y="1151819"/>
                    <a:pt x="0" y="1227485"/>
                  </a:cubicBezTo>
                  <a:cubicBezTo>
                    <a:pt x="-74348" y="1143463"/>
                    <a:pt x="-40730" y="677409"/>
                    <a:pt x="0" y="0"/>
                  </a:cubicBezTo>
                  <a:close/>
                </a:path>
                <a:path w="2688815" h="1227485" fill="none" stroke="0" extrusionOk="0">
                  <a:moveTo>
                    <a:pt x="0" y="0"/>
                  </a:moveTo>
                  <a:cubicBezTo>
                    <a:pt x="667087" y="94116"/>
                    <a:pt x="1492972" y="17370"/>
                    <a:pt x="2688815" y="0"/>
                  </a:cubicBezTo>
                  <a:cubicBezTo>
                    <a:pt x="2682092" y="174850"/>
                    <a:pt x="2534287" y="1024035"/>
                    <a:pt x="2688815" y="1227485"/>
                  </a:cubicBezTo>
                  <a:cubicBezTo>
                    <a:pt x="1872532" y="1212278"/>
                    <a:pt x="1282864" y="1201156"/>
                    <a:pt x="0" y="1227485"/>
                  </a:cubicBezTo>
                  <a:cubicBezTo>
                    <a:pt x="146338" y="625487"/>
                    <a:pt x="60171" y="512798"/>
                    <a:pt x="0" y="0"/>
                  </a:cubicBezTo>
                  <a:close/>
                </a:path>
                <a:path w="2688815" h="1227485" fill="none" stroke="0" extrusionOk="0">
                  <a:moveTo>
                    <a:pt x="0" y="0"/>
                  </a:moveTo>
                  <a:cubicBezTo>
                    <a:pt x="574348" y="28960"/>
                    <a:pt x="1602158" y="-5048"/>
                    <a:pt x="2688815" y="0"/>
                  </a:cubicBezTo>
                  <a:cubicBezTo>
                    <a:pt x="2646309" y="196876"/>
                    <a:pt x="2535542" y="1063228"/>
                    <a:pt x="2688815" y="1227485"/>
                  </a:cubicBezTo>
                  <a:cubicBezTo>
                    <a:pt x="1970166" y="1208879"/>
                    <a:pt x="1025786" y="1169723"/>
                    <a:pt x="0" y="1227485"/>
                  </a:cubicBezTo>
                  <a:cubicBezTo>
                    <a:pt x="135593" y="634012"/>
                    <a:pt x="67019" y="496358"/>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3188764"/>
                        <a:gd name="connsiteY0" fmla="*/ 0 h 1325563"/>
                        <a:gd name="connsiteX1" fmla="*/ 3188764 w 3188764"/>
                        <a:gd name="connsiteY1" fmla="*/ 0 h 1325563"/>
                        <a:gd name="connsiteX2" fmla="*/ 3188764 w 3188764"/>
                        <a:gd name="connsiteY2" fmla="*/ 1325563 h 1325563"/>
                        <a:gd name="connsiteX3" fmla="*/ 0 w 3188764"/>
                        <a:gd name="connsiteY3" fmla="*/ 1325563 h 1325563"/>
                        <a:gd name="connsiteX4" fmla="*/ 0 w 3188764"/>
                        <a:gd name="connsiteY4" fmla="*/ 0 h 1325563"/>
                        <a:gd name="connsiteX0" fmla="*/ 0 w 3188764"/>
                        <a:gd name="connsiteY0" fmla="*/ 0 h 1325563"/>
                        <a:gd name="connsiteX1" fmla="*/ 3188764 w 3188764"/>
                        <a:gd name="connsiteY1" fmla="*/ 0 h 1325563"/>
                        <a:gd name="connsiteX2" fmla="*/ 3188764 w 3188764"/>
                        <a:gd name="connsiteY2" fmla="*/ 1325563 h 1325563"/>
                        <a:gd name="connsiteX3" fmla="*/ 0 w 3188764"/>
                        <a:gd name="connsiteY3" fmla="*/ 1325563 h 1325563"/>
                        <a:gd name="connsiteX4" fmla="*/ 0 w 3188764"/>
                        <a:gd name="connsiteY4" fmla="*/ 0 h 132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8764" h="1325563" fill="none" extrusionOk="0">
                          <a:moveTo>
                            <a:pt x="0" y="0"/>
                          </a:moveTo>
                          <a:cubicBezTo>
                            <a:pt x="737240" y="-58349"/>
                            <a:pt x="2034593" y="45137"/>
                            <a:pt x="3188764" y="0"/>
                          </a:cubicBezTo>
                          <a:cubicBezTo>
                            <a:pt x="3134999" y="213059"/>
                            <a:pt x="3017981" y="1129958"/>
                            <a:pt x="3188764" y="1325563"/>
                          </a:cubicBezTo>
                          <a:cubicBezTo>
                            <a:pt x="2373283" y="1294274"/>
                            <a:pt x="1250655" y="1226427"/>
                            <a:pt x="0" y="1325563"/>
                          </a:cubicBezTo>
                          <a:cubicBezTo>
                            <a:pt x="147181" y="692699"/>
                            <a:pt x="84918" y="534882"/>
                            <a:pt x="0" y="0"/>
                          </a:cubicBezTo>
                          <a:close/>
                        </a:path>
                        <a:path w="3188764" h="1325563" stroke="0" extrusionOk="0">
                          <a:moveTo>
                            <a:pt x="0" y="0"/>
                          </a:moveTo>
                          <a:cubicBezTo>
                            <a:pt x="579439" y="-2746"/>
                            <a:pt x="2655864" y="-41511"/>
                            <a:pt x="3188764" y="0"/>
                          </a:cubicBezTo>
                          <a:cubicBezTo>
                            <a:pt x="3242831" y="531710"/>
                            <a:pt x="3112934" y="981594"/>
                            <a:pt x="3188764" y="1325563"/>
                          </a:cubicBezTo>
                          <a:cubicBezTo>
                            <a:pt x="2090129" y="1496186"/>
                            <a:pt x="1260363" y="1256452"/>
                            <a:pt x="0" y="1325563"/>
                          </a:cubicBezTo>
                          <a:cubicBezTo>
                            <a:pt x="-52307" y="1160486"/>
                            <a:pt x="-51493" y="717424"/>
                            <a:pt x="0" y="0"/>
                          </a:cubicBezTo>
                          <a:close/>
                        </a:path>
                        <a:path w="3188764" h="1325563" fill="none" stroke="0" extrusionOk="0">
                          <a:moveTo>
                            <a:pt x="0" y="0"/>
                          </a:moveTo>
                          <a:cubicBezTo>
                            <a:pt x="666654" y="24837"/>
                            <a:pt x="1792724" y="-39852"/>
                            <a:pt x="3188764" y="0"/>
                          </a:cubicBezTo>
                          <a:cubicBezTo>
                            <a:pt x="3162658" y="171191"/>
                            <a:pt x="3028520" y="1136891"/>
                            <a:pt x="3188764" y="1325563"/>
                          </a:cubicBezTo>
                          <a:cubicBezTo>
                            <a:pt x="2182414" y="1323212"/>
                            <a:pt x="1346775" y="1317960"/>
                            <a:pt x="0" y="1325563"/>
                          </a:cubicBezTo>
                          <a:cubicBezTo>
                            <a:pt x="172903" y="678122"/>
                            <a:pt x="71054" y="550123"/>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SzPts val="2000"/>
                <a:buNone/>
              </a:pPr>
              <a:endParaRPr lang="en-US" sz="2000" dirty="0"/>
            </a:p>
          </p:txBody>
        </p:sp>
        <p:sp>
          <p:nvSpPr>
            <p:cNvPr id="17" name="TextBox 16">
              <a:extLst>
                <a:ext uri="{FF2B5EF4-FFF2-40B4-BE49-F238E27FC236}">
                  <a16:creationId xmlns:a16="http://schemas.microsoft.com/office/drawing/2014/main" id="{DFDDCD05-DCA9-EE65-6D53-B45ED6F079B3}"/>
                </a:ext>
              </a:extLst>
            </p:cNvPr>
            <p:cNvSpPr txBox="1"/>
            <p:nvPr/>
          </p:nvSpPr>
          <p:spPr>
            <a:xfrm>
              <a:off x="8917181" y="2061560"/>
              <a:ext cx="2361236" cy="1323439"/>
            </a:xfrm>
            <a:prstGeom prst="rect">
              <a:avLst/>
            </a:prstGeom>
            <a:noFill/>
          </p:spPr>
          <p:txBody>
            <a:bodyPr wrap="square" rtlCol="0">
              <a:spAutoFit/>
            </a:bodyPr>
            <a:lstStyle/>
            <a:p>
              <a:pPr algn="ctr"/>
              <a:r>
                <a:rPr lang="en-GB" sz="2000" dirty="0">
                  <a:solidFill>
                    <a:schemeClr val="tx1">
                      <a:lumMod val="85000"/>
                      <a:lumOff val="15000"/>
                    </a:schemeClr>
                  </a:solidFill>
                  <a:latin typeface="Arial" panose="020B0604020202020204" pitchFamily="34" charset="0"/>
                  <a:cs typeface="Arial" panose="020B0604020202020204" pitchFamily="34" charset="0"/>
                </a:rPr>
                <a:t>Sharing of location data with apps and social media services</a:t>
              </a:r>
            </a:p>
          </p:txBody>
        </p:sp>
      </p:grpSp>
      <p:grpSp>
        <p:nvGrpSpPr>
          <p:cNvPr id="37" name="Group 36">
            <a:extLst>
              <a:ext uri="{FF2B5EF4-FFF2-40B4-BE49-F238E27FC236}">
                <a16:creationId xmlns:a16="http://schemas.microsoft.com/office/drawing/2014/main" id="{AF80A351-9C45-110D-D601-7F54AFA3062A}"/>
              </a:ext>
            </a:extLst>
          </p:cNvPr>
          <p:cNvGrpSpPr/>
          <p:nvPr/>
        </p:nvGrpSpPr>
        <p:grpSpPr>
          <a:xfrm>
            <a:off x="8794944" y="3853217"/>
            <a:ext cx="3028950" cy="1674308"/>
            <a:chOff x="9014700" y="4416023"/>
            <a:chExt cx="2688815" cy="1674308"/>
          </a:xfrm>
        </p:grpSpPr>
        <p:sp>
          <p:nvSpPr>
            <p:cNvPr id="18" name="Content Placeholder 6">
              <a:extLst>
                <a:ext uri="{FF2B5EF4-FFF2-40B4-BE49-F238E27FC236}">
                  <a16:creationId xmlns:a16="http://schemas.microsoft.com/office/drawing/2014/main" id="{80BCCCE9-B994-1357-B11D-EF82CA82BE0C}"/>
                </a:ext>
              </a:extLst>
            </p:cNvPr>
            <p:cNvSpPr txBox="1">
              <a:spLocks/>
            </p:cNvSpPr>
            <p:nvPr/>
          </p:nvSpPr>
          <p:spPr>
            <a:xfrm>
              <a:off x="9014700" y="4416023"/>
              <a:ext cx="2688815" cy="1411200"/>
            </a:xfrm>
            <a:custGeom>
              <a:avLst/>
              <a:gdLst>
                <a:gd name="connsiteX0" fmla="*/ 0 w 2688815"/>
                <a:gd name="connsiteY0" fmla="*/ 0 h 1411200"/>
                <a:gd name="connsiteX1" fmla="*/ 2688815 w 2688815"/>
                <a:gd name="connsiteY1" fmla="*/ 0 h 1411200"/>
                <a:gd name="connsiteX2" fmla="*/ 2688815 w 2688815"/>
                <a:gd name="connsiteY2" fmla="*/ 1411200 h 1411200"/>
                <a:gd name="connsiteX3" fmla="*/ 0 w 2688815"/>
                <a:gd name="connsiteY3" fmla="*/ 1411200 h 1411200"/>
                <a:gd name="connsiteX4" fmla="*/ 0 w 2688815"/>
                <a:gd name="connsiteY4" fmla="*/ 0 h 1411200"/>
                <a:gd name="connsiteX0" fmla="*/ 0 w 2688815"/>
                <a:gd name="connsiteY0" fmla="*/ 0 h 1411200"/>
                <a:gd name="connsiteX1" fmla="*/ 2688815 w 2688815"/>
                <a:gd name="connsiteY1" fmla="*/ 0 h 1411200"/>
                <a:gd name="connsiteX2" fmla="*/ 2688815 w 2688815"/>
                <a:gd name="connsiteY2" fmla="*/ 1411200 h 1411200"/>
                <a:gd name="connsiteX3" fmla="*/ 0 w 2688815"/>
                <a:gd name="connsiteY3" fmla="*/ 1411200 h 1411200"/>
                <a:gd name="connsiteX4" fmla="*/ 0 w 2688815"/>
                <a:gd name="connsiteY4" fmla="*/ 0 h 1411200"/>
                <a:gd name="connsiteX0" fmla="*/ 0 w 2688815"/>
                <a:gd name="connsiteY0" fmla="*/ 0 h 1411200"/>
                <a:gd name="connsiteX1" fmla="*/ 2688815 w 2688815"/>
                <a:gd name="connsiteY1" fmla="*/ 0 h 1411200"/>
                <a:gd name="connsiteX2" fmla="*/ 2688815 w 2688815"/>
                <a:gd name="connsiteY2" fmla="*/ 1411200 h 1411200"/>
                <a:gd name="connsiteX3" fmla="*/ 0 w 2688815"/>
                <a:gd name="connsiteY3" fmla="*/ 1411200 h 1411200"/>
                <a:gd name="connsiteX4" fmla="*/ 0 w 2688815"/>
                <a:gd name="connsiteY4" fmla="*/ 0 h 14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815" h="1411200" fill="none" extrusionOk="0">
                  <a:moveTo>
                    <a:pt x="0" y="0"/>
                  </a:moveTo>
                  <a:cubicBezTo>
                    <a:pt x="759747" y="-198489"/>
                    <a:pt x="1836848" y="56356"/>
                    <a:pt x="2688815" y="0"/>
                  </a:cubicBezTo>
                  <a:cubicBezTo>
                    <a:pt x="2646528" y="226228"/>
                    <a:pt x="2492918" y="1201802"/>
                    <a:pt x="2688815" y="1411200"/>
                  </a:cubicBezTo>
                  <a:cubicBezTo>
                    <a:pt x="2130714" y="1396017"/>
                    <a:pt x="974762" y="1279982"/>
                    <a:pt x="0" y="1411200"/>
                  </a:cubicBezTo>
                  <a:cubicBezTo>
                    <a:pt x="114700" y="740278"/>
                    <a:pt x="76402" y="565422"/>
                    <a:pt x="0" y="0"/>
                  </a:cubicBezTo>
                  <a:close/>
                </a:path>
                <a:path w="2688815" h="1411200" stroke="0" extrusionOk="0">
                  <a:moveTo>
                    <a:pt x="0" y="0"/>
                  </a:moveTo>
                  <a:cubicBezTo>
                    <a:pt x="469815" y="85703"/>
                    <a:pt x="2251891" y="-21792"/>
                    <a:pt x="2688815" y="0"/>
                  </a:cubicBezTo>
                  <a:cubicBezTo>
                    <a:pt x="2681672" y="580187"/>
                    <a:pt x="2615754" y="1019781"/>
                    <a:pt x="2688815" y="1411200"/>
                  </a:cubicBezTo>
                  <a:cubicBezTo>
                    <a:pt x="1758478" y="1535183"/>
                    <a:pt x="1101778" y="1332053"/>
                    <a:pt x="0" y="1411200"/>
                  </a:cubicBezTo>
                  <a:cubicBezTo>
                    <a:pt x="-72026" y="1291206"/>
                    <a:pt x="-37521" y="781479"/>
                    <a:pt x="0" y="0"/>
                  </a:cubicBezTo>
                  <a:close/>
                </a:path>
                <a:path w="2688815" h="1411200" fill="none" stroke="0" extrusionOk="0">
                  <a:moveTo>
                    <a:pt x="0" y="0"/>
                  </a:moveTo>
                  <a:cubicBezTo>
                    <a:pt x="723756" y="105978"/>
                    <a:pt x="1580344" y="226852"/>
                    <a:pt x="2688815" y="0"/>
                  </a:cubicBezTo>
                  <a:cubicBezTo>
                    <a:pt x="2654611" y="203726"/>
                    <a:pt x="2544761" y="1215388"/>
                    <a:pt x="2688815" y="1411200"/>
                  </a:cubicBezTo>
                  <a:cubicBezTo>
                    <a:pt x="1828470" y="1419902"/>
                    <a:pt x="1156553" y="1406878"/>
                    <a:pt x="0" y="1411200"/>
                  </a:cubicBezTo>
                  <a:cubicBezTo>
                    <a:pt x="135016" y="724380"/>
                    <a:pt x="60855" y="604547"/>
                    <a:pt x="0" y="0"/>
                  </a:cubicBezTo>
                  <a:close/>
                </a:path>
                <a:path w="2688815" h="1411200" fill="none" stroke="0" extrusionOk="0">
                  <a:moveTo>
                    <a:pt x="0" y="0"/>
                  </a:moveTo>
                  <a:cubicBezTo>
                    <a:pt x="625244" y="-2442"/>
                    <a:pt x="1719303" y="23782"/>
                    <a:pt x="2688815" y="0"/>
                  </a:cubicBezTo>
                  <a:cubicBezTo>
                    <a:pt x="2664600" y="202302"/>
                    <a:pt x="2502764" y="1227585"/>
                    <a:pt x="2688815" y="1411200"/>
                  </a:cubicBezTo>
                  <a:cubicBezTo>
                    <a:pt x="1994212" y="1394064"/>
                    <a:pt x="1065988" y="1421854"/>
                    <a:pt x="0" y="1411200"/>
                  </a:cubicBezTo>
                  <a:cubicBezTo>
                    <a:pt x="138815" y="725876"/>
                    <a:pt x="63022" y="579292"/>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3028950"/>
                        <a:gd name="connsiteY0" fmla="*/ 0 h 1411200"/>
                        <a:gd name="connsiteX1" fmla="*/ 3028950 w 3028950"/>
                        <a:gd name="connsiteY1" fmla="*/ 0 h 1411200"/>
                        <a:gd name="connsiteX2" fmla="*/ 3028950 w 3028950"/>
                        <a:gd name="connsiteY2" fmla="*/ 1411200 h 1411200"/>
                        <a:gd name="connsiteX3" fmla="*/ 0 w 3028950"/>
                        <a:gd name="connsiteY3" fmla="*/ 1411200 h 1411200"/>
                        <a:gd name="connsiteX4" fmla="*/ 0 w 3028950"/>
                        <a:gd name="connsiteY4" fmla="*/ 0 h 1411200"/>
                        <a:gd name="connsiteX0" fmla="*/ 0 w 3028950"/>
                        <a:gd name="connsiteY0" fmla="*/ 0 h 1411200"/>
                        <a:gd name="connsiteX1" fmla="*/ 3028950 w 3028950"/>
                        <a:gd name="connsiteY1" fmla="*/ 0 h 1411200"/>
                        <a:gd name="connsiteX2" fmla="*/ 3028950 w 3028950"/>
                        <a:gd name="connsiteY2" fmla="*/ 1411200 h 1411200"/>
                        <a:gd name="connsiteX3" fmla="*/ 0 w 3028950"/>
                        <a:gd name="connsiteY3" fmla="*/ 1411200 h 1411200"/>
                        <a:gd name="connsiteX4" fmla="*/ 0 w 3028950"/>
                        <a:gd name="connsiteY4" fmla="*/ 0 h 14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1411200" fill="none" extrusionOk="0">
                          <a:moveTo>
                            <a:pt x="0" y="0"/>
                          </a:moveTo>
                          <a:cubicBezTo>
                            <a:pt x="799907" y="-151284"/>
                            <a:pt x="2017375" y="53320"/>
                            <a:pt x="3028950" y="0"/>
                          </a:cubicBezTo>
                          <a:cubicBezTo>
                            <a:pt x="2968418" y="206660"/>
                            <a:pt x="2834995" y="1202312"/>
                            <a:pt x="3028950" y="1411200"/>
                          </a:cubicBezTo>
                          <a:cubicBezTo>
                            <a:pt x="2288418" y="1381621"/>
                            <a:pt x="1269736" y="1349528"/>
                            <a:pt x="0" y="1411200"/>
                          </a:cubicBezTo>
                          <a:cubicBezTo>
                            <a:pt x="133099" y="739248"/>
                            <a:pt x="75263" y="578423"/>
                            <a:pt x="0" y="0"/>
                          </a:cubicBezTo>
                          <a:close/>
                        </a:path>
                        <a:path w="3028950" h="1411200" stroke="0" extrusionOk="0">
                          <a:moveTo>
                            <a:pt x="0" y="0"/>
                          </a:moveTo>
                          <a:cubicBezTo>
                            <a:pt x="538710" y="47293"/>
                            <a:pt x="2523417" y="-43869"/>
                            <a:pt x="3028950" y="0"/>
                          </a:cubicBezTo>
                          <a:cubicBezTo>
                            <a:pt x="3068449" y="568995"/>
                            <a:pt x="2953917" y="1040663"/>
                            <a:pt x="3028950" y="1411200"/>
                          </a:cubicBezTo>
                          <a:cubicBezTo>
                            <a:pt x="1979377" y="1523333"/>
                            <a:pt x="1137252" y="1354795"/>
                            <a:pt x="0" y="1411200"/>
                          </a:cubicBezTo>
                          <a:cubicBezTo>
                            <a:pt x="-47469" y="1223170"/>
                            <a:pt x="-52132" y="738941"/>
                            <a:pt x="0" y="0"/>
                          </a:cubicBezTo>
                          <a:close/>
                        </a:path>
                        <a:path w="3028950" h="1411200" fill="none" stroke="0" extrusionOk="0">
                          <a:moveTo>
                            <a:pt x="0" y="0"/>
                          </a:moveTo>
                          <a:cubicBezTo>
                            <a:pt x="644257" y="3088"/>
                            <a:pt x="1856425" y="30405"/>
                            <a:pt x="3028950" y="0"/>
                          </a:cubicBezTo>
                          <a:cubicBezTo>
                            <a:pt x="2973408" y="187602"/>
                            <a:pt x="2870666" y="1220637"/>
                            <a:pt x="3028950" y="1411200"/>
                          </a:cubicBezTo>
                          <a:cubicBezTo>
                            <a:pt x="2132799" y="1384193"/>
                            <a:pt x="1269066" y="1411236"/>
                            <a:pt x="0" y="1411200"/>
                          </a:cubicBezTo>
                          <a:cubicBezTo>
                            <a:pt x="150052" y="732581"/>
                            <a:pt x="66936" y="585708"/>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SzPts val="2000"/>
                <a:buNone/>
              </a:pPr>
              <a:endParaRPr lang="en-US" sz="2000" dirty="0"/>
            </a:p>
          </p:txBody>
        </p:sp>
        <p:sp>
          <p:nvSpPr>
            <p:cNvPr id="19" name="TextBox 18">
              <a:extLst>
                <a:ext uri="{FF2B5EF4-FFF2-40B4-BE49-F238E27FC236}">
                  <a16:creationId xmlns:a16="http://schemas.microsoft.com/office/drawing/2014/main" id="{9F5A8FF2-0A9A-E33E-7E88-18DE4A03D68B}"/>
                </a:ext>
              </a:extLst>
            </p:cNvPr>
            <p:cNvSpPr txBox="1"/>
            <p:nvPr/>
          </p:nvSpPr>
          <p:spPr>
            <a:xfrm>
              <a:off x="9039377" y="4459115"/>
              <a:ext cx="2639459" cy="1631216"/>
            </a:xfrm>
            <a:prstGeom prst="rect">
              <a:avLst/>
            </a:prstGeom>
            <a:noFill/>
          </p:spPr>
          <p:txBody>
            <a:bodyPr wrap="square" rtlCol="0">
              <a:spAutoFit/>
            </a:bodyPr>
            <a:lstStyle/>
            <a:p>
              <a:pPr algn="ctr"/>
              <a:r>
                <a:rPr lang="en-GB" sz="2000" dirty="0">
                  <a:solidFill>
                    <a:schemeClr val="tx1">
                      <a:lumMod val="85000"/>
                      <a:lumOff val="15000"/>
                    </a:schemeClr>
                  </a:solidFill>
                  <a:latin typeface="Arial" panose="020B0604020202020204" pitchFamily="34" charset="0"/>
                  <a:cs typeface="Arial" panose="020B0604020202020204" pitchFamily="34" charset="0"/>
                </a:rPr>
                <a:t>Sharing of digital images that include GPS satellite data and physical landmarks</a:t>
              </a:r>
            </a:p>
          </p:txBody>
        </p:sp>
      </p:grpSp>
      <p:grpSp>
        <p:nvGrpSpPr>
          <p:cNvPr id="31" name="Group 30">
            <a:extLst>
              <a:ext uri="{FF2B5EF4-FFF2-40B4-BE49-F238E27FC236}">
                <a16:creationId xmlns:a16="http://schemas.microsoft.com/office/drawing/2014/main" id="{4A806AC5-ABA7-BB4C-07EF-56AB85A2F8AF}"/>
              </a:ext>
            </a:extLst>
          </p:cNvPr>
          <p:cNvGrpSpPr/>
          <p:nvPr/>
        </p:nvGrpSpPr>
        <p:grpSpPr>
          <a:xfrm>
            <a:off x="4709366" y="3132483"/>
            <a:ext cx="3028950" cy="1325563"/>
            <a:chOff x="4777236" y="3090460"/>
            <a:chExt cx="3028950" cy="1325563"/>
          </a:xfrm>
        </p:grpSpPr>
        <p:sp>
          <p:nvSpPr>
            <p:cNvPr id="8" name="Rectangle: Rounded Corners 7">
              <a:extLst>
                <a:ext uri="{FF2B5EF4-FFF2-40B4-BE49-F238E27FC236}">
                  <a16:creationId xmlns:a16="http://schemas.microsoft.com/office/drawing/2014/main" id="{14CF8CB6-FDAC-63FD-42D5-2A9C97234B5A}"/>
                </a:ext>
              </a:extLst>
            </p:cNvPr>
            <p:cNvSpPr/>
            <p:nvPr/>
          </p:nvSpPr>
          <p:spPr>
            <a:xfrm>
              <a:off x="4777236" y="3090460"/>
              <a:ext cx="3028950" cy="1325563"/>
            </a:xfrm>
            <a:prstGeom prst="roundRect">
              <a:avLst>
                <a:gd name="adj" fmla="val 0"/>
              </a:avLst>
            </a:prstGeom>
            <a:solidFill>
              <a:srgbClr val="FFF5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69CC0650-C76A-B10D-EEB6-A85F4ADF95CC}"/>
                </a:ext>
              </a:extLst>
            </p:cNvPr>
            <p:cNvSpPr txBox="1"/>
            <p:nvPr/>
          </p:nvSpPr>
          <p:spPr>
            <a:xfrm>
              <a:off x="4880153" y="3345795"/>
              <a:ext cx="1985928" cy="830997"/>
            </a:xfrm>
            <a:prstGeom prst="rect">
              <a:avLst/>
            </a:prstGeom>
            <a:noFill/>
          </p:spPr>
          <p:txBody>
            <a:bodyPr wrap="square">
              <a:spAutoFit/>
            </a:bodyPr>
            <a:lstStyle/>
            <a:p>
              <a:pPr algn="ctr"/>
              <a:r>
                <a:rPr lang="en-GB" sz="2400" b="1" dirty="0">
                  <a:solidFill>
                    <a:schemeClr val="tx1">
                      <a:lumMod val="85000"/>
                      <a:lumOff val="15000"/>
                    </a:schemeClr>
                  </a:solidFill>
                  <a:latin typeface="Arial" panose="020B0604020202020204" pitchFamily="34" charset="0"/>
                  <a:cs typeface="Arial" panose="020B0604020202020204" pitchFamily="34" charset="0"/>
                </a:rPr>
                <a:t>Digital surveillance</a:t>
              </a:r>
            </a:p>
          </p:txBody>
        </p:sp>
      </p:grpSp>
      <p:grpSp>
        <p:nvGrpSpPr>
          <p:cNvPr id="33" name="Group 32">
            <a:extLst>
              <a:ext uri="{FF2B5EF4-FFF2-40B4-BE49-F238E27FC236}">
                <a16:creationId xmlns:a16="http://schemas.microsoft.com/office/drawing/2014/main" id="{897A6CC8-2D92-96F6-CFB0-32D340EDE5A1}"/>
              </a:ext>
            </a:extLst>
          </p:cNvPr>
          <p:cNvGrpSpPr/>
          <p:nvPr/>
        </p:nvGrpSpPr>
        <p:grpSpPr>
          <a:xfrm>
            <a:off x="478361" y="4350276"/>
            <a:ext cx="3749002" cy="1746075"/>
            <a:chOff x="722886" y="4060630"/>
            <a:chExt cx="2757981" cy="1746075"/>
          </a:xfrm>
        </p:grpSpPr>
        <p:sp>
          <p:nvSpPr>
            <p:cNvPr id="25" name="Content Placeholder 6">
              <a:extLst>
                <a:ext uri="{FF2B5EF4-FFF2-40B4-BE49-F238E27FC236}">
                  <a16:creationId xmlns:a16="http://schemas.microsoft.com/office/drawing/2014/main" id="{E468DC7C-1A54-220F-1566-FD832C119AA3}"/>
                </a:ext>
              </a:extLst>
            </p:cNvPr>
            <p:cNvSpPr txBox="1">
              <a:spLocks/>
            </p:cNvSpPr>
            <p:nvPr/>
          </p:nvSpPr>
          <p:spPr>
            <a:xfrm>
              <a:off x="722886" y="4077241"/>
              <a:ext cx="2757981" cy="1729464"/>
            </a:xfrm>
            <a:custGeom>
              <a:avLst/>
              <a:gdLst>
                <a:gd name="connsiteX0" fmla="*/ 0 w 2757981"/>
                <a:gd name="connsiteY0" fmla="*/ 0 h 1729464"/>
                <a:gd name="connsiteX1" fmla="*/ 2757981 w 2757981"/>
                <a:gd name="connsiteY1" fmla="*/ 0 h 1729464"/>
                <a:gd name="connsiteX2" fmla="*/ 2757981 w 2757981"/>
                <a:gd name="connsiteY2" fmla="*/ 1729464 h 1729464"/>
                <a:gd name="connsiteX3" fmla="*/ 0 w 2757981"/>
                <a:gd name="connsiteY3" fmla="*/ 1729464 h 1729464"/>
                <a:gd name="connsiteX4" fmla="*/ 0 w 2757981"/>
                <a:gd name="connsiteY4" fmla="*/ 0 h 1729464"/>
                <a:gd name="connsiteX0" fmla="*/ 0 w 2757981"/>
                <a:gd name="connsiteY0" fmla="*/ 0 h 1729464"/>
                <a:gd name="connsiteX1" fmla="*/ 2757981 w 2757981"/>
                <a:gd name="connsiteY1" fmla="*/ 0 h 1729464"/>
                <a:gd name="connsiteX2" fmla="*/ 2757981 w 2757981"/>
                <a:gd name="connsiteY2" fmla="*/ 1729464 h 1729464"/>
                <a:gd name="connsiteX3" fmla="*/ 0 w 2757981"/>
                <a:gd name="connsiteY3" fmla="*/ 1729464 h 1729464"/>
                <a:gd name="connsiteX4" fmla="*/ 0 w 2757981"/>
                <a:gd name="connsiteY4" fmla="*/ 0 h 1729464"/>
                <a:gd name="connsiteX0" fmla="*/ 0 w 2757981"/>
                <a:gd name="connsiteY0" fmla="*/ 0 h 1729464"/>
                <a:gd name="connsiteX1" fmla="*/ 2757981 w 2757981"/>
                <a:gd name="connsiteY1" fmla="*/ 0 h 1729464"/>
                <a:gd name="connsiteX2" fmla="*/ 2757981 w 2757981"/>
                <a:gd name="connsiteY2" fmla="*/ 1729464 h 1729464"/>
                <a:gd name="connsiteX3" fmla="*/ 0 w 2757981"/>
                <a:gd name="connsiteY3" fmla="*/ 1729464 h 1729464"/>
                <a:gd name="connsiteX4" fmla="*/ 0 w 2757981"/>
                <a:gd name="connsiteY4" fmla="*/ 0 h 172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7981" h="1729464" fill="none" extrusionOk="0">
                  <a:moveTo>
                    <a:pt x="0" y="0"/>
                  </a:moveTo>
                  <a:cubicBezTo>
                    <a:pt x="788980" y="-228654"/>
                    <a:pt x="2028749" y="79264"/>
                    <a:pt x="2757981" y="0"/>
                  </a:cubicBezTo>
                  <a:cubicBezTo>
                    <a:pt x="2710031" y="263042"/>
                    <a:pt x="2603422" y="1474179"/>
                    <a:pt x="2757981" y="1729464"/>
                  </a:cubicBezTo>
                  <a:cubicBezTo>
                    <a:pt x="2169217" y="1706017"/>
                    <a:pt x="900516" y="1523567"/>
                    <a:pt x="0" y="1729464"/>
                  </a:cubicBezTo>
                  <a:cubicBezTo>
                    <a:pt x="100883" y="913410"/>
                    <a:pt x="75135" y="699084"/>
                    <a:pt x="0" y="0"/>
                  </a:cubicBezTo>
                  <a:close/>
                </a:path>
                <a:path w="2757981" h="1729464" stroke="0" extrusionOk="0">
                  <a:moveTo>
                    <a:pt x="0" y="0"/>
                  </a:moveTo>
                  <a:cubicBezTo>
                    <a:pt x="479088" y="102224"/>
                    <a:pt x="2325027" y="13841"/>
                    <a:pt x="2757981" y="0"/>
                  </a:cubicBezTo>
                  <a:cubicBezTo>
                    <a:pt x="2785068" y="698779"/>
                    <a:pt x="2689696" y="1278749"/>
                    <a:pt x="2757981" y="1729464"/>
                  </a:cubicBezTo>
                  <a:cubicBezTo>
                    <a:pt x="1806964" y="1907852"/>
                    <a:pt x="1236338" y="1599137"/>
                    <a:pt x="0" y="1729464"/>
                  </a:cubicBezTo>
                  <a:cubicBezTo>
                    <a:pt x="-54994" y="1532816"/>
                    <a:pt x="-38335" y="940752"/>
                    <a:pt x="0" y="0"/>
                  </a:cubicBezTo>
                  <a:close/>
                </a:path>
                <a:path w="2757981" h="1729464" fill="none" stroke="0" extrusionOk="0">
                  <a:moveTo>
                    <a:pt x="0" y="0"/>
                  </a:moveTo>
                  <a:cubicBezTo>
                    <a:pt x="599545" y="273575"/>
                    <a:pt x="1559034" y="175965"/>
                    <a:pt x="2757981" y="0"/>
                  </a:cubicBezTo>
                  <a:cubicBezTo>
                    <a:pt x="2727899" y="263953"/>
                    <a:pt x="2598404" y="1526075"/>
                    <a:pt x="2757981" y="1729464"/>
                  </a:cubicBezTo>
                  <a:cubicBezTo>
                    <a:pt x="1765457" y="1714257"/>
                    <a:pt x="754075" y="1703135"/>
                    <a:pt x="0" y="1729464"/>
                  </a:cubicBezTo>
                  <a:cubicBezTo>
                    <a:pt x="149354" y="876835"/>
                    <a:pt x="55462" y="754141"/>
                    <a:pt x="0" y="0"/>
                  </a:cubicBezTo>
                  <a:close/>
                </a:path>
                <a:path w="2757981" h="1729464" fill="none" stroke="0" extrusionOk="0">
                  <a:moveTo>
                    <a:pt x="0" y="0"/>
                  </a:moveTo>
                  <a:cubicBezTo>
                    <a:pt x="616731" y="-13082"/>
                    <a:pt x="1836752" y="49598"/>
                    <a:pt x="2757981" y="0"/>
                  </a:cubicBezTo>
                  <a:cubicBezTo>
                    <a:pt x="2720720" y="240045"/>
                    <a:pt x="2592266" y="1513790"/>
                    <a:pt x="2757981" y="1729464"/>
                  </a:cubicBezTo>
                  <a:cubicBezTo>
                    <a:pt x="1909328" y="1753905"/>
                    <a:pt x="1026408" y="1659240"/>
                    <a:pt x="0" y="1729464"/>
                  </a:cubicBezTo>
                  <a:cubicBezTo>
                    <a:pt x="136969" y="892793"/>
                    <a:pt x="65365" y="707022"/>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3749002"/>
                        <a:gd name="connsiteY0" fmla="*/ 0 h 1729464"/>
                        <a:gd name="connsiteX1" fmla="*/ 3749002 w 3749002"/>
                        <a:gd name="connsiteY1" fmla="*/ 0 h 1729464"/>
                        <a:gd name="connsiteX2" fmla="*/ 3749002 w 3749002"/>
                        <a:gd name="connsiteY2" fmla="*/ 1729464 h 1729464"/>
                        <a:gd name="connsiteX3" fmla="*/ 0 w 3749002"/>
                        <a:gd name="connsiteY3" fmla="*/ 1729464 h 1729464"/>
                        <a:gd name="connsiteX4" fmla="*/ 0 w 3749002"/>
                        <a:gd name="connsiteY4" fmla="*/ 0 h 1729464"/>
                        <a:gd name="connsiteX0" fmla="*/ 0 w 3749002"/>
                        <a:gd name="connsiteY0" fmla="*/ 0 h 1729464"/>
                        <a:gd name="connsiteX1" fmla="*/ 3749002 w 3749002"/>
                        <a:gd name="connsiteY1" fmla="*/ 0 h 1729464"/>
                        <a:gd name="connsiteX2" fmla="*/ 3749002 w 3749002"/>
                        <a:gd name="connsiteY2" fmla="*/ 1729464 h 1729464"/>
                        <a:gd name="connsiteX3" fmla="*/ 0 w 3749002"/>
                        <a:gd name="connsiteY3" fmla="*/ 1729464 h 1729464"/>
                        <a:gd name="connsiteX4" fmla="*/ 0 w 3749002"/>
                        <a:gd name="connsiteY4" fmla="*/ 0 h 172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9002" h="1729464" fill="none" extrusionOk="0">
                          <a:moveTo>
                            <a:pt x="0" y="0"/>
                          </a:moveTo>
                          <a:cubicBezTo>
                            <a:pt x="926019" y="-126245"/>
                            <a:pt x="2563339" y="69827"/>
                            <a:pt x="3749002" y="0"/>
                          </a:cubicBezTo>
                          <a:cubicBezTo>
                            <a:pt x="3668144" y="243326"/>
                            <a:pt x="3553137" y="1474404"/>
                            <a:pt x="3749002" y="1729464"/>
                          </a:cubicBezTo>
                          <a:cubicBezTo>
                            <a:pt x="2838131" y="1694224"/>
                            <a:pt x="1460104" y="1602802"/>
                            <a:pt x="0" y="1729464"/>
                          </a:cubicBezTo>
                          <a:cubicBezTo>
                            <a:pt x="147799" y="911069"/>
                            <a:pt x="95259" y="705941"/>
                            <a:pt x="0" y="0"/>
                          </a:cubicBezTo>
                          <a:close/>
                        </a:path>
                        <a:path w="3749002" h="1729464" stroke="0" extrusionOk="0">
                          <a:moveTo>
                            <a:pt x="0" y="0"/>
                          </a:moveTo>
                          <a:cubicBezTo>
                            <a:pt x="674200" y="24982"/>
                            <a:pt x="3156763" y="8750"/>
                            <a:pt x="3749002" y="0"/>
                          </a:cubicBezTo>
                          <a:cubicBezTo>
                            <a:pt x="3811508" y="693768"/>
                            <a:pt x="3660726" y="1289569"/>
                            <a:pt x="3749002" y="1729464"/>
                          </a:cubicBezTo>
                          <a:cubicBezTo>
                            <a:pt x="2449760" y="1866671"/>
                            <a:pt x="1585967" y="1616300"/>
                            <a:pt x="0" y="1729464"/>
                          </a:cubicBezTo>
                          <a:cubicBezTo>
                            <a:pt x="-69265" y="1523625"/>
                            <a:pt x="-72272" y="868695"/>
                            <a:pt x="0" y="0"/>
                          </a:cubicBezTo>
                          <a:close/>
                        </a:path>
                        <a:path w="3749002" h="1729464" fill="none" stroke="0" extrusionOk="0">
                          <a:moveTo>
                            <a:pt x="0" y="0"/>
                          </a:moveTo>
                          <a:cubicBezTo>
                            <a:pt x="681623" y="207100"/>
                            <a:pt x="2202600" y="-2204"/>
                            <a:pt x="3749002" y="0"/>
                          </a:cubicBezTo>
                          <a:cubicBezTo>
                            <a:pt x="3667195" y="231813"/>
                            <a:pt x="3534942" y="1529188"/>
                            <a:pt x="3749002" y="1729464"/>
                          </a:cubicBezTo>
                          <a:cubicBezTo>
                            <a:pt x="2528676" y="1733727"/>
                            <a:pt x="1579496" y="1719715"/>
                            <a:pt x="0" y="1729464"/>
                          </a:cubicBezTo>
                          <a:cubicBezTo>
                            <a:pt x="199388" y="888917"/>
                            <a:pt x="71887" y="720325"/>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SzPts val="2000"/>
                <a:buNone/>
              </a:pPr>
              <a:endParaRPr lang="en-US" sz="2000" dirty="0"/>
            </a:p>
          </p:txBody>
        </p:sp>
        <p:sp>
          <p:nvSpPr>
            <p:cNvPr id="26" name="TextBox 25">
              <a:extLst>
                <a:ext uri="{FF2B5EF4-FFF2-40B4-BE49-F238E27FC236}">
                  <a16:creationId xmlns:a16="http://schemas.microsoft.com/office/drawing/2014/main" id="{6A3A24C2-E1CD-613F-C20D-01A745D6C184}"/>
                </a:ext>
              </a:extLst>
            </p:cNvPr>
            <p:cNvSpPr txBox="1"/>
            <p:nvPr/>
          </p:nvSpPr>
          <p:spPr>
            <a:xfrm>
              <a:off x="748814" y="4060630"/>
              <a:ext cx="2650949" cy="1631216"/>
            </a:xfrm>
            <a:prstGeom prst="rect">
              <a:avLst/>
            </a:prstGeom>
            <a:noFill/>
          </p:spPr>
          <p:txBody>
            <a:bodyPr wrap="square" rtlCol="0">
              <a:spAutoFit/>
            </a:bodyPr>
            <a:lstStyle/>
            <a:p>
              <a:pPr algn="ctr"/>
              <a:r>
                <a:rPr lang="en-GB" sz="2000" dirty="0">
                  <a:solidFill>
                    <a:schemeClr val="tx1">
                      <a:lumMod val="85000"/>
                      <a:lumOff val="15000"/>
                    </a:schemeClr>
                  </a:solidFill>
                  <a:latin typeface="Arial" panose="020B0604020202020204" pitchFamily="34" charset="0"/>
                  <a:cs typeface="Arial" panose="020B0604020202020204" pitchFamily="34" charset="0"/>
                </a:rPr>
                <a:t>Sharing of biometric data </a:t>
              </a:r>
              <a:br>
                <a:rPr lang="en-GB" sz="2000" dirty="0">
                  <a:solidFill>
                    <a:schemeClr val="tx1">
                      <a:lumMod val="85000"/>
                      <a:lumOff val="15000"/>
                    </a:schemeClr>
                  </a:solidFill>
                  <a:latin typeface="Arial" panose="020B0604020202020204" pitchFamily="34" charset="0"/>
                  <a:cs typeface="Arial" panose="020B0604020202020204" pitchFamily="34" charset="0"/>
                </a:rPr>
              </a:br>
              <a:r>
                <a:rPr lang="en-GB" sz="2000" dirty="0">
                  <a:solidFill>
                    <a:schemeClr val="tx1">
                      <a:lumMod val="85000"/>
                      <a:lumOff val="15000"/>
                    </a:schemeClr>
                  </a:solidFill>
                  <a:latin typeface="Arial" panose="020B0604020202020204" pitchFamily="34" charset="0"/>
                  <a:cs typeface="Arial" panose="020B0604020202020204" pitchFamily="34" charset="0"/>
                </a:rPr>
                <a:t>(face scans, fingerprints, eye scans, voice patterns) with </a:t>
              </a:r>
              <a:br>
                <a:rPr lang="en-GB" sz="2000" dirty="0">
                  <a:solidFill>
                    <a:schemeClr val="tx1">
                      <a:lumMod val="85000"/>
                      <a:lumOff val="15000"/>
                    </a:schemeClr>
                  </a:solidFill>
                  <a:latin typeface="Arial" panose="020B0604020202020204" pitchFamily="34" charset="0"/>
                  <a:cs typeface="Arial" panose="020B0604020202020204" pitchFamily="34" charset="0"/>
                </a:rPr>
              </a:br>
              <a:r>
                <a:rPr lang="en-GB" sz="2000" dirty="0">
                  <a:solidFill>
                    <a:schemeClr val="tx1">
                      <a:lumMod val="85000"/>
                      <a:lumOff val="15000"/>
                    </a:schemeClr>
                  </a:solidFill>
                  <a:latin typeface="Arial" panose="020B0604020202020204" pitchFamily="34" charset="0"/>
                  <a:cs typeface="Arial" panose="020B0604020202020204" pitchFamily="34" charset="0"/>
                </a:rPr>
                <a:t>our devices and the organisations that use them</a:t>
              </a:r>
            </a:p>
          </p:txBody>
        </p:sp>
      </p:grpSp>
      <p:grpSp>
        <p:nvGrpSpPr>
          <p:cNvPr id="32" name="Group 31">
            <a:extLst>
              <a:ext uri="{FF2B5EF4-FFF2-40B4-BE49-F238E27FC236}">
                <a16:creationId xmlns:a16="http://schemas.microsoft.com/office/drawing/2014/main" id="{949BCC67-3DCA-1F43-43EC-95EC9D3A3EE5}"/>
              </a:ext>
            </a:extLst>
          </p:cNvPr>
          <p:cNvGrpSpPr/>
          <p:nvPr/>
        </p:nvGrpSpPr>
        <p:grpSpPr>
          <a:xfrm>
            <a:off x="4774141" y="4995631"/>
            <a:ext cx="3272342" cy="1411200"/>
            <a:chOff x="5032783" y="5090883"/>
            <a:chExt cx="3598073" cy="1411200"/>
          </a:xfrm>
        </p:grpSpPr>
        <p:sp>
          <p:nvSpPr>
            <p:cNvPr id="27" name="Content Placeholder 6">
              <a:extLst>
                <a:ext uri="{FF2B5EF4-FFF2-40B4-BE49-F238E27FC236}">
                  <a16:creationId xmlns:a16="http://schemas.microsoft.com/office/drawing/2014/main" id="{69799A03-396D-A267-FA3E-38EC254B1FB9}"/>
                </a:ext>
              </a:extLst>
            </p:cNvPr>
            <p:cNvSpPr txBox="1">
              <a:spLocks/>
            </p:cNvSpPr>
            <p:nvPr/>
          </p:nvSpPr>
          <p:spPr>
            <a:xfrm>
              <a:off x="5032783" y="5090883"/>
              <a:ext cx="3598073" cy="1411200"/>
            </a:xfrm>
            <a:custGeom>
              <a:avLst/>
              <a:gdLst>
                <a:gd name="connsiteX0" fmla="*/ 0 w 3598073"/>
                <a:gd name="connsiteY0" fmla="*/ 0 h 1411200"/>
                <a:gd name="connsiteX1" fmla="*/ 3598073 w 3598073"/>
                <a:gd name="connsiteY1" fmla="*/ 0 h 1411200"/>
                <a:gd name="connsiteX2" fmla="*/ 3598073 w 3598073"/>
                <a:gd name="connsiteY2" fmla="*/ 1411200 h 1411200"/>
                <a:gd name="connsiteX3" fmla="*/ 0 w 3598073"/>
                <a:gd name="connsiteY3" fmla="*/ 1411200 h 1411200"/>
                <a:gd name="connsiteX4" fmla="*/ 0 w 3598073"/>
                <a:gd name="connsiteY4" fmla="*/ 0 h 1411200"/>
                <a:gd name="connsiteX0" fmla="*/ 0 w 3598073"/>
                <a:gd name="connsiteY0" fmla="*/ 0 h 1411200"/>
                <a:gd name="connsiteX1" fmla="*/ 3598073 w 3598073"/>
                <a:gd name="connsiteY1" fmla="*/ 0 h 1411200"/>
                <a:gd name="connsiteX2" fmla="*/ 3598073 w 3598073"/>
                <a:gd name="connsiteY2" fmla="*/ 1411200 h 1411200"/>
                <a:gd name="connsiteX3" fmla="*/ 0 w 3598073"/>
                <a:gd name="connsiteY3" fmla="*/ 1411200 h 1411200"/>
                <a:gd name="connsiteX4" fmla="*/ 0 w 3598073"/>
                <a:gd name="connsiteY4" fmla="*/ 0 h 1411200"/>
                <a:gd name="connsiteX0" fmla="*/ 0 w 3598073"/>
                <a:gd name="connsiteY0" fmla="*/ 0 h 1411200"/>
                <a:gd name="connsiteX1" fmla="*/ 3598073 w 3598073"/>
                <a:gd name="connsiteY1" fmla="*/ 0 h 1411200"/>
                <a:gd name="connsiteX2" fmla="*/ 3598073 w 3598073"/>
                <a:gd name="connsiteY2" fmla="*/ 1411200 h 1411200"/>
                <a:gd name="connsiteX3" fmla="*/ 0 w 3598073"/>
                <a:gd name="connsiteY3" fmla="*/ 1411200 h 1411200"/>
                <a:gd name="connsiteX4" fmla="*/ 0 w 3598073"/>
                <a:gd name="connsiteY4" fmla="*/ 0 h 14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8073" h="1411200" fill="none" extrusionOk="0">
                  <a:moveTo>
                    <a:pt x="0" y="0"/>
                  </a:moveTo>
                  <a:cubicBezTo>
                    <a:pt x="987362" y="-197214"/>
                    <a:pt x="2484402" y="59360"/>
                    <a:pt x="3598073" y="0"/>
                  </a:cubicBezTo>
                  <a:cubicBezTo>
                    <a:pt x="3549906" y="247766"/>
                    <a:pt x="3361631" y="1202074"/>
                    <a:pt x="3598073" y="1411200"/>
                  </a:cubicBezTo>
                  <a:cubicBezTo>
                    <a:pt x="2765527" y="1390358"/>
                    <a:pt x="1385039" y="1291195"/>
                    <a:pt x="0" y="1411200"/>
                  </a:cubicBezTo>
                  <a:cubicBezTo>
                    <a:pt x="145914" y="743034"/>
                    <a:pt x="107222" y="555188"/>
                    <a:pt x="0" y="0"/>
                  </a:cubicBezTo>
                  <a:close/>
                </a:path>
                <a:path w="3598073" h="1411200" stroke="0" extrusionOk="0">
                  <a:moveTo>
                    <a:pt x="0" y="0"/>
                  </a:moveTo>
                  <a:cubicBezTo>
                    <a:pt x="646674" y="30250"/>
                    <a:pt x="3003979" y="-30888"/>
                    <a:pt x="3598073" y="0"/>
                  </a:cubicBezTo>
                  <a:cubicBezTo>
                    <a:pt x="3594264" y="581811"/>
                    <a:pt x="3502564" y="1014905"/>
                    <a:pt x="3598073" y="1411200"/>
                  </a:cubicBezTo>
                  <a:cubicBezTo>
                    <a:pt x="2353041" y="1550030"/>
                    <a:pt x="1600996" y="1295201"/>
                    <a:pt x="0" y="1411200"/>
                  </a:cubicBezTo>
                  <a:cubicBezTo>
                    <a:pt x="-53340" y="1225433"/>
                    <a:pt x="-66118" y="728257"/>
                    <a:pt x="0" y="0"/>
                  </a:cubicBezTo>
                  <a:close/>
                </a:path>
                <a:path w="3598073" h="1411200" fill="none" stroke="0" extrusionOk="0">
                  <a:moveTo>
                    <a:pt x="0" y="0"/>
                  </a:moveTo>
                  <a:cubicBezTo>
                    <a:pt x="775038" y="35663"/>
                    <a:pt x="1960455" y="190539"/>
                    <a:pt x="3598073" y="0"/>
                  </a:cubicBezTo>
                  <a:cubicBezTo>
                    <a:pt x="3563268" y="213349"/>
                    <a:pt x="3407585" y="1198899"/>
                    <a:pt x="3598073" y="1411200"/>
                  </a:cubicBezTo>
                  <a:cubicBezTo>
                    <a:pt x="2504649" y="1400175"/>
                    <a:pt x="1618112" y="1390491"/>
                    <a:pt x="0" y="1411200"/>
                  </a:cubicBezTo>
                  <a:cubicBezTo>
                    <a:pt x="195829" y="717797"/>
                    <a:pt x="60784" y="611309"/>
                    <a:pt x="0" y="0"/>
                  </a:cubicBezTo>
                  <a:close/>
                </a:path>
                <a:path w="3598073" h="1411200" fill="none" stroke="0" extrusionOk="0">
                  <a:moveTo>
                    <a:pt x="0" y="0"/>
                  </a:moveTo>
                  <a:cubicBezTo>
                    <a:pt x="927218" y="-115347"/>
                    <a:pt x="2343276" y="6590"/>
                    <a:pt x="3598073" y="0"/>
                  </a:cubicBezTo>
                  <a:cubicBezTo>
                    <a:pt x="3569445" y="210701"/>
                    <a:pt x="3379258" y="1209943"/>
                    <a:pt x="3598073" y="1411200"/>
                  </a:cubicBezTo>
                  <a:cubicBezTo>
                    <a:pt x="2482666" y="1436717"/>
                    <a:pt x="1498209" y="1387666"/>
                    <a:pt x="0" y="1411200"/>
                  </a:cubicBezTo>
                  <a:cubicBezTo>
                    <a:pt x="174336" y="726968"/>
                    <a:pt x="66667" y="571354"/>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3272342"/>
                        <a:gd name="connsiteY0" fmla="*/ 0 h 1411200"/>
                        <a:gd name="connsiteX1" fmla="*/ 3272342 w 3272342"/>
                        <a:gd name="connsiteY1" fmla="*/ 0 h 1411200"/>
                        <a:gd name="connsiteX2" fmla="*/ 3272342 w 3272342"/>
                        <a:gd name="connsiteY2" fmla="*/ 1411200 h 1411200"/>
                        <a:gd name="connsiteX3" fmla="*/ 0 w 3272342"/>
                        <a:gd name="connsiteY3" fmla="*/ 1411200 h 1411200"/>
                        <a:gd name="connsiteX4" fmla="*/ 0 w 3272342"/>
                        <a:gd name="connsiteY4" fmla="*/ 0 h 1411200"/>
                        <a:gd name="connsiteX0" fmla="*/ 0 w 3272342"/>
                        <a:gd name="connsiteY0" fmla="*/ 0 h 1411200"/>
                        <a:gd name="connsiteX1" fmla="*/ 3272342 w 3272342"/>
                        <a:gd name="connsiteY1" fmla="*/ 0 h 1411200"/>
                        <a:gd name="connsiteX2" fmla="*/ 3272342 w 3272342"/>
                        <a:gd name="connsiteY2" fmla="*/ 1411200 h 1411200"/>
                        <a:gd name="connsiteX3" fmla="*/ 0 w 3272342"/>
                        <a:gd name="connsiteY3" fmla="*/ 1411200 h 1411200"/>
                        <a:gd name="connsiteX4" fmla="*/ 0 w 3272342"/>
                        <a:gd name="connsiteY4" fmla="*/ 0 h 14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2342" h="1411200" fill="none" extrusionOk="0">
                          <a:moveTo>
                            <a:pt x="0" y="0"/>
                          </a:moveTo>
                          <a:cubicBezTo>
                            <a:pt x="871221" y="-169251"/>
                            <a:pt x="2245057" y="58313"/>
                            <a:pt x="3272342" y="0"/>
                          </a:cubicBezTo>
                          <a:cubicBezTo>
                            <a:pt x="3211795" y="216303"/>
                            <a:pt x="3077034" y="1202540"/>
                            <a:pt x="3272342" y="1411200"/>
                          </a:cubicBezTo>
                          <a:cubicBezTo>
                            <a:pt x="2423731" y="1375779"/>
                            <a:pt x="1387452" y="1355324"/>
                            <a:pt x="0" y="1411200"/>
                          </a:cubicBezTo>
                          <a:cubicBezTo>
                            <a:pt x="138775" y="741042"/>
                            <a:pt x="91973" y="563449"/>
                            <a:pt x="0" y="0"/>
                          </a:cubicBezTo>
                          <a:close/>
                        </a:path>
                        <a:path w="3272342" h="1411200" stroke="0" extrusionOk="0">
                          <a:moveTo>
                            <a:pt x="0" y="0"/>
                          </a:moveTo>
                          <a:cubicBezTo>
                            <a:pt x="598139" y="-20067"/>
                            <a:pt x="2724583" y="-46159"/>
                            <a:pt x="3272342" y="0"/>
                          </a:cubicBezTo>
                          <a:cubicBezTo>
                            <a:pt x="3275998" y="579735"/>
                            <a:pt x="3193656" y="1043996"/>
                            <a:pt x="3272342" y="1411200"/>
                          </a:cubicBezTo>
                          <a:cubicBezTo>
                            <a:pt x="2133869" y="1491735"/>
                            <a:pt x="1329088" y="1329624"/>
                            <a:pt x="0" y="1411200"/>
                          </a:cubicBezTo>
                          <a:cubicBezTo>
                            <a:pt x="-30150" y="1179475"/>
                            <a:pt x="-66282" y="695407"/>
                            <a:pt x="0" y="0"/>
                          </a:cubicBezTo>
                          <a:close/>
                        </a:path>
                        <a:path w="3272342" h="1411200" fill="none" stroke="0" extrusionOk="0">
                          <a:moveTo>
                            <a:pt x="0" y="0"/>
                          </a:moveTo>
                          <a:cubicBezTo>
                            <a:pt x="686082" y="21662"/>
                            <a:pt x="1853174" y="-33714"/>
                            <a:pt x="3272342" y="0"/>
                          </a:cubicBezTo>
                          <a:cubicBezTo>
                            <a:pt x="3217908" y="186603"/>
                            <a:pt x="3106988" y="1211743"/>
                            <a:pt x="3272342" y="1411200"/>
                          </a:cubicBezTo>
                          <a:cubicBezTo>
                            <a:pt x="2299238" y="1387254"/>
                            <a:pt x="1379129" y="1405268"/>
                            <a:pt x="0" y="1411200"/>
                          </a:cubicBezTo>
                          <a:cubicBezTo>
                            <a:pt x="177131" y="722620"/>
                            <a:pt x="53806" y="590019"/>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SzPts val="2000"/>
                <a:buNone/>
              </a:pPr>
              <a:endParaRPr lang="en-US" sz="2000" dirty="0"/>
            </a:p>
          </p:txBody>
        </p:sp>
        <p:sp>
          <p:nvSpPr>
            <p:cNvPr id="28" name="TextBox 27">
              <a:extLst>
                <a:ext uri="{FF2B5EF4-FFF2-40B4-BE49-F238E27FC236}">
                  <a16:creationId xmlns:a16="http://schemas.microsoft.com/office/drawing/2014/main" id="{BB7E74E0-95DB-CD6B-E2F3-1B43A34C9DA7}"/>
                </a:ext>
              </a:extLst>
            </p:cNvPr>
            <p:cNvSpPr txBox="1"/>
            <p:nvPr/>
          </p:nvSpPr>
          <p:spPr>
            <a:xfrm>
              <a:off x="5185901" y="5146675"/>
              <a:ext cx="3273506" cy="1323439"/>
            </a:xfrm>
            <a:prstGeom prst="rect">
              <a:avLst/>
            </a:prstGeom>
            <a:noFill/>
          </p:spPr>
          <p:txBody>
            <a:bodyPr wrap="square" rtlCol="0">
              <a:spAutoFit/>
            </a:bodyPr>
            <a:lstStyle/>
            <a:p>
              <a:pPr algn="ctr"/>
              <a:r>
                <a:rPr lang="en-GB" sz="2000" dirty="0">
                  <a:solidFill>
                    <a:schemeClr val="tx1">
                      <a:lumMod val="85000"/>
                      <a:lumOff val="15000"/>
                    </a:schemeClr>
                  </a:solidFill>
                  <a:latin typeface="Arial" panose="020B0604020202020204" pitchFamily="34" charset="0"/>
                  <a:cs typeface="Arial" panose="020B0604020202020204" pitchFamily="34" charset="0"/>
                </a:rPr>
                <a:t>Analysis of non-secure messaging and calls that look for keywords and phrases of concern</a:t>
              </a:r>
            </a:p>
          </p:txBody>
        </p:sp>
      </p:grpSp>
      <p:pic>
        <p:nvPicPr>
          <p:cNvPr id="3" name="Graphic 2" descr="Security camera">
            <a:extLst>
              <a:ext uri="{FF2B5EF4-FFF2-40B4-BE49-F238E27FC236}">
                <a16:creationId xmlns:a16="http://schemas.microsoft.com/office/drawing/2014/main" id="{8A102DD0-8423-77B6-A274-2012B24C2EB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26335" y="3361263"/>
            <a:ext cx="914400" cy="914400"/>
          </a:xfrm>
          <a:prstGeom prst="rect">
            <a:avLst/>
          </a:prstGeom>
        </p:spPr>
      </p:pic>
      <p:grpSp>
        <p:nvGrpSpPr>
          <p:cNvPr id="5" name="Group 4">
            <a:extLst>
              <a:ext uri="{FF2B5EF4-FFF2-40B4-BE49-F238E27FC236}">
                <a16:creationId xmlns:a16="http://schemas.microsoft.com/office/drawing/2014/main" id="{4E0ECD60-1603-3318-4C96-9C692BA7FFCF}"/>
              </a:ext>
            </a:extLst>
          </p:cNvPr>
          <p:cNvGrpSpPr/>
          <p:nvPr/>
        </p:nvGrpSpPr>
        <p:grpSpPr>
          <a:xfrm>
            <a:off x="770429" y="2150234"/>
            <a:ext cx="3324204" cy="1746075"/>
            <a:chOff x="722886" y="4060630"/>
            <a:chExt cx="2445475" cy="1746075"/>
          </a:xfrm>
        </p:grpSpPr>
        <p:sp>
          <p:nvSpPr>
            <p:cNvPr id="6" name="Content Placeholder 6">
              <a:extLst>
                <a:ext uri="{FF2B5EF4-FFF2-40B4-BE49-F238E27FC236}">
                  <a16:creationId xmlns:a16="http://schemas.microsoft.com/office/drawing/2014/main" id="{A328BB27-9A2D-589E-1DAD-A27103318B95}"/>
                </a:ext>
              </a:extLst>
            </p:cNvPr>
            <p:cNvSpPr txBox="1">
              <a:spLocks/>
            </p:cNvSpPr>
            <p:nvPr/>
          </p:nvSpPr>
          <p:spPr>
            <a:xfrm>
              <a:off x="722886" y="4077241"/>
              <a:ext cx="2445475" cy="1729464"/>
            </a:xfrm>
            <a:custGeom>
              <a:avLst/>
              <a:gdLst>
                <a:gd name="connsiteX0" fmla="*/ 0 w 2445475"/>
                <a:gd name="connsiteY0" fmla="*/ 0 h 1729464"/>
                <a:gd name="connsiteX1" fmla="*/ 2445474 w 2445475"/>
                <a:gd name="connsiteY1" fmla="*/ 0 h 1729464"/>
                <a:gd name="connsiteX2" fmla="*/ 2445474 w 2445475"/>
                <a:gd name="connsiteY2" fmla="*/ 1729464 h 1729464"/>
                <a:gd name="connsiteX3" fmla="*/ 0 w 2445475"/>
                <a:gd name="connsiteY3" fmla="*/ 1729464 h 1729464"/>
                <a:gd name="connsiteX4" fmla="*/ 0 w 2445475"/>
                <a:gd name="connsiteY4" fmla="*/ 0 h 1729464"/>
                <a:gd name="connsiteX0" fmla="*/ 0 w 2445475"/>
                <a:gd name="connsiteY0" fmla="*/ 0 h 1729464"/>
                <a:gd name="connsiteX1" fmla="*/ 2445474 w 2445475"/>
                <a:gd name="connsiteY1" fmla="*/ 0 h 1729464"/>
                <a:gd name="connsiteX2" fmla="*/ 2445474 w 2445475"/>
                <a:gd name="connsiteY2" fmla="*/ 1729464 h 1729464"/>
                <a:gd name="connsiteX3" fmla="*/ 0 w 2445475"/>
                <a:gd name="connsiteY3" fmla="*/ 1729464 h 1729464"/>
                <a:gd name="connsiteX4" fmla="*/ 0 w 2445475"/>
                <a:gd name="connsiteY4" fmla="*/ 0 h 1729464"/>
                <a:gd name="connsiteX0" fmla="*/ 0 w 2445475"/>
                <a:gd name="connsiteY0" fmla="*/ 0 h 1729464"/>
                <a:gd name="connsiteX1" fmla="*/ 2445474 w 2445475"/>
                <a:gd name="connsiteY1" fmla="*/ 0 h 1729464"/>
                <a:gd name="connsiteX2" fmla="*/ 2445474 w 2445475"/>
                <a:gd name="connsiteY2" fmla="*/ 1729464 h 1729464"/>
                <a:gd name="connsiteX3" fmla="*/ 0 w 2445475"/>
                <a:gd name="connsiteY3" fmla="*/ 1729464 h 1729464"/>
                <a:gd name="connsiteX4" fmla="*/ 0 w 2445475"/>
                <a:gd name="connsiteY4" fmla="*/ 0 h 172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475" h="1729464" fill="none" extrusionOk="0">
                  <a:moveTo>
                    <a:pt x="0" y="0"/>
                  </a:moveTo>
                  <a:cubicBezTo>
                    <a:pt x="643322" y="-132991"/>
                    <a:pt x="1644629" y="64544"/>
                    <a:pt x="2445474" y="0"/>
                  </a:cubicBezTo>
                  <a:cubicBezTo>
                    <a:pt x="2425284" y="307140"/>
                    <a:pt x="2280668" y="1473539"/>
                    <a:pt x="2445474" y="1729464"/>
                  </a:cubicBezTo>
                  <a:cubicBezTo>
                    <a:pt x="1961197" y="1706646"/>
                    <a:pt x="847922" y="1567856"/>
                    <a:pt x="0" y="1729464"/>
                  </a:cubicBezTo>
                  <a:cubicBezTo>
                    <a:pt x="75715" y="915532"/>
                    <a:pt x="70781" y="695767"/>
                    <a:pt x="0" y="0"/>
                  </a:cubicBezTo>
                  <a:close/>
                </a:path>
                <a:path w="2445475" h="1729464" stroke="0" extrusionOk="0">
                  <a:moveTo>
                    <a:pt x="0" y="0"/>
                  </a:moveTo>
                  <a:cubicBezTo>
                    <a:pt x="420015" y="117989"/>
                    <a:pt x="2095066" y="70112"/>
                    <a:pt x="2445474" y="0"/>
                  </a:cubicBezTo>
                  <a:cubicBezTo>
                    <a:pt x="2376769" y="727260"/>
                    <a:pt x="2374444" y="1260640"/>
                    <a:pt x="2445474" y="1729464"/>
                  </a:cubicBezTo>
                  <a:cubicBezTo>
                    <a:pt x="1597894" y="1830828"/>
                    <a:pt x="1070349" y="1615215"/>
                    <a:pt x="0" y="1729464"/>
                  </a:cubicBezTo>
                  <a:cubicBezTo>
                    <a:pt x="-66557" y="1559601"/>
                    <a:pt x="-35755" y="924179"/>
                    <a:pt x="0" y="0"/>
                  </a:cubicBezTo>
                  <a:close/>
                </a:path>
                <a:path w="2445475" h="1729464" fill="none" stroke="0" extrusionOk="0">
                  <a:moveTo>
                    <a:pt x="0" y="0"/>
                  </a:moveTo>
                  <a:cubicBezTo>
                    <a:pt x="635203" y="101558"/>
                    <a:pt x="1402080" y="9579"/>
                    <a:pt x="2445474" y="0"/>
                  </a:cubicBezTo>
                  <a:cubicBezTo>
                    <a:pt x="2440950" y="243865"/>
                    <a:pt x="2293301" y="1454176"/>
                    <a:pt x="2445474" y="1729464"/>
                  </a:cubicBezTo>
                  <a:cubicBezTo>
                    <a:pt x="1670141" y="1720745"/>
                    <a:pt x="1075126" y="1740655"/>
                    <a:pt x="0" y="1729464"/>
                  </a:cubicBezTo>
                  <a:cubicBezTo>
                    <a:pt x="130375" y="872429"/>
                    <a:pt x="49459" y="755752"/>
                    <a:pt x="0" y="0"/>
                  </a:cubicBezTo>
                  <a:close/>
                </a:path>
                <a:path w="2445475" h="1729464" fill="none" stroke="0" extrusionOk="0">
                  <a:moveTo>
                    <a:pt x="0" y="0"/>
                  </a:moveTo>
                  <a:cubicBezTo>
                    <a:pt x="521781" y="6749"/>
                    <a:pt x="1489029" y="17325"/>
                    <a:pt x="2445474" y="0"/>
                  </a:cubicBezTo>
                  <a:cubicBezTo>
                    <a:pt x="2457335" y="270331"/>
                    <a:pt x="2286623" y="1507652"/>
                    <a:pt x="2445474" y="1729464"/>
                  </a:cubicBezTo>
                  <a:cubicBezTo>
                    <a:pt x="1685221" y="1734074"/>
                    <a:pt x="932715" y="1684858"/>
                    <a:pt x="0" y="1729464"/>
                  </a:cubicBezTo>
                  <a:cubicBezTo>
                    <a:pt x="109123" y="903156"/>
                    <a:pt x="51814" y="710579"/>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3324204"/>
                        <a:gd name="connsiteY0" fmla="*/ 0 h 1729464"/>
                        <a:gd name="connsiteX1" fmla="*/ 3324203 w 3324204"/>
                        <a:gd name="connsiteY1" fmla="*/ 0 h 1729464"/>
                        <a:gd name="connsiteX2" fmla="*/ 3324203 w 3324204"/>
                        <a:gd name="connsiteY2" fmla="*/ 1729464 h 1729464"/>
                        <a:gd name="connsiteX3" fmla="*/ 0 w 3324204"/>
                        <a:gd name="connsiteY3" fmla="*/ 1729464 h 1729464"/>
                        <a:gd name="connsiteX4" fmla="*/ 0 w 3324204"/>
                        <a:gd name="connsiteY4" fmla="*/ 0 h 1729464"/>
                        <a:gd name="connsiteX0" fmla="*/ 0 w 3324204"/>
                        <a:gd name="connsiteY0" fmla="*/ 0 h 1729464"/>
                        <a:gd name="connsiteX1" fmla="*/ 3324203 w 3324204"/>
                        <a:gd name="connsiteY1" fmla="*/ 0 h 1729464"/>
                        <a:gd name="connsiteX2" fmla="*/ 3324203 w 3324204"/>
                        <a:gd name="connsiteY2" fmla="*/ 1729464 h 1729464"/>
                        <a:gd name="connsiteX3" fmla="*/ 0 w 3324204"/>
                        <a:gd name="connsiteY3" fmla="*/ 1729464 h 1729464"/>
                        <a:gd name="connsiteX4" fmla="*/ 0 w 3324204"/>
                        <a:gd name="connsiteY4" fmla="*/ 0 h 172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04" h="1729464" fill="none" extrusionOk="0">
                          <a:moveTo>
                            <a:pt x="0" y="0"/>
                          </a:moveTo>
                          <a:cubicBezTo>
                            <a:pt x="750224" y="-46105"/>
                            <a:pt x="2168852" y="61304"/>
                            <a:pt x="3324203" y="0"/>
                          </a:cubicBezTo>
                          <a:cubicBezTo>
                            <a:pt x="3273278" y="277613"/>
                            <a:pt x="3133341" y="1474063"/>
                            <a:pt x="3324203" y="1729464"/>
                          </a:cubicBezTo>
                          <a:cubicBezTo>
                            <a:pt x="2482082" y="1687035"/>
                            <a:pt x="1332815" y="1628358"/>
                            <a:pt x="0" y="1729464"/>
                          </a:cubicBezTo>
                          <a:cubicBezTo>
                            <a:pt x="138954" y="907622"/>
                            <a:pt x="83589" y="708359"/>
                            <a:pt x="0" y="0"/>
                          </a:cubicBezTo>
                          <a:close/>
                        </a:path>
                        <a:path w="3324204" h="1729464" stroke="0" extrusionOk="0">
                          <a:moveTo>
                            <a:pt x="0" y="0"/>
                          </a:moveTo>
                          <a:cubicBezTo>
                            <a:pt x="589511" y="55511"/>
                            <a:pt x="2804557" y="10682"/>
                            <a:pt x="3324203" y="0"/>
                          </a:cubicBezTo>
                          <a:cubicBezTo>
                            <a:pt x="3312040" y="711414"/>
                            <a:pt x="3256072" y="1328302"/>
                            <a:pt x="3324203" y="1729464"/>
                          </a:cubicBezTo>
                          <a:cubicBezTo>
                            <a:pt x="2162595" y="1770805"/>
                            <a:pt x="1374632" y="1629785"/>
                            <a:pt x="0" y="1729464"/>
                          </a:cubicBezTo>
                          <a:cubicBezTo>
                            <a:pt x="-57651" y="1504637"/>
                            <a:pt x="-60683" y="881006"/>
                            <a:pt x="0" y="0"/>
                          </a:cubicBezTo>
                          <a:close/>
                        </a:path>
                        <a:path w="3324204" h="1729464" fill="none" stroke="0" extrusionOk="0">
                          <a:moveTo>
                            <a:pt x="0" y="0"/>
                          </a:moveTo>
                          <a:cubicBezTo>
                            <a:pt x="697463" y="18817"/>
                            <a:pt x="1915590" y="-11158"/>
                            <a:pt x="3324203" y="0"/>
                          </a:cubicBezTo>
                          <a:cubicBezTo>
                            <a:pt x="3294731" y="225544"/>
                            <a:pt x="3151668" y="1491559"/>
                            <a:pt x="3324203" y="1729464"/>
                          </a:cubicBezTo>
                          <a:cubicBezTo>
                            <a:pt x="2313704" y="1703144"/>
                            <a:pt x="1370256" y="1750402"/>
                            <a:pt x="0" y="1729464"/>
                          </a:cubicBezTo>
                          <a:cubicBezTo>
                            <a:pt x="170639" y="894323"/>
                            <a:pt x="63523" y="719976"/>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SzPts val="2000"/>
                <a:buNone/>
              </a:pPr>
              <a:endParaRPr lang="en-US" sz="2000" dirty="0"/>
            </a:p>
          </p:txBody>
        </p:sp>
        <p:sp>
          <p:nvSpPr>
            <p:cNvPr id="7" name="TextBox 6">
              <a:extLst>
                <a:ext uri="{FF2B5EF4-FFF2-40B4-BE49-F238E27FC236}">
                  <a16:creationId xmlns:a16="http://schemas.microsoft.com/office/drawing/2014/main" id="{B404FEC7-4400-0573-55F3-4C895D8B4050}"/>
                </a:ext>
              </a:extLst>
            </p:cNvPr>
            <p:cNvSpPr txBox="1"/>
            <p:nvPr/>
          </p:nvSpPr>
          <p:spPr>
            <a:xfrm>
              <a:off x="748814" y="4060630"/>
              <a:ext cx="2338443" cy="1631216"/>
            </a:xfrm>
            <a:prstGeom prst="rect">
              <a:avLst/>
            </a:prstGeom>
            <a:noFill/>
          </p:spPr>
          <p:txBody>
            <a:bodyPr wrap="square" rtlCol="0">
              <a:spAutoFit/>
            </a:bodyPr>
            <a:lstStyle/>
            <a:p>
              <a:pPr algn="ctr"/>
              <a:r>
                <a:rPr lang="en-GB" sz="2000" dirty="0">
                  <a:solidFill>
                    <a:schemeClr val="tx1">
                      <a:lumMod val="85000"/>
                      <a:lumOff val="15000"/>
                    </a:schemeClr>
                  </a:solidFill>
                  <a:latin typeface="Arial" panose="020B0604020202020204" pitchFamily="34" charset="0"/>
                  <a:cs typeface="Arial" panose="020B0604020202020204" pitchFamily="34" charset="0"/>
                </a:rPr>
                <a:t>Below The Line (BTL) marketing, where devices record search/shopping habits to market personalised content.</a:t>
              </a:r>
            </a:p>
          </p:txBody>
        </p:sp>
      </p:grpSp>
      <p:cxnSp>
        <p:nvCxnSpPr>
          <p:cNvPr id="14" name="Straight Connector 13">
            <a:extLst>
              <a:ext uri="{FF2B5EF4-FFF2-40B4-BE49-F238E27FC236}">
                <a16:creationId xmlns:a16="http://schemas.microsoft.com/office/drawing/2014/main" id="{24F7A912-5FEC-D975-1599-43EA2D01EC43}"/>
              </a:ext>
            </a:extLst>
          </p:cNvPr>
          <p:cNvCxnSpPr>
            <a:cxnSpLocks/>
          </p:cNvCxnSpPr>
          <p:nvPr/>
        </p:nvCxnSpPr>
        <p:spPr>
          <a:xfrm flipV="1">
            <a:off x="6359960" y="2611751"/>
            <a:ext cx="0" cy="520732"/>
          </a:xfrm>
          <a:prstGeom prst="line">
            <a:avLst/>
          </a:prstGeom>
          <a:ln w="57150">
            <a:solidFill>
              <a:srgbClr val="466318"/>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2A45D87A-40FE-28A2-F10B-2B25F0A36A15}"/>
              </a:ext>
            </a:extLst>
          </p:cNvPr>
          <p:cNvGrpSpPr/>
          <p:nvPr/>
        </p:nvGrpSpPr>
        <p:grpSpPr>
          <a:xfrm>
            <a:off x="4490855" y="1575156"/>
            <a:ext cx="3628150" cy="1132041"/>
            <a:chOff x="1225807" y="1798133"/>
            <a:chExt cx="2429735" cy="1411200"/>
          </a:xfrm>
        </p:grpSpPr>
        <p:sp>
          <p:nvSpPr>
            <p:cNvPr id="11" name="Content Placeholder 6">
              <a:extLst>
                <a:ext uri="{FF2B5EF4-FFF2-40B4-BE49-F238E27FC236}">
                  <a16:creationId xmlns:a16="http://schemas.microsoft.com/office/drawing/2014/main" id="{7A1E30B1-D2A9-6DDB-88CC-1AEAE573088D}"/>
                </a:ext>
              </a:extLst>
            </p:cNvPr>
            <p:cNvSpPr txBox="1">
              <a:spLocks/>
            </p:cNvSpPr>
            <p:nvPr/>
          </p:nvSpPr>
          <p:spPr>
            <a:xfrm>
              <a:off x="1225807" y="1798133"/>
              <a:ext cx="2429735" cy="1411200"/>
            </a:xfrm>
            <a:custGeom>
              <a:avLst/>
              <a:gdLst>
                <a:gd name="connsiteX0" fmla="*/ 0 w 2429735"/>
                <a:gd name="connsiteY0" fmla="*/ 0 h 1411200"/>
                <a:gd name="connsiteX1" fmla="*/ 2429734 w 2429735"/>
                <a:gd name="connsiteY1" fmla="*/ 0 h 1411200"/>
                <a:gd name="connsiteX2" fmla="*/ 2429734 w 2429735"/>
                <a:gd name="connsiteY2" fmla="*/ 1411199 h 1411200"/>
                <a:gd name="connsiteX3" fmla="*/ 0 w 2429735"/>
                <a:gd name="connsiteY3" fmla="*/ 1411199 h 1411200"/>
                <a:gd name="connsiteX4" fmla="*/ 0 w 2429735"/>
                <a:gd name="connsiteY4" fmla="*/ 0 h 1411200"/>
                <a:gd name="connsiteX0" fmla="*/ 0 w 2429735"/>
                <a:gd name="connsiteY0" fmla="*/ 0 h 1411200"/>
                <a:gd name="connsiteX1" fmla="*/ 2429734 w 2429735"/>
                <a:gd name="connsiteY1" fmla="*/ 0 h 1411200"/>
                <a:gd name="connsiteX2" fmla="*/ 2429734 w 2429735"/>
                <a:gd name="connsiteY2" fmla="*/ 1411199 h 1411200"/>
                <a:gd name="connsiteX3" fmla="*/ 0 w 2429735"/>
                <a:gd name="connsiteY3" fmla="*/ 1411199 h 1411200"/>
                <a:gd name="connsiteX4" fmla="*/ 0 w 2429735"/>
                <a:gd name="connsiteY4" fmla="*/ 0 h 1411200"/>
                <a:gd name="connsiteX0" fmla="*/ 0 w 2429735"/>
                <a:gd name="connsiteY0" fmla="*/ 0 h 1411200"/>
                <a:gd name="connsiteX1" fmla="*/ 2429734 w 2429735"/>
                <a:gd name="connsiteY1" fmla="*/ 0 h 1411200"/>
                <a:gd name="connsiteX2" fmla="*/ 2429734 w 2429735"/>
                <a:gd name="connsiteY2" fmla="*/ 1411199 h 1411200"/>
                <a:gd name="connsiteX3" fmla="*/ 0 w 2429735"/>
                <a:gd name="connsiteY3" fmla="*/ 1411199 h 1411200"/>
                <a:gd name="connsiteX4" fmla="*/ 0 w 2429735"/>
                <a:gd name="connsiteY4" fmla="*/ 0 h 14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735" h="1411200" fill="none" extrusionOk="0">
                  <a:moveTo>
                    <a:pt x="0" y="0"/>
                  </a:moveTo>
                  <a:cubicBezTo>
                    <a:pt x="662146" y="-215994"/>
                    <a:pt x="1754200" y="70312"/>
                    <a:pt x="2429734" y="0"/>
                  </a:cubicBezTo>
                  <a:cubicBezTo>
                    <a:pt x="2394766" y="228669"/>
                    <a:pt x="2280233" y="1202250"/>
                    <a:pt x="2429734" y="1411199"/>
                  </a:cubicBezTo>
                  <a:cubicBezTo>
                    <a:pt x="1864554" y="1394409"/>
                    <a:pt x="891319" y="1269192"/>
                    <a:pt x="0" y="1411199"/>
                  </a:cubicBezTo>
                  <a:cubicBezTo>
                    <a:pt x="78908" y="749712"/>
                    <a:pt x="82166" y="542849"/>
                    <a:pt x="0" y="0"/>
                  </a:cubicBezTo>
                  <a:close/>
                </a:path>
                <a:path w="2429735" h="1411200" stroke="0" extrusionOk="0">
                  <a:moveTo>
                    <a:pt x="0" y="0"/>
                  </a:moveTo>
                  <a:cubicBezTo>
                    <a:pt x="417366" y="147160"/>
                    <a:pt x="2061883" y="52273"/>
                    <a:pt x="2429734" y="0"/>
                  </a:cubicBezTo>
                  <a:cubicBezTo>
                    <a:pt x="2457837" y="570507"/>
                    <a:pt x="2368771" y="1033522"/>
                    <a:pt x="2429734" y="1411199"/>
                  </a:cubicBezTo>
                  <a:cubicBezTo>
                    <a:pt x="1597659" y="1634253"/>
                    <a:pt x="1043064" y="1299621"/>
                    <a:pt x="0" y="1411199"/>
                  </a:cubicBezTo>
                  <a:cubicBezTo>
                    <a:pt x="-52304" y="1270954"/>
                    <a:pt x="-27708" y="831969"/>
                    <a:pt x="0" y="0"/>
                  </a:cubicBezTo>
                  <a:close/>
                </a:path>
                <a:path w="2429735" h="1411200" fill="none" stroke="0" extrusionOk="0">
                  <a:moveTo>
                    <a:pt x="0" y="0"/>
                  </a:moveTo>
                  <a:cubicBezTo>
                    <a:pt x="568091" y="48293"/>
                    <a:pt x="1358250" y="-33514"/>
                    <a:pt x="2429734" y="0"/>
                  </a:cubicBezTo>
                  <a:cubicBezTo>
                    <a:pt x="2409400" y="202451"/>
                    <a:pt x="2277311" y="1223531"/>
                    <a:pt x="2429734" y="1411199"/>
                  </a:cubicBezTo>
                  <a:cubicBezTo>
                    <a:pt x="1649501" y="1429962"/>
                    <a:pt x="1006019" y="1549265"/>
                    <a:pt x="0" y="1411199"/>
                  </a:cubicBezTo>
                  <a:cubicBezTo>
                    <a:pt x="131954" y="705009"/>
                    <a:pt x="47093" y="617699"/>
                    <a:pt x="0" y="0"/>
                  </a:cubicBezTo>
                  <a:close/>
                </a:path>
                <a:path w="2429735" h="1411200" fill="none" stroke="0" extrusionOk="0">
                  <a:moveTo>
                    <a:pt x="0" y="0"/>
                  </a:moveTo>
                  <a:cubicBezTo>
                    <a:pt x="564663" y="-84975"/>
                    <a:pt x="1611740" y="34610"/>
                    <a:pt x="2429734" y="0"/>
                  </a:cubicBezTo>
                  <a:cubicBezTo>
                    <a:pt x="2391670" y="191870"/>
                    <a:pt x="2268345" y="1241311"/>
                    <a:pt x="2429734" y="1411199"/>
                  </a:cubicBezTo>
                  <a:cubicBezTo>
                    <a:pt x="1714874" y="1435311"/>
                    <a:pt x="883720" y="1428712"/>
                    <a:pt x="0" y="1411199"/>
                  </a:cubicBezTo>
                  <a:cubicBezTo>
                    <a:pt x="107315" y="740589"/>
                    <a:pt x="39774" y="574378"/>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3628150"/>
                        <a:gd name="connsiteY0" fmla="*/ 0 h 1132041"/>
                        <a:gd name="connsiteX1" fmla="*/ 3628149 w 3628150"/>
                        <a:gd name="connsiteY1" fmla="*/ 0 h 1132041"/>
                        <a:gd name="connsiteX2" fmla="*/ 3628149 w 3628150"/>
                        <a:gd name="connsiteY2" fmla="*/ 1132041 h 1132041"/>
                        <a:gd name="connsiteX3" fmla="*/ 0 w 3628150"/>
                        <a:gd name="connsiteY3" fmla="*/ 1132041 h 1132041"/>
                        <a:gd name="connsiteX4" fmla="*/ 0 w 3628150"/>
                        <a:gd name="connsiteY4" fmla="*/ 0 h 1132041"/>
                        <a:gd name="connsiteX0" fmla="*/ 0 w 3628150"/>
                        <a:gd name="connsiteY0" fmla="*/ 0 h 1132041"/>
                        <a:gd name="connsiteX1" fmla="*/ 3628149 w 3628150"/>
                        <a:gd name="connsiteY1" fmla="*/ 0 h 1132041"/>
                        <a:gd name="connsiteX2" fmla="*/ 3628149 w 3628150"/>
                        <a:gd name="connsiteY2" fmla="*/ 1132041 h 1132041"/>
                        <a:gd name="connsiteX3" fmla="*/ 0 w 3628150"/>
                        <a:gd name="connsiteY3" fmla="*/ 1132041 h 1132041"/>
                        <a:gd name="connsiteX4" fmla="*/ 0 w 3628150"/>
                        <a:gd name="connsiteY4" fmla="*/ 0 h 1132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150" h="1132041" fill="none" extrusionOk="0">
                          <a:moveTo>
                            <a:pt x="0" y="0"/>
                          </a:moveTo>
                          <a:cubicBezTo>
                            <a:pt x="914426" y="-135323"/>
                            <a:pt x="2519890" y="52875"/>
                            <a:pt x="3628149" y="0"/>
                          </a:cubicBezTo>
                          <a:cubicBezTo>
                            <a:pt x="3545975" y="155925"/>
                            <a:pt x="3419016" y="964588"/>
                            <a:pt x="3628149" y="1132041"/>
                          </a:cubicBezTo>
                          <a:cubicBezTo>
                            <a:pt x="2755774" y="1116357"/>
                            <a:pt x="1468100" y="1051752"/>
                            <a:pt x="0" y="1132041"/>
                          </a:cubicBezTo>
                          <a:cubicBezTo>
                            <a:pt x="157477" y="595051"/>
                            <a:pt x="93783" y="456519"/>
                            <a:pt x="0" y="0"/>
                          </a:cubicBezTo>
                          <a:close/>
                        </a:path>
                        <a:path w="3628150" h="1132041" stroke="0" extrusionOk="0">
                          <a:moveTo>
                            <a:pt x="0" y="0"/>
                          </a:moveTo>
                          <a:cubicBezTo>
                            <a:pt x="648024" y="57123"/>
                            <a:pt x="3042692" y="5702"/>
                            <a:pt x="3628149" y="0"/>
                          </a:cubicBezTo>
                          <a:cubicBezTo>
                            <a:pt x="3687548" y="455168"/>
                            <a:pt x="3550112" y="851663"/>
                            <a:pt x="3628149" y="1132041"/>
                          </a:cubicBezTo>
                          <a:cubicBezTo>
                            <a:pt x="2366652" y="1222938"/>
                            <a:pt x="1506002" y="1049360"/>
                            <a:pt x="0" y="1132041"/>
                          </a:cubicBezTo>
                          <a:cubicBezTo>
                            <a:pt x="-47955" y="982671"/>
                            <a:pt x="-64344" y="607445"/>
                            <a:pt x="0" y="0"/>
                          </a:cubicBezTo>
                          <a:close/>
                        </a:path>
                        <a:path w="3628150" h="1132041" fill="none" stroke="0" extrusionOk="0">
                          <a:moveTo>
                            <a:pt x="0" y="0"/>
                          </a:moveTo>
                          <a:cubicBezTo>
                            <a:pt x="770371" y="10377"/>
                            <a:pt x="2046033" y="-54753"/>
                            <a:pt x="3628149" y="0"/>
                          </a:cubicBezTo>
                          <a:cubicBezTo>
                            <a:pt x="3572664" y="147993"/>
                            <a:pt x="3428736" y="1003921"/>
                            <a:pt x="3628149" y="1132041"/>
                          </a:cubicBezTo>
                          <a:cubicBezTo>
                            <a:pt x="2485233" y="1140537"/>
                            <a:pt x="1437157" y="1247873"/>
                            <a:pt x="0" y="1132041"/>
                          </a:cubicBezTo>
                          <a:cubicBezTo>
                            <a:pt x="191569" y="578825"/>
                            <a:pt x="67149" y="473156"/>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SzPts val="2000"/>
                <a:buNone/>
              </a:pPr>
              <a:endParaRPr lang="en-US" sz="2000" dirty="0"/>
            </a:p>
          </p:txBody>
        </p:sp>
        <p:sp>
          <p:nvSpPr>
            <p:cNvPr id="12" name="TextBox 11">
              <a:extLst>
                <a:ext uri="{FF2B5EF4-FFF2-40B4-BE49-F238E27FC236}">
                  <a16:creationId xmlns:a16="http://schemas.microsoft.com/office/drawing/2014/main" id="{DDEE9930-AFC7-0653-A9CC-250A0E9585D7}"/>
                </a:ext>
              </a:extLst>
            </p:cNvPr>
            <p:cNvSpPr txBox="1"/>
            <p:nvPr/>
          </p:nvSpPr>
          <p:spPr>
            <a:xfrm>
              <a:off x="1225807" y="1842013"/>
              <a:ext cx="2361236" cy="1323439"/>
            </a:xfrm>
            <a:prstGeom prst="rect">
              <a:avLst/>
            </a:prstGeom>
            <a:noFill/>
          </p:spPr>
          <p:txBody>
            <a:bodyPr wrap="square" rtlCol="0">
              <a:spAutoFit/>
            </a:bodyPr>
            <a:lstStyle/>
            <a:p>
              <a:pPr algn="ctr"/>
              <a:r>
                <a:rPr lang="en-GB" sz="2000" dirty="0">
                  <a:solidFill>
                    <a:schemeClr val="tx1">
                      <a:lumMod val="85000"/>
                      <a:lumOff val="15000"/>
                    </a:schemeClr>
                  </a:solidFill>
                  <a:latin typeface="Arial" panose="020B0604020202020204" pitchFamily="34" charset="0"/>
                  <a:cs typeface="Arial" panose="020B0604020202020204" pitchFamily="34" charset="0"/>
                </a:rPr>
                <a:t>CCTV (Closed Circuit Television) can be linked to facial recognition</a:t>
              </a:r>
            </a:p>
          </p:txBody>
        </p:sp>
      </p:grpSp>
    </p:spTree>
    <p:extLst>
      <p:ext uri="{BB962C8B-B14F-4D97-AF65-F5344CB8AC3E}">
        <p14:creationId xmlns:p14="http://schemas.microsoft.com/office/powerpoint/2010/main" val="209148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Real-life examples</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7427495" cy="4351338"/>
          </a:xfrm>
        </p:spPr>
        <p:txBody>
          <a:bodyPr>
            <a:noAutofit/>
          </a:bodyPr>
          <a:lstStyle/>
          <a:p>
            <a:pPr marL="0" indent="0">
              <a:lnSpc>
                <a:spcPct val="98000"/>
              </a:lnSpc>
              <a:spcAft>
                <a:spcPts val="800"/>
              </a:spcAft>
              <a:buNone/>
            </a:pPr>
            <a:r>
              <a:rPr lang="en-GB" dirty="0"/>
              <a:t>For each question below, find a real-life example.</a:t>
            </a:r>
          </a:p>
          <a:p>
            <a:pPr marL="800100" lvl="1" indent="-342900">
              <a:lnSpc>
                <a:spcPct val="115000"/>
              </a:lnSpc>
              <a:buFont typeface="+mj-lt"/>
              <a:buAutoNum type="arabicPeriod"/>
            </a:pPr>
            <a:r>
              <a:rPr lang="en-GB" sz="2400" dirty="0">
                <a:effectLst/>
                <a:latin typeface="Arial" panose="020B0604020202020204" pitchFamily="34" charset="0"/>
                <a:ea typeface="Arial" panose="020B0604020202020204" pitchFamily="34" charset="0"/>
              </a:rPr>
              <a:t>What might a digital footprint include?</a:t>
            </a:r>
          </a:p>
          <a:p>
            <a:pPr marL="800100" lvl="1" indent="-342900">
              <a:lnSpc>
                <a:spcPct val="115000"/>
              </a:lnSpc>
              <a:buFont typeface="+mj-lt"/>
              <a:buAutoNum type="arabicPeriod"/>
            </a:pPr>
            <a:r>
              <a:rPr lang="en-GB" sz="2400" dirty="0">
                <a:effectLst/>
                <a:latin typeface="Arial" panose="020B0604020202020204" pitchFamily="34" charset="0"/>
                <a:ea typeface="Arial" panose="020B0604020202020204" pitchFamily="34" charset="0"/>
              </a:rPr>
              <a:t>Why is this information valuable to others?</a:t>
            </a:r>
          </a:p>
          <a:p>
            <a:pPr marL="800100" lvl="1" indent="-342900">
              <a:lnSpc>
                <a:spcPct val="115000"/>
              </a:lnSpc>
              <a:buFont typeface="+mj-lt"/>
              <a:buAutoNum type="arabicPeriod"/>
            </a:pPr>
            <a:r>
              <a:rPr lang="en-GB" sz="2400" dirty="0">
                <a:effectLst/>
                <a:latin typeface="Arial" panose="020B0604020202020204" pitchFamily="34" charset="0"/>
                <a:ea typeface="Arial" panose="020B0604020202020204" pitchFamily="34" charset="0"/>
              </a:rPr>
              <a:t>Other than CCTV, what examples of surveillance are used now?</a:t>
            </a:r>
            <a:endParaRPr lang="en-GB" sz="2400" dirty="0"/>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4076"/>
              <a:gd name="connsiteY0" fmla="*/ 0 h 4351338"/>
              <a:gd name="connsiteX1" fmla="*/ 3174076 w 3174076"/>
              <a:gd name="connsiteY1" fmla="*/ 0 h 4351338"/>
              <a:gd name="connsiteX2" fmla="*/ 3174076 w 3174076"/>
              <a:gd name="connsiteY2" fmla="*/ 4351338 h 4351338"/>
              <a:gd name="connsiteX3" fmla="*/ 0 w 3174076"/>
              <a:gd name="connsiteY3" fmla="*/ 4351338 h 4351338"/>
              <a:gd name="connsiteX4" fmla="*/ 0 w 317407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076" h="4351338" fill="none" extrusionOk="0">
                <a:moveTo>
                  <a:pt x="0" y="0"/>
                </a:moveTo>
                <a:cubicBezTo>
                  <a:pt x="683513" y="-33775"/>
                  <a:pt x="1982506" y="138873"/>
                  <a:pt x="3174076" y="0"/>
                </a:cubicBezTo>
                <a:cubicBezTo>
                  <a:pt x="3100305" y="585222"/>
                  <a:pt x="3018193" y="3710241"/>
                  <a:pt x="3174076" y="4351338"/>
                </a:cubicBezTo>
                <a:cubicBezTo>
                  <a:pt x="2289957" y="4214008"/>
                  <a:pt x="1369523" y="4213482"/>
                  <a:pt x="0" y="4351338"/>
                </a:cubicBezTo>
                <a:cubicBezTo>
                  <a:pt x="152408" y="2268068"/>
                  <a:pt x="73868" y="1803478"/>
                  <a:pt x="0" y="0"/>
                </a:cubicBezTo>
                <a:close/>
              </a:path>
              <a:path w="3174076" h="4351338" stroke="0" extrusionOk="0">
                <a:moveTo>
                  <a:pt x="0" y="0"/>
                </a:moveTo>
                <a:cubicBezTo>
                  <a:pt x="582902" y="-101487"/>
                  <a:pt x="2639420" y="-162162"/>
                  <a:pt x="3174076" y="0"/>
                </a:cubicBezTo>
                <a:cubicBezTo>
                  <a:pt x="3234789" y="1739382"/>
                  <a:pt x="3113004" y="3375976"/>
                  <a:pt x="3174076" y="4351338"/>
                </a:cubicBezTo>
                <a:cubicBezTo>
                  <a:pt x="2062552" y="4401403"/>
                  <a:pt x="1170419"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lvl="0" indent="0">
              <a:buNone/>
            </a:pPr>
            <a:r>
              <a:rPr lang="en-US" b="1" dirty="0"/>
              <a:t>Resources needed:</a:t>
            </a:r>
          </a:p>
          <a:p>
            <a:pPr marL="0" lvl="0" indent="0">
              <a:buNone/>
            </a:pPr>
            <a:r>
              <a:rPr lang="en-US" dirty="0"/>
              <a:t>L2 Activity 1: Research and discuss worksheet</a:t>
            </a:r>
          </a:p>
        </p:txBody>
      </p:sp>
      <p:sp>
        <p:nvSpPr>
          <p:cNvPr id="11" name="Text Placeholder 10">
            <a:extLst>
              <a:ext uri="{FF2B5EF4-FFF2-40B4-BE49-F238E27FC236}">
                <a16:creationId xmlns:a16="http://schemas.microsoft.com/office/drawing/2014/main" id="{F7D875A6-BBFF-AC68-23F3-BAAB4815B976}"/>
              </a:ext>
            </a:extLst>
          </p:cNvPr>
          <p:cNvSpPr>
            <a:spLocks noGrp="1"/>
          </p:cNvSpPr>
          <p:nvPr>
            <p:ph type="body" sz="quarter" idx="11"/>
          </p:nvPr>
        </p:nvSpPr>
        <p:spPr>
          <a:xfrm>
            <a:off x="838200" y="6356349"/>
            <a:ext cx="5400000" cy="365125"/>
          </a:xfrm>
        </p:spPr>
        <p:txBody>
          <a:bodyPr/>
          <a:lstStyle/>
          <a:p>
            <a:r>
              <a:rPr lang="en-GB" dirty="0"/>
              <a:t>Lesson 2: Digital technology has changed our world</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1</a:t>
            </a:r>
          </a:p>
        </p:txBody>
      </p:sp>
    </p:spTree>
    <p:extLst>
      <p:ext uri="{BB962C8B-B14F-4D97-AF65-F5344CB8AC3E}">
        <p14:creationId xmlns:p14="http://schemas.microsoft.com/office/powerpoint/2010/main" val="7313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A1C9C1E-A887-3CBA-6580-68AAF2A3F033}"/>
              </a:ext>
            </a:extLst>
          </p:cNvPr>
          <p:cNvSpPr>
            <a:spLocks noGrp="1"/>
          </p:cNvSpPr>
          <p:nvPr>
            <p:ph type="body" sz="quarter" idx="14"/>
          </p:nvPr>
        </p:nvSpPr>
        <p:spPr/>
        <p:txBody>
          <a:bodyPr/>
          <a:lstStyle/>
          <a:p>
            <a:r>
              <a:rPr lang="en-GB" dirty="0"/>
              <a:t>Activity 2</a:t>
            </a:r>
          </a:p>
        </p:txBody>
      </p:sp>
      <p:sp>
        <p:nvSpPr>
          <p:cNvPr id="10" name="Title 9">
            <a:extLst>
              <a:ext uri="{FF2B5EF4-FFF2-40B4-BE49-F238E27FC236}">
                <a16:creationId xmlns:a16="http://schemas.microsoft.com/office/drawing/2014/main" id="{4BCB5F62-126E-5CFF-4742-6DC2E87A0E06}"/>
              </a:ext>
            </a:extLst>
          </p:cNvPr>
          <p:cNvSpPr>
            <a:spLocks noGrp="1"/>
          </p:cNvSpPr>
          <p:nvPr>
            <p:ph type="title"/>
          </p:nvPr>
        </p:nvSpPr>
        <p:spPr/>
        <p:txBody>
          <a:bodyPr/>
          <a:lstStyle/>
          <a:p>
            <a:r>
              <a:rPr lang="en-GB" dirty="0"/>
              <a:t>Our digital behaviour</a:t>
            </a:r>
          </a:p>
        </p:txBody>
      </p:sp>
      <p:sp>
        <p:nvSpPr>
          <p:cNvPr id="14" name="Text Placeholder 13">
            <a:extLst>
              <a:ext uri="{FF2B5EF4-FFF2-40B4-BE49-F238E27FC236}">
                <a16:creationId xmlns:a16="http://schemas.microsoft.com/office/drawing/2014/main" id="{7456300A-6046-4AF4-7EB5-6BDDD193CDCB}"/>
              </a:ext>
            </a:extLst>
          </p:cNvPr>
          <p:cNvSpPr>
            <a:spLocks noGrp="1"/>
          </p:cNvSpPr>
          <p:nvPr>
            <p:ph type="body" sz="quarter" idx="15"/>
          </p:nvPr>
        </p:nvSpPr>
        <p:spPr>
          <a:xfrm>
            <a:off x="838200" y="6288607"/>
            <a:ext cx="5400000" cy="432867"/>
          </a:xfrm>
        </p:spPr>
        <p:txBody>
          <a:bodyPr/>
          <a:lstStyle/>
          <a:p>
            <a:r>
              <a:rPr lang="en-GB" dirty="0"/>
              <a:t>Lesson 2: Digital technology has changed our world</a:t>
            </a:r>
          </a:p>
        </p:txBody>
      </p:sp>
      <p:pic>
        <p:nvPicPr>
          <p:cNvPr id="3" name="Picture 2" descr="A computer screen with people on it&#10;&#10;Description automatically generated">
            <a:extLst>
              <a:ext uri="{FF2B5EF4-FFF2-40B4-BE49-F238E27FC236}">
                <a16:creationId xmlns:a16="http://schemas.microsoft.com/office/drawing/2014/main" id="{D4924CAF-B2B3-F07A-7B18-E6837891F1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1440873"/>
            <a:ext cx="7772400" cy="4655127"/>
          </a:xfrm>
          <a:prstGeom prst="rect">
            <a:avLst/>
          </a:prstGeom>
        </p:spPr>
      </p:pic>
    </p:spTree>
    <p:extLst>
      <p:ext uri="{BB962C8B-B14F-4D97-AF65-F5344CB8AC3E}">
        <p14:creationId xmlns:p14="http://schemas.microsoft.com/office/powerpoint/2010/main" val="2580497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962435A-2D70-420C-B13B-B50B792FAC6A}"/>
</file>

<file path=customXml/itemProps2.xml><?xml version="1.0" encoding="utf-8"?>
<ds:datastoreItem xmlns:ds="http://schemas.openxmlformats.org/officeDocument/2006/customXml" ds:itemID="{00DB8FC5-C1B4-4D4B-AB3B-ACA088DA5CEF}"/>
</file>

<file path=customXml/itemProps3.xml><?xml version="1.0" encoding="utf-8"?>
<ds:datastoreItem xmlns:ds="http://schemas.openxmlformats.org/officeDocument/2006/customXml" ds:itemID="{C5F5DBCF-740C-413E-B79A-09E7413B6DA0}"/>
</file>

<file path=docProps/app.xml><?xml version="1.0" encoding="utf-8"?>
<Properties xmlns="http://schemas.openxmlformats.org/officeDocument/2006/extended-properties" xmlns:vt="http://schemas.openxmlformats.org/officeDocument/2006/docPropsVTypes">
  <TotalTime>0</TotalTime>
  <Words>2397</Words>
  <Application>Microsoft Office PowerPoint</Application>
  <PresentationFormat>Widescreen</PresentationFormat>
  <Paragraphs>301</Paragraphs>
  <Slides>30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Narrow</vt:lpstr>
      <vt:lpstr>Calibri</vt:lpstr>
      <vt:lpstr>Times New Roman</vt:lpstr>
      <vt:lpstr>Office Theme</vt:lpstr>
      <vt:lpstr>Digital</vt:lpstr>
      <vt:lpstr>In this lesson, we will:</vt:lpstr>
      <vt:lpstr>Digital privacy</vt:lpstr>
      <vt:lpstr>Our digital footprint</vt:lpstr>
      <vt:lpstr>Our digital footprint: examples</vt:lpstr>
      <vt:lpstr>Increasing surveillance</vt:lpstr>
      <vt:lpstr>Methods of surveillance: examples</vt:lpstr>
      <vt:lpstr>Real-life examples</vt:lpstr>
      <vt:lpstr>Our digital behaviour</vt:lpstr>
      <vt:lpstr>Digital social skills and remote working</vt:lpstr>
      <vt:lpstr>Peer and professional networks</vt:lpstr>
      <vt:lpstr>Our digital identity</vt:lpstr>
      <vt:lpstr>Our digital identity</vt:lpstr>
      <vt:lpstr>Digital profiles</vt:lpstr>
      <vt:lpstr>Digital access</vt:lpstr>
      <vt:lpstr>Improved access</vt:lpstr>
      <vt:lpstr>Case study: Digital access to the NHS</vt:lpstr>
      <vt:lpstr>Unequal digital access</vt:lpstr>
      <vt:lpstr>Unequal digital access</vt:lpstr>
      <vt:lpstr>Isolation due to the digital divide</vt:lpstr>
      <vt:lpstr>Resistance to technological change</vt:lpstr>
      <vt:lpstr>The digital divide</vt:lpstr>
      <vt:lpstr>Retrieval questions</vt:lpstr>
      <vt:lpstr>Retrieval questions</vt:lpstr>
      <vt:lpstr>Retrieval questions</vt:lpstr>
      <vt:lpstr>Retrieval questions</vt:lpstr>
      <vt:lpstr>Retrieval questions</vt:lpstr>
      <vt:lpstr>Retrieval questions</vt:lpstr>
      <vt:lpstr>In this lesson, we have:</vt:lpstr>
      <vt:lpstr>Next lesson, we will cover: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2024-05-21T12:03:34Z</dcterms:created>
  <dcterms:modified xsi:type="dcterms:W3CDTF">2024-05-21T12:03:37Z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