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authors.xml" ContentType="application/vnd.ms-powerpoint.author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7" r:id="rId2"/>
    <p:sldId id="274" r:id="rId3"/>
    <p:sldId id="275" r:id="rId4"/>
    <p:sldId id="289" r:id="rId5"/>
    <p:sldId id="290" r:id="rId6"/>
    <p:sldId id="316" r:id="rId7"/>
    <p:sldId id="317" r:id="rId8"/>
    <p:sldId id="339" r:id="rId9"/>
    <p:sldId id="332" r:id="rId10"/>
    <p:sldId id="333" r:id="rId11"/>
    <p:sldId id="350" r:id="rId12"/>
    <p:sldId id="334" r:id="rId13"/>
    <p:sldId id="340" r:id="rId14"/>
    <p:sldId id="336" r:id="rId15"/>
    <p:sldId id="337" r:id="rId16"/>
    <p:sldId id="31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2FF"/>
    <a:srgbClr val="F1995D"/>
    <a:srgbClr val="685029"/>
    <a:srgbClr val="534C29"/>
    <a:srgbClr val="FFF5C4"/>
    <a:srgbClr val="8E53EF"/>
    <a:srgbClr val="FF7575"/>
    <a:srgbClr val="466318"/>
    <a:srgbClr val="E2EEBE"/>
    <a:srgbClr val="F6FA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28" autoAdjust="0"/>
    <p:restoredTop sz="84628" autoAdjust="0"/>
  </p:normalViewPr>
  <p:slideViewPr>
    <p:cSldViewPr snapToGrid="0">
      <p:cViewPr varScale="1">
        <p:scale>
          <a:sx n="59" d="100"/>
          <a:sy n="59" d="100"/>
        </p:scale>
        <p:origin x="83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66506-CF37-41F0-B3CA-F389B21A482A}" type="datetimeFigureOut">
              <a:rPr lang="en-GB" smtClean="0"/>
              <a:t>21/05/2024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58C29-AB7A-43F8-BBDA-A6A764871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746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crimeagency.gov.uk/what-we-do/crime-threats/cyber-crime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ncsc.gov.uk/section/about-ncsc/what-we-do" TargetMode="Externa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ketchfab.com/search?q=office+workstation&amp;type=models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iaBs1-Zz3I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bullyinghelpline.co.uk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samaritans.org/how-we-can-help/workplace/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Image © Shutterstock Inc. </a:t>
            </a:r>
            <a:r>
              <a:rPr lang="en-GB" dirty="0" err="1"/>
              <a:t>DedMityay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8482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© Shutterstock Inc. Marjan </a:t>
            </a:r>
            <a:r>
              <a:rPr lang="en-GB" dirty="0" err="1"/>
              <a:t>Apostolovic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4545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94BD89-9FDC-4A01-A233-144E0CD808B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182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© Shutterstock Inc. </a:t>
            </a:r>
            <a:r>
              <a:rPr lang="en-GB" dirty="0" err="1"/>
              <a:t>maicasaa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5809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Links on this slide: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National Crime Agency: </a:t>
            </a:r>
            <a:r>
              <a:rPr lang="en-GB" dirty="0">
                <a:hlinkClick r:id="rId3"/>
              </a:rPr>
              <a:t>https://www.nationalcrimeagency.gov.uk/what-we-do/crime-threats/cyber-crime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National Cyber Security Centre: </a:t>
            </a:r>
            <a:r>
              <a:rPr lang="en-GB" dirty="0">
                <a:hlinkClick r:id="rId4"/>
              </a:rPr>
              <a:t>https://www.ncsc.gov.uk/section/about-ncsc/what-we-do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1387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© Shutterstock Inc. 06photo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Link to examples of 3D workstations: </a:t>
            </a:r>
            <a:r>
              <a:rPr lang="en-GB" dirty="0">
                <a:hlinkClick r:id="rId3"/>
              </a:rPr>
              <a:t>https://sketchfab.com/search?q=office+workstation&amp;type=models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6557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HSE advice film about workstation set up at home and in the office – good posture available at: </a:t>
            </a:r>
            <a:r>
              <a:rPr lang="en-GB" sz="1200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3"/>
              </a:rPr>
              <a:t>https://youtu.be/liaBs1-Zz3I</a:t>
            </a: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33363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822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181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Image © Shutterstock Inc. </a:t>
            </a:r>
            <a:r>
              <a:rPr lang="en-GB" dirty="0" err="1"/>
              <a:t>Fizkes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81928-176F-4C7B-8911-50997B4A671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054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969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Links on this slide: </a:t>
            </a:r>
          </a:p>
          <a:p>
            <a:r>
              <a:rPr lang="en-GB" dirty="0"/>
              <a:t>National bullying helpline: </a:t>
            </a:r>
            <a:r>
              <a:rPr lang="en-GB" dirty="0">
                <a:hlinkClick r:id="rId3"/>
              </a:rPr>
              <a:t>https://www.nationalbullyinghelpline.co.uk/</a:t>
            </a:r>
            <a:endParaRPr lang="en-GB" dirty="0"/>
          </a:p>
          <a:p>
            <a:r>
              <a:rPr lang="en-GB" dirty="0"/>
              <a:t>Samaritans workplace support: </a:t>
            </a:r>
            <a:r>
              <a:rPr lang="en-GB" dirty="0">
                <a:hlinkClick r:id="rId4"/>
              </a:rPr>
              <a:t>https://www.samaritans.org/how-we-can-help/workplace/</a:t>
            </a:r>
            <a:r>
              <a:rPr lang="en-GB" dirty="0"/>
              <a:t> (with permission)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671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44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© Shutterstock Inc. </a:t>
            </a:r>
            <a:r>
              <a:rPr lang="en-GB" dirty="0" err="1"/>
              <a:t>Okaycm’Stocker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795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Industry video can be watched here: </a:t>
            </a:r>
            <a:r>
              <a:rPr lang="en-US" b="0" i="0" dirty="0">
                <a:solidFill>
                  <a:srgbClr val="1A2E3B"/>
                </a:solidFill>
                <a:effectLst/>
                <a:latin typeface="Helvetica Neue"/>
              </a:rPr>
              <a:t>Industry film: Introduction to how digital </a:t>
            </a:r>
            <a:r>
              <a:rPr lang="en-US" b="0" i="0" dirty="0" err="1">
                <a:solidFill>
                  <a:srgbClr val="1A2E3B"/>
                </a:solidFill>
                <a:effectLst/>
                <a:latin typeface="Helvetica Neue"/>
              </a:rPr>
              <a:t>organisations</a:t>
            </a:r>
            <a:r>
              <a:rPr lang="en-US" b="0" i="0" dirty="0">
                <a:solidFill>
                  <a:srgbClr val="1A2E3B"/>
                </a:solidFill>
                <a:effectLst/>
                <a:latin typeface="Helvetica Neue"/>
              </a:rPr>
              <a:t> support employee health &amp; well-being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https://vimeo.com/875898616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17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958C29-AB7A-43F8-BBDA-A6A76487187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243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oup of people crossing a street&#10;&#10;Description automatically generated">
            <a:extLst>
              <a:ext uri="{FF2B5EF4-FFF2-40B4-BE49-F238E27FC236}">
                <a16:creationId xmlns:a16="http://schemas.microsoft.com/office/drawing/2014/main" id="{A1C62479-56E1-4AA3-B43B-7C18A87E5A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1999" cy="30109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38111"/>
            <a:ext cx="12192000" cy="524713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AE04597-155A-6B3A-1944-370275A2C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534C2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7DDE4753-3D21-8D68-A3C9-DBE0C643A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33622E4-CEE5-F34B-4F3F-C30CEBF6A7A0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382D39ED-89CE-10BF-CA4F-114ADD68CA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534C2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46EF1A25-418E-44D5-1531-10C67B17D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3" y="1283345"/>
            <a:ext cx="1811434" cy="1799998"/>
          </a:xfrm>
          <a:prstGeom prst="rect">
            <a:avLst/>
          </a:prstGeom>
        </p:spPr>
      </p:pic>
      <p:pic>
        <p:nvPicPr>
          <p:cNvPr id="12" name="Picture 11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0AB31EAA-B3FD-B9A5-574E-4FE687C7AD5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1869046"/>
            <a:ext cx="2049637" cy="860482"/>
          </a:xfrm>
          <a:prstGeom prst="rect">
            <a:avLst/>
          </a:prstGeom>
        </p:spPr>
      </p:pic>
      <p:pic>
        <p:nvPicPr>
          <p:cNvPr id="17" name="Picture 16" descr="A computer screen with a cursor&#10;&#10;Description automatically generated with medium confidence">
            <a:extLst>
              <a:ext uri="{FF2B5EF4-FFF2-40B4-BE49-F238E27FC236}">
                <a16:creationId xmlns:a16="http://schemas.microsoft.com/office/drawing/2014/main" id="{8A953CFC-292D-84EE-197A-65A19CA3DF5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4212" y="1804514"/>
            <a:ext cx="1123576" cy="757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C93EE95-F5FB-361F-396E-9D2852686C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AC885B-A4A4-DCB2-7EAC-A1F1A996CE7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2425175-C340-950A-69CF-C6171BA23D5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FFF5C4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FFF5C4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FFF5C4"/>
          </a:solidFill>
          <a:ln w="19050" cap="sq">
            <a:solidFill>
              <a:srgbClr val="534C29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EE730BE3-4B54-4333-C062-1BD1337E9C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1432" y="365125"/>
            <a:ext cx="8745021" cy="86873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9"/>
            <a:ext cx="12192000" cy="5247131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E61FDA-5E2B-208F-5A20-01FC775E7B9F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A84B42-8716-CE90-6869-48F287E44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534C2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C25522E-F1EB-D453-3C62-8C88FCE29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C06A11B-AA3D-301E-6628-84CA74996284}"/>
              </a:ext>
            </a:extLst>
          </p:cNvPr>
          <p:cNvGrpSpPr/>
          <p:nvPr userDrawn="1"/>
        </p:nvGrpSpPr>
        <p:grpSpPr>
          <a:xfrm>
            <a:off x="7053943" y="457724"/>
            <a:ext cx="4607815" cy="981687"/>
            <a:chOff x="5473511" y="457724"/>
            <a:chExt cx="6024961" cy="1283607"/>
          </a:xfrm>
        </p:grpSpPr>
        <p:pic>
          <p:nvPicPr>
            <p:cNvPr id="5" name="Picture 4" descr="A picture containing screenshot, graphics, pattern, circle&#10;&#10;Description automatically generated">
              <a:extLst>
                <a:ext uri="{FF2B5EF4-FFF2-40B4-BE49-F238E27FC236}">
                  <a16:creationId xmlns:a16="http://schemas.microsoft.com/office/drawing/2014/main" id="{8437C381-8074-A17F-F687-533B90ACEC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50224" y="501650"/>
              <a:ext cx="2848248" cy="1195756"/>
            </a:xfrm>
            <a:prstGeom prst="rect">
              <a:avLst/>
            </a:prstGeom>
          </p:spPr>
        </p:pic>
        <p:pic>
          <p:nvPicPr>
            <p:cNvPr id="9" name="Picture 8" descr="A picture containing dance&#10;&#10;Description automatically generated">
              <a:extLst>
                <a:ext uri="{FF2B5EF4-FFF2-40B4-BE49-F238E27FC236}">
                  <a16:creationId xmlns:a16="http://schemas.microsoft.com/office/drawing/2014/main" id="{13B6741C-AEE6-5535-405A-4E95BCAABC6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473511" y="457724"/>
              <a:ext cx="2766975" cy="12836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4C071421-15C6-E69B-C20D-19A72E4329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3032" y="365125"/>
            <a:ext cx="8745021" cy="86873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5C4"/>
          </a:solidFill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FFF5C4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Media Placeholder 9">
            <a:extLst>
              <a:ext uri="{FF2B5EF4-FFF2-40B4-BE49-F238E27FC236}">
                <a16:creationId xmlns:a16="http://schemas.microsoft.com/office/drawing/2014/main" id="{0095BD2F-F391-2580-EF45-78A8400DE8A8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Media Placeholder 9">
            <a:extLst>
              <a:ext uri="{FF2B5EF4-FFF2-40B4-BE49-F238E27FC236}">
                <a16:creationId xmlns:a16="http://schemas.microsoft.com/office/drawing/2014/main" id="{7C2FE202-B601-6147-0FB5-4AB7192AC6B6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Media Placeholder 9">
            <a:extLst>
              <a:ext uri="{FF2B5EF4-FFF2-40B4-BE49-F238E27FC236}">
                <a16:creationId xmlns:a16="http://schemas.microsoft.com/office/drawing/2014/main" id="{F0776623-6A70-FD98-13E7-8CFD1D7A8CD8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Media Placeholder 9">
            <a:extLst>
              <a:ext uri="{FF2B5EF4-FFF2-40B4-BE49-F238E27FC236}">
                <a16:creationId xmlns:a16="http://schemas.microsoft.com/office/drawing/2014/main" id="{80610CF5-9B18-B334-BD20-03A5707860BB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6" name="Media Placeholder 9">
            <a:extLst>
              <a:ext uri="{FF2B5EF4-FFF2-40B4-BE49-F238E27FC236}">
                <a16:creationId xmlns:a16="http://schemas.microsoft.com/office/drawing/2014/main" id="{97A3AAEF-B4B9-1F0C-2696-3B9A63ECF378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B25DEF2-95E9-AF12-BA85-B95BD95DF635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458A704-8E63-8F81-D087-D63DDA59B5B6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3E243A-5AF3-2E4C-DF7E-DFCFF2A8F8EF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7C2A6B0-34D4-2DD9-9C4C-3A414954B402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5FF401B-B15A-7261-E346-3FFC29F079E8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Media Placeholder 9">
            <a:extLst>
              <a:ext uri="{FF2B5EF4-FFF2-40B4-BE49-F238E27FC236}">
                <a16:creationId xmlns:a16="http://schemas.microsoft.com/office/drawing/2014/main" id="{0095BD2F-F391-2580-EF45-78A8400DE8A8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71F1-E160-0253-6C35-1902EF17E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64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A4C40C32-74F9-B9CA-C59A-65AD4DD3C82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4879B2-B6EE-DE7B-2C83-25EEB102F0B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May 2024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534C29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crimeagency.gov.uk/what-we-do/crime-threats/cyber-crim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ncsc.gov.uk/section/about-ncsc/what-we-do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ketchfab.com/search?q=office+workstation&amp;type=model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se.gov.uk/pubns/ck1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youtu.be/liaBs1-Zz3I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bullyinghelpline.co.u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samaritans.org/how-we-can-help/workplace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video" Target="https://player.vimeo.com/video/875898616?app_id=122963" TargetMode="Externa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Digital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rmAutofit/>
          </a:bodyPr>
          <a:lstStyle/>
          <a:p>
            <a:r>
              <a:rPr lang="en-GB" sz="2100" dirty="0"/>
              <a:t>Topic: Culture and the impact of technology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/>
          <a:lstStyle/>
          <a:p>
            <a:r>
              <a:rPr lang="en-GB" dirty="0"/>
              <a:t>Route: Digital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</p:spTree>
    <p:extLst>
      <p:ext uri="{BB962C8B-B14F-4D97-AF65-F5344CB8AC3E}">
        <p14:creationId xmlns:p14="http://schemas.microsoft.com/office/powerpoint/2010/main" val="1924075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Self-regulation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Self-regulation means setting rules for yourself to follow when using digital technology. These could include:</a:t>
            </a:r>
          </a:p>
          <a:p>
            <a:r>
              <a:rPr lang="pt-BR" dirty="0"/>
              <a:t>regular breaks from your desk and screen;</a:t>
            </a:r>
          </a:p>
          <a:p>
            <a:r>
              <a:rPr lang="pt-BR" dirty="0"/>
              <a:t>avoiding late night screen time and ensuring a good night’s sleep;</a:t>
            </a:r>
          </a:p>
          <a:p>
            <a:r>
              <a:rPr lang="pt-BR" dirty="0"/>
              <a:t>regular exercise and good diet;</a:t>
            </a:r>
          </a:p>
          <a:p>
            <a:r>
              <a:rPr lang="pt-BR" dirty="0"/>
              <a:t>sticking to agreed working hours;</a:t>
            </a:r>
          </a:p>
          <a:p>
            <a:r>
              <a:rPr lang="pt-BR" dirty="0"/>
              <a:t>disabling work notifications outside of working hours.</a:t>
            </a:r>
          </a:p>
          <a:p>
            <a:endParaRPr lang="pt-BR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BE8136D-0C89-D68D-F368-030DEA6F0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  <p:pic>
        <p:nvPicPr>
          <p:cNvPr id="7" name="Picture Placeholder 6" descr="A person running outside with her hair blowing in the wind&#10;&#10;Description automatically generated">
            <a:extLst>
              <a:ext uri="{FF2B5EF4-FFF2-40B4-BE49-F238E27FC236}">
                <a16:creationId xmlns:a16="http://schemas.microsoft.com/office/drawing/2014/main" id="{B44D6780-2613-CFF6-5535-C14A23018C3C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480"/>
          <a:stretch/>
        </p:blipFill>
        <p:spPr>
          <a:xfrm>
            <a:off x="6989083" y="1825625"/>
            <a:ext cx="4364717" cy="4351338"/>
          </a:xfrm>
        </p:spPr>
      </p:pic>
    </p:spTree>
    <p:extLst>
      <p:ext uri="{BB962C8B-B14F-4D97-AF65-F5344CB8AC3E}">
        <p14:creationId xmlns:p14="http://schemas.microsoft.com/office/powerpoint/2010/main" val="2646866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6AB381D-6E53-C664-1449-F7C7EAA77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regulation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0DB5824-6018-206D-4FE9-7F414BEB9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solidFill>
                  <a:srgbClr val="262626"/>
                </a:solidFill>
              </a:rPr>
              <a:t>M</a:t>
            </a:r>
            <a: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any platforms now offer support services to assist with </a:t>
            </a:r>
            <a:b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</a:br>
            <a: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regulating use of digital technology. These are built into </a:t>
            </a:r>
            <a:b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</a:br>
            <a: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the operating system and can include:</a:t>
            </a:r>
            <a:endParaRPr lang="en-US" sz="2300" dirty="0">
              <a:effectLst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262626"/>
                </a:solidFill>
              </a:rPr>
              <a:t>n</a:t>
            </a:r>
            <a: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otifications on the time spent on a device;</a:t>
            </a:r>
            <a:endParaRPr lang="en-US" sz="2300" b="0" i="0" u="none" strike="noStrike" dirty="0">
              <a:solidFill>
                <a:srgbClr val="534C29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262626"/>
                </a:solidFill>
              </a:rPr>
              <a:t>the a</a:t>
            </a:r>
            <a: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bility to set time limits on popular apps;</a:t>
            </a:r>
            <a:endParaRPr lang="en-US" sz="2300" b="0" i="0" u="none" strike="noStrike" dirty="0">
              <a:solidFill>
                <a:srgbClr val="534C29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262626"/>
                </a:solidFill>
              </a:rPr>
              <a:t>l</a:t>
            </a:r>
            <a: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ocks on certain apps at certain times;</a:t>
            </a:r>
            <a:endParaRPr lang="en-US" sz="2300" b="0" i="0" u="none" strike="noStrike" dirty="0">
              <a:solidFill>
                <a:srgbClr val="534C29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bedtime and screen-break reminders;</a:t>
            </a:r>
            <a:endParaRPr lang="en-US" sz="2300" b="0" i="0" u="none" strike="noStrike" dirty="0">
              <a:solidFill>
                <a:srgbClr val="534C29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262626"/>
                </a:solidFill>
              </a:rPr>
              <a:t>d</a:t>
            </a:r>
            <a:r>
              <a:rPr lang="en-US" sz="2300" b="0" i="0" u="none" strike="noStrike" dirty="0"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o not disturb modes.</a:t>
            </a:r>
            <a:endParaRPr lang="en-US" sz="2300" b="0" i="0" u="none" strike="noStrike" dirty="0">
              <a:solidFill>
                <a:srgbClr val="534C29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3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17F0D06-6872-3142-BD7C-BEC832CD8535}"/>
              </a:ext>
            </a:extLst>
          </p:cNvPr>
          <p:cNvSpPr/>
          <p:nvPr/>
        </p:nvSpPr>
        <p:spPr>
          <a:xfrm>
            <a:off x="7647709" y="2425735"/>
            <a:ext cx="3151118" cy="3151118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F5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computer screen with a cursor&#10;&#10;Description automatically generated with medium confidence">
            <a:extLst>
              <a:ext uri="{FF2B5EF4-FFF2-40B4-BE49-F238E27FC236}">
                <a16:creationId xmlns:a16="http://schemas.microsoft.com/office/drawing/2014/main" id="{8DF06CC1-CB42-A964-0951-D6F7AA38EF7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3441" y="3282494"/>
            <a:ext cx="2131895" cy="143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955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/>
              <a:t>Self-exclusion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Self-exclusion means staying away from apps and websites that may cause you problems. This can include:</a:t>
            </a:r>
          </a:p>
          <a:p>
            <a:r>
              <a:rPr lang="en-GB" dirty="0"/>
              <a:t>blocking certain websites or platforms, </a:t>
            </a:r>
            <a:br>
              <a:rPr lang="en-GB" dirty="0"/>
            </a:br>
            <a:r>
              <a:rPr lang="en-GB" dirty="0"/>
              <a:t>or deleting apps;</a:t>
            </a:r>
          </a:p>
          <a:p>
            <a:r>
              <a:rPr lang="en-GB" dirty="0"/>
              <a:t>carefully choosing the social networks you join, and accounts you follow;</a:t>
            </a:r>
          </a:p>
          <a:p>
            <a:r>
              <a:rPr lang="en-GB" dirty="0"/>
              <a:t>adjusting privacy settings to share your profile only with those you’re comfortable with.</a:t>
            </a:r>
          </a:p>
          <a:p>
            <a:pPr marL="0" indent="0">
              <a:buNone/>
            </a:pPr>
            <a:r>
              <a:rPr lang="en-GB" dirty="0"/>
              <a:t>However, some self-exclusion tools can be software-based and reliant on options provided by the platforms.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/>
              <a:t>Activity 1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BE8136D-0C89-D68D-F368-030DEA6F0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/>
              <a:t>Lesson 3: The impact of digital technology on our health</a:t>
            </a:r>
          </a:p>
        </p:txBody>
      </p:sp>
      <p:pic>
        <p:nvPicPr>
          <p:cNvPr id="7" name="Picture Placeholder 6" descr="A person holding a phone&#10;&#10;Description automatically generated">
            <a:extLst>
              <a:ext uri="{FF2B5EF4-FFF2-40B4-BE49-F238E27FC236}">
                <a16:creationId xmlns:a16="http://schemas.microsoft.com/office/drawing/2014/main" id="{4738231D-6FDE-8EA5-57D9-58D7A8BC111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</p:spPr>
      </p:pic>
    </p:spTree>
    <p:extLst>
      <p:ext uri="{BB962C8B-B14F-4D97-AF65-F5344CB8AC3E}">
        <p14:creationId xmlns:p14="http://schemas.microsoft.com/office/powerpoint/2010/main" val="524464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Reporting misuse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2749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300" dirty="0"/>
              <a:t>When you do come across misuse of platforms or </a:t>
            </a:r>
            <a:br>
              <a:rPr lang="en-GB" sz="2300" dirty="0"/>
            </a:br>
            <a:r>
              <a:rPr lang="en-GB" sz="2300" dirty="0"/>
              <a:t>apps, it is important to report this to the appropriate </a:t>
            </a:r>
            <a:br>
              <a:rPr lang="en-GB" sz="2300" dirty="0"/>
            </a:br>
            <a:r>
              <a:rPr lang="en-GB" sz="2300" dirty="0"/>
              <a:t>people. This could mean:</a:t>
            </a:r>
          </a:p>
          <a:p>
            <a:r>
              <a:rPr lang="en-GB" sz="2300" dirty="0"/>
              <a:t>reporting cyberbullying to the platform owner,</a:t>
            </a:r>
            <a:br>
              <a:rPr lang="en-GB" sz="2300" dirty="0"/>
            </a:br>
            <a:r>
              <a:rPr lang="en-GB" sz="2300" dirty="0"/>
              <a:t>and the police if necessary.</a:t>
            </a:r>
          </a:p>
          <a:p>
            <a:r>
              <a:rPr lang="en-GB" sz="2300" dirty="0"/>
              <a:t>reporting work-related issues or abuse through</a:t>
            </a:r>
            <a:br>
              <a:rPr lang="en-GB" sz="2300" dirty="0"/>
            </a:br>
            <a:r>
              <a:rPr lang="en-GB" sz="2300" dirty="0"/>
              <a:t>work platforms to the HR department of </a:t>
            </a:r>
            <a:br>
              <a:rPr lang="en-GB" sz="2300" dirty="0"/>
            </a:br>
            <a:r>
              <a:rPr lang="en-GB" sz="2300" dirty="0"/>
              <a:t>the organisation.</a:t>
            </a:r>
          </a:p>
          <a:p>
            <a:r>
              <a:rPr lang="en-GB" sz="2300" dirty="0"/>
              <a:t>talking to family, friends, or a known support </a:t>
            </a:r>
            <a:br>
              <a:rPr lang="en-GB" sz="2300" dirty="0"/>
            </a:br>
            <a:r>
              <a:rPr lang="en-GB" sz="2300" dirty="0"/>
              <a:t>agency for advice on how to proceed.</a:t>
            </a:r>
          </a:p>
          <a:p>
            <a:pPr>
              <a:lnSpc>
                <a:spcPct val="98000"/>
              </a:lnSpc>
              <a:spcAft>
                <a:spcPts val="800"/>
              </a:spcAft>
            </a:pPr>
            <a:endParaRPr lang="en-GB" dirty="0"/>
          </a:p>
          <a:p>
            <a:pPr marL="0" indent="0">
              <a:lnSpc>
                <a:spcPct val="98000"/>
              </a:lnSpc>
              <a:spcAft>
                <a:spcPts val="800"/>
              </a:spcAft>
              <a:buNone/>
            </a:pPr>
            <a:endParaRPr lang="en-GB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200" dirty="0"/>
              <a:t>Services supporting those affected by misuse:</a:t>
            </a:r>
          </a:p>
          <a:p>
            <a:pPr marL="0" lvl="0" indent="0">
              <a:buNone/>
            </a:pPr>
            <a:r>
              <a:rPr lang="en-US" sz="2200" dirty="0">
                <a:hlinkClick r:id="rId3"/>
              </a:rPr>
              <a:t>National Crime Agency – Cyber crime</a:t>
            </a:r>
            <a:br>
              <a:rPr lang="en-US" sz="2200" dirty="0"/>
            </a:br>
            <a:endParaRPr lang="en-US" sz="2200" dirty="0"/>
          </a:p>
          <a:p>
            <a:pPr marL="0" lvl="0" indent="0">
              <a:buNone/>
            </a:pPr>
            <a:r>
              <a:rPr lang="en-US" sz="2200" dirty="0">
                <a:hlinkClick r:id="rId4"/>
              </a:rPr>
              <a:t>National Cyber Security Centre</a:t>
            </a:r>
            <a:endParaRPr lang="en-US" sz="220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400000" cy="365125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2455393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/>
              <a:t>Workstation assessments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8000" dirty="0"/>
              <a:t>It is important to carry out a thorough workstation assessment to ensure that your physical workspace is suitable. This can include:</a:t>
            </a:r>
          </a:p>
          <a:p>
            <a:r>
              <a:rPr lang="en-GB" sz="8000" dirty="0"/>
              <a:t>following the official workstation assessment on seating, desk, and device positioning;</a:t>
            </a:r>
          </a:p>
          <a:p>
            <a:r>
              <a:rPr lang="en-GB" sz="8000" dirty="0"/>
              <a:t>using foot rests, arm rests and back supports </a:t>
            </a:r>
            <a:br>
              <a:rPr lang="en-GB" sz="8000" dirty="0"/>
            </a:br>
            <a:r>
              <a:rPr lang="en-GB" sz="8000" dirty="0"/>
              <a:t>if required;</a:t>
            </a:r>
          </a:p>
          <a:p>
            <a:r>
              <a:rPr lang="en-GB" sz="8000" dirty="0"/>
              <a:t>regular eye-tests to check if glasses are needed;</a:t>
            </a:r>
          </a:p>
          <a:p>
            <a:r>
              <a:rPr lang="en-GB" sz="8000" dirty="0"/>
              <a:t>using glare filters and ensuring that your workspace is correctly lit.</a:t>
            </a:r>
          </a:p>
          <a:p>
            <a:pPr marL="0" indent="0">
              <a:buNone/>
            </a:pPr>
            <a:r>
              <a:rPr lang="en-GB" sz="8000" b="1" dirty="0"/>
              <a:t>Question: </a:t>
            </a:r>
            <a:r>
              <a:rPr lang="en-GB" sz="8000" dirty="0"/>
              <a:t>What does this mean for any new digital business starting out?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BE8136D-0C89-D68D-F368-030DEA6F0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/>
              <a:t>Lesson 3: The impact of digital technology on our health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170C3CF-005A-FD4C-367A-49EC61F2D325}"/>
              </a:ext>
            </a:extLst>
          </p:cNvPr>
          <p:cNvSpPr txBox="1">
            <a:spLocks/>
          </p:cNvSpPr>
          <p:nvPr/>
        </p:nvSpPr>
        <p:spPr>
          <a:xfrm>
            <a:off x="7297843" y="5442074"/>
            <a:ext cx="4364716" cy="734889"/>
          </a:xfrm>
          <a:custGeom>
            <a:avLst/>
            <a:gdLst>
              <a:gd name="connsiteX0" fmla="*/ 0 w 4364716"/>
              <a:gd name="connsiteY0" fmla="*/ 0 h 734889"/>
              <a:gd name="connsiteX1" fmla="*/ 4364716 w 4364716"/>
              <a:gd name="connsiteY1" fmla="*/ 0 h 734889"/>
              <a:gd name="connsiteX2" fmla="*/ 4364716 w 4364716"/>
              <a:gd name="connsiteY2" fmla="*/ 734889 h 734889"/>
              <a:gd name="connsiteX3" fmla="*/ 0 w 4364716"/>
              <a:gd name="connsiteY3" fmla="*/ 734889 h 734889"/>
              <a:gd name="connsiteX4" fmla="*/ 0 w 4364716"/>
              <a:gd name="connsiteY4" fmla="*/ 0 h 734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4716" h="734889" fill="none" extrusionOk="0">
                <a:moveTo>
                  <a:pt x="0" y="0"/>
                </a:moveTo>
                <a:cubicBezTo>
                  <a:pt x="1384895" y="-33775"/>
                  <a:pt x="2914385" y="138873"/>
                  <a:pt x="4364716" y="0"/>
                </a:cubicBezTo>
                <a:cubicBezTo>
                  <a:pt x="4315840" y="278234"/>
                  <a:pt x="4374778" y="467061"/>
                  <a:pt x="4364716" y="734889"/>
                </a:cubicBezTo>
                <a:cubicBezTo>
                  <a:pt x="3726046" y="597559"/>
                  <a:pt x="1982326" y="597033"/>
                  <a:pt x="0" y="734889"/>
                </a:cubicBezTo>
                <a:cubicBezTo>
                  <a:pt x="-56109" y="548158"/>
                  <a:pt x="64100" y="126365"/>
                  <a:pt x="0" y="0"/>
                </a:cubicBezTo>
                <a:close/>
              </a:path>
              <a:path w="4364716" h="734889" stroke="0" extrusionOk="0">
                <a:moveTo>
                  <a:pt x="0" y="0"/>
                </a:moveTo>
                <a:cubicBezTo>
                  <a:pt x="944000" y="-101487"/>
                  <a:pt x="3089361" y="-162162"/>
                  <a:pt x="4364716" y="0"/>
                </a:cubicBezTo>
                <a:cubicBezTo>
                  <a:pt x="4407108" y="167832"/>
                  <a:pt x="4311637" y="505176"/>
                  <a:pt x="4364716" y="734889"/>
                </a:cubicBezTo>
                <a:cubicBezTo>
                  <a:pt x="3085756" y="784954"/>
                  <a:pt x="1371490" y="576440"/>
                  <a:pt x="0" y="734889"/>
                </a:cubicBezTo>
                <a:cubicBezTo>
                  <a:pt x="8676" y="566913"/>
                  <a:pt x="64619" y="297918"/>
                  <a:pt x="0" y="0"/>
                </a:cubicBezTo>
                <a:close/>
              </a:path>
            </a:pathLst>
          </a:custGeom>
          <a:solidFill>
            <a:srgbClr val="FFF5C4"/>
          </a:solidFill>
          <a:ln w="19050" cap="sq">
            <a:solidFill>
              <a:srgbClr val="534C29"/>
            </a:solidFill>
            <a:extLst>
              <a:ext uri="{C807C97D-BFC1-408E-A445-0C87EB9F89A2}">
                <ask:lineSketchStyleProps xmlns:ask="http://schemas.microsoft.com/office/drawing/2018/sketchyshapes" sd="981765707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vert="horz" lIns="180000" tIns="180000" rIns="180000" bIns="18000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hlinkClick r:id="rId3"/>
              </a:rPr>
              <a:t>Examples of 3D workstations</a:t>
            </a:r>
            <a:endParaRPr lang="en-US" dirty="0"/>
          </a:p>
        </p:txBody>
      </p:sp>
      <p:pic>
        <p:nvPicPr>
          <p:cNvPr id="12" name="Picture Placeholder 11" descr="An office with computers and chairs&#10;&#10;Description automatically generated">
            <a:extLst>
              <a:ext uri="{FF2B5EF4-FFF2-40B4-BE49-F238E27FC236}">
                <a16:creationId xmlns:a16="http://schemas.microsoft.com/office/drawing/2014/main" id="{4D3A7456-2741-05A1-9DCD-79AFFC2B5850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97842" y="1825625"/>
            <a:ext cx="4364717" cy="3516890"/>
          </a:xfrm>
        </p:spPr>
      </p:pic>
    </p:spTree>
    <p:extLst>
      <p:ext uri="{BB962C8B-B14F-4D97-AF65-F5344CB8AC3E}">
        <p14:creationId xmlns:p14="http://schemas.microsoft.com/office/powerpoint/2010/main" val="2924129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Workstation assessments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27495" cy="4351338"/>
          </a:xfrm>
        </p:spPr>
        <p:txBody>
          <a:bodyPr>
            <a:noAutofit/>
          </a:bodyPr>
          <a:lstStyle/>
          <a:p>
            <a:pPr>
              <a:lnSpc>
                <a:spcPct val="98000"/>
              </a:lnSpc>
              <a:spcAft>
                <a:spcPts val="800"/>
              </a:spcAft>
            </a:pPr>
            <a:r>
              <a:rPr lang="en-GB" dirty="0"/>
              <a:t>Assess the example workstations.</a:t>
            </a:r>
          </a:p>
          <a:p>
            <a:pPr>
              <a:lnSpc>
                <a:spcPct val="98000"/>
              </a:lnSpc>
              <a:spcAft>
                <a:spcPts val="800"/>
              </a:spcAft>
            </a:pPr>
            <a:r>
              <a:rPr lang="en-GB" dirty="0"/>
              <a:t>Use the official HSE Display screen equipment workstation checklist:</a:t>
            </a:r>
            <a:br>
              <a:rPr lang="en-GB" dirty="0"/>
            </a:br>
            <a:r>
              <a:rPr lang="en-GB" sz="20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3"/>
              </a:rPr>
              <a:t>www.hse.gov.uk/pubns/ck1.pdf</a:t>
            </a:r>
            <a:endParaRPr lang="en-GB" sz="2000" u="sng" baseline="30000" dirty="0">
              <a:solidFill>
                <a:srgbClr val="0563C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98000"/>
              </a:lnSpc>
              <a:spcAft>
                <a:spcPts val="800"/>
              </a:spcAft>
            </a:pPr>
            <a:endParaRPr lang="en-GB" dirty="0"/>
          </a:p>
          <a:p>
            <a:pPr marL="0" indent="0">
              <a:lnSpc>
                <a:spcPct val="98000"/>
              </a:lnSpc>
              <a:spcAft>
                <a:spcPts val="800"/>
              </a:spcAft>
              <a:buNone/>
            </a:pPr>
            <a:endParaRPr lang="en-GB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HSE advice film:</a:t>
            </a:r>
          </a:p>
          <a:p>
            <a:pPr marL="0" indent="0">
              <a:buNone/>
            </a:pPr>
            <a:r>
              <a:rPr lang="en-GB" i="0" dirty="0">
                <a:solidFill>
                  <a:srgbClr val="0F0F0F"/>
                </a:solidFill>
                <a:effectLst/>
              </a:rPr>
              <a:t>Workstation set up at home and in the office - good posture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4"/>
              </a:rPr>
              <a:t>https://youtu.be/liaBs1-Zz3I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GB" i="0" dirty="0">
              <a:solidFill>
                <a:srgbClr val="0F0F0F"/>
              </a:solidFill>
              <a:effectLst/>
            </a:endParaRPr>
          </a:p>
          <a:p>
            <a:pPr marL="0" lvl="0" indent="0">
              <a:buNone/>
            </a:pPr>
            <a:endParaRPr lang="en-US" b="1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400000" cy="365125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4033502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discussed the possible psychological impacts that spending time online can have</a:t>
            </a:r>
          </a:p>
          <a:p>
            <a:r>
              <a:rPr lang="en-US" dirty="0"/>
              <a:t>considered the physical impacts that working with digital technology can have</a:t>
            </a:r>
          </a:p>
          <a:p>
            <a:r>
              <a:rPr lang="en-US" dirty="0"/>
              <a:t>compared prevention strategies to mitigate the effects of the negative health impacts caused by digital technology</a:t>
            </a:r>
          </a:p>
          <a:p>
            <a:r>
              <a:rPr lang="en-US" dirty="0"/>
              <a:t>explained how to and carried out a workstation assessment.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Autofit/>
          </a:bodyPr>
          <a:lstStyle/>
          <a:p>
            <a:pPr>
              <a:lnSpc>
                <a:spcPct val="88000"/>
              </a:lnSpc>
            </a:pPr>
            <a:r>
              <a:rPr lang="en-US" sz="1200" b="1" dirty="0"/>
              <a:t>General competencies:</a:t>
            </a:r>
          </a:p>
          <a:p>
            <a:pPr>
              <a:lnSpc>
                <a:spcPct val="88000"/>
              </a:lnSpc>
            </a:pPr>
            <a:r>
              <a:rPr lang="en-US" sz="1200" dirty="0"/>
              <a:t>English: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GEC1</a:t>
            </a:r>
            <a:r>
              <a:rPr lang="en-US" sz="1200" dirty="0"/>
              <a:t> Convey technical information to different audiences 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GEC2</a:t>
            </a:r>
            <a:r>
              <a:rPr lang="en-US" sz="1200" dirty="0"/>
              <a:t> Present information and ideas 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GEC3</a:t>
            </a:r>
            <a:r>
              <a:rPr lang="en-US" sz="1200" dirty="0"/>
              <a:t> Create texts for different purposes and audiences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GEC4</a:t>
            </a:r>
            <a:r>
              <a:rPr lang="en-US" sz="1200" dirty="0"/>
              <a:t> Summarise information/ideas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GEC5</a:t>
            </a:r>
            <a:r>
              <a:rPr lang="en-US" sz="1200" dirty="0"/>
              <a:t> </a:t>
            </a:r>
            <a:r>
              <a:rPr lang="en-US" sz="1200" dirty="0" err="1"/>
              <a:t>Synthesise</a:t>
            </a:r>
            <a:r>
              <a:rPr lang="en-US" sz="1200" dirty="0"/>
              <a:t> information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GEC6</a:t>
            </a:r>
            <a:r>
              <a:rPr lang="en-US" sz="1200" dirty="0"/>
              <a:t> Take part in/lead discussions</a:t>
            </a:r>
          </a:p>
          <a:p>
            <a:pPr>
              <a:lnSpc>
                <a:spcPct val="88000"/>
              </a:lnSpc>
            </a:pPr>
            <a:r>
              <a:rPr lang="en-US" sz="1200" dirty="0"/>
              <a:t>Digital: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GDC1</a:t>
            </a:r>
            <a:r>
              <a:rPr lang="en-US" sz="1200" dirty="0"/>
              <a:t> Use digital technology and media effectively 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GDC2</a:t>
            </a:r>
            <a:r>
              <a:rPr lang="en-US" sz="1200" dirty="0"/>
              <a:t> Design, create and edit documents and digital media</a:t>
            </a:r>
            <a:r>
              <a:rPr lang="en-GB" sz="1200" dirty="0"/>
              <a:t> </a:t>
            </a:r>
            <a:endParaRPr lang="en-US" sz="1200" dirty="0"/>
          </a:p>
          <a:p>
            <a:pPr>
              <a:lnSpc>
                <a:spcPct val="88000"/>
              </a:lnSpc>
            </a:pPr>
            <a:r>
              <a:rPr lang="en-US" sz="1200" b="1" dirty="0"/>
              <a:t>GDC3</a:t>
            </a:r>
            <a:r>
              <a:rPr lang="en-US" sz="1200" dirty="0"/>
              <a:t> Communicate and collaborate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6356349"/>
            <a:ext cx="4792579" cy="410211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</p:spTree>
    <p:extLst>
      <p:ext uri="{BB962C8B-B14F-4D97-AF65-F5344CB8AC3E}">
        <p14:creationId xmlns:p14="http://schemas.microsoft.com/office/powerpoint/2010/main" val="155908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discuss the possible psychological impacts that spending time online can have</a:t>
            </a:r>
          </a:p>
          <a:p>
            <a:r>
              <a:rPr lang="en-US" dirty="0"/>
              <a:t>consider the physical impacts that working with digital technology can have</a:t>
            </a:r>
          </a:p>
          <a:p>
            <a:r>
              <a:rPr lang="en-US" dirty="0"/>
              <a:t>compare prevention strategies to mitigate the effects of negative health impacts caused by digital technology</a:t>
            </a:r>
          </a:p>
          <a:p>
            <a:r>
              <a:rPr lang="en-US" dirty="0"/>
              <a:t>explain how to and carry out a workstation assessment.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Autofit/>
          </a:bodyPr>
          <a:lstStyle/>
          <a:p>
            <a:pPr>
              <a:lnSpc>
                <a:spcPct val="88000"/>
              </a:lnSpc>
            </a:pPr>
            <a:r>
              <a:rPr lang="en-US" sz="1200" b="1" dirty="0"/>
              <a:t>General competencies:</a:t>
            </a:r>
          </a:p>
          <a:p>
            <a:pPr>
              <a:lnSpc>
                <a:spcPct val="88000"/>
              </a:lnSpc>
            </a:pPr>
            <a:r>
              <a:rPr lang="en-US" sz="1200" dirty="0"/>
              <a:t>English: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GEC1</a:t>
            </a:r>
            <a:r>
              <a:rPr lang="en-US" sz="1200" dirty="0"/>
              <a:t> Convey technical information to different audiences 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GEC2</a:t>
            </a:r>
            <a:r>
              <a:rPr lang="en-US" sz="1200" dirty="0"/>
              <a:t> Present information and ideas 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GEC3</a:t>
            </a:r>
            <a:r>
              <a:rPr lang="en-US" sz="1200" dirty="0"/>
              <a:t> Create texts for different purposes and audiences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GEC4</a:t>
            </a:r>
            <a:r>
              <a:rPr lang="en-US" sz="1200" dirty="0"/>
              <a:t> Summarise information/ideas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GEC5</a:t>
            </a:r>
            <a:r>
              <a:rPr lang="en-US" sz="1200" dirty="0"/>
              <a:t> </a:t>
            </a:r>
            <a:r>
              <a:rPr lang="en-US" sz="1200" dirty="0" err="1"/>
              <a:t>Synthesise</a:t>
            </a:r>
            <a:r>
              <a:rPr lang="en-US" sz="1200" dirty="0"/>
              <a:t> information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GEC6</a:t>
            </a:r>
            <a:r>
              <a:rPr lang="en-US" sz="1200" dirty="0"/>
              <a:t> Take part in/lead discussions</a:t>
            </a:r>
          </a:p>
          <a:p>
            <a:pPr>
              <a:lnSpc>
                <a:spcPct val="88000"/>
              </a:lnSpc>
            </a:pPr>
            <a:r>
              <a:rPr lang="en-US" sz="1200" dirty="0"/>
              <a:t>Digital: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GDC1</a:t>
            </a:r>
            <a:r>
              <a:rPr lang="en-US" sz="1200" dirty="0"/>
              <a:t> Use digital technology and media effectively </a:t>
            </a:r>
          </a:p>
          <a:p>
            <a:pPr>
              <a:lnSpc>
                <a:spcPct val="88000"/>
              </a:lnSpc>
            </a:pPr>
            <a:r>
              <a:rPr lang="en-US" sz="1200" b="1" dirty="0"/>
              <a:t>GDC2</a:t>
            </a:r>
            <a:r>
              <a:rPr lang="en-US" sz="1200" dirty="0"/>
              <a:t> Design, create and edit documents and digital media</a:t>
            </a:r>
            <a:r>
              <a:rPr lang="en-GB" sz="1200" dirty="0"/>
              <a:t> </a:t>
            </a:r>
            <a:endParaRPr lang="en-US" sz="1200" dirty="0"/>
          </a:p>
          <a:p>
            <a:pPr>
              <a:lnSpc>
                <a:spcPct val="88000"/>
              </a:lnSpc>
            </a:pPr>
            <a:r>
              <a:rPr lang="en-US" sz="1200" b="1" dirty="0"/>
              <a:t>GDC3</a:t>
            </a:r>
            <a:r>
              <a:rPr lang="en-US" sz="1200" dirty="0"/>
              <a:t> Communicate and collaborate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</p:spTree>
    <p:extLst>
      <p:ext uri="{BB962C8B-B14F-4D97-AF65-F5344CB8AC3E}">
        <p14:creationId xmlns:p14="http://schemas.microsoft.com/office/powerpoint/2010/main" val="2280688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1C9C1E-A887-3CBA-6580-68AAF2A3F0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88A2FF"/>
          </a:solidFill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BCB5F62-126E-5CFF-4742-6DC2E87A0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Negative impacts of technology on our health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456300A-6046-4AF4-7EB5-6BDDD193CD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288607"/>
            <a:ext cx="5400000" cy="432867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60FBD-1A3F-ECEB-60CD-1EC5DFC8E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827225"/>
            <a:ext cx="10515599" cy="432867"/>
          </a:xfrm>
        </p:spPr>
        <p:txBody>
          <a:bodyPr/>
          <a:lstStyle/>
          <a:p>
            <a:r>
              <a:rPr lang="en-GB" dirty="0"/>
              <a:t>What are some of the negative effects that digital technology can have on our lives?</a:t>
            </a:r>
          </a:p>
        </p:txBody>
      </p:sp>
      <p:pic>
        <p:nvPicPr>
          <p:cNvPr id="4" name="Picture 3" descr="A group of people looking at a computer&#10;&#10;Description automatically generated">
            <a:extLst>
              <a:ext uri="{FF2B5EF4-FFF2-40B4-BE49-F238E27FC236}">
                <a16:creationId xmlns:a16="http://schemas.microsoft.com/office/drawing/2014/main" id="{66C0D6BE-B3EE-4F88-30A2-7231D98AA7B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6689" y="1413240"/>
            <a:ext cx="7550727" cy="434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019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EE17DC-3BAA-267E-AB9C-328D3161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Psychological impacts</a:t>
            </a:r>
            <a:endParaRPr lang="en-GB" sz="4000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9967349-E579-E9FB-6985-6EB3B15649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25393"/>
            <a:ext cx="4210050" cy="365125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A4BCB19-D078-C4E2-47E6-DAA90CD4F8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12E0147A-6A78-43E2-411B-77C04E25EB5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1214274" cy="43513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Being online can come with some negative impacts. Here are some examples: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091B6F4-D2A6-E7F8-F267-7E93AD2F0D4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2854165"/>
            <a:ext cx="3355428" cy="3272950"/>
          </a:xfrm>
          <a:solidFill>
            <a:srgbClr val="FFF5C4"/>
          </a:solidFill>
        </p:spPr>
        <p:txBody>
          <a:bodyPr tIns="648000"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Cyberbullying </a:t>
            </a:r>
            <a:r>
              <a:rPr lang="en-GB" sz="2000" dirty="0"/>
              <a:t>includes sending of abusive messages in any electronic form on any platform.</a:t>
            </a: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468AB66A-A17F-2D07-E2F8-C43A40E3F4C7}"/>
              </a:ext>
            </a:extLst>
          </p:cNvPr>
          <p:cNvSpPr txBox="1">
            <a:spLocks/>
          </p:cNvSpPr>
          <p:nvPr/>
        </p:nvSpPr>
        <p:spPr>
          <a:xfrm>
            <a:off x="7853856" y="2854165"/>
            <a:ext cx="3355428" cy="3272950"/>
          </a:xfrm>
          <a:prstGeom prst="rect">
            <a:avLst/>
          </a:prstGeom>
          <a:solidFill>
            <a:srgbClr val="FFF5C4"/>
          </a:solidFill>
          <a:ln w="28575">
            <a:solidFill>
              <a:srgbClr val="FFF5C4"/>
            </a:solidFill>
          </a:ln>
        </p:spPr>
        <p:txBody>
          <a:bodyPr vert="horz" lIns="180000" tIns="648000" rIns="180000" bIns="18000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Addiction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form towards certain platforms or websites, </a:t>
            </a:r>
            <a:r>
              <a:rPr lang="en-US" sz="2000" dirty="0"/>
              <a:t>such as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networks, gambling, or gaming sites, especially with the ‘always on’ nature of these platforms.</a:t>
            </a:r>
            <a:endParaRPr lang="en-US" sz="2000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6F62950E-B98B-A468-4155-73824389EB60}"/>
              </a:ext>
            </a:extLst>
          </p:cNvPr>
          <p:cNvSpPr txBox="1">
            <a:spLocks/>
          </p:cNvSpPr>
          <p:nvPr/>
        </p:nvSpPr>
        <p:spPr>
          <a:xfrm>
            <a:off x="4346028" y="2854165"/>
            <a:ext cx="3355428" cy="3272950"/>
          </a:xfrm>
          <a:prstGeom prst="rect">
            <a:avLst/>
          </a:prstGeom>
          <a:solidFill>
            <a:srgbClr val="FFF5C4"/>
          </a:solidFill>
          <a:ln w="28575">
            <a:solidFill>
              <a:srgbClr val="FFF5C4"/>
            </a:solidFill>
          </a:ln>
        </p:spPr>
        <p:txBody>
          <a:bodyPr vert="horz" lIns="180000" tIns="648000" rIns="180000" bIns="180000" rtlCol="0">
            <a:no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Stress</a:t>
            </a:r>
            <a:r>
              <a:rPr lang="en-GB" sz="2000" b="1" dirty="0"/>
              <a:t> </a:t>
            </a:r>
            <a:r>
              <a:rPr lang="en-US" sz="2000" dirty="0"/>
              <a:t>can build in response to online abuse, but also to work pressure. Remote working and </a:t>
            </a:r>
            <a:br>
              <a:rPr lang="en-US" sz="2000" dirty="0"/>
            </a:br>
            <a:r>
              <a:rPr lang="en-US" sz="2000" dirty="0"/>
              <a:t>24-hour access can blur the boundaries of our work life.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1034F50-2427-9DC8-8D21-6D0A52FF624A}"/>
              </a:ext>
            </a:extLst>
          </p:cNvPr>
          <p:cNvGrpSpPr/>
          <p:nvPr/>
        </p:nvGrpSpPr>
        <p:grpSpPr>
          <a:xfrm>
            <a:off x="2009252" y="2351473"/>
            <a:ext cx="1013323" cy="1013323"/>
            <a:chOff x="2930275" y="1471363"/>
            <a:chExt cx="1013323" cy="1013323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D5A0F55-0764-7A16-0719-4E434254C4C3}"/>
                </a:ext>
              </a:extLst>
            </p:cNvPr>
            <p:cNvSpPr/>
            <p:nvPr/>
          </p:nvSpPr>
          <p:spPr>
            <a:xfrm>
              <a:off x="2930275" y="1471363"/>
              <a:ext cx="1013323" cy="1013323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F5C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2" name="Picture 1" descr="A computer screen with a cursor&#10;&#10;Description automatically generated with medium confidence">
              <a:extLst>
                <a:ext uri="{FF2B5EF4-FFF2-40B4-BE49-F238E27FC236}">
                  <a16:creationId xmlns:a16="http://schemas.microsoft.com/office/drawing/2014/main" id="{BBDC5769-A23F-3344-15A6-C9850466AB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07005" y="1756003"/>
              <a:ext cx="658496" cy="444043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7D07B43-F3A8-768B-F963-B2CD5DC1D714}"/>
              </a:ext>
            </a:extLst>
          </p:cNvPr>
          <p:cNvGrpSpPr/>
          <p:nvPr/>
        </p:nvGrpSpPr>
        <p:grpSpPr>
          <a:xfrm>
            <a:off x="5517080" y="2381032"/>
            <a:ext cx="1013323" cy="1013323"/>
            <a:chOff x="8249094" y="1471363"/>
            <a:chExt cx="1013323" cy="1013323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C1847994-533D-F4AE-A9EF-A83880EBB83C}"/>
                </a:ext>
              </a:extLst>
            </p:cNvPr>
            <p:cNvSpPr/>
            <p:nvPr/>
          </p:nvSpPr>
          <p:spPr>
            <a:xfrm>
              <a:off x="8249094" y="1471363"/>
              <a:ext cx="1013323" cy="1013323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F5C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3" name="Picture 2" descr="A computer screen with a cursor&#10;&#10;Description automatically generated with medium confidence">
              <a:extLst>
                <a:ext uri="{FF2B5EF4-FFF2-40B4-BE49-F238E27FC236}">
                  <a16:creationId xmlns:a16="http://schemas.microsoft.com/office/drawing/2014/main" id="{86BF082F-C5CD-73A8-7A90-3192127716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426507" y="1756003"/>
              <a:ext cx="658496" cy="444043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7694222-0559-6205-7D4C-8A2E977DA5FC}"/>
              </a:ext>
            </a:extLst>
          </p:cNvPr>
          <p:cNvGrpSpPr/>
          <p:nvPr/>
        </p:nvGrpSpPr>
        <p:grpSpPr>
          <a:xfrm>
            <a:off x="9024908" y="2347503"/>
            <a:ext cx="1013323" cy="1013323"/>
            <a:chOff x="8249094" y="1471363"/>
            <a:chExt cx="1013323" cy="101332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43C98BC-2714-3217-500B-47D433D4C238}"/>
                </a:ext>
              </a:extLst>
            </p:cNvPr>
            <p:cNvSpPr/>
            <p:nvPr/>
          </p:nvSpPr>
          <p:spPr>
            <a:xfrm>
              <a:off x="8249094" y="1471363"/>
              <a:ext cx="1013323" cy="1013323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F5C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3" name="Picture 12" descr="A computer screen with a cursor&#10;&#10;Description automatically generated with medium confidence">
              <a:extLst>
                <a:ext uri="{FF2B5EF4-FFF2-40B4-BE49-F238E27FC236}">
                  <a16:creationId xmlns:a16="http://schemas.microsoft.com/office/drawing/2014/main" id="{1C9A9B20-A6CD-7E5F-478B-480A00176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426507" y="1756003"/>
              <a:ext cx="658496" cy="4440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13572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/>
              <a:t>Psychological impacts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/>
          <a:lstStyle/>
          <a:p>
            <a:r>
              <a:rPr lang="en-GB"/>
              <a:t>Being connected for long periods of time can increase our exposure to negative impacts such as cyberbullying, stress, and addiction.</a:t>
            </a:r>
          </a:p>
          <a:p>
            <a:r>
              <a:rPr lang="en-GB"/>
              <a:t>These have a serious impact on mental health and our ability to function from day-to-day.</a:t>
            </a:r>
          </a:p>
          <a:p>
            <a:r>
              <a:rPr lang="en-GB"/>
              <a:t>It is important for organisations to be aware of these risks and support their employees.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2000" dirty="0"/>
              <a:t>Support and help is available:</a:t>
            </a:r>
          </a:p>
          <a:p>
            <a:r>
              <a:rPr lang="en-GB" sz="2000" dirty="0"/>
              <a:t>The national bullying helpline:</a:t>
            </a:r>
          </a:p>
          <a:p>
            <a:pPr marL="230400" lvl="1" indent="0">
              <a:buNone/>
            </a:pPr>
            <a:r>
              <a:rPr lang="en-GB" sz="1500" b="0" i="0" u="none" strike="noStrike" dirty="0">
                <a:solidFill>
                  <a:srgbClr val="FF0000"/>
                </a:solidFill>
                <a:hlinkClick r:id="rId3"/>
              </a:rPr>
              <a:t>www.nationalbullying</a:t>
            </a:r>
            <a:br>
              <a:rPr lang="en-GB" sz="1500" b="0" i="0" u="none" strike="noStrike" dirty="0">
                <a:solidFill>
                  <a:srgbClr val="FF0000"/>
                </a:solidFill>
                <a:hlinkClick r:id="rId3"/>
              </a:rPr>
            </a:br>
            <a:r>
              <a:rPr lang="en-GB" sz="1500" b="0" i="0" u="none" strike="noStrike" dirty="0">
                <a:solidFill>
                  <a:srgbClr val="FF0000"/>
                </a:solidFill>
                <a:hlinkClick r:id="rId3"/>
              </a:rPr>
              <a:t>helpline.co.uk/</a:t>
            </a:r>
            <a:endParaRPr lang="en-GB" sz="1500" b="0" i="0" u="none" strike="noStrike" dirty="0">
              <a:solidFill>
                <a:srgbClr val="FF0000"/>
              </a:solidFill>
            </a:endParaRPr>
          </a:p>
          <a:p>
            <a:r>
              <a:rPr lang="en-GB" sz="2000" dirty="0"/>
              <a:t>Samaritans workplace support:</a:t>
            </a:r>
          </a:p>
          <a:p>
            <a:pPr marL="230400" lvl="1" indent="0">
              <a:buNone/>
            </a:pPr>
            <a:r>
              <a:rPr lang="en-GB" sz="1500" b="0" dirty="0">
                <a:hlinkClick r:id="rId4"/>
              </a:rPr>
              <a:t>www.samaritans.org/</a:t>
            </a:r>
            <a:br>
              <a:rPr lang="en-GB" sz="1500" b="0" dirty="0">
                <a:hlinkClick r:id="rId4"/>
              </a:rPr>
            </a:br>
            <a:r>
              <a:rPr lang="en-GB" sz="1500" b="0" dirty="0">
                <a:hlinkClick r:id="rId4"/>
              </a:rPr>
              <a:t>how-we-can-help/workplace/</a:t>
            </a:r>
            <a:endParaRPr lang="en-GB" sz="1500" b="0" dirty="0">
              <a:solidFill>
                <a:srgbClr val="4A86E8"/>
              </a:solidFill>
            </a:endParaRPr>
          </a:p>
          <a:p>
            <a:pPr marL="0" lvl="0" indent="0">
              <a:buNone/>
            </a:pP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/>
              <a:t>Lesson 3: The impact of digital technology on our health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/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115045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EE17DC-3BAA-267E-AB9C-328D3161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Physical impacts</a:t>
            </a:r>
            <a:endParaRPr lang="en-GB" sz="4000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9967349-E579-E9FB-6985-6EB3B15649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25393"/>
            <a:ext cx="4210050" cy="365125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A4BCB19-D078-C4E2-47E6-DAA90CD4F8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12E0147A-6A78-43E2-411B-77C04E25EB5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1214274" cy="43513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Using digital devices can impact our physical health. Here are some examples: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091B6F4-D2A6-E7F8-F267-7E93AD2F0D4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3002755"/>
            <a:ext cx="3355428" cy="3272950"/>
          </a:xfrm>
          <a:solidFill>
            <a:srgbClr val="FFF5C4"/>
          </a:solidFill>
        </p:spPr>
        <p:txBody>
          <a:bodyPr tIns="648000"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Poor posture 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way we sit, work and hold devices for long periods of time can lead to back, shoulder, neck, and leg strain.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468AB66A-A17F-2D07-E2F8-C43A40E3F4C7}"/>
              </a:ext>
            </a:extLst>
          </p:cNvPr>
          <p:cNvSpPr txBox="1">
            <a:spLocks/>
          </p:cNvSpPr>
          <p:nvPr/>
        </p:nvSpPr>
        <p:spPr>
          <a:xfrm>
            <a:off x="7853856" y="3002755"/>
            <a:ext cx="3355428" cy="3272950"/>
          </a:xfrm>
          <a:prstGeom prst="rect">
            <a:avLst/>
          </a:prstGeom>
          <a:solidFill>
            <a:srgbClr val="FFF5C4"/>
          </a:solidFill>
          <a:ln w="28575">
            <a:solidFill>
              <a:srgbClr val="FFF5C4"/>
            </a:solidFill>
          </a:ln>
        </p:spPr>
        <p:txBody>
          <a:bodyPr vert="horz" lIns="180000" tIns="648000" rIns="180000" bIns="18000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128000"/>
              </a:lnSpc>
              <a:spcBef>
                <a:spcPts val="1000"/>
              </a:spcBef>
              <a:buNone/>
            </a:pPr>
            <a:r>
              <a:rPr lang="en-GB" b="1" dirty="0"/>
              <a:t>Repetitive Strain Injury</a:t>
            </a:r>
            <a:br>
              <a:rPr lang="en-GB" b="1" dirty="0"/>
            </a:br>
            <a:r>
              <a:rPr lang="en-GB" b="1" dirty="0"/>
              <a:t>(</a:t>
            </a:r>
            <a:r>
              <a:rPr lang="en-GB" dirty="0"/>
              <a:t>RSI) is caused by repeated actions when using a keyboard, mouse, or controller.</a:t>
            </a:r>
            <a:endParaRPr lang="en-US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6F62950E-B98B-A468-4155-73824389EB60}"/>
              </a:ext>
            </a:extLst>
          </p:cNvPr>
          <p:cNvSpPr txBox="1">
            <a:spLocks/>
          </p:cNvSpPr>
          <p:nvPr/>
        </p:nvSpPr>
        <p:spPr>
          <a:xfrm>
            <a:off x="4346028" y="3002755"/>
            <a:ext cx="3355428" cy="3272950"/>
          </a:xfrm>
          <a:prstGeom prst="rect">
            <a:avLst/>
          </a:prstGeom>
          <a:solidFill>
            <a:srgbClr val="FFF5C4"/>
          </a:solidFill>
          <a:ln w="28575">
            <a:solidFill>
              <a:srgbClr val="FFF5C4"/>
            </a:solidFill>
          </a:ln>
        </p:spPr>
        <p:txBody>
          <a:bodyPr vert="horz" lIns="180000" tIns="648000" rIns="180000" bIns="180000" rtlCol="0">
            <a:no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118000"/>
              </a:lnSpc>
              <a:spcBef>
                <a:spcPts val="1000"/>
              </a:spcBef>
              <a:buNone/>
            </a:pPr>
            <a:r>
              <a:rPr lang="en-GB" b="1" dirty="0"/>
              <a:t>Eye strain </a:t>
            </a:r>
            <a:r>
              <a:rPr lang="en-GB" dirty="0"/>
              <a:t>is caused by</a:t>
            </a:r>
            <a:r>
              <a:rPr lang="en-GB" b="1" dirty="0"/>
              <a:t> </a:t>
            </a:r>
            <a:r>
              <a:rPr lang="en-GB" dirty="0"/>
              <a:t>staring at a screen for long periods of time, leading to dry eyes and headaches.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1034F50-2427-9DC8-8D21-6D0A52FF624A}"/>
              </a:ext>
            </a:extLst>
          </p:cNvPr>
          <p:cNvGrpSpPr/>
          <p:nvPr/>
        </p:nvGrpSpPr>
        <p:grpSpPr>
          <a:xfrm>
            <a:off x="2009252" y="2500063"/>
            <a:ext cx="1013323" cy="1013323"/>
            <a:chOff x="2930275" y="1471363"/>
            <a:chExt cx="1013323" cy="1013323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D5A0F55-0764-7A16-0719-4E434254C4C3}"/>
                </a:ext>
              </a:extLst>
            </p:cNvPr>
            <p:cNvSpPr/>
            <p:nvPr/>
          </p:nvSpPr>
          <p:spPr>
            <a:xfrm>
              <a:off x="2930275" y="1471363"/>
              <a:ext cx="1013323" cy="1013323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F5C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2" name="Picture 1" descr="A computer screen with a cursor&#10;&#10;Description automatically generated with medium confidence">
              <a:extLst>
                <a:ext uri="{FF2B5EF4-FFF2-40B4-BE49-F238E27FC236}">
                  <a16:creationId xmlns:a16="http://schemas.microsoft.com/office/drawing/2014/main" id="{BBDC5769-A23F-3344-15A6-C9850466AB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07005" y="1756003"/>
              <a:ext cx="658496" cy="444043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7D07B43-F3A8-768B-F963-B2CD5DC1D714}"/>
              </a:ext>
            </a:extLst>
          </p:cNvPr>
          <p:cNvGrpSpPr/>
          <p:nvPr/>
        </p:nvGrpSpPr>
        <p:grpSpPr>
          <a:xfrm>
            <a:off x="5517080" y="2529622"/>
            <a:ext cx="1013323" cy="1013323"/>
            <a:chOff x="8249094" y="1471363"/>
            <a:chExt cx="1013323" cy="1013323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C1847994-533D-F4AE-A9EF-A83880EBB83C}"/>
                </a:ext>
              </a:extLst>
            </p:cNvPr>
            <p:cNvSpPr/>
            <p:nvPr/>
          </p:nvSpPr>
          <p:spPr>
            <a:xfrm>
              <a:off x="8249094" y="1471363"/>
              <a:ext cx="1013323" cy="1013323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F5C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3" name="Picture 2" descr="A computer screen with a cursor&#10;&#10;Description automatically generated with medium confidence">
              <a:extLst>
                <a:ext uri="{FF2B5EF4-FFF2-40B4-BE49-F238E27FC236}">
                  <a16:creationId xmlns:a16="http://schemas.microsoft.com/office/drawing/2014/main" id="{86BF082F-C5CD-73A8-7A90-3192127716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426507" y="1756003"/>
              <a:ext cx="658496" cy="444043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7694222-0559-6205-7D4C-8A2E977DA5FC}"/>
              </a:ext>
            </a:extLst>
          </p:cNvPr>
          <p:cNvGrpSpPr/>
          <p:nvPr/>
        </p:nvGrpSpPr>
        <p:grpSpPr>
          <a:xfrm>
            <a:off x="9024908" y="2496093"/>
            <a:ext cx="1013323" cy="1013323"/>
            <a:chOff x="8249094" y="1471363"/>
            <a:chExt cx="1013323" cy="101332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43C98BC-2714-3217-500B-47D433D4C238}"/>
                </a:ext>
              </a:extLst>
            </p:cNvPr>
            <p:cNvSpPr/>
            <p:nvPr/>
          </p:nvSpPr>
          <p:spPr>
            <a:xfrm>
              <a:off x="8249094" y="1471363"/>
              <a:ext cx="1013323" cy="1013323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F5C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3" name="Picture 12" descr="A computer screen with a cursor&#10;&#10;Description automatically generated with medium confidence">
              <a:extLst>
                <a:ext uri="{FF2B5EF4-FFF2-40B4-BE49-F238E27FC236}">
                  <a16:creationId xmlns:a16="http://schemas.microsoft.com/office/drawing/2014/main" id="{1C9A9B20-A6CD-7E5F-478B-480A00176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426507" y="1756003"/>
              <a:ext cx="658496" cy="4440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1560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/>
              <a:t>Physical impacts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Working with digital devices too much can impact our physical health, and can cause issues such as poor posture, eye strain and RSI.</a:t>
            </a:r>
          </a:p>
          <a:p>
            <a:r>
              <a:rPr lang="en-GB" dirty="0"/>
              <a:t>A reduction in our physical activity, and staying in the same position for long periods of time, can lead to a range of cardiovascular and muscle conditions.</a:t>
            </a:r>
          </a:p>
          <a:p>
            <a:r>
              <a:rPr lang="en-GB" dirty="0"/>
              <a:t>Using devices late at night can disturb our sleep patterns and prevent our bodies from resting fully.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/>
              <a:t>Activity 1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BE8136D-0C89-D68D-F368-030DEA6F0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/>
              <a:t>Lesson 3: The impact of digital technology on our health</a:t>
            </a:r>
          </a:p>
        </p:txBody>
      </p:sp>
      <p:pic>
        <p:nvPicPr>
          <p:cNvPr id="7" name="Picture Placeholder 6" descr="A person sitting at a table with a computer&#10;&#10;Description automatically generated">
            <a:extLst>
              <a:ext uri="{FF2B5EF4-FFF2-40B4-BE49-F238E27FC236}">
                <a16:creationId xmlns:a16="http://schemas.microsoft.com/office/drawing/2014/main" id="{28719017-51A9-ACB8-E9DD-C421FEFBCAAE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</p:spPr>
      </p:pic>
    </p:spTree>
    <p:extLst>
      <p:ext uri="{BB962C8B-B14F-4D97-AF65-F5344CB8AC3E}">
        <p14:creationId xmlns:p14="http://schemas.microsoft.com/office/powerpoint/2010/main" val="3894553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1C9C1E-A887-3CBA-6580-68AAF2A3F0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BCB5F62-126E-5CFF-4742-6DC2E87A0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Interview: Employees’ wellbeing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456300A-6046-4AF4-7EB5-6BDDD193CD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81290"/>
            <a:ext cx="5257800" cy="340184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3758AB-4E02-BE7A-536C-C8F407BC6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539767"/>
            <a:ext cx="10515599" cy="637195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Film 1</a:t>
            </a:r>
            <a:r>
              <a:rPr lang="en-GB" dirty="0"/>
              <a:t> How can businesses support the health and wellbeing of their employees, interviews with Cisco Corporate Social Responsibility (CSR) Programme Lead and </a:t>
            </a:r>
            <a:r>
              <a:rPr lang="en-GB" dirty="0" err="1"/>
              <a:t>Mesma</a:t>
            </a:r>
            <a:r>
              <a:rPr lang="en-GB" dirty="0"/>
              <a:t> Chief Executive Officer</a:t>
            </a:r>
          </a:p>
        </p:txBody>
      </p:sp>
      <p:pic>
        <p:nvPicPr>
          <p:cNvPr id="2" name="Online Media 1" title="Gatsby TEN Digital Films Lesson 2 Film 1 V4">
            <a:hlinkClick r:id="" action="ppaction://media"/>
            <a:extLst>
              <a:ext uri="{FF2B5EF4-FFF2-40B4-BE49-F238E27FC236}">
                <a16:creationId xmlns:a16="http://schemas.microsoft.com/office/drawing/2014/main" id="{8DF75A10-B3C3-8CBA-502A-4C02673A55B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347274" y="1376313"/>
            <a:ext cx="7392245" cy="416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71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Preventing negative impacts of digital technology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27495" cy="4351338"/>
          </a:xfrm>
        </p:spPr>
        <p:txBody>
          <a:bodyPr>
            <a:noAutofit/>
          </a:bodyPr>
          <a:lstStyle/>
          <a:p>
            <a:pPr>
              <a:lnSpc>
                <a:spcPct val="98000"/>
              </a:lnSpc>
              <a:spcAft>
                <a:spcPts val="800"/>
              </a:spcAft>
            </a:pPr>
            <a:r>
              <a:rPr lang="en-GB" sz="2000" dirty="0"/>
              <a:t>The most effective strategy to deal with the negative psychological and physical impacts of digital technology </a:t>
            </a:r>
            <a:br>
              <a:rPr lang="en-GB" sz="2000" dirty="0"/>
            </a:br>
            <a:r>
              <a:rPr lang="en-GB" sz="2000" dirty="0"/>
              <a:t>is mitigation and trying to prevent them from happening.</a:t>
            </a:r>
          </a:p>
          <a:p>
            <a:pPr>
              <a:lnSpc>
                <a:spcPct val="98000"/>
              </a:lnSpc>
              <a:spcAft>
                <a:spcPts val="800"/>
              </a:spcAft>
            </a:pPr>
            <a:r>
              <a:rPr lang="en-GB" sz="2000" dirty="0"/>
              <a:t>Think about these techniques and how they could be implemented:</a:t>
            </a:r>
            <a:endParaRPr lang="en-GB" dirty="0"/>
          </a:p>
          <a:p>
            <a:pPr marL="684000" indent="-457200">
              <a:lnSpc>
                <a:spcPct val="98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2000" dirty="0"/>
              <a:t>Self-regulation: setting your own rules</a:t>
            </a:r>
          </a:p>
          <a:p>
            <a:pPr marL="684000" indent="-457200">
              <a:lnSpc>
                <a:spcPct val="98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2000" dirty="0"/>
              <a:t>Self-exclusion: removing the root cause</a:t>
            </a:r>
          </a:p>
          <a:p>
            <a:pPr marL="684000" indent="-457200">
              <a:lnSpc>
                <a:spcPct val="98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2000" dirty="0"/>
              <a:t>Reporting misuse: do not suffer in silence</a:t>
            </a:r>
          </a:p>
          <a:p>
            <a:pPr marL="684000" indent="-457200">
              <a:lnSpc>
                <a:spcPct val="98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2000" dirty="0"/>
              <a:t>Workstation assessments: is your workspace suitable?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Resources needed:</a:t>
            </a:r>
          </a:p>
          <a:p>
            <a:pPr marL="0" lvl="0" indent="0">
              <a:buNone/>
            </a:pPr>
            <a:r>
              <a:rPr lang="en-US" dirty="0"/>
              <a:t>L3 Activity 1: Research and present worksheet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5400000" cy="365125"/>
          </a:xfrm>
        </p:spPr>
        <p:txBody>
          <a:bodyPr/>
          <a:lstStyle/>
          <a:p>
            <a:r>
              <a:rPr lang="en-GB" dirty="0"/>
              <a:t>Lesson 3: The impact of digital technology on our health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73130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1D0507E-70A1-4535-B9CE-DCD709795A92}"/>
</file>

<file path=customXml/itemProps2.xml><?xml version="1.0" encoding="utf-8"?>
<ds:datastoreItem xmlns:ds="http://schemas.openxmlformats.org/officeDocument/2006/customXml" ds:itemID="{A23A7AC8-0F25-4A0F-A76C-626C9A39888D}"/>
</file>

<file path=customXml/itemProps3.xml><?xml version="1.0" encoding="utf-8"?>
<ds:datastoreItem xmlns:ds="http://schemas.openxmlformats.org/officeDocument/2006/customXml" ds:itemID="{519BCDBC-AA0B-4862-AA01-97A68A3F2E1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1598</Words>
  <Application>Microsoft Office PowerPoint</Application>
  <PresentationFormat>Widescreen</PresentationFormat>
  <Paragraphs>187</Paragraphs>
  <Slides>16</Slides>
  <Notes>16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Narrow</vt:lpstr>
      <vt:lpstr>Calibri</vt:lpstr>
      <vt:lpstr>Helvetica Neue</vt:lpstr>
      <vt:lpstr>Office Theme</vt:lpstr>
      <vt:lpstr>Digital</vt:lpstr>
      <vt:lpstr>In this lesson, we will:</vt:lpstr>
      <vt:lpstr>Negative impacts of technology on our health</vt:lpstr>
      <vt:lpstr>Psychological impacts</vt:lpstr>
      <vt:lpstr>Psychological impacts</vt:lpstr>
      <vt:lpstr>Physical impacts</vt:lpstr>
      <vt:lpstr>Physical impacts</vt:lpstr>
      <vt:lpstr>Interview: Employees’ wellbeing</vt:lpstr>
      <vt:lpstr>Preventing negative impacts of digital technology</vt:lpstr>
      <vt:lpstr>Self-regulation</vt:lpstr>
      <vt:lpstr>External regulation</vt:lpstr>
      <vt:lpstr>Self-exclusion</vt:lpstr>
      <vt:lpstr>Reporting misuse</vt:lpstr>
      <vt:lpstr>Workstation assessments</vt:lpstr>
      <vt:lpstr>Workstation assessments</vt:lpstr>
      <vt:lpstr>In this lesson, we have: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2024-05-21T12:12:26Z</dcterms:created>
  <dcterms:modified xsi:type="dcterms:W3CDTF">2024-05-21T12:37:50Z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