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3.xml" ContentType="application/vnd.openxmlformats-officedocument.theme+xml"/>
  <Override PartName="/ppt/authors.xml" ContentType="application/vnd.ms-powerpoint.authors+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handoutMasterIdLst>
    <p:handoutMasterId r:id="rId18"/>
  </p:handoutMasterIdLst>
  <p:sldIdLst>
    <p:sldId id="274" r:id="rId2"/>
    <p:sldId id="258" r:id="rId3"/>
    <p:sldId id="348" r:id="rId4"/>
    <p:sldId id="356" r:id="rId5"/>
    <p:sldId id="357" r:id="rId6"/>
    <p:sldId id="377" r:id="rId7"/>
    <p:sldId id="378" r:id="rId8"/>
    <p:sldId id="379" r:id="rId9"/>
    <p:sldId id="380" r:id="rId10"/>
    <p:sldId id="381" r:id="rId11"/>
    <p:sldId id="382" r:id="rId12"/>
    <p:sldId id="369" r:id="rId13"/>
    <p:sldId id="387" r:id="rId14"/>
    <p:sldId id="389" r:id="rId15"/>
    <p:sldId id="39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53EF"/>
    <a:srgbClr val="88A2FF"/>
    <a:srgbClr val="F1995D"/>
    <a:srgbClr val="E2EEBE"/>
    <a:srgbClr val="466318"/>
    <a:srgbClr val="FFF5C4"/>
    <a:srgbClr val="534C29"/>
    <a:srgbClr val="FF7575"/>
    <a:srgbClr val="F6FAEC"/>
    <a:srgbClr val="C0C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04" autoAdjust="0"/>
    <p:restoredTop sz="85256" autoAdjust="0"/>
  </p:normalViewPr>
  <p:slideViewPr>
    <p:cSldViewPr snapToGrid="0">
      <p:cViewPr varScale="1">
        <p:scale>
          <a:sx n="63" d="100"/>
          <a:sy n="63" d="100"/>
        </p:scale>
        <p:origin x="412" y="52"/>
      </p:cViewPr>
      <p:guideLst/>
    </p:cSldViewPr>
  </p:slideViewPr>
  <p:notesTextViewPr>
    <p:cViewPr>
      <p:scale>
        <a:sx n="1" d="1"/>
        <a:sy n="1" d="1"/>
      </p:scale>
      <p:origin x="0" y="0"/>
    </p:cViewPr>
  </p:notesTextViewPr>
  <p:notesViewPr>
    <p:cSldViewPr snapToGrid="0">
      <p:cViewPr varScale="1">
        <p:scale>
          <a:sx n="96" d="100"/>
          <a:sy n="96" d="100"/>
        </p:scale>
        <p:origin x="368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21/05/2024</a:t>
            </a:fld>
            <a:endParaRPr lang="en-GB"/>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4DA393-7453-4DA0-B5D8-123CC7E33204}" type="datetimeFigureOut">
              <a:rPr lang="en-GB" smtClean="0"/>
              <a:t>21/05/2024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C461D-57F4-45D0-81A6-A5D1FD1AB885}" type="slidenum">
              <a:rPr lang="en-GB" smtClean="0"/>
              <a:t>‹#›</a:t>
            </a:fld>
            <a:endParaRPr lang="en-GB"/>
          </a:p>
        </p:txBody>
      </p:sp>
    </p:spTree>
    <p:extLst>
      <p:ext uri="{BB962C8B-B14F-4D97-AF65-F5344CB8AC3E}">
        <p14:creationId xmlns:p14="http://schemas.microsoft.com/office/powerpoint/2010/main" val="3286214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ncfe.org.uk/qualification-search/qualification-detail/t-level-technical-qualification-in-digital-business-services-level-3-delivered-b-1270"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 Inc. </a:t>
            </a:r>
            <a:r>
              <a:rPr lang="en-GB"/>
              <a:t>DedMityay</a:t>
            </a:r>
            <a:endParaRPr lang="en-GB" dirty="0"/>
          </a:p>
        </p:txBody>
      </p:sp>
      <p:sp>
        <p:nvSpPr>
          <p:cNvPr id="4" name="Slide Number Placeholder 3"/>
          <p:cNvSpPr>
            <a:spLocks noGrp="1"/>
          </p:cNvSpPr>
          <p:nvPr>
            <p:ph type="sldNum" sz="quarter" idx="5"/>
          </p:nvPr>
        </p:nvSpPr>
        <p:spPr/>
        <p:txBody>
          <a:bodyPr/>
          <a:lstStyle/>
          <a:p>
            <a:fld id="{8E6C461D-57F4-45D0-81A6-A5D1FD1AB885}" type="slidenum">
              <a:rPr lang="en-GB" smtClean="0"/>
              <a:t>1</a:t>
            </a:fld>
            <a:endParaRPr lang="en-GB"/>
          </a:p>
        </p:txBody>
      </p:sp>
    </p:spTree>
    <p:extLst>
      <p:ext uri="{BB962C8B-B14F-4D97-AF65-F5344CB8AC3E}">
        <p14:creationId xmlns:p14="http://schemas.microsoft.com/office/powerpoint/2010/main" val="1405376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10</a:t>
            </a:fld>
            <a:endParaRPr lang="en-GB"/>
          </a:p>
        </p:txBody>
      </p:sp>
    </p:spTree>
    <p:extLst>
      <p:ext uri="{BB962C8B-B14F-4D97-AF65-F5344CB8AC3E}">
        <p14:creationId xmlns:p14="http://schemas.microsoft.com/office/powerpoint/2010/main" val="3377834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11</a:t>
            </a:fld>
            <a:endParaRPr lang="en-GB"/>
          </a:p>
        </p:txBody>
      </p:sp>
    </p:spTree>
    <p:extLst>
      <p:ext uri="{BB962C8B-B14F-4D97-AF65-F5344CB8AC3E}">
        <p14:creationId xmlns:p14="http://schemas.microsoft.com/office/powerpoint/2010/main" val="3116356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E6C461D-57F4-45D0-81A6-A5D1FD1AB885}" type="slidenum">
              <a:rPr lang="en-GB" smtClean="0"/>
              <a:t>12</a:t>
            </a:fld>
            <a:endParaRPr lang="en-GB"/>
          </a:p>
        </p:txBody>
      </p:sp>
    </p:spTree>
    <p:extLst>
      <p:ext uri="{BB962C8B-B14F-4D97-AF65-F5344CB8AC3E}">
        <p14:creationId xmlns:p14="http://schemas.microsoft.com/office/powerpoint/2010/main" val="3394972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E6C461D-57F4-45D0-81A6-A5D1FD1AB885}" type="slidenum">
              <a:rPr lang="en-GB" smtClean="0"/>
              <a:t>13</a:t>
            </a:fld>
            <a:endParaRPr lang="en-GB"/>
          </a:p>
        </p:txBody>
      </p:sp>
    </p:spTree>
    <p:extLst>
      <p:ext uri="{BB962C8B-B14F-4D97-AF65-F5344CB8AC3E}">
        <p14:creationId xmlns:p14="http://schemas.microsoft.com/office/powerpoint/2010/main" val="5783910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14</a:t>
            </a:fld>
            <a:endParaRPr lang="en-GB"/>
          </a:p>
        </p:txBody>
      </p:sp>
    </p:spTree>
    <p:extLst>
      <p:ext uri="{BB962C8B-B14F-4D97-AF65-F5344CB8AC3E}">
        <p14:creationId xmlns:p14="http://schemas.microsoft.com/office/powerpoint/2010/main" val="878325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E6C461D-57F4-45D0-81A6-A5D1FD1AB885}" type="slidenum">
              <a:rPr lang="en-GB" smtClean="0"/>
              <a:t>15</a:t>
            </a:fld>
            <a:endParaRPr lang="en-GB"/>
          </a:p>
        </p:txBody>
      </p:sp>
    </p:spTree>
    <p:extLst>
      <p:ext uri="{BB962C8B-B14F-4D97-AF65-F5344CB8AC3E}">
        <p14:creationId xmlns:p14="http://schemas.microsoft.com/office/powerpoint/2010/main" val="3744203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NCFE sample assessment materials: https://www.ncfe.org.uk/qualification-search/qualification-detail/t-level-technical-qualification-in-digital-business-services-level-3-delivered-b-1270 (</a:t>
            </a:r>
            <a:r>
              <a:rPr lang="en-GB" sz="1800" kern="100" dirty="0">
                <a:solidFill>
                  <a:srgbClr val="0D0D0D"/>
                </a:solidFill>
                <a:effectLst/>
                <a:latin typeface="Arial" panose="020B0604020202020204" pitchFamily="34" charset="0"/>
                <a:ea typeface="Calibri" panose="020F0502020204030204" pitchFamily="34" charset="0"/>
                <a:cs typeface="Arial" panose="020B0604020202020204" pitchFamily="34" charset="0"/>
              </a:rPr>
              <a:t>Click on Assessment Materials tab)</a:t>
            </a:r>
          </a:p>
          <a:p>
            <a:endParaRPr lang="en-GB" dirty="0"/>
          </a:p>
        </p:txBody>
      </p:sp>
      <p:sp>
        <p:nvSpPr>
          <p:cNvPr id="4" name="Slide Number Placeholder 3"/>
          <p:cNvSpPr>
            <a:spLocks noGrp="1"/>
          </p:cNvSpPr>
          <p:nvPr>
            <p:ph type="sldNum" sz="quarter" idx="5"/>
          </p:nvPr>
        </p:nvSpPr>
        <p:spPr/>
        <p:txBody>
          <a:bodyPr/>
          <a:lstStyle/>
          <a:p>
            <a:fld id="{8E6C461D-57F4-45D0-81A6-A5D1FD1AB885}" type="slidenum">
              <a:rPr lang="en-GB" smtClean="0"/>
              <a:t>2</a:t>
            </a:fld>
            <a:endParaRPr lang="en-GB"/>
          </a:p>
        </p:txBody>
      </p:sp>
    </p:spTree>
    <p:extLst>
      <p:ext uri="{BB962C8B-B14F-4D97-AF65-F5344CB8AC3E}">
        <p14:creationId xmlns:p14="http://schemas.microsoft.com/office/powerpoint/2010/main" val="1347866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 Inc. ESB Professional</a:t>
            </a:r>
          </a:p>
        </p:txBody>
      </p:sp>
      <p:sp>
        <p:nvSpPr>
          <p:cNvPr id="4" name="Slide Number Placeholder 3"/>
          <p:cNvSpPr>
            <a:spLocks noGrp="1"/>
          </p:cNvSpPr>
          <p:nvPr>
            <p:ph type="sldNum" sz="quarter" idx="5"/>
          </p:nvPr>
        </p:nvSpPr>
        <p:spPr/>
        <p:txBody>
          <a:bodyPr/>
          <a:lstStyle/>
          <a:p>
            <a:fld id="{42C81928-176F-4C7B-8911-50997B4A671E}" type="slidenum">
              <a:rPr lang="en-GB" smtClean="0"/>
              <a:t>3</a:t>
            </a:fld>
            <a:endParaRPr lang="en-GB"/>
          </a:p>
        </p:txBody>
      </p:sp>
    </p:spTree>
    <p:extLst>
      <p:ext uri="{BB962C8B-B14F-4D97-AF65-F5344CB8AC3E}">
        <p14:creationId xmlns:p14="http://schemas.microsoft.com/office/powerpoint/2010/main" val="684054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4</a:t>
            </a:fld>
            <a:endParaRPr lang="en-GB"/>
          </a:p>
        </p:txBody>
      </p:sp>
    </p:spTree>
    <p:extLst>
      <p:ext uri="{BB962C8B-B14F-4D97-AF65-F5344CB8AC3E}">
        <p14:creationId xmlns:p14="http://schemas.microsoft.com/office/powerpoint/2010/main" val="479469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5</a:t>
            </a:fld>
            <a:endParaRPr lang="en-GB"/>
          </a:p>
        </p:txBody>
      </p:sp>
    </p:spTree>
    <p:extLst>
      <p:ext uri="{BB962C8B-B14F-4D97-AF65-F5344CB8AC3E}">
        <p14:creationId xmlns:p14="http://schemas.microsoft.com/office/powerpoint/2010/main" val="3217758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list of Command Verbs are available on the Awarding Organisation/NCFE website: </a:t>
            </a:r>
          </a:p>
          <a:p>
            <a:r>
              <a:rPr lang="en-GB" dirty="0">
                <a:hlinkClick r:id="rId3"/>
              </a:rPr>
              <a:t>T Level Technical Qualification in Digital Business Services (Level 3) (Delivered By NCFE) | NCFE</a:t>
            </a:r>
            <a:r>
              <a:rPr lang="en-GB" dirty="0"/>
              <a:t> </a:t>
            </a:r>
          </a:p>
          <a:p>
            <a:r>
              <a:rPr lang="en-GB" dirty="0"/>
              <a:t>(under Support materials/Mandatory qualification information)</a:t>
            </a:r>
          </a:p>
          <a:p>
            <a:r>
              <a:rPr lang="en-GB" dirty="0"/>
              <a:t>https://www.ncfe.org.uk/qualification-search/qualification-detail/t-level-technical-qualification-in-digital-business-services-level-3-delivered-b-1270</a:t>
            </a:r>
          </a:p>
        </p:txBody>
      </p:sp>
      <p:sp>
        <p:nvSpPr>
          <p:cNvPr id="4" name="Slide Number Placeholder 3"/>
          <p:cNvSpPr>
            <a:spLocks noGrp="1"/>
          </p:cNvSpPr>
          <p:nvPr>
            <p:ph type="sldNum" sz="quarter" idx="5"/>
          </p:nvPr>
        </p:nvSpPr>
        <p:spPr/>
        <p:txBody>
          <a:bodyPr/>
          <a:lstStyle/>
          <a:p>
            <a:fld id="{8E6C461D-57F4-45D0-81A6-A5D1FD1AB885}" type="slidenum">
              <a:rPr lang="en-GB" smtClean="0"/>
              <a:t>6</a:t>
            </a:fld>
            <a:endParaRPr lang="en-GB"/>
          </a:p>
        </p:txBody>
      </p:sp>
    </p:spTree>
    <p:extLst>
      <p:ext uri="{BB962C8B-B14F-4D97-AF65-F5344CB8AC3E}">
        <p14:creationId xmlns:p14="http://schemas.microsoft.com/office/powerpoint/2010/main" val="2861541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7</a:t>
            </a:fld>
            <a:endParaRPr lang="en-GB"/>
          </a:p>
        </p:txBody>
      </p:sp>
    </p:spTree>
    <p:extLst>
      <p:ext uri="{BB962C8B-B14F-4D97-AF65-F5344CB8AC3E}">
        <p14:creationId xmlns:p14="http://schemas.microsoft.com/office/powerpoint/2010/main" val="2005394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8</a:t>
            </a:fld>
            <a:endParaRPr lang="en-GB"/>
          </a:p>
        </p:txBody>
      </p:sp>
    </p:spTree>
    <p:extLst>
      <p:ext uri="{BB962C8B-B14F-4D97-AF65-F5344CB8AC3E}">
        <p14:creationId xmlns:p14="http://schemas.microsoft.com/office/powerpoint/2010/main" val="3433932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E6C461D-57F4-45D0-81A6-A5D1FD1AB885}" type="slidenum">
              <a:rPr lang="en-GB" smtClean="0"/>
              <a:t>9</a:t>
            </a:fld>
            <a:endParaRPr lang="en-GB"/>
          </a:p>
        </p:txBody>
      </p:sp>
    </p:spTree>
    <p:extLst>
      <p:ext uri="{BB962C8B-B14F-4D97-AF65-F5344CB8AC3E}">
        <p14:creationId xmlns:p14="http://schemas.microsoft.com/office/powerpoint/2010/main" val="8629102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descr="A group of people crossing a street&#10;&#10;Description automatically generated">
            <a:extLst>
              <a:ext uri="{FF2B5EF4-FFF2-40B4-BE49-F238E27FC236}">
                <a16:creationId xmlns:a16="http://schemas.microsoft.com/office/drawing/2014/main" id="{E65BE9E3-E0D9-2934-E9A1-9746A4FB5D8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1999" cy="3010913"/>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1617791"/>
            <a:ext cx="12192000" cy="5247131"/>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Footer Placeholder 4">
            <a:extLst>
              <a:ext uri="{FF2B5EF4-FFF2-40B4-BE49-F238E27FC236}">
                <a16:creationId xmlns:a16="http://schemas.microsoft.com/office/drawing/2014/main" id="{E33622E4-CEE5-F34B-4F3F-C30CEBF6A7A0}"/>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Gatsby Technical Education Projects 2024</a:t>
            </a:r>
          </a:p>
          <a:p>
            <a:r>
              <a:rPr lang="en-GB" dirty="0">
                <a:latin typeface="Arial" panose="020B0604020202020204" pitchFamily="34" charset="0"/>
                <a:cs typeface="Arial" panose="020B0604020202020204" pitchFamily="34" charset="0"/>
              </a:rPr>
              <a:t>Version 1, May 2024</a:t>
            </a:r>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476724"/>
            <a:ext cx="5623668" cy="534189"/>
          </a:xfrm>
        </p:spPr>
        <p:txBody>
          <a:bodyPr>
            <a:noAutofit/>
          </a:bodyPr>
          <a:lstStyle>
            <a:lvl1pPr marL="0" indent="0" algn="r">
              <a:buNone/>
              <a:defRPr sz="2000" b="1" i="0" u="none">
                <a:solidFill>
                  <a:srgbClr val="534C29"/>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p:nvPr>
        </p:nvSpPr>
        <p:spPr>
          <a:xfrm>
            <a:off x="1524000" y="5625863"/>
            <a:ext cx="9144000"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edit Master text styles</a:t>
            </a: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283345"/>
            <a:ext cx="1811434" cy="1799998"/>
          </a:xfrm>
          <a:prstGeom prst="rect">
            <a:avLst/>
          </a:prstGeom>
        </p:spPr>
      </p:pic>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1861525"/>
            <a:ext cx="2049637" cy="860482"/>
          </a:xfrm>
          <a:prstGeom prst="rect">
            <a:avLst/>
          </a:prstGeom>
        </p:spPr>
      </p:pic>
      <p:pic>
        <p:nvPicPr>
          <p:cNvPr id="17" name="Picture 16" descr="A computer screen with a cursor&#10;&#10;Description automatically generated with medium confidence">
            <a:extLst>
              <a:ext uri="{FF2B5EF4-FFF2-40B4-BE49-F238E27FC236}">
                <a16:creationId xmlns:a16="http://schemas.microsoft.com/office/drawing/2014/main" id="{8A953CFC-292D-84EE-197A-65A19CA3DF5E}"/>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534212" y="1804514"/>
            <a:ext cx="1123576" cy="757660"/>
          </a:xfrm>
          <a:prstGeom prst="rect">
            <a:avLst/>
          </a:prstGeom>
        </p:spPr>
      </p:pic>
    </p:spTree>
    <p:extLst>
      <p:ext uri="{BB962C8B-B14F-4D97-AF65-F5344CB8AC3E}">
        <p14:creationId xmlns:p14="http://schemas.microsoft.com/office/powerpoint/2010/main" val="3409507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tivity_answers">
    <p:spTree>
      <p:nvGrpSpPr>
        <p:cNvPr id="1" name=""/>
        <p:cNvGrpSpPr/>
        <p:nvPr/>
      </p:nvGrpSpPr>
      <p:grpSpPr>
        <a:xfrm>
          <a:off x="0" y="0"/>
          <a:ext cx="0" cy="0"/>
          <a:chOff x="0" y="0"/>
          <a:chExt cx="0" cy="0"/>
        </a:xfrm>
      </p:grpSpPr>
      <p:pic>
        <p:nvPicPr>
          <p:cNvPr id="10" name="Picture 9" descr="A picture containing screenshot, design&#10;&#10;Description automatically generated">
            <a:extLst>
              <a:ext uri="{FF2B5EF4-FFF2-40B4-BE49-F238E27FC236}">
                <a16:creationId xmlns:a16="http://schemas.microsoft.com/office/drawing/2014/main" id="{CC93EE95-F5FB-361F-396E-9D2852686CC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7556311" y="1610867"/>
            <a:ext cx="4635689" cy="5247132"/>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59635E-39ED-F784-26B0-6A6520D6ADE2}"/>
              </a:ext>
            </a:extLst>
          </p:cNvPr>
          <p:cNvSpPr>
            <a:spLocks noGrp="1"/>
          </p:cNvSpPr>
          <p:nvPr>
            <p:ph type="body" sz="quarter" idx="10"/>
          </p:nvPr>
        </p:nvSpPr>
        <p:spPr>
          <a:xfrm>
            <a:off x="8175008" y="2892829"/>
            <a:ext cx="3507474" cy="3284134"/>
          </a:xfrm>
        </p:spPr>
        <p:txBody>
          <a:bodyPr>
            <a:normAutofit/>
          </a:bodyPr>
          <a:lstStyle>
            <a:lvl1pPr marL="0" indent="0">
              <a:buNone/>
              <a:defRPr sz="2000">
                <a:solidFill>
                  <a:srgbClr val="10283A"/>
                </a:solidFill>
              </a:defRPr>
            </a:lvl1pPr>
            <a:lvl2pPr marL="457200" indent="0">
              <a:buNone/>
              <a:defRPr sz="2000">
                <a:solidFill>
                  <a:srgbClr val="10283A"/>
                </a:solidFill>
              </a:defRPr>
            </a:lvl2pPr>
            <a:lvl3pPr marL="914400" indent="0">
              <a:buNone/>
              <a:defRPr sz="2000">
                <a:solidFill>
                  <a:srgbClr val="10283A"/>
                </a:solidFill>
              </a:defRPr>
            </a:lvl3pPr>
            <a:lvl4pPr marL="1371600" indent="0">
              <a:buNone/>
              <a:defRPr sz="2000">
                <a:solidFill>
                  <a:srgbClr val="10283A"/>
                </a:solidFill>
              </a:defRPr>
            </a:lvl4pPr>
            <a:lvl5pPr marL="1828800" indent="0">
              <a:buNone/>
              <a:defRPr sz="2000">
                <a:solidFill>
                  <a:srgbClr val="10283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a:extLst>
              <a:ext uri="{FF2B5EF4-FFF2-40B4-BE49-F238E27FC236}">
                <a16:creationId xmlns:a16="http://schemas.microsoft.com/office/drawing/2014/main" id="{EEAC885B-A4A4-DCB2-7EAC-A1F1A996CE75}"/>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4" name="Text Placeholder 4">
            <a:extLst>
              <a:ext uri="{FF2B5EF4-FFF2-40B4-BE49-F238E27FC236}">
                <a16:creationId xmlns:a16="http://schemas.microsoft.com/office/drawing/2014/main" id="{614E3177-C0BC-55FC-4E39-B45CD33145B8}"/>
              </a:ext>
            </a:extLst>
          </p:cNvPr>
          <p:cNvSpPr>
            <a:spLocks noGrp="1"/>
          </p:cNvSpPr>
          <p:nvPr>
            <p:ph type="body" sz="quarter" idx="11"/>
          </p:nvPr>
        </p:nvSpPr>
        <p:spPr>
          <a:xfrm>
            <a:off x="8175008" y="2055812"/>
            <a:ext cx="2689727" cy="620511"/>
          </a:xfrm>
        </p:spPr>
        <p:txBody>
          <a:bodyPr>
            <a:normAutofit/>
          </a:bodyPr>
          <a:lstStyle>
            <a:lvl1pPr marL="0" indent="0">
              <a:buNone/>
              <a:defRPr sz="2800" b="1">
                <a:solidFill>
                  <a:srgbClr val="10283A"/>
                </a:solidFill>
              </a:defRPr>
            </a:lvl1pPr>
            <a:lvl2pPr marL="457200" indent="0">
              <a:buNone/>
              <a:defRPr sz="2000">
                <a:solidFill>
                  <a:srgbClr val="FF0000"/>
                </a:solidFill>
              </a:defRPr>
            </a:lvl2pPr>
            <a:lvl3pPr marL="914400" indent="0">
              <a:buNone/>
              <a:defRPr sz="2000">
                <a:solidFill>
                  <a:srgbClr val="FF0000"/>
                </a:solidFill>
              </a:defRPr>
            </a:lvl3pPr>
            <a:lvl4pPr marL="1371600" indent="0">
              <a:buNone/>
              <a:defRPr sz="2000">
                <a:solidFill>
                  <a:srgbClr val="FF0000"/>
                </a:solidFill>
              </a:defRPr>
            </a:lvl4pPr>
            <a:lvl5pPr marL="1828800" indent="0">
              <a:buNone/>
              <a:defRPr sz="2000">
                <a:solidFill>
                  <a:srgbClr val="FF0000"/>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E5E4C997-4AE7-5413-8EBD-5D3A204E8318}"/>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9" name="Text Placeholder 12">
            <a:extLst>
              <a:ext uri="{FF2B5EF4-FFF2-40B4-BE49-F238E27FC236}">
                <a16:creationId xmlns:a16="http://schemas.microsoft.com/office/drawing/2014/main" id="{38E42E70-E1D6-307E-10B0-2F5B246987F6}"/>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314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ctivity_text+image">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id="{81CF4477-6D3D-2D7E-2E3D-CAC0483B27E4}"/>
              </a:ext>
            </a:extLst>
          </p:cNvPr>
          <p:cNvSpPr>
            <a:spLocks noGrp="1"/>
          </p:cNvSpPr>
          <p:nvPr>
            <p:ph sz="half" idx="10"/>
          </p:nvPr>
        </p:nvSpPr>
        <p:spPr>
          <a:xfrm>
            <a:off x="839788" y="1872343"/>
            <a:ext cx="3932238" cy="3988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42D7E2D6-6541-EB56-B25E-8362BF154465}"/>
              </a:ext>
            </a:extLst>
          </p:cNvPr>
          <p:cNvSpPr>
            <a:spLocks noGrp="1"/>
          </p:cNvSpPr>
          <p:nvPr>
            <p:ph type="title"/>
          </p:nvPr>
        </p:nvSpPr>
        <p:spPr>
          <a:xfrm>
            <a:off x="839788" y="457200"/>
            <a:ext cx="3932237" cy="1255486"/>
          </a:xfrm>
        </p:spPr>
        <p:txBody>
          <a:bodyPr anchor="b">
            <a:normAutofit/>
          </a:bodyPr>
          <a:lstStyle>
            <a:lvl1pPr>
              <a:defRPr sz="3600"/>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FB401A65-36E9-75E7-2C99-A3E54302453D}"/>
              </a:ext>
            </a:extLst>
          </p:cNvPr>
          <p:cNvSpPr>
            <a:spLocks noGrp="1"/>
          </p:cNvSpPr>
          <p:nvPr>
            <p:ph type="pic" idx="1"/>
          </p:nvPr>
        </p:nvSpPr>
        <p:spPr>
          <a:xfrm>
            <a:off x="5183188" y="1284514"/>
            <a:ext cx="5762398" cy="4576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0" name="Footer Placeholder 4">
            <a:extLst>
              <a:ext uri="{FF2B5EF4-FFF2-40B4-BE49-F238E27FC236}">
                <a16:creationId xmlns:a16="http://schemas.microsoft.com/office/drawing/2014/main" id="{42425175-C340-950A-69CF-C6171BA23D5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13" name="Text Placeholder 12">
            <a:extLst>
              <a:ext uri="{FF2B5EF4-FFF2-40B4-BE49-F238E27FC236}">
                <a16:creationId xmlns:a16="http://schemas.microsoft.com/office/drawing/2014/main" id="{4B12EA37-2B28-33A5-1D17-A7374800F6F7}"/>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4" name="Text Placeholder 5">
            <a:extLst>
              <a:ext uri="{FF2B5EF4-FFF2-40B4-BE49-F238E27FC236}">
                <a16:creationId xmlns:a16="http://schemas.microsoft.com/office/drawing/2014/main" id="{2B62C6E0-46EF-437B-CFEB-4B65E34ADC2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1346948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tivity_two 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5" name="Content Placeholder 2">
            <a:extLst>
              <a:ext uri="{FF2B5EF4-FFF2-40B4-BE49-F238E27FC236}">
                <a16:creationId xmlns:a16="http://schemas.microsoft.com/office/drawing/2014/main" id="{7D15544B-F175-9EAE-3425-9D9811AB2A77}"/>
              </a:ext>
            </a:extLst>
          </p:cNvPr>
          <p:cNvSpPr>
            <a:spLocks noGrp="1"/>
          </p:cNvSpPr>
          <p:nvPr>
            <p:ph idx="10"/>
          </p:nvPr>
        </p:nvSpPr>
        <p:spPr>
          <a:xfrm>
            <a:off x="838200" y="1978025"/>
            <a:ext cx="5196840" cy="4351338"/>
          </a:xfrm>
          <a:noFill/>
          <a:ln w="28575">
            <a:solidFill>
              <a:srgbClr val="FFF5C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01330FB-8399-C74E-BF60-F600FDC5CC02}"/>
              </a:ext>
            </a:extLst>
          </p:cNvPr>
          <p:cNvSpPr>
            <a:spLocks noGrp="1"/>
          </p:cNvSpPr>
          <p:nvPr>
            <p:ph idx="11"/>
          </p:nvPr>
        </p:nvSpPr>
        <p:spPr>
          <a:xfrm>
            <a:off x="6168046" y="1978025"/>
            <a:ext cx="5196840" cy="4351338"/>
          </a:xfrm>
          <a:noFill/>
          <a:ln w="28575">
            <a:solidFill>
              <a:srgbClr val="FFF5C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2">
            <a:extLst>
              <a:ext uri="{FF2B5EF4-FFF2-40B4-BE49-F238E27FC236}">
                <a16:creationId xmlns:a16="http://schemas.microsoft.com/office/drawing/2014/main" id="{E5148E20-5D43-7AC1-2CBA-646804B0C41F}"/>
              </a:ext>
            </a:extLst>
          </p:cNvPr>
          <p:cNvSpPr>
            <a:spLocks noGrp="1"/>
          </p:cNvSpPr>
          <p:nvPr>
            <p:ph type="body" sz="quarter" idx="12"/>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Text Placeholder 5">
            <a:extLst>
              <a:ext uri="{FF2B5EF4-FFF2-40B4-BE49-F238E27FC236}">
                <a16:creationId xmlns:a16="http://schemas.microsoft.com/office/drawing/2014/main" id="{DE05CFA6-FB5A-1E49-1F0A-E11C421F4B8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34371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tivity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7083829" cy="4351338"/>
          </a:xfrm>
          <a:solidFill>
            <a:schemeClr val="bg1"/>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5" name="Content Placeholder 2">
            <a:extLst>
              <a:ext uri="{FF2B5EF4-FFF2-40B4-BE49-F238E27FC236}">
                <a16:creationId xmlns:a16="http://schemas.microsoft.com/office/drawing/2014/main" id="{B5360CA8-9563-DFF9-85DA-504D23632949}"/>
              </a:ext>
            </a:extLst>
          </p:cNvPr>
          <p:cNvSpPr>
            <a:spLocks noGrp="1"/>
          </p:cNvSpPr>
          <p:nvPr>
            <p:ph idx="10"/>
          </p:nvPr>
        </p:nvSpPr>
        <p:spPr>
          <a:xfrm>
            <a:off x="8179724" y="1825625"/>
            <a:ext cx="3174076" cy="4351338"/>
          </a:xfrm>
          <a:custGeom>
            <a:avLst/>
            <a:gdLst>
              <a:gd name="connsiteX0" fmla="*/ 0 w 3174076"/>
              <a:gd name="connsiteY0" fmla="*/ 0 h 4351338"/>
              <a:gd name="connsiteX1" fmla="*/ 539593 w 3174076"/>
              <a:gd name="connsiteY1" fmla="*/ 0 h 4351338"/>
              <a:gd name="connsiteX2" fmla="*/ 1079186 w 3174076"/>
              <a:gd name="connsiteY2" fmla="*/ 0 h 4351338"/>
              <a:gd name="connsiteX3" fmla="*/ 1650520 w 3174076"/>
              <a:gd name="connsiteY3" fmla="*/ 0 h 4351338"/>
              <a:gd name="connsiteX4" fmla="*/ 2253594 w 3174076"/>
              <a:gd name="connsiteY4" fmla="*/ 0 h 4351338"/>
              <a:gd name="connsiteX5" fmla="*/ 3174076 w 3174076"/>
              <a:gd name="connsiteY5" fmla="*/ 0 h 4351338"/>
              <a:gd name="connsiteX6" fmla="*/ 3174076 w 3174076"/>
              <a:gd name="connsiteY6" fmla="*/ 708646 h 4351338"/>
              <a:gd name="connsiteX7" fmla="*/ 3174076 w 3174076"/>
              <a:gd name="connsiteY7" fmla="*/ 1199726 h 4351338"/>
              <a:gd name="connsiteX8" fmla="*/ 3174076 w 3174076"/>
              <a:gd name="connsiteY8" fmla="*/ 1734319 h 4351338"/>
              <a:gd name="connsiteX9" fmla="*/ 3174076 w 3174076"/>
              <a:gd name="connsiteY9" fmla="*/ 2312425 h 4351338"/>
              <a:gd name="connsiteX10" fmla="*/ 3174076 w 3174076"/>
              <a:gd name="connsiteY10" fmla="*/ 2890532 h 4351338"/>
              <a:gd name="connsiteX11" fmla="*/ 3174076 w 3174076"/>
              <a:gd name="connsiteY11" fmla="*/ 3425125 h 4351338"/>
              <a:gd name="connsiteX12" fmla="*/ 3174076 w 3174076"/>
              <a:gd name="connsiteY12" fmla="*/ 4351338 h 4351338"/>
              <a:gd name="connsiteX13" fmla="*/ 2475779 w 3174076"/>
              <a:gd name="connsiteY13" fmla="*/ 4351338 h 4351338"/>
              <a:gd name="connsiteX14" fmla="*/ 1809223 w 3174076"/>
              <a:gd name="connsiteY14" fmla="*/ 4351338 h 4351338"/>
              <a:gd name="connsiteX15" fmla="*/ 1206149 w 3174076"/>
              <a:gd name="connsiteY15" fmla="*/ 4351338 h 4351338"/>
              <a:gd name="connsiteX16" fmla="*/ 0 w 3174076"/>
              <a:gd name="connsiteY16" fmla="*/ 4351338 h 4351338"/>
              <a:gd name="connsiteX17" fmla="*/ 0 w 3174076"/>
              <a:gd name="connsiteY17" fmla="*/ 3642692 h 4351338"/>
              <a:gd name="connsiteX18" fmla="*/ 0 w 3174076"/>
              <a:gd name="connsiteY18" fmla="*/ 3151612 h 4351338"/>
              <a:gd name="connsiteX19" fmla="*/ 0 w 3174076"/>
              <a:gd name="connsiteY19" fmla="*/ 2486479 h 4351338"/>
              <a:gd name="connsiteX20" fmla="*/ 0 w 3174076"/>
              <a:gd name="connsiteY20" fmla="*/ 1995399 h 4351338"/>
              <a:gd name="connsiteX21" fmla="*/ 0 w 3174076"/>
              <a:gd name="connsiteY21" fmla="*/ 1286753 h 4351338"/>
              <a:gd name="connsiteX22" fmla="*/ 0 w 3174076"/>
              <a:gd name="connsiteY22" fmla="*/ 665133 h 4351338"/>
              <a:gd name="connsiteX23" fmla="*/ 0 w 3174076"/>
              <a:gd name="connsiteY23"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174076" h="4351338" fill="none" extrusionOk="0">
                <a:moveTo>
                  <a:pt x="0" y="0"/>
                </a:moveTo>
                <a:cubicBezTo>
                  <a:pt x="268416" y="-23827"/>
                  <a:pt x="352197" y="24648"/>
                  <a:pt x="539593" y="0"/>
                </a:cubicBezTo>
                <a:cubicBezTo>
                  <a:pt x="726989" y="-24648"/>
                  <a:pt x="971240" y="-20080"/>
                  <a:pt x="1079186" y="0"/>
                </a:cubicBezTo>
                <a:cubicBezTo>
                  <a:pt x="1187132" y="20080"/>
                  <a:pt x="1440798" y="-18762"/>
                  <a:pt x="1650520" y="0"/>
                </a:cubicBezTo>
                <a:cubicBezTo>
                  <a:pt x="1860242" y="18762"/>
                  <a:pt x="2083458" y="-8389"/>
                  <a:pt x="2253594" y="0"/>
                </a:cubicBezTo>
                <a:cubicBezTo>
                  <a:pt x="2423730" y="8389"/>
                  <a:pt x="2941083" y="-37671"/>
                  <a:pt x="3174076" y="0"/>
                </a:cubicBezTo>
                <a:cubicBezTo>
                  <a:pt x="3171503" y="328352"/>
                  <a:pt x="3162404" y="507417"/>
                  <a:pt x="3174076" y="708646"/>
                </a:cubicBezTo>
                <a:cubicBezTo>
                  <a:pt x="3185748" y="909875"/>
                  <a:pt x="3188485" y="1079887"/>
                  <a:pt x="3174076" y="1199726"/>
                </a:cubicBezTo>
                <a:cubicBezTo>
                  <a:pt x="3159667" y="1319565"/>
                  <a:pt x="3151895" y="1579508"/>
                  <a:pt x="3174076" y="1734319"/>
                </a:cubicBezTo>
                <a:cubicBezTo>
                  <a:pt x="3196257" y="1889130"/>
                  <a:pt x="3195829" y="2045705"/>
                  <a:pt x="3174076" y="2312425"/>
                </a:cubicBezTo>
                <a:cubicBezTo>
                  <a:pt x="3152323" y="2579145"/>
                  <a:pt x="3169865" y="2685824"/>
                  <a:pt x="3174076" y="2890532"/>
                </a:cubicBezTo>
                <a:cubicBezTo>
                  <a:pt x="3178287" y="3095240"/>
                  <a:pt x="3171104" y="3213803"/>
                  <a:pt x="3174076" y="3425125"/>
                </a:cubicBezTo>
                <a:cubicBezTo>
                  <a:pt x="3177048" y="3636447"/>
                  <a:pt x="3154403" y="4108609"/>
                  <a:pt x="3174076" y="4351338"/>
                </a:cubicBezTo>
                <a:cubicBezTo>
                  <a:pt x="3031832" y="4321705"/>
                  <a:pt x="2622579" y="4372546"/>
                  <a:pt x="2475779" y="4351338"/>
                </a:cubicBezTo>
                <a:cubicBezTo>
                  <a:pt x="2328979" y="4330130"/>
                  <a:pt x="2072231" y="4349691"/>
                  <a:pt x="1809223" y="4351338"/>
                </a:cubicBezTo>
                <a:cubicBezTo>
                  <a:pt x="1546215" y="4352985"/>
                  <a:pt x="1343102" y="4378518"/>
                  <a:pt x="1206149" y="4351338"/>
                </a:cubicBezTo>
                <a:cubicBezTo>
                  <a:pt x="1069196" y="4324158"/>
                  <a:pt x="376438" y="4330080"/>
                  <a:pt x="0" y="4351338"/>
                </a:cubicBezTo>
                <a:cubicBezTo>
                  <a:pt x="32564" y="4157387"/>
                  <a:pt x="11478" y="3815685"/>
                  <a:pt x="0" y="3642692"/>
                </a:cubicBezTo>
                <a:cubicBezTo>
                  <a:pt x="-11478" y="3469699"/>
                  <a:pt x="-17769" y="3356878"/>
                  <a:pt x="0" y="3151612"/>
                </a:cubicBezTo>
                <a:cubicBezTo>
                  <a:pt x="17769" y="2946346"/>
                  <a:pt x="12578" y="2797666"/>
                  <a:pt x="0" y="2486479"/>
                </a:cubicBezTo>
                <a:cubicBezTo>
                  <a:pt x="-12578" y="2175292"/>
                  <a:pt x="-9907" y="2104087"/>
                  <a:pt x="0" y="1995399"/>
                </a:cubicBezTo>
                <a:cubicBezTo>
                  <a:pt x="9907" y="1886711"/>
                  <a:pt x="11327" y="1512831"/>
                  <a:pt x="0" y="1286753"/>
                </a:cubicBezTo>
                <a:cubicBezTo>
                  <a:pt x="-11327" y="1060675"/>
                  <a:pt x="5859" y="832266"/>
                  <a:pt x="0" y="665133"/>
                </a:cubicBezTo>
                <a:cubicBezTo>
                  <a:pt x="-5859" y="498000"/>
                  <a:pt x="75" y="259686"/>
                  <a:pt x="0" y="0"/>
                </a:cubicBezTo>
                <a:close/>
              </a:path>
              <a:path w="3174076" h="4351338" stroke="0" extrusionOk="0">
                <a:moveTo>
                  <a:pt x="0" y="0"/>
                </a:moveTo>
                <a:cubicBezTo>
                  <a:pt x="238831" y="14723"/>
                  <a:pt x="480051" y="-10538"/>
                  <a:pt x="698297" y="0"/>
                </a:cubicBezTo>
                <a:cubicBezTo>
                  <a:pt x="916543" y="10538"/>
                  <a:pt x="1154726" y="13383"/>
                  <a:pt x="1301371" y="0"/>
                </a:cubicBezTo>
                <a:cubicBezTo>
                  <a:pt x="1448016" y="-13383"/>
                  <a:pt x="1807132" y="-30"/>
                  <a:pt x="1999668" y="0"/>
                </a:cubicBezTo>
                <a:cubicBezTo>
                  <a:pt x="2192204" y="30"/>
                  <a:pt x="2655866" y="13746"/>
                  <a:pt x="3174076" y="0"/>
                </a:cubicBezTo>
                <a:cubicBezTo>
                  <a:pt x="3154416" y="328479"/>
                  <a:pt x="3156727" y="507405"/>
                  <a:pt x="3174076" y="665133"/>
                </a:cubicBezTo>
                <a:cubicBezTo>
                  <a:pt x="3191425" y="822861"/>
                  <a:pt x="3193977" y="1042506"/>
                  <a:pt x="3174076" y="1199726"/>
                </a:cubicBezTo>
                <a:cubicBezTo>
                  <a:pt x="3154175" y="1356946"/>
                  <a:pt x="3183847" y="1517591"/>
                  <a:pt x="3174076" y="1821346"/>
                </a:cubicBezTo>
                <a:cubicBezTo>
                  <a:pt x="3164305" y="2125101"/>
                  <a:pt x="3194528" y="2073601"/>
                  <a:pt x="3174076" y="2312425"/>
                </a:cubicBezTo>
                <a:cubicBezTo>
                  <a:pt x="3153624" y="2551249"/>
                  <a:pt x="3185805" y="2772558"/>
                  <a:pt x="3174076" y="2934045"/>
                </a:cubicBezTo>
                <a:cubicBezTo>
                  <a:pt x="3162347" y="3095532"/>
                  <a:pt x="3155247" y="3369274"/>
                  <a:pt x="3174076" y="3599178"/>
                </a:cubicBezTo>
                <a:cubicBezTo>
                  <a:pt x="3192905" y="3829082"/>
                  <a:pt x="3154199" y="4122520"/>
                  <a:pt x="3174076" y="4351338"/>
                </a:cubicBezTo>
                <a:cubicBezTo>
                  <a:pt x="2875561" y="4332635"/>
                  <a:pt x="2778934" y="4334576"/>
                  <a:pt x="2571002" y="4351338"/>
                </a:cubicBezTo>
                <a:cubicBezTo>
                  <a:pt x="2363070" y="4368100"/>
                  <a:pt x="2267472" y="4359571"/>
                  <a:pt x="2031409" y="4351338"/>
                </a:cubicBezTo>
                <a:cubicBezTo>
                  <a:pt x="1795346" y="4343105"/>
                  <a:pt x="1673628" y="4348935"/>
                  <a:pt x="1396593" y="4351338"/>
                </a:cubicBezTo>
                <a:cubicBezTo>
                  <a:pt x="1119558" y="4353741"/>
                  <a:pt x="1036303" y="4351322"/>
                  <a:pt x="793519" y="4351338"/>
                </a:cubicBezTo>
                <a:cubicBezTo>
                  <a:pt x="550735" y="4351354"/>
                  <a:pt x="330547" y="4384738"/>
                  <a:pt x="0" y="4351338"/>
                </a:cubicBezTo>
                <a:cubicBezTo>
                  <a:pt x="12507" y="4129693"/>
                  <a:pt x="4998" y="4047075"/>
                  <a:pt x="0" y="3860258"/>
                </a:cubicBezTo>
                <a:cubicBezTo>
                  <a:pt x="-4998" y="3673441"/>
                  <a:pt x="3114" y="3407381"/>
                  <a:pt x="0" y="3151612"/>
                </a:cubicBezTo>
                <a:cubicBezTo>
                  <a:pt x="-3114" y="2895843"/>
                  <a:pt x="16768" y="2799560"/>
                  <a:pt x="0" y="2617019"/>
                </a:cubicBezTo>
                <a:cubicBezTo>
                  <a:pt x="-16768" y="2434478"/>
                  <a:pt x="-28652" y="2250010"/>
                  <a:pt x="0" y="1908373"/>
                </a:cubicBezTo>
                <a:cubicBezTo>
                  <a:pt x="28652" y="1566736"/>
                  <a:pt x="-2930" y="1442324"/>
                  <a:pt x="0" y="1199726"/>
                </a:cubicBezTo>
                <a:cubicBezTo>
                  <a:pt x="2930" y="957128"/>
                  <a:pt x="8576" y="401800"/>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809461488">
                  <ask:type>
                    <ask:lineSketchFreehand/>
                  </ask:type>
                </ask:lineSketchStyleProps>
              </a:ext>
            </a:extLst>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2">
            <a:extLst>
              <a:ext uri="{FF2B5EF4-FFF2-40B4-BE49-F238E27FC236}">
                <a16:creationId xmlns:a16="http://schemas.microsoft.com/office/drawing/2014/main" id="{6EB070F2-6F26-BF10-67CE-69E180ABB023}"/>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78F13B2F-E75D-A0E3-4CBA-ECA797356F77}"/>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2681580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solidation">
    <p:spTree>
      <p:nvGrpSpPr>
        <p:cNvPr id="1" name=""/>
        <p:cNvGrpSpPr/>
        <p:nvPr/>
      </p:nvGrpSpPr>
      <p:grpSpPr>
        <a:xfrm>
          <a:off x="0" y="0"/>
          <a:ext cx="0" cy="0"/>
          <a:chOff x="0" y="0"/>
          <a:chExt cx="0" cy="0"/>
        </a:xfrm>
      </p:grpSpPr>
      <p:pic>
        <p:nvPicPr>
          <p:cNvPr id="5" name="Picture 4" descr="A picture containing pattern, circle, screenshot, design&#10;&#10;Description automatically generated">
            <a:extLst>
              <a:ext uri="{FF2B5EF4-FFF2-40B4-BE49-F238E27FC236}">
                <a16:creationId xmlns:a16="http://schemas.microsoft.com/office/drawing/2014/main" id="{9F702A20-945E-D112-E91B-802300A69B16}"/>
              </a:ext>
            </a:extLst>
          </p:cNvPr>
          <p:cNvPicPr>
            <a:picLocks noChangeAspect="1"/>
          </p:cNvPicPr>
          <p:nvPr userDrawn="1"/>
        </p:nvPicPr>
        <p:blipFill>
          <a:blip r:embed="rId2">
            <a:alphaModFix amt="5000"/>
            <a:extLst>
              <a:ext uri="{28A0092B-C50C-407E-A947-70E740481C1C}">
                <a14:useLocalDpi xmlns:a14="http://schemas.microsoft.com/office/drawing/2010/main"/>
              </a:ext>
            </a:extLst>
          </a:blip>
          <a:stretch>
            <a:fillRect/>
          </a:stretch>
        </p:blipFill>
        <p:spPr>
          <a:xfrm>
            <a:off x="5323032" y="365125"/>
            <a:ext cx="8745021" cy="8687336"/>
          </a:xfrm>
          <a:prstGeom prst="rect">
            <a:avLst/>
          </a:prstGeom>
        </p:spPr>
      </p:pic>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E53E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4" name="Text Placeholder 12">
            <a:extLst>
              <a:ext uri="{FF2B5EF4-FFF2-40B4-BE49-F238E27FC236}">
                <a16:creationId xmlns:a16="http://schemas.microsoft.com/office/drawing/2014/main" id="{EBB2B898-75E4-BA92-0EDE-F8F75E140AC5}"/>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52047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sson paus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0E12BB-9714-8016-5459-5843FDB8A24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1610869"/>
            <a:ext cx="12192000" cy="5247131"/>
          </a:xfrm>
          <a:prstGeom prst="rect">
            <a:avLst/>
          </a:prstGeom>
        </p:spPr>
      </p:pic>
      <p:sp>
        <p:nvSpPr>
          <p:cNvPr id="7" name="Footer Placeholder 4">
            <a:extLst>
              <a:ext uri="{FF2B5EF4-FFF2-40B4-BE49-F238E27FC236}">
                <a16:creationId xmlns:a16="http://schemas.microsoft.com/office/drawing/2014/main" id="{1FE61FDA-5E2B-208F-5A20-01FC775E7B9F}"/>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Gatsby Technical Education Projects 2024</a:t>
            </a:r>
          </a:p>
          <a:p>
            <a:r>
              <a:rPr lang="en-GB" dirty="0">
                <a:latin typeface="Arial" panose="020B0604020202020204" pitchFamily="34" charset="0"/>
                <a:cs typeface="Arial" panose="020B0604020202020204" pitchFamily="34" charset="0"/>
              </a:rPr>
              <a:t>Version 1, May 2024</a:t>
            </a:r>
          </a:p>
        </p:txBody>
      </p:sp>
      <p:sp>
        <p:nvSpPr>
          <p:cNvPr id="2" name="Title 1">
            <a:extLst>
              <a:ext uri="{FF2B5EF4-FFF2-40B4-BE49-F238E27FC236}">
                <a16:creationId xmlns:a16="http://schemas.microsoft.com/office/drawing/2014/main" id="{62A84B42-8716-CE90-6869-48F287E44CE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Subtitle 2">
            <a:extLst>
              <a:ext uri="{FF2B5EF4-FFF2-40B4-BE49-F238E27FC236}">
                <a16:creationId xmlns:a16="http://schemas.microsoft.com/office/drawing/2014/main" id="{CC25522E-F1EB-D453-3C62-8C88FCE29CDD}"/>
              </a:ext>
            </a:extLst>
          </p:cNvPr>
          <p:cNvSpPr>
            <a:spLocks noGrp="1"/>
          </p:cNvSpPr>
          <p:nvPr>
            <p:ph type="subTitle" idx="1"/>
          </p:nvPr>
        </p:nvSpPr>
        <p:spPr>
          <a:xfrm>
            <a:off x="1524000" y="4903189"/>
            <a:ext cx="9144000" cy="1316636"/>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grpSp>
        <p:nvGrpSpPr>
          <p:cNvPr id="10" name="Group 9">
            <a:extLst>
              <a:ext uri="{FF2B5EF4-FFF2-40B4-BE49-F238E27FC236}">
                <a16:creationId xmlns:a16="http://schemas.microsoft.com/office/drawing/2014/main" id="{2C06A11B-AA3D-301E-6628-84CA74996284}"/>
              </a:ext>
            </a:extLst>
          </p:cNvPr>
          <p:cNvGrpSpPr/>
          <p:nvPr userDrawn="1"/>
        </p:nvGrpSpPr>
        <p:grpSpPr>
          <a:xfrm>
            <a:off x="7053943" y="457724"/>
            <a:ext cx="4607815" cy="981687"/>
            <a:chOff x="5473511" y="457724"/>
            <a:chExt cx="6024961" cy="1283607"/>
          </a:xfrm>
        </p:grpSpPr>
        <p:pic>
          <p:nvPicPr>
            <p:cNvPr id="5" name="Picture 4" descr="A picture containing screenshot, graphics, pattern, circle&#10;&#10;Description automatically generated">
              <a:extLst>
                <a:ext uri="{FF2B5EF4-FFF2-40B4-BE49-F238E27FC236}">
                  <a16:creationId xmlns:a16="http://schemas.microsoft.com/office/drawing/2014/main" id="{8437C381-8074-A17F-F687-533B90ACEC0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650224" y="501650"/>
              <a:ext cx="2848248" cy="1195756"/>
            </a:xfrm>
            <a:prstGeom prst="rect">
              <a:avLst/>
            </a:prstGeom>
          </p:spPr>
        </p:pic>
        <p:pic>
          <p:nvPicPr>
            <p:cNvPr id="9" name="Picture 8" descr="A picture containing dance&#10;&#10;Description automatically generated">
              <a:extLst>
                <a:ext uri="{FF2B5EF4-FFF2-40B4-BE49-F238E27FC236}">
                  <a16:creationId xmlns:a16="http://schemas.microsoft.com/office/drawing/2014/main" id="{13B6741C-AEE6-5535-405A-4E95BCAABC6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5473511" y="457724"/>
              <a:ext cx="2766975" cy="1283607"/>
            </a:xfrm>
            <a:prstGeom prst="rect">
              <a:avLst/>
            </a:prstGeom>
          </p:spPr>
        </p:pic>
      </p:grpSp>
    </p:spTree>
    <p:extLst>
      <p:ext uri="{BB962C8B-B14F-4D97-AF65-F5344CB8AC3E}">
        <p14:creationId xmlns:p14="http://schemas.microsoft.com/office/powerpoint/2010/main" val="40934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_1">
    <p:spTree>
      <p:nvGrpSpPr>
        <p:cNvPr id="1" name=""/>
        <p:cNvGrpSpPr/>
        <p:nvPr/>
      </p:nvGrpSpPr>
      <p:grpSpPr>
        <a:xfrm>
          <a:off x="0" y="0"/>
          <a:ext cx="0" cy="0"/>
          <a:chOff x="0" y="0"/>
          <a:chExt cx="0" cy="0"/>
        </a:xfrm>
      </p:grpSpPr>
      <p:pic>
        <p:nvPicPr>
          <p:cNvPr id="4" name="Picture 3" descr="A picture containing pattern, circle, screenshot, design&#10;&#10;Description automatically generated">
            <a:extLst>
              <a:ext uri="{FF2B5EF4-FFF2-40B4-BE49-F238E27FC236}">
                <a16:creationId xmlns:a16="http://schemas.microsoft.com/office/drawing/2014/main" id="{EB54AB6E-67D9-6A7F-EB80-E8E594258C6A}"/>
              </a:ext>
            </a:extLst>
          </p:cNvPr>
          <p:cNvPicPr>
            <a:picLocks noChangeAspect="1"/>
          </p:cNvPicPr>
          <p:nvPr userDrawn="1"/>
        </p:nvPicPr>
        <p:blipFill rotWithShape="1">
          <a:blip r:embed="rId2">
            <a:alphaModFix amt="5000"/>
            <a:extLst>
              <a:ext uri="{28A0092B-C50C-407E-A947-70E740481C1C}">
                <a14:useLocalDpi xmlns:a14="http://schemas.microsoft.com/office/drawing/2010/main"/>
              </a:ext>
            </a:extLst>
          </a:blip>
          <a:srcRect r="21453" b="25260"/>
          <a:stretch/>
        </p:blipFill>
        <p:spPr>
          <a:xfrm>
            <a:off x="5323033" y="365125"/>
            <a:ext cx="6868968" cy="6492875"/>
          </a:xfrm>
          <a:prstGeom prst="rect">
            <a:avLst/>
          </a:prstGeom>
        </p:spPr>
      </p:pic>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6400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9" name="Text Placeholder 8">
            <a:extLst>
              <a:ext uri="{FF2B5EF4-FFF2-40B4-BE49-F238E27FC236}">
                <a16:creationId xmlns:a16="http://schemas.microsoft.com/office/drawing/2014/main" id="{A5DD11EB-73B6-9FA1-9358-3BB8241E05F7}"/>
              </a:ext>
            </a:extLst>
          </p:cNvPr>
          <p:cNvSpPr>
            <a:spLocks noGrp="1"/>
          </p:cNvSpPr>
          <p:nvPr>
            <p:ph type="body" sz="quarter" idx="10"/>
          </p:nvPr>
        </p:nvSpPr>
        <p:spPr>
          <a:xfrm>
            <a:off x="7530353" y="1825625"/>
            <a:ext cx="3823447" cy="4351338"/>
          </a:xfrm>
          <a:solidFill>
            <a:schemeClr val="bg1"/>
          </a:solidFill>
          <a:ln w="28575">
            <a:solidFill>
              <a:srgbClr val="88A2FF"/>
            </a:solidFill>
          </a:ln>
        </p:spPr>
        <p:txBody>
          <a:bodyPr lIns="180000" tIns="144000" rIns="180000" bIns="14400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11" name="Text Placeholder 12">
            <a:extLst>
              <a:ext uri="{FF2B5EF4-FFF2-40B4-BE49-F238E27FC236}">
                <a16:creationId xmlns:a16="http://schemas.microsoft.com/office/drawing/2014/main" id="{35391365-8BD4-3948-009B-4610525006BF}"/>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94610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solidFill>
            <a:srgbClr val="FFF5C4"/>
          </a:solidFill>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927FA953-FAA1-35E6-D6EB-E529BDA03F7B}"/>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02447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5921829" cy="4351338"/>
          </a:xfrm>
          <a:solidFill>
            <a:srgbClr val="FFF5C4"/>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Picture Placeholder 6">
            <a:extLst>
              <a:ext uri="{FF2B5EF4-FFF2-40B4-BE49-F238E27FC236}">
                <a16:creationId xmlns:a16="http://schemas.microsoft.com/office/drawing/2014/main" id="{42D77770-603A-956D-71F8-59FAB1C35913}"/>
              </a:ext>
            </a:extLst>
          </p:cNvPr>
          <p:cNvSpPr>
            <a:spLocks noGrp="1"/>
          </p:cNvSpPr>
          <p:nvPr>
            <p:ph type="pic" sz="quarter" idx="15"/>
          </p:nvPr>
        </p:nvSpPr>
        <p:spPr>
          <a:xfrm>
            <a:off x="6989083" y="1825625"/>
            <a:ext cx="4364717" cy="4351338"/>
          </a:xfrm>
        </p:spPr>
        <p:txBody>
          <a:bodyPr/>
          <a:lstStyle/>
          <a:p>
            <a:endParaRPr lang="en-GB"/>
          </a:p>
        </p:txBody>
      </p:sp>
      <p:sp>
        <p:nvSpPr>
          <p:cNvPr id="8" name="Text Placeholder 12">
            <a:extLst>
              <a:ext uri="{FF2B5EF4-FFF2-40B4-BE49-F238E27FC236}">
                <a16:creationId xmlns:a16="http://schemas.microsoft.com/office/drawing/2014/main" id="{75581552-1077-6B8E-2257-50FA83522134}"/>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42187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6" name="Text Placeholder 5">
            <a:extLst>
              <a:ext uri="{FF2B5EF4-FFF2-40B4-BE49-F238E27FC236}">
                <a16:creationId xmlns:a16="http://schemas.microsoft.com/office/drawing/2014/main" id="{6456402D-9FD0-4E90-15E7-18D5BE698653}"/>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EB95CEFE-2254-582E-AA71-BEC4140C9F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406210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tivity_video">
    <p:spTree>
      <p:nvGrpSpPr>
        <p:cNvPr id="1" name=""/>
        <p:cNvGrpSpPr/>
        <p:nvPr/>
      </p:nvGrpSpPr>
      <p:grpSpPr>
        <a:xfrm>
          <a:off x="0" y="0"/>
          <a:ext cx="0" cy="0"/>
          <a:chOff x="0" y="0"/>
          <a:chExt cx="0" cy="0"/>
        </a:xfrm>
      </p:grpSpPr>
      <p:pic>
        <p:nvPicPr>
          <p:cNvPr id="13" name="Picture 12" descr="A picture containing pattern, circle, screenshot, design&#10;&#10;Description automatically generated">
            <a:extLst>
              <a:ext uri="{FF2B5EF4-FFF2-40B4-BE49-F238E27FC236}">
                <a16:creationId xmlns:a16="http://schemas.microsoft.com/office/drawing/2014/main" id="{26D4B314-F49E-12B5-620F-16A35F5C2F52}"/>
              </a:ext>
            </a:extLst>
          </p:cNvPr>
          <p:cNvPicPr>
            <a:picLocks noChangeAspect="1"/>
          </p:cNvPicPr>
          <p:nvPr userDrawn="1"/>
        </p:nvPicPr>
        <p:blipFill>
          <a:blip r:embed="rId2">
            <a:alphaModFix amt="5000"/>
            <a:extLst>
              <a:ext uri="{28A0092B-C50C-407E-A947-70E740481C1C}">
                <a14:useLocalDpi xmlns:a14="http://schemas.microsoft.com/office/drawing/2010/main"/>
              </a:ext>
            </a:extLst>
          </a:blip>
          <a:stretch>
            <a:fillRect/>
          </a:stretch>
        </p:blipFill>
        <p:spPr>
          <a:xfrm>
            <a:off x="1797985" y="-232757"/>
            <a:ext cx="10869835" cy="10798134"/>
          </a:xfrm>
          <a:prstGeom prst="rect">
            <a:avLst/>
          </a:prstGeom>
        </p:spPr>
      </p:pic>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1345277" y="1825625"/>
            <a:ext cx="2863468" cy="2014538"/>
          </a:xfrm>
        </p:spPr>
        <p:txBody>
          <a:bodyPr/>
          <a:lstStyle/>
          <a:p>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9" name="Media Placeholder 9">
            <a:extLst>
              <a:ext uri="{FF2B5EF4-FFF2-40B4-BE49-F238E27FC236}">
                <a16:creationId xmlns:a16="http://schemas.microsoft.com/office/drawing/2014/main" id="{7C2FE202-B601-6147-0FB5-4AB7192AC6B6}"/>
              </a:ext>
            </a:extLst>
          </p:cNvPr>
          <p:cNvSpPr>
            <a:spLocks noGrp="1"/>
          </p:cNvSpPr>
          <p:nvPr>
            <p:ph type="media" sz="quarter" idx="16"/>
          </p:nvPr>
        </p:nvSpPr>
        <p:spPr>
          <a:xfrm>
            <a:off x="4913252" y="1825625"/>
            <a:ext cx="2868020" cy="2014538"/>
          </a:xfrm>
        </p:spPr>
        <p:txBody>
          <a:bodyPr/>
          <a:lstStyle/>
          <a:p>
            <a:endParaRPr lang="en-GB" dirty="0"/>
          </a:p>
        </p:txBody>
      </p:sp>
      <p:sp>
        <p:nvSpPr>
          <p:cNvPr id="11" name="Media Placeholder 9">
            <a:extLst>
              <a:ext uri="{FF2B5EF4-FFF2-40B4-BE49-F238E27FC236}">
                <a16:creationId xmlns:a16="http://schemas.microsoft.com/office/drawing/2014/main" id="{F0776623-6A70-FD98-13E7-8CFD1D7A8CD8}"/>
              </a:ext>
            </a:extLst>
          </p:cNvPr>
          <p:cNvSpPr>
            <a:spLocks noGrp="1"/>
          </p:cNvSpPr>
          <p:nvPr>
            <p:ph type="media" sz="quarter" idx="17"/>
          </p:nvPr>
        </p:nvSpPr>
        <p:spPr>
          <a:xfrm>
            <a:off x="8485779" y="1825625"/>
            <a:ext cx="2868020" cy="2014538"/>
          </a:xfrm>
        </p:spPr>
        <p:txBody>
          <a:bodyPr/>
          <a:lstStyle/>
          <a:p>
            <a:endParaRPr lang="en-GB"/>
          </a:p>
        </p:txBody>
      </p:sp>
      <p:sp>
        <p:nvSpPr>
          <p:cNvPr id="15" name="Media Placeholder 9">
            <a:extLst>
              <a:ext uri="{FF2B5EF4-FFF2-40B4-BE49-F238E27FC236}">
                <a16:creationId xmlns:a16="http://schemas.microsoft.com/office/drawing/2014/main" id="{80610CF5-9B18-B334-BD20-03A5707860BB}"/>
              </a:ext>
            </a:extLst>
          </p:cNvPr>
          <p:cNvSpPr>
            <a:spLocks noGrp="1"/>
          </p:cNvSpPr>
          <p:nvPr>
            <p:ph type="media" sz="quarter" idx="18"/>
          </p:nvPr>
        </p:nvSpPr>
        <p:spPr>
          <a:xfrm>
            <a:off x="3128522" y="4046026"/>
            <a:ext cx="2869506" cy="2014538"/>
          </a:xfrm>
        </p:spPr>
        <p:txBody>
          <a:bodyPr/>
          <a:lstStyle/>
          <a:p>
            <a:endParaRPr lang="en-GB" dirty="0"/>
          </a:p>
        </p:txBody>
      </p:sp>
      <p:sp>
        <p:nvSpPr>
          <p:cNvPr id="16" name="Media Placeholder 9">
            <a:extLst>
              <a:ext uri="{FF2B5EF4-FFF2-40B4-BE49-F238E27FC236}">
                <a16:creationId xmlns:a16="http://schemas.microsoft.com/office/drawing/2014/main" id="{97A3AAEF-B4B9-1F0C-2696-3B9A63ECF378}"/>
              </a:ext>
            </a:extLst>
          </p:cNvPr>
          <p:cNvSpPr>
            <a:spLocks noGrp="1"/>
          </p:cNvSpPr>
          <p:nvPr>
            <p:ph type="media" sz="quarter" idx="19"/>
          </p:nvPr>
        </p:nvSpPr>
        <p:spPr>
          <a:xfrm>
            <a:off x="6701049" y="4046026"/>
            <a:ext cx="2869506" cy="2014538"/>
          </a:xfrm>
        </p:spPr>
        <p:txBody>
          <a:bodyPr/>
          <a:lstStyle/>
          <a:p>
            <a:endParaRPr lang="en-GB"/>
          </a:p>
        </p:txBody>
      </p:sp>
      <p:sp>
        <p:nvSpPr>
          <p:cNvPr id="17" name="Oval 16">
            <a:extLst>
              <a:ext uri="{FF2B5EF4-FFF2-40B4-BE49-F238E27FC236}">
                <a16:creationId xmlns:a16="http://schemas.microsoft.com/office/drawing/2014/main" id="{3B25DEF2-95E9-AF12-BA85-B95BD95DF635}"/>
              </a:ext>
            </a:extLst>
          </p:cNvPr>
          <p:cNvSpPr/>
          <p:nvPr userDrawn="1"/>
        </p:nvSpPr>
        <p:spPr>
          <a:xfrm>
            <a:off x="838200"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1</a:t>
            </a:r>
          </a:p>
        </p:txBody>
      </p:sp>
      <p:sp>
        <p:nvSpPr>
          <p:cNvPr id="18" name="Oval 17">
            <a:extLst>
              <a:ext uri="{FF2B5EF4-FFF2-40B4-BE49-F238E27FC236}">
                <a16:creationId xmlns:a16="http://schemas.microsoft.com/office/drawing/2014/main" id="{E458A704-8E63-8F81-D087-D63DDA59B5B6}"/>
              </a:ext>
            </a:extLst>
          </p:cNvPr>
          <p:cNvSpPr/>
          <p:nvPr userDrawn="1"/>
        </p:nvSpPr>
        <p:spPr>
          <a:xfrm>
            <a:off x="4406175"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2</a:t>
            </a:r>
          </a:p>
        </p:txBody>
      </p:sp>
      <p:sp>
        <p:nvSpPr>
          <p:cNvPr id="19" name="Oval 18">
            <a:extLst>
              <a:ext uri="{FF2B5EF4-FFF2-40B4-BE49-F238E27FC236}">
                <a16:creationId xmlns:a16="http://schemas.microsoft.com/office/drawing/2014/main" id="{F33E243A-5AF3-2E4C-DF7E-DFCFF2A8F8EF}"/>
              </a:ext>
            </a:extLst>
          </p:cNvPr>
          <p:cNvSpPr/>
          <p:nvPr userDrawn="1"/>
        </p:nvSpPr>
        <p:spPr>
          <a:xfrm>
            <a:off x="7983254"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20" name="Oval 19">
            <a:extLst>
              <a:ext uri="{FF2B5EF4-FFF2-40B4-BE49-F238E27FC236}">
                <a16:creationId xmlns:a16="http://schemas.microsoft.com/office/drawing/2014/main" id="{B7C2A6B0-34D4-2DD9-9C4C-3A414954B402}"/>
              </a:ext>
            </a:extLst>
          </p:cNvPr>
          <p:cNvSpPr/>
          <p:nvPr userDrawn="1"/>
        </p:nvSpPr>
        <p:spPr>
          <a:xfrm>
            <a:off x="2621445" y="4046026"/>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21" name="Oval 20">
            <a:extLst>
              <a:ext uri="{FF2B5EF4-FFF2-40B4-BE49-F238E27FC236}">
                <a16:creationId xmlns:a16="http://schemas.microsoft.com/office/drawing/2014/main" id="{E5FF401B-B15A-7261-E346-3FFC29F079E8}"/>
              </a:ext>
            </a:extLst>
          </p:cNvPr>
          <p:cNvSpPr/>
          <p:nvPr userDrawn="1"/>
        </p:nvSpPr>
        <p:spPr>
          <a:xfrm>
            <a:off x="6193974" y="4046026"/>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131225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ctivity_video+caption">
    <p:spTree>
      <p:nvGrpSpPr>
        <p:cNvPr id="1" name=""/>
        <p:cNvGrpSpPr/>
        <p:nvPr/>
      </p:nvGrpSpPr>
      <p:grpSpPr>
        <a:xfrm>
          <a:off x="0" y="0"/>
          <a:ext cx="0" cy="0"/>
          <a:chOff x="0" y="0"/>
          <a:chExt cx="0" cy="0"/>
        </a:xfrm>
      </p:grpSpPr>
      <p:pic>
        <p:nvPicPr>
          <p:cNvPr id="13" name="Picture 12" descr="A picture containing pattern, circle, screenshot, design&#10;&#10;Description automatically generated">
            <a:extLst>
              <a:ext uri="{FF2B5EF4-FFF2-40B4-BE49-F238E27FC236}">
                <a16:creationId xmlns:a16="http://schemas.microsoft.com/office/drawing/2014/main" id="{26D4B314-F49E-12B5-620F-16A35F5C2F52}"/>
              </a:ext>
            </a:extLst>
          </p:cNvPr>
          <p:cNvPicPr>
            <a:picLocks noChangeAspect="1"/>
          </p:cNvPicPr>
          <p:nvPr userDrawn="1"/>
        </p:nvPicPr>
        <p:blipFill>
          <a:blip r:embed="rId2">
            <a:alphaModFix amt="5000"/>
            <a:extLst>
              <a:ext uri="{28A0092B-C50C-407E-A947-70E740481C1C}">
                <a14:useLocalDpi xmlns:a14="http://schemas.microsoft.com/office/drawing/2010/main"/>
              </a:ext>
            </a:extLst>
          </a:blip>
          <a:stretch>
            <a:fillRect/>
          </a:stretch>
        </p:blipFill>
        <p:spPr>
          <a:xfrm>
            <a:off x="1797985" y="-232757"/>
            <a:ext cx="10869835" cy="10798134"/>
          </a:xfrm>
          <a:prstGeom prst="rect">
            <a:avLst/>
          </a:prstGeom>
        </p:spPr>
      </p:pic>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838200" y="1825625"/>
            <a:ext cx="10515600" cy="3714142"/>
          </a:xfrm>
        </p:spPr>
        <p:txBody>
          <a:bodyPr/>
          <a:lstStyle/>
          <a:p>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Content Placeholder 2">
            <a:extLst>
              <a:ext uri="{FF2B5EF4-FFF2-40B4-BE49-F238E27FC236}">
                <a16:creationId xmlns:a16="http://schemas.microsoft.com/office/drawing/2014/main" id="{49AF71F1-E160-0253-6C35-1902EF17E141}"/>
              </a:ext>
            </a:extLst>
          </p:cNvPr>
          <p:cNvSpPr>
            <a:spLocks noGrp="1"/>
          </p:cNvSpPr>
          <p:nvPr>
            <p:ph idx="1"/>
          </p:nvPr>
        </p:nvSpPr>
        <p:spPr>
          <a:xfrm>
            <a:off x="838199" y="5744095"/>
            <a:ext cx="10515599" cy="432867"/>
          </a:xfrm>
        </p:spPr>
        <p:txBody>
          <a:bodyPr>
            <a:normAutofit/>
          </a:bodyPr>
          <a:lstStyle>
            <a:lvl1pPr marL="0" indent="0">
              <a:buNone/>
              <a:defRPr sz="1800"/>
            </a:lvl1pPr>
          </a:lstStyle>
          <a:p>
            <a:pPr lvl="0"/>
            <a:r>
              <a:rPr lang="en-US" dirty="0"/>
              <a:t>Click to edit Master text styles</a:t>
            </a:r>
          </a:p>
        </p:txBody>
      </p:sp>
    </p:spTree>
    <p:extLst>
      <p:ext uri="{BB962C8B-B14F-4D97-AF65-F5344CB8AC3E}">
        <p14:creationId xmlns:p14="http://schemas.microsoft.com/office/powerpoint/2010/main" val="18164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tivity_questions">
    <p:spTree>
      <p:nvGrpSpPr>
        <p:cNvPr id="1" name=""/>
        <p:cNvGrpSpPr/>
        <p:nvPr/>
      </p:nvGrpSpPr>
      <p:grpSpPr>
        <a:xfrm>
          <a:off x="0" y="0"/>
          <a:ext cx="0" cy="0"/>
          <a:chOff x="0" y="0"/>
          <a:chExt cx="0" cy="0"/>
        </a:xfrm>
      </p:grpSpPr>
      <p:pic>
        <p:nvPicPr>
          <p:cNvPr id="7" name="Picture 6" descr="A picture containing screenshot, design&#10;&#10;Description automatically generated">
            <a:extLst>
              <a:ext uri="{FF2B5EF4-FFF2-40B4-BE49-F238E27FC236}">
                <a16:creationId xmlns:a16="http://schemas.microsoft.com/office/drawing/2014/main" id="{A4C40C32-74F9-B9CA-C59A-65AD4DD3C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7556311" y="1610867"/>
            <a:ext cx="4635689" cy="5247132"/>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5A4879B2-B6EE-DE7B-2C83-25EEB102F0B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1, May 2024</a:t>
            </a:r>
          </a:p>
        </p:txBody>
      </p:sp>
      <p:sp>
        <p:nvSpPr>
          <p:cNvPr id="4" name="Text Placeholder 5">
            <a:extLst>
              <a:ext uri="{FF2B5EF4-FFF2-40B4-BE49-F238E27FC236}">
                <a16:creationId xmlns:a16="http://schemas.microsoft.com/office/drawing/2014/main" id="{56F986DF-3D2A-678C-B7BA-42B8340E3DC4}"/>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Text Placeholder 12">
            <a:extLst>
              <a:ext uri="{FF2B5EF4-FFF2-40B4-BE49-F238E27FC236}">
                <a16:creationId xmlns:a16="http://schemas.microsoft.com/office/drawing/2014/main" id="{1F936F32-0F00-143C-23D0-72E9A6BD48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3047574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0" r:id="rId2"/>
    <p:sldLayoutId id="2147483650" r:id="rId3"/>
    <p:sldLayoutId id="2147483661" r:id="rId4"/>
    <p:sldLayoutId id="2147483670" r:id="rId5"/>
    <p:sldLayoutId id="2147483665" r:id="rId6"/>
    <p:sldLayoutId id="2147483662" r:id="rId7"/>
    <p:sldLayoutId id="2147483671" r:id="rId8"/>
    <p:sldLayoutId id="2147483652" r:id="rId9"/>
    <p:sldLayoutId id="2147483664" r:id="rId10"/>
    <p:sldLayoutId id="2147483657" r:id="rId11"/>
    <p:sldLayoutId id="2147483667" r:id="rId12"/>
    <p:sldLayoutId id="2147483668" r:id="rId13"/>
    <p:sldLayoutId id="2147483669" r:id="rId14"/>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Digital</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843555"/>
            <a:ext cx="9144000" cy="583211"/>
          </a:xfrm>
        </p:spPr>
        <p:txBody>
          <a:bodyPr>
            <a:normAutofit/>
          </a:bodyPr>
          <a:lstStyle/>
          <a:p>
            <a:r>
              <a:rPr lang="en-GB" sz="2100" dirty="0"/>
              <a:t>Topic: Culture and the impact of technology</a:t>
            </a:r>
          </a:p>
        </p:txBody>
      </p:sp>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476724"/>
            <a:ext cx="5623668" cy="534189"/>
          </a:xfrm>
        </p:spPr>
        <p:txBody>
          <a:bodyPr/>
          <a:lstStyle/>
          <a:p>
            <a:r>
              <a:rPr lang="en-GB" dirty="0"/>
              <a:t>Route: Digital</a:t>
            </a:r>
          </a:p>
        </p:txBody>
      </p:sp>
      <p:sp>
        <p:nvSpPr>
          <p:cNvPr id="5" name="Text Placeholder 4">
            <a:extLst>
              <a:ext uri="{FF2B5EF4-FFF2-40B4-BE49-F238E27FC236}">
                <a16:creationId xmlns:a16="http://schemas.microsoft.com/office/drawing/2014/main" id="{47751806-CAEB-6B9E-B21F-4278168228FD}"/>
              </a:ext>
            </a:extLst>
          </p:cNvPr>
          <p:cNvSpPr>
            <a:spLocks noGrp="1"/>
          </p:cNvSpPr>
          <p:nvPr>
            <p:ph type="body" sz="quarter" idx="11"/>
          </p:nvPr>
        </p:nvSpPr>
        <p:spPr>
          <a:xfrm>
            <a:off x="1524000" y="5394894"/>
            <a:ext cx="9144000" cy="458004"/>
          </a:xfrm>
        </p:spPr>
        <p:txBody>
          <a:bodyPr/>
          <a:lstStyle/>
          <a:p>
            <a:r>
              <a:rPr lang="en-GB" dirty="0"/>
              <a:t>Lesson 4: Preparing for summative assessment of culture and</a:t>
            </a:r>
            <a:br>
              <a:rPr lang="en-GB" dirty="0"/>
            </a:br>
            <a:r>
              <a:rPr lang="en-GB" dirty="0"/>
              <a:t>the impact of technology</a:t>
            </a:r>
          </a:p>
        </p:txBody>
      </p:sp>
    </p:spTree>
    <p:extLst>
      <p:ext uri="{BB962C8B-B14F-4D97-AF65-F5344CB8AC3E}">
        <p14:creationId xmlns:p14="http://schemas.microsoft.com/office/powerpoint/2010/main" val="2106349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p:txBody>
          <a:bodyPr/>
          <a:lstStyle/>
          <a:p>
            <a:r>
              <a:rPr lang="en-GB" dirty="0"/>
              <a:t>Mark scheme: key points</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p:txBody>
          <a:bodyPr>
            <a:normAutofit/>
          </a:bodyPr>
          <a:lstStyle/>
          <a:p>
            <a:pPr marL="342900" indent="-342900">
              <a:buFont typeface="Arial" panose="020B0604020202020204" pitchFamily="34" charset="0"/>
              <a:buChar char="•"/>
            </a:pPr>
            <a:r>
              <a:rPr lang="en-US" dirty="0"/>
              <a:t>Notice the differences in language </a:t>
            </a:r>
            <a:br>
              <a:rPr lang="en-US" dirty="0"/>
            </a:br>
            <a:r>
              <a:rPr lang="en-US" dirty="0"/>
              <a:t>between bands.</a:t>
            </a:r>
          </a:p>
          <a:p>
            <a:pPr marL="342900" indent="-342900">
              <a:buFont typeface="Arial" panose="020B0604020202020204" pitchFamily="34" charset="0"/>
              <a:buChar char="•"/>
            </a:pPr>
            <a:r>
              <a:rPr lang="en-US" dirty="0"/>
              <a:t>Covering the majority of key points </a:t>
            </a:r>
            <a:br>
              <a:rPr lang="en-US" dirty="0"/>
            </a:br>
            <a:r>
              <a:rPr lang="en-US" dirty="0"/>
              <a:t>is required for Band 4, 10-12 marks.</a:t>
            </a:r>
          </a:p>
          <a:p>
            <a:pPr marL="342900" indent="-342900">
              <a:buFont typeface="Arial" panose="020B0604020202020204" pitchFamily="34" charset="0"/>
              <a:buChar char="•"/>
            </a:pPr>
            <a:r>
              <a:rPr lang="en-US" dirty="0"/>
              <a:t>Identify and understand what is needed from </a:t>
            </a:r>
            <a:br>
              <a:rPr lang="en-US" dirty="0"/>
            </a:br>
            <a:r>
              <a:rPr lang="en-US" dirty="0"/>
              <a:t>the command verb.</a:t>
            </a:r>
          </a:p>
          <a:p>
            <a:pPr marL="342900" indent="-342900">
              <a:buFont typeface="Arial" panose="020B0604020202020204" pitchFamily="34" charset="0"/>
              <a:buChar char="•"/>
            </a:pPr>
            <a:r>
              <a:rPr lang="en-US" dirty="0"/>
              <a:t>QWC (quality of written communication) is </a:t>
            </a:r>
            <a:br>
              <a:rPr lang="en-US" dirty="0"/>
            </a:br>
            <a:r>
              <a:rPr lang="en-US" dirty="0"/>
              <a:t>important.</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2" name="Oval 1">
            <a:extLst>
              <a:ext uri="{FF2B5EF4-FFF2-40B4-BE49-F238E27FC236}">
                <a16:creationId xmlns:a16="http://schemas.microsoft.com/office/drawing/2014/main" id="{8FEB4FAC-907D-7BD1-2BFB-9B63E8EB2FA5}"/>
              </a:ext>
            </a:extLst>
          </p:cNvPr>
          <p:cNvSpPr/>
          <p:nvPr/>
        </p:nvSpPr>
        <p:spPr>
          <a:xfrm>
            <a:off x="7647709" y="2425735"/>
            <a:ext cx="3151118" cy="3151118"/>
          </a:xfrm>
          <a:prstGeom prst="ellipse">
            <a:avLst/>
          </a:prstGeom>
          <a:solidFill>
            <a:schemeClr val="bg1"/>
          </a:solidFill>
          <a:ln w="38100">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descr="A computer screen with a cursor&#10;&#10;Description automatically generated with medium confidence">
            <a:extLst>
              <a:ext uri="{FF2B5EF4-FFF2-40B4-BE49-F238E27FC236}">
                <a16:creationId xmlns:a16="http://schemas.microsoft.com/office/drawing/2014/main" id="{1A734B9E-EDE9-22DC-DEC9-38BA3C517F5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153441" y="3282494"/>
            <a:ext cx="2131895" cy="1437599"/>
          </a:xfrm>
          <a:prstGeom prst="rect">
            <a:avLst/>
          </a:prstGeom>
        </p:spPr>
      </p:pic>
    </p:spTree>
    <p:extLst>
      <p:ext uri="{BB962C8B-B14F-4D97-AF65-F5344CB8AC3E}">
        <p14:creationId xmlns:p14="http://schemas.microsoft.com/office/powerpoint/2010/main" val="319069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Writing your answer</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fontScale="92500"/>
          </a:bodyPr>
          <a:lstStyle/>
          <a:p>
            <a:r>
              <a:rPr lang="en-US" sz="2200" dirty="0"/>
              <a:t>Allocate about 1 minute per mark in an exam: maximum 15 minutes for a 12-mark plus 3-mark QWC question.</a:t>
            </a:r>
            <a:endParaRPr lang="en-GB" sz="2200" dirty="0"/>
          </a:p>
          <a:p>
            <a:r>
              <a:rPr lang="en-GB" sz="2200" dirty="0"/>
              <a:t>Analyse the question, annotating key words/phrases your answer should address. </a:t>
            </a:r>
          </a:p>
          <a:p>
            <a:r>
              <a:rPr lang="en-GB" sz="2200" dirty="0"/>
              <a:t>Apply detailed knowledge and think about </a:t>
            </a:r>
            <a:br>
              <a:rPr lang="en-GB" sz="2200" dirty="0"/>
            </a:br>
            <a:r>
              <a:rPr lang="en-GB" sz="2200" dirty="0"/>
              <a:t>different situations and contexts.</a:t>
            </a:r>
          </a:p>
          <a:p>
            <a:r>
              <a:rPr lang="en-GB" sz="2200" dirty="0"/>
              <a:t>Use technical terms where appropriate.</a:t>
            </a:r>
          </a:p>
          <a:p>
            <a:r>
              <a:rPr lang="en-GB" sz="2200" dirty="0"/>
              <a:t>Include a brief conclusion at the end.</a:t>
            </a:r>
          </a:p>
          <a:p>
            <a:r>
              <a:rPr lang="en-GB" sz="2200" dirty="0"/>
              <a:t>Make sure your writing is clear and well-structured, with correct use of spelling, grammar and punctuation.</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indent="0">
              <a:buNone/>
            </a:pPr>
            <a:r>
              <a:rPr lang="en-GB"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The mark scheme guidelines explain the requirements to achieve each </a:t>
            </a:r>
            <a:r>
              <a:rPr lang="en-GB" kern="100" dirty="0">
                <a:solidFill>
                  <a:srgbClr val="0D0D0D"/>
                </a:solidFill>
                <a:ea typeface="Calibri" panose="020F0502020204030204" pitchFamily="34" charset="0"/>
                <a:cs typeface="Times New Roman" panose="02020603050405020304" pitchFamily="18" charset="0"/>
              </a:rPr>
              <a:t>band</a:t>
            </a:r>
            <a:r>
              <a:rPr lang="en-GB"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of marks.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1335475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Access to technology and digital services study question</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Autofit/>
          </a:bodyPr>
          <a:lstStyle/>
          <a:p>
            <a:pPr marL="114300" indent="0">
              <a:buNone/>
            </a:pPr>
            <a:r>
              <a:rPr lang="en-GB" sz="1400" kern="100" dirty="0">
                <a:effectLst/>
                <a:ea typeface="Calibri" panose="020F0502020204030204" pitchFamily="34" charset="0"/>
              </a:rPr>
              <a:t>A local community café is run by volunteers and is very popular with people of all ages. </a:t>
            </a:r>
            <a:r>
              <a:rPr lang="en-GB" sz="1400" kern="100" dirty="0">
                <a:ea typeface="Calibri" panose="020F0502020204030204" pitchFamily="34" charset="0"/>
              </a:rPr>
              <a:t>A</a:t>
            </a:r>
            <a:r>
              <a:rPr lang="en-GB" sz="1400" kern="100" dirty="0">
                <a:effectLst/>
                <a:ea typeface="Calibri" panose="020F0502020204030204" pitchFamily="34" charset="0"/>
              </a:rPr>
              <a:t> local technology company has helped them to move their ordering and stock management to a digital platform that includes:</a:t>
            </a:r>
          </a:p>
          <a:p>
            <a:pPr lvl="1"/>
            <a:r>
              <a:rPr lang="en-GB" sz="1400" kern="100" dirty="0">
                <a:effectLst/>
                <a:ea typeface="Calibri" panose="020F0502020204030204" pitchFamily="34" charset="0"/>
              </a:rPr>
              <a:t>an app for ordering from the menu at tables;</a:t>
            </a:r>
          </a:p>
          <a:p>
            <a:pPr lvl="1"/>
            <a:r>
              <a:rPr lang="en-GB" sz="1400" kern="100" dirty="0">
                <a:effectLst/>
                <a:ea typeface="Calibri" panose="020F0502020204030204" pitchFamily="34" charset="0"/>
              </a:rPr>
              <a:t>contactless only payment methods;</a:t>
            </a:r>
          </a:p>
          <a:p>
            <a:pPr lvl="1"/>
            <a:r>
              <a:rPr lang="en-GB" sz="1400" kern="100" dirty="0">
                <a:effectLst/>
                <a:ea typeface="Calibri" panose="020F0502020204030204" pitchFamily="34" charset="0"/>
              </a:rPr>
              <a:t>automated stock control.</a:t>
            </a:r>
          </a:p>
          <a:p>
            <a:pPr marL="114300" indent="0">
              <a:buNone/>
            </a:pPr>
            <a:r>
              <a:rPr lang="en-GB" sz="1400" kern="100" dirty="0">
                <a:effectLst/>
                <a:ea typeface="Calibri" panose="020F0502020204030204" pitchFamily="34" charset="0"/>
              </a:rPr>
              <a:t>Their aim was to make it easier for volunteers to focus on customer care than on running the business. </a:t>
            </a:r>
          </a:p>
          <a:p>
            <a:pPr marL="114300" indent="0">
              <a:buNone/>
            </a:pPr>
            <a:r>
              <a:rPr lang="en-GB" sz="1400" kern="100" dirty="0">
                <a:effectLst/>
                <a:ea typeface="Calibri" panose="020F0502020204030204" pitchFamily="34" charset="0"/>
              </a:rPr>
              <a:t>Discuss the impact this new digital platform will have on the local community.</a:t>
            </a:r>
          </a:p>
          <a:p>
            <a:pPr marL="114300" indent="0">
              <a:buNone/>
            </a:pPr>
            <a:r>
              <a:rPr lang="en-GB" sz="1400" kern="100" dirty="0">
                <a:effectLst/>
                <a:ea typeface="Calibri" panose="020F0502020204030204" pitchFamily="34" charset="0"/>
              </a:rPr>
              <a:t>Your </a:t>
            </a:r>
            <a:r>
              <a:rPr lang="en-GB" sz="1400" kern="100" dirty="0">
                <a:ea typeface="Calibri" panose="020F0502020204030204" pitchFamily="34" charset="0"/>
              </a:rPr>
              <a:t>answer</a:t>
            </a:r>
            <a:r>
              <a:rPr lang="en-GB" sz="1400" kern="100" dirty="0">
                <a:effectLst/>
                <a:ea typeface="Calibri" panose="020F0502020204030204" pitchFamily="34" charset="0"/>
              </a:rPr>
              <a:t> should include:</a:t>
            </a:r>
          </a:p>
          <a:p>
            <a:pPr lvl="1">
              <a:defRPr/>
            </a:pPr>
            <a:r>
              <a:rPr lang="en-GB" sz="1400" kern="100" dirty="0">
                <a:ea typeface="Calibri" panose="020F0502020204030204" pitchFamily="34" charset="0"/>
              </a:rPr>
              <a:t>b</a:t>
            </a:r>
            <a:r>
              <a:rPr lang="en-GB" sz="1400" kern="100" dirty="0">
                <a:effectLst/>
                <a:ea typeface="Calibri" panose="020F0502020204030204" pitchFamily="34" charset="0"/>
              </a:rPr>
              <a:t>enefits and drawbacks of the new digital platform being introduced; </a:t>
            </a:r>
          </a:p>
          <a:p>
            <a:pPr marL="685800" marR="0" lvl="1" indent="-228600" algn="l" defTabSz="914400" rtl="0" eaLnBrk="1" fontAlgn="auto" latinLnBrk="0" hangingPunct="1">
              <a:lnSpc>
                <a:spcPct val="108000"/>
              </a:lnSpc>
              <a:spcBef>
                <a:spcPts val="500"/>
              </a:spcBef>
              <a:spcAft>
                <a:spcPts val="0"/>
              </a:spcAft>
              <a:buClr>
                <a:srgbClr val="534C29"/>
              </a:buClr>
              <a:buSzTx/>
              <a:buFont typeface="Arial" panose="020B0604020202020204" pitchFamily="34" charset="0"/>
              <a:buChar char="•"/>
              <a:tabLst/>
              <a:defRPr/>
            </a:pPr>
            <a:r>
              <a:rPr lang="en-GB" sz="1400" kern="100" dirty="0">
                <a:ea typeface="Calibri" panose="020F0502020204030204" pitchFamily="34" charset="0"/>
              </a:rPr>
              <a:t>a</a:t>
            </a:r>
            <a:r>
              <a:rPr lang="en-GB" sz="1400" kern="100" dirty="0">
                <a:effectLst/>
                <a:ea typeface="Calibri" panose="020F0502020204030204" pitchFamily="34" charset="0"/>
              </a:rPr>
              <a:t> supported conclusion on the overall impact the new platform will have.</a:t>
            </a:r>
          </a:p>
          <a:p>
            <a:pPr marL="114300" indent="0" algn="r">
              <a:buNone/>
            </a:pPr>
            <a:r>
              <a:rPr lang="en-GB" sz="1400" kern="100" dirty="0">
                <a:effectLst/>
                <a:ea typeface="Calibri" panose="020F0502020204030204" pitchFamily="34" charset="0"/>
              </a:rPr>
              <a:t>[12 marks plus 3 marks QWC]</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indent="0">
              <a:buNone/>
            </a:pPr>
            <a:r>
              <a:rPr lang="en-US" b="1" dirty="0"/>
              <a:t>Resources needed:</a:t>
            </a:r>
            <a:br>
              <a:rPr lang="en-US" b="1" dirty="0"/>
            </a:br>
            <a:br>
              <a:rPr lang="en-US" b="1" dirty="0"/>
            </a:b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L4 Activity </a:t>
            </a:r>
            <a:r>
              <a:rPr lang="en-GB" kern="100" dirty="0">
                <a:solidFill>
                  <a:schemeClr val="tx1"/>
                </a:solidFill>
                <a:ea typeface="Calibri" panose="020F0502020204030204" pitchFamily="34" charset="0"/>
                <a:cs typeface="Times New Roman" panose="02020603050405020304" pitchFamily="18" charset="0"/>
              </a:rPr>
              <a:t>3</a:t>
            </a: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Access to services study question</a:t>
            </a:r>
          </a:p>
          <a:p>
            <a:pPr marL="0" indent="0">
              <a:buNone/>
            </a:pP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L4 Activity </a:t>
            </a:r>
            <a:r>
              <a:rPr lang="en-GB" kern="100" dirty="0">
                <a:solidFill>
                  <a:schemeClr val="tx1"/>
                </a:solidFill>
                <a:ea typeface="Calibri" panose="020F0502020204030204" pitchFamily="34" charset="0"/>
                <a:cs typeface="Times New Roman" panose="02020603050405020304" pitchFamily="18" charset="0"/>
              </a:rPr>
              <a:t>3</a:t>
            </a: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b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Answer notes</a:t>
            </a:r>
          </a:p>
          <a:p>
            <a:pPr marL="0" indent="0">
              <a:buNone/>
            </a:pPr>
            <a:endParaRPr lang="en-GB"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3</a:t>
            </a:r>
          </a:p>
        </p:txBody>
      </p:sp>
    </p:spTree>
    <p:extLst>
      <p:ext uri="{BB962C8B-B14F-4D97-AF65-F5344CB8AC3E}">
        <p14:creationId xmlns:p14="http://schemas.microsoft.com/office/powerpoint/2010/main" val="2077396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Key principles: checklist</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a:bodyPr>
          <a:lstStyle/>
          <a:p>
            <a:pPr>
              <a:lnSpc>
                <a:spcPct val="107000"/>
              </a:lnSpc>
              <a:spcBef>
                <a:spcPts val="400"/>
              </a:spcBef>
              <a:spcAft>
                <a:spcPts val="400"/>
              </a:spcAft>
            </a:pPr>
            <a:r>
              <a:rPr lang="en-GB" sz="2000" kern="100" dirty="0">
                <a:solidFill>
                  <a:srgbClr val="0D0D0D"/>
                </a:solidFill>
                <a:ea typeface="Calibri" panose="020F0502020204030204" pitchFamily="34" charset="0"/>
                <a:cs typeface="Times New Roman" panose="02020603050405020304" pitchFamily="18" charset="0"/>
              </a:rPr>
              <a:t>As a class, use your learning from this lesson to d</a:t>
            </a:r>
            <a:r>
              <a:rPr lang="en-GB" sz="2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evelop a checklist of the key principles to follow when answering </a:t>
            </a:r>
            <a:r>
              <a:rPr lang="en-GB" sz="2000" kern="100" dirty="0">
                <a:solidFill>
                  <a:srgbClr val="0D0D0D"/>
                </a:solidFill>
                <a:ea typeface="Calibri" panose="020F0502020204030204" pitchFamily="34" charset="0"/>
                <a:cs typeface="Times New Roman" panose="02020603050405020304" pitchFamily="18" charset="0"/>
              </a:rPr>
              <a:t>extended response questions</a:t>
            </a:r>
            <a:r>
              <a:rPr lang="en-GB" sz="2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t>
            </a:r>
          </a:p>
          <a:p>
            <a:pPr>
              <a:lnSpc>
                <a:spcPct val="107000"/>
              </a:lnSpc>
              <a:spcBef>
                <a:spcPts val="400"/>
              </a:spcBef>
              <a:spcAft>
                <a:spcPts val="400"/>
              </a:spcAft>
            </a:pPr>
            <a:r>
              <a:rPr lang="en-GB" sz="2000" kern="100" dirty="0">
                <a:solidFill>
                  <a:srgbClr val="0D0D0D"/>
                </a:solidFill>
                <a:ea typeface="Calibri" panose="020F0502020204030204" pitchFamily="34" charset="0"/>
                <a:cs typeface="Times New Roman" panose="02020603050405020304" pitchFamily="18" charset="0"/>
              </a:rPr>
              <a:t>Save the checklist to a shared space in a suitable format for all class members to use for revision.</a:t>
            </a:r>
            <a:endParaRPr lang="en-GB" sz="2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indent="0" algn="ctr">
              <a:buNone/>
            </a:pPr>
            <a:endParaRPr lang="en-GB" sz="2400" kern="100" dirty="0">
              <a:solidFill>
                <a:srgbClr val="0D0D0D"/>
              </a:solidFill>
              <a:ea typeface="Calibri" panose="020F0502020204030204" pitchFamily="34" charset="0"/>
              <a:cs typeface="Times New Roman" panose="02020603050405020304" pitchFamily="18" charset="0"/>
            </a:endParaRPr>
          </a:p>
          <a:p>
            <a:pPr marL="0" indent="0">
              <a:buNone/>
            </a:pPr>
            <a:r>
              <a:rPr lang="en-GB" sz="2400" kern="100" dirty="0">
                <a:solidFill>
                  <a:srgbClr val="0D0D0D"/>
                </a:solidFill>
                <a:ea typeface="Calibri" panose="020F0502020204030204" pitchFamily="34" charset="0"/>
                <a:cs typeface="Times New Roman" panose="02020603050405020304" pitchFamily="18" charset="0"/>
              </a:rPr>
              <a:t>Use this checklist throughout your course for </a:t>
            </a:r>
            <a:br>
              <a:rPr lang="en-GB" sz="2400" kern="100" dirty="0">
                <a:solidFill>
                  <a:srgbClr val="0D0D0D"/>
                </a:solidFill>
                <a:ea typeface="Calibri" panose="020F0502020204030204" pitchFamily="34" charset="0"/>
                <a:cs typeface="Times New Roman" panose="02020603050405020304" pitchFamily="18" charset="0"/>
              </a:rPr>
            </a:br>
            <a:r>
              <a:rPr lang="en-GB" sz="2400" kern="100" dirty="0">
                <a:solidFill>
                  <a:srgbClr val="0D0D0D"/>
                </a:solidFill>
                <a:ea typeface="Calibri" panose="020F0502020204030204" pitchFamily="34" charset="0"/>
                <a:cs typeface="Times New Roman" panose="02020603050405020304" pitchFamily="18" charset="0"/>
              </a:rPr>
              <a:t>self-evaluation and reflection during revision.</a:t>
            </a:r>
            <a:endParaRPr lang="en-GB" sz="24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4</a:t>
            </a:r>
          </a:p>
        </p:txBody>
      </p:sp>
    </p:spTree>
    <p:extLst>
      <p:ext uri="{BB962C8B-B14F-4D97-AF65-F5344CB8AC3E}">
        <p14:creationId xmlns:p14="http://schemas.microsoft.com/office/powerpoint/2010/main" val="1558726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GB" dirty="0"/>
              <a:t>In this lesson, we have:</a:t>
            </a:r>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a:bodyPr>
          <a:lstStyle/>
          <a:p>
            <a:r>
              <a:rPr lang="en-GB" dirty="0"/>
              <a:t>determined the key characteristics of an extended response question (ERQ)</a:t>
            </a:r>
          </a:p>
          <a:p>
            <a:r>
              <a:rPr lang="en-GB" dirty="0"/>
              <a:t>analysed extended response questions</a:t>
            </a:r>
          </a:p>
          <a:p>
            <a:r>
              <a:rPr lang="en-GB" dirty="0"/>
              <a:t>practised answering </a:t>
            </a:r>
            <a:r>
              <a:rPr lang="en-GB" dirty="0">
                <a:solidFill>
                  <a:srgbClr val="000000"/>
                </a:solidFill>
                <a:effectLst/>
                <a:latin typeface="Helvetica" pitchFamily="2" charset="0"/>
              </a:rPr>
              <a:t>extended response </a:t>
            </a:r>
            <a:r>
              <a:rPr lang="en-GB" dirty="0"/>
              <a:t>questions</a:t>
            </a:r>
          </a:p>
          <a:p>
            <a:r>
              <a:rPr lang="en-GB" dirty="0"/>
              <a:t>learned how to achieve the highest marks in an extended response question.</a:t>
            </a:r>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3899314"/>
          </a:xfrm>
        </p:spPr>
        <p:txBody>
          <a:bodyPr>
            <a:normAutofit/>
          </a:bodyPr>
          <a:lstStyle/>
          <a:p>
            <a:r>
              <a:rPr lang="en-GB" b="1" dirty="0"/>
              <a:t>General competencies:</a:t>
            </a:r>
          </a:p>
          <a:p>
            <a:pPr marL="228600" indent="-228600">
              <a:lnSpc>
                <a:spcPct val="107000"/>
              </a:lnSpc>
              <a:spcBef>
                <a:spcPts val="400"/>
              </a:spcBef>
              <a:spcAft>
                <a:spcPts val="400"/>
              </a:spcAft>
              <a:tabLst>
                <a:tab pos="228600" algn="l"/>
                <a:tab pos="457200" algn="l"/>
              </a:tabLs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English:</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US"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GEC2</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Present information and ideas</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GEC4</a:t>
            </a: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Summarise information/ideas</a:t>
            </a:r>
          </a:p>
          <a:p>
            <a:pPr>
              <a:lnSpc>
                <a:spcPct val="107000"/>
              </a:lnSpc>
              <a:spcBef>
                <a:spcPts val="400"/>
              </a:spcBef>
              <a:spcAft>
                <a:spcPts val="4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GEC5</a:t>
            </a: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Synthesise information</a:t>
            </a:r>
          </a:p>
          <a:p>
            <a:pPr>
              <a:lnSpc>
                <a:spcPct val="107000"/>
              </a:lnSpc>
              <a:spcBef>
                <a:spcPts val="400"/>
              </a:spcBef>
              <a:spcAft>
                <a:spcPts val="400"/>
              </a:spcAft>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Digital:</a:t>
            </a:r>
          </a:p>
          <a:p>
            <a:r>
              <a:rPr lang="en-US" sz="1800" b="1" dirty="0">
                <a:effectLst/>
                <a:latin typeface="Arial" panose="020B0604020202020204" pitchFamily="34" charset="0"/>
                <a:ea typeface="Calibri" panose="020F0502020204030204" pitchFamily="34" charset="0"/>
                <a:cs typeface="Times New Roman" panose="02020603050405020304" pitchFamily="18" charset="0"/>
              </a:rPr>
              <a:t>GDC3</a:t>
            </a:r>
            <a:r>
              <a:rPr lang="en-US" sz="1800" dirty="0">
                <a:effectLst/>
                <a:latin typeface="Arial" panose="020B0604020202020204" pitchFamily="34" charset="0"/>
                <a:ea typeface="Calibri" panose="020F0502020204030204" pitchFamily="34" charset="0"/>
                <a:cs typeface="Times New Roman" panose="02020603050405020304" pitchFamily="18" charset="0"/>
              </a:rPr>
              <a:t> Communicate and collaborate</a:t>
            </a:r>
            <a:endParaRPr lang="en-GB" dirty="0"/>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p:spPr>
        <p:txBody>
          <a:bodyPr/>
          <a:lstStyle/>
          <a:p>
            <a:r>
              <a:rPr lang="en-GB" dirty="0"/>
              <a:t>Plenary</a:t>
            </a:r>
          </a:p>
        </p:txBody>
      </p:sp>
      <p:sp>
        <p:nvSpPr>
          <p:cNvPr id="8" name="Text Placeholder 10">
            <a:extLst>
              <a:ext uri="{FF2B5EF4-FFF2-40B4-BE49-F238E27FC236}">
                <a16:creationId xmlns:a16="http://schemas.microsoft.com/office/drawing/2014/main" id="{598E8860-BEB2-DCA0-C382-7DCF2FF49959}"/>
              </a:ext>
            </a:extLst>
          </p:cNvPr>
          <p:cNvSpPr>
            <a:spLocks noGrp="1"/>
          </p:cNvSpPr>
          <p:nvPr>
            <p:ph type="body" sz="quarter" idx="11"/>
          </p:nvPr>
        </p:nvSpPr>
        <p:spPr>
          <a:xfrm>
            <a:off x="838200" y="6356349"/>
            <a:ext cx="8020792" cy="365125"/>
          </a:xfrm>
        </p:spPr>
        <p:txBody>
          <a:bodyPr/>
          <a:lstStyle/>
          <a:p>
            <a:r>
              <a:rPr lang="en-GB" dirty="0"/>
              <a:t>Lesson 4: Preparing for summative assessment of culture and the impact of technology</a:t>
            </a:r>
          </a:p>
        </p:txBody>
      </p:sp>
    </p:spTree>
    <p:extLst>
      <p:ext uri="{BB962C8B-B14F-4D97-AF65-F5344CB8AC3E}">
        <p14:creationId xmlns:p14="http://schemas.microsoft.com/office/powerpoint/2010/main" val="1237636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Further practice</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a:bodyPr>
          <a:lstStyle/>
          <a:p>
            <a:r>
              <a:rPr lang="en-GB" sz="2000" dirty="0"/>
              <a:t>For further practice, have a go at Additional study question 1 and 2. </a:t>
            </a:r>
          </a:p>
          <a:p>
            <a:r>
              <a:rPr lang="en-GB" sz="2000" dirty="0"/>
              <a:t>Set aside 15 minutes for each question and answer them under exam conditions.</a:t>
            </a:r>
          </a:p>
          <a:p>
            <a:r>
              <a:rPr lang="en-GB" sz="2000" dirty="0"/>
              <a:t>Self-mark or ask a friend to mark your answers using the answer notes provided.</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fontScale="85000" lnSpcReduction="10000"/>
          </a:bodyPr>
          <a:lstStyle/>
          <a:p>
            <a:pPr marL="0" indent="0">
              <a:buFont typeface="Arial" panose="020B0604020202020204" pitchFamily="34" charset="0"/>
              <a:buNone/>
            </a:pPr>
            <a:r>
              <a:rPr lang="en-US" b="1" dirty="0"/>
              <a:t>Resources needed:</a:t>
            </a:r>
            <a:br>
              <a:rPr lang="en-US" b="1" dirty="0"/>
            </a:br>
            <a:br>
              <a:rPr lang="en-US" b="1" dirty="0"/>
            </a:br>
            <a:r>
              <a:rPr lang="en-GB" kern="100" dirty="0">
                <a:solidFill>
                  <a:schemeClr val="tx1"/>
                </a:solidFill>
                <a:ea typeface="Calibri" panose="020F0502020204030204" pitchFamily="34" charset="0"/>
                <a:cs typeface="Times New Roman" panose="02020603050405020304" pitchFamily="18" charset="0"/>
              </a:rPr>
              <a:t>L4 Additional study question 1</a:t>
            </a:r>
          </a:p>
          <a:p>
            <a:pPr marL="0" indent="0">
              <a:buFont typeface="Arial" panose="020B0604020202020204" pitchFamily="34" charset="0"/>
              <a:buNone/>
            </a:pPr>
            <a:r>
              <a:rPr lang="en-GB" kern="100" dirty="0">
                <a:solidFill>
                  <a:schemeClr val="tx1"/>
                </a:solidFill>
                <a:ea typeface="Calibri" panose="020F0502020204030204" pitchFamily="34" charset="0"/>
                <a:cs typeface="Times New Roman" panose="02020603050405020304" pitchFamily="18" charset="0"/>
              </a:rPr>
              <a:t>L4 Additional study question 2</a:t>
            </a:r>
          </a:p>
          <a:p>
            <a:pPr marL="0" indent="0">
              <a:buFont typeface="Arial" panose="020B0604020202020204" pitchFamily="34" charset="0"/>
              <a:buNone/>
            </a:pPr>
            <a:endParaRPr lang="en-GB" kern="100" dirty="0">
              <a:solidFill>
                <a:schemeClr val="tx1"/>
              </a:solidFill>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GB" kern="100" dirty="0">
                <a:solidFill>
                  <a:schemeClr val="tx1"/>
                </a:solidFill>
                <a:ea typeface="Calibri" panose="020F0502020204030204" pitchFamily="34" charset="0"/>
                <a:cs typeface="Times New Roman" panose="02020603050405020304" pitchFamily="18" charset="0"/>
              </a:rPr>
              <a:t>L4 Additional study question 1 answer notes</a:t>
            </a:r>
          </a:p>
          <a:p>
            <a:pPr marL="0" indent="0">
              <a:buFont typeface="Arial" panose="020B0604020202020204" pitchFamily="34" charset="0"/>
              <a:buNone/>
            </a:pPr>
            <a:r>
              <a:rPr lang="en-GB" kern="100" dirty="0">
                <a:solidFill>
                  <a:schemeClr val="tx1"/>
                </a:solidFill>
                <a:ea typeface="Calibri" panose="020F0502020204030204" pitchFamily="34" charset="0"/>
                <a:cs typeface="Times New Roman" panose="02020603050405020304" pitchFamily="18" charset="0"/>
              </a:rPr>
              <a:t>L4 Additional study question 2 answer notes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a:xfrm>
            <a:off x="9973929" y="198785"/>
            <a:ext cx="2078545" cy="365125"/>
          </a:xfrm>
          <a:solidFill>
            <a:srgbClr val="8E53EF"/>
          </a:solidFill>
        </p:spPr>
        <p:txBody>
          <a:bodyPr/>
          <a:lstStyle/>
          <a:p>
            <a:r>
              <a:rPr lang="en-GB" dirty="0"/>
              <a:t>Consolidation</a:t>
            </a:r>
          </a:p>
        </p:txBody>
      </p:sp>
    </p:spTree>
    <p:extLst>
      <p:ext uri="{BB962C8B-B14F-4D97-AF65-F5344CB8AC3E}">
        <p14:creationId xmlns:p14="http://schemas.microsoft.com/office/powerpoint/2010/main" val="3658860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GB" dirty="0"/>
              <a:t>In this lesson, we will:</a:t>
            </a:r>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a:bodyPr>
          <a:lstStyle/>
          <a:p>
            <a:r>
              <a:rPr lang="en-GB" dirty="0"/>
              <a:t>determine the key characteristics of an extended response question (ERQ)</a:t>
            </a:r>
          </a:p>
          <a:p>
            <a:r>
              <a:rPr lang="en-GB" dirty="0"/>
              <a:t>analyse extended response questions</a:t>
            </a:r>
          </a:p>
          <a:p>
            <a:r>
              <a:rPr lang="en-GB" dirty="0"/>
              <a:t>practise answering </a:t>
            </a:r>
            <a:r>
              <a:rPr lang="en-GB" dirty="0">
                <a:solidFill>
                  <a:srgbClr val="000000"/>
                </a:solidFill>
                <a:effectLst/>
                <a:latin typeface="Helvetica" pitchFamily="2" charset="0"/>
              </a:rPr>
              <a:t>extended response </a:t>
            </a:r>
            <a:r>
              <a:rPr lang="en-GB" dirty="0"/>
              <a:t>questions</a:t>
            </a:r>
          </a:p>
          <a:p>
            <a:r>
              <a:rPr lang="en-GB" dirty="0"/>
              <a:t>learn how to achieve the highest marks in an extended response question.</a:t>
            </a:r>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3899314"/>
          </a:xfrm>
        </p:spPr>
        <p:txBody>
          <a:bodyPr>
            <a:normAutofit/>
          </a:bodyPr>
          <a:lstStyle/>
          <a:p>
            <a:r>
              <a:rPr lang="en-GB" b="1" dirty="0"/>
              <a:t>General competencies:</a:t>
            </a:r>
          </a:p>
          <a:p>
            <a:pPr marL="228600" indent="-228600">
              <a:lnSpc>
                <a:spcPct val="107000"/>
              </a:lnSpc>
              <a:spcBef>
                <a:spcPts val="400"/>
              </a:spcBef>
              <a:spcAft>
                <a:spcPts val="400"/>
              </a:spcAft>
              <a:tabLst>
                <a:tab pos="228600" algn="l"/>
                <a:tab pos="457200" algn="l"/>
              </a:tabLs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English:</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US"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GEC2</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Present information and ideas</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US"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GEC4</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Summarise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information/ideas</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US"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GEC5</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Synthesise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a:t>
            </a:r>
            <a:endPar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400"/>
              </a:spcBef>
              <a:spcAft>
                <a:spcPts val="400"/>
              </a:spcAft>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Digital:</a:t>
            </a:r>
          </a:p>
          <a:p>
            <a:r>
              <a:rPr lang="en-US" sz="1800" b="1" dirty="0">
                <a:effectLst/>
                <a:latin typeface="Arial" panose="020B0604020202020204" pitchFamily="34" charset="0"/>
                <a:ea typeface="Calibri" panose="020F0502020204030204" pitchFamily="34" charset="0"/>
                <a:cs typeface="Times New Roman" panose="02020603050405020304" pitchFamily="18" charset="0"/>
              </a:rPr>
              <a:t>GDC3</a:t>
            </a:r>
            <a:r>
              <a:rPr lang="en-US" sz="1800" dirty="0">
                <a:effectLst/>
                <a:latin typeface="Arial" panose="020B0604020202020204" pitchFamily="34" charset="0"/>
                <a:ea typeface="Calibri" panose="020F0502020204030204" pitchFamily="34" charset="0"/>
                <a:cs typeface="Times New Roman" panose="02020603050405020304" pitchFamily="18" charset="0"/>
              </a:rPr>
              <a:t> Communicate and collaborate</a:t>
            </a:r>
            <a:endParaRPr lang="en-GB" dirty="0"/>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p:spPr>
        <p:txBody>
          <a:bodyPr/>
          <a:lstStyle/>
          <a:p>
            <a:r>
              <a:rPr lang="en-GB"/>
              <a:t>Introduction</a:t>
            </a:r>
          </a:p>
        </p:txBody>
      </p:sp>
      <p:sp>
        <p:nvSpPr>
          <p:cNvPr id="8" name="Text Placeholder 10">
            <a:extLst>
              <a:ext uri="{FF2B5EF4-FFF2-40B4-BE49-F238E27FC236}">
                <a16:creationId xmlns:a16="http://schemas.microsoft.com/office/drawing/2014/main" id="{598E8860-BEB2-DCA0-C382-7DCF2FF49959}"/>
              </a:ext>
            </a:extLst>
          </p:cNvPr>
          <p:cNvSpPr>
            <a:spLocks noGrp="1"/>
          </p:cNvSpPr>
          <p:nvPr>
            <p:ph type="body" sz="quarter" idx="11"/>
          </p:nvPr>
        </p:nvSpPr>
        <p:spPr>
          <a:xfrm>
            <a:off x="838200" y="6356349"/>
            <a:ext cx="8020792" cy="365125"/>
          </a:xfrm>
        </p:spPr>
        <p:txBody>
          <a:bodyPr/>
          <a:lstStyle/>
          <a:p>
            <a:r>
              <a:rPr lang="en-GB" dirty="0"/>
              <a:t>Lesson 4: Preparing for summative assessment of culture and the impact of technology</a:t>
            </a:r>
          </a:p>
        </p:txBody>
      </p:sp>
    </p:spTree>
    <p:extLst>
      <p:ext uri="{BB962C8B-B14F-4D97-AF65-F5344CB8AC3E}">
        <p14:creationId xmlns:p14="http://schemas.microsoft.com/office/powerpoint/2010/main" val="2994206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BA1C9C1E-A887-3CBA-6580-68AAF2A3F033}"/>
              </a:ext>
            </a:extLst>
          </p:cNvPr>
          <p:cNvSpPr>
            <a:spLocks noGrp="1"/>
          </p:cNvSpPr>
          <p:nvPr>
            <p:ph type="body" sz="quarter" idx="14"/>
          </p:nvPr>
        </p:nvSpPr>
        <p:spPr/>
        <p:txBody>
          <a:bodyPr/>
          <a:lstStyle/>
          <a:p>
            <a:r>
              <a:rPr lang="en-GB" dirty="0"/>
              <a:t>Activity 1</a:t>
            </a:r>
          </a:p>
        </p:txBody>
      </p:sp>
      <p:sp>
        <p:nvSpPr>
          <p:cNvPr id="10" name="Title 9">
            <a:extLst>
              <a:ext uri="{FF2B5EF4-FFF2-40B4-BE49-F238E27FC236}">
                <a16:creationId xmlns:a16="http://schemas.microsoft.com/office/drawing/2014/main" id="{4BCB5F62-126E-5CFF-4742-6DC2E87A0E06}"/>
              </a:ext>
            </a:extLst>
          </p:cNvPr>
          <p:cNvSpPr>
            <a:spLocks noGrp="1"/>
          </p:cNvSpPr>
          <p:nvPr>
            <p:ph type="title"/>
          </p:nvPr>
        </p:nvSpPr>
        <p:spPr>
          <a:xfrm>
            <a:off x="838200" y="365125"/>
            <a:ext cx="11214274" cy="1325563"/>
          </a:xfrm>
        </p:spPr>
        <p:txBody>
          <a:bodyPr>
            <a:normAutofit/>
          </a:bodyPr>
          <a:lstStyle/>
          <a:p>
            <a:r>
              <a:rPr lang="en-GB" dirty="0"/>
              <a:t>How can we prepare for summative assessments?</a:t>
            </a:r>
          </a:p>
        </p:txBody>
      </p:sp>
      <p:sp>
        <p:nvSpPr>
          <p:cNvPr id="14" name="Text Placeholder 13">
            <a:extLst>
              <a:ext uri="{FF2B5EF4-FFF2-40B4-BE49-F238E27FC236}">
                <a16:creationId xmlns:a16="http://schemas.microsoft.com/office/drawing/2014/main" id="{7456300A-6046-4AF4-7EB5-6BDDD193CDCB}"/>
              </a:ext>
            </a:extLst>
          </p:cNvPr>
          <p:cNvSpPr>
            <a:spLocks noGrp="1"/>
          </p:cNvSpPr>
          <p:nvPr>
            <p:ph type="body" sz="quarter" idx="15"/>
          </p:nvPr>
        </p:nvSpPr>
        <p:spPr>
          <a:xfrm>
            <a:off x="838200" y="6288607"/>
            <a:ext cx="9000000" cy="432867"/>
          </a:xfrm>
        </p:spPr>
        <p:txBody>
          <a:bodyPr/>
          <a:lstStyle/>
          <a:p>
            <a:r>
              <a:rPr lang="en-GB" dirty="0"/>
              <a:t>Lesson 4: Preparing for summative assessment of culture and the impact of technology</a:t>
            </a:r>
          </a:p>
        </p:txBody>
      </p:sp>
      <p:sp>
        <p:nvSpPr>
          <p:cNvPr id="11" name="Content Placeholder 10">
            <a:extLst>
              <a:ext uri="{FF2B5EF4-FFF2-40B4-BE49-F238E27FC236}">
                <a16:creationId xmlns:a16="http://schemas.microsoft.com/office/drawing/2014/main" id="{033758AB-4E02-BE7A-536C-C8F407BC6193}"/>
              </a:ext>
            </a:extLst>
          </p:cNvPr>
          <p:cNvSpPr>
            <a:spLocks noGrp="1"/>
          </p:cNvSpPr>
          <p:nvPr>
            <p:ph idx="1"/>
          </p:nvPr>
        </p:nvSpPr>
        <p:spPr>
          <a:xfrm>
            <a:off x="935181" y="5882642"/>
            <a:ext cx="10418617" cy="496387"/>
          </a:xfrm>
        </p:spPr>
        <p:txBody>
          <a:bodyPr/>
          <a:lstStyle/>
          <a:p>
            <a:r>
              <a:rPr lang="en-GB" dirty="0"/>
              <a:t>Students working on summative assessment following a preparation lesson.</a:t>
            </a:r>
          </a:p>
          <a:p>
            <a:endParaRPr lang="en-GB" dirty="0"/>
          </a:p>
        </p:txBody>
      </p:sp>
      <p:pic>
        <p:nvPicPr>
          <p:cNvPr id="4" name="Picture 3" descr="Students writing on paper in a classroom&#10;&#10;Description automatically generated">
            <a:extLst>
              <a:ext uri="{FF2B5EF4-FFF2-40B4-BE49-F238E27FC236}">
                <a16:creationId xmlns:a16="http://schemas.microsoft.com/office/drawing/2014/main" id="{9D14E513-29FF-1460-9A7D-59E9DE0E9CD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35181" y="1653064"/>
            <a:ext cx="7772400" cy="4128655"/>
          </a:xfrm>
          <a:prstGeom prst="rect">
            <a:avLst/>
          </a:prstGeom>
        </p:spPr>
      </p:pic>
    </p:spTree>
    <p:extLst>
      <p:ext uri="{BB962C8B-B14F-4D97-AF65-F5344CB8AC3E}">
        <p14:creationId xmlns:p14="http://schemas.microsoft.com/office/powerpoint/2010/main" val="18173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Company culture study question</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Autofit/>
          </a:bodyPr>
          <a:lstStyle/>
          <a:p>
            <a:pPr marL="114300" indent="0">
              <a:buNone/>
            </a:pPr>
            <a:r>
              <a:rPr lang="en-GB" sz="1600" dirty="0"/>
              <a:t>Alex has worked at a publishing company called ‘Quills’ for over 30 years, since it started. They started as a traditional printer that published books in the UK.</a:t>
            </a:r>
          </a:p>
          <a:p>
            <a:pPr marL="114300" indent="0">
              <a:buNone/>
            </a:pPr>
            <a:r>
              <a:rPr lang="en-GB" sz="1600" dirty="0"/>
              <a:t>Now a manager, Alex has been involved in the company embracing modern digital technology and ensuring all employees are on board with recent changes.</a:t>
            </a:r>
          </a:p>
          <a:p>
            <a:pPr marL="114300" indent="0">
              <a:buNone/>
            </a:pPr>
            <a:r>
              <a:rPr lang="en-GB" sz="16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Evaluate how Alex will need to manage the impact of digital working to create a positive workplace culture. </a:t>
            </a:r>
          </a:p>
          <a:p>
            <a:pPr marL="114300" indent="0">
              <a:buNone/>
            </a:pPr>
            <a:r>
              <a:rPr lang="en-GB" sz="16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Your evaluation should include:</a:t>
            </a:r>
          </a:p>
          <a:p>
            <a:pPr marL="400050" indent="-285750"/>
            <a:r>
              <a:rPr lang="en-GB" sz="16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benefits and drawbacks of digital working on workplace culture</a:t>
            </a:r>
          </a:p>
          <a:p>
            <a:pPr marL="400050" indent="-285750"/>
            <a:r>
              <a:rPr lang="en-GB" sz="16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 supported conclusion on how Alex will need to manage the impact to create a positive workplace culture.</a:t>
            </a:r>
          </a:p>
          <a:p>
            <a:pPr marL="457200" marR="0" lvl="1" indent="0" algn="r" defTabSz="914400" rtl="0" eaLnBrk="1" fontAlgn="auto" latinLnBrk="0" hangingPunct="1">
              <a:lnSpc>
                <a:spcPct val="108000"/>
              </a:lnSpc>
              <a:spcBef>
                <a:spcPts val="500"/>
              </a:spcBef>
              <a:spcAft>
                <a:spcPts val="0"/>
              </a:spcAft>
              <a:buClr>
                <a:srgbClr val="534C29"/>
              </a:buClr>
              <a:buSzTx/>
              <a:buNone/>
              <a:tabLst/>
              <a:defRPr/>
            </a:pPr>
            <a:r>
              <a:rPr lang="en-GB" sz="1600" kern="100" dirty="0">
                <a:ea typeface="Calibri" panose="020F0502020204030204" pitchFamily="34" charset="0"/>
              </a:rPr>
              <a:t>[12</a:t>
            </a:r>
            <a:r>
              <a:rPr lang="en-GB" sz="1600" kern="100" dirty="0">
                <a:effectLst/>
                <a:ea typeface="Calibri" panose="020F0502020204030204" pitchFamily="34" charset="0"/>
              </a:rPr>
              <a:t> marks, plus 3 marks for QWC]</a:t>
            </a:r>
            <a:endParaRPr lang="en-GB" sz="1600" kern="100" dirty="0">
              <a:ea typeface="Calibri" panose="020F0502020204030204" pitchFamily="34" charset="0"/>
            </a:endParaRP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indent="0">
              <a:buNone/>
            </a:pPr>
            <a:r>
              <a:rPr lang="en-US" b="1" dirty="0"/>
              <a:t>Resources needed:</a:t>
            </a:r>
            <a:br>
              <a:rPr lang="en-US" b="1" dirty="0"/>
            </a:br>
            <a:br>
              <a:rPr lang="en-US" b="1" dirty="0"/>
            </a:br>
            <a:r>
              <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L4 Activity 2: </a:t>
            </a:r>
            <a:r>
              <a:rPr lang="en-GB" kern="100" dirty="0">
                <a:solidFill>
                  <a:schemeClr val="tx1"/>
                </a:solidFill>
                <a:ea typeface="Calibri" panose="020F0502020204030204" pitchFamily="34" charset="0"/>
                <a:cs typeface="Times New Roman" panose="02020603050405020304" pitchFamily="18" charset="0"/>
              </a:rPr>
              <a:t>Company culture study question </a:t>
            </a:r>
            <a:endPar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195162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Company culture study question analysis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
        <p:nvSpPr>
          <p:cNvPr id="15" name="Content Placeholder 5">
            <a:extLst>
              <a:ext uri="{FF2B5EF4-FFF2-40B4-BE49-F238E27FC236}">
                <a16:creationId xmlns:a16="http://schemas.microsoft.com/office/drawing/2014/main" id="{BFA8C82F-7EB1-8396-6267-A6FFC0020A12}"/>
              </a:ext>
            </a:extLst>
          </p:cNvPr>
          <p:cNvSpPr txBox="1">
            <a:spLocks/>
          </p:cNvSpPr>
          <p:nvPr/>
        </p:nvSpPr>
        <p:spPr>
          <a:xfrm>
            <a:off x="1181100" y="1893126"/>
            <a:ext cx="10078370" cy="4097303"/>
          </a:xfrm>
          <a:prstGeom prst="rect">
            <a:avLst/>
          </a:prstGeom>
          <a:solidFill>
            <a:schemeClr val="bg1"/>
          </a:solidFill>
        </p:spPr>
        <p:txBody>
          <a:bodyPr vert="horz" lIns="180000" tIns="180000" rIns="180000" bIns="180000" rtlCol="0">
            <a:normAutofit fontScale="92500"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14300" indent="0">
              <a:buFont typeface="Arial" panose="020B0604020202020204" pitchFamily="34" charset="0"/>
              <a:buNone/>
            </a:pPr>
            <a:r>
              <a:rPr lang="en-GB" sz="2000" dirty="0"/>
              <a:t>Alex has worked at a </a:t>
            </a:r>
            <a:r>
              <a:rPr lang="en-GB" sz="2000" dirty="0">
                <a:highlight>
                  <a:srgbClr val="E2EEBE"/>
                </a:highlight>
              </a:rPr>
              <a:t>publishing company</a:t>
            </a:r>
            <a:r>
              <a:rPr lang="en-GB" sz="2000" dirty="0"/>
              <a:t> called ‘Quills’ for over 30 years, since it started. They started as a </a:t>
            </a:r>
            <a:r>
              <a:rPr lang="en-GB" sz="2000" dirty="0">
                <a:highlight>
                  <a:srgbClr val="E2EEBE"/>
                </a:highlight>
              </a:rPr>
              <a:t>traditional printer</a:t>
            </a:r>
            <a:r>
              <a:rPr lang="en-GB" sz="2000" dirty="0"/>
              <a:t> that published books in the UK.</a:t>
            </a:r>
          </a:p>
          <a:p>
            <a:pPr marL="114300" indent="0">
              <a:buFont typeface="Arial" panose="020B0604020202020204" pitchFamily="34" charset="0"/>
              <a:buNone/>
            </a:pPr>
            <a:r>
              <a:rPr lang="en-GB" sz="2000" dirty="0"/>
              <a:t>Now a manager, Alex has been involved in the company </a:t>
            </a:r>
            <a:r>
              <a:rPr lang="en-GB" sz="2000" dirty="0">
                <a:highlight>
                  <a:srgbClr val="E2EEBE"/>
                </a:highlight>
              </a:rPr>
              <a:t>embracing modern digital</a:t>
            </a:r>
            <a:r>
              <a:rPr lang="en-GB" sz="2000" dirty="0"/>
              <a:t> technology and ensuring all employees are </a:t>
            </a:r>
            <a:r>
              <a:rPr lang="en-GB" sz="2000" dirty="0">
                <a:highlight>
                  <a:srgbClr val="E2EEBE"/>
                </a:highlight>
              </a:rPr>
              <a:t>on board </a:t>
            </a:r>
            <a:r>
              <a:rPr lang="en-GB" sz="2000" dirty="0"/>
              <a:t>with recent changes.</a:t>
            </a:r>
          </a:p>
          <a:p>
            <a:pPr marL="114300" indent="0">
              <a:buFont typeface="Arial" panose="020B0604020202020204" pitchFamily="34" charset="0"/>
              <a:buNone/>
            </a:pPr>
            <a:r>
              <a:rPr lang="en-GB" sz="2000" dirty="0">
                <a:highlight>
                  <a:srgbClr val="E2EEBE"/>
                </a:highlight>
              </a:rPr>
              <a:t>Evaluate</a:t>
            </a:r>
            <a:r>
              <a:rPr lang="en-GB" sz="2000" dirty="0"/>
              <a:t> how Alex will need to manage the </a:t>
            </a:r>
            <a:r>
              <a:rPr lang="en-GB" sz="2000" dirty="0">
                <a:highlight>
                  <a:srgbClr val="E2EEBE"/>
                </a:highlight>
              </a:rPr>
              <a:t>impact of digital working to create a positive workplace culture.</a:t>
            </a:r>
          </a:p>
          <a:p>
            <a:pPr marL="114300" indent="0">
              <a:buNone/>
            </a:pPr>
            <a:r>
              <a:rPr lang="en-GB" sz="2000" kern="100" dirty="0">
                <a:ea typeface="Calibri" panose="020F0502020204030204" pitchFamily="34" charset="0"/>
              </a:rPr>
              <a:t>Your evaluation should include:</a:t>
            </a:r>
          </a:p>
          <a:p>
            <a:pPr marL="457200" indent="-342900"/>
            <a:r>
              <a:rPr lang="en-GB" sz="2100" dirty="0">
                <a:highlight>
                  <a:srgbClr val="E2EEBE"/>
                </a:highlight>
              </a:rPr>
              <a:t>benefits and drawbacks </a:t>
            </a:r>
            <a:r>
              <a:rPr lang="en-GB" sz="2000" kern="100" dirty="0">
                <a:ea typeface="Calibri" panose="020F0502020204030204" pitchFamily="34" charset="0"/>
              </a:rPr>
              <a:t>of digital working on workplace culture</a:t>
            </a:r>
          </a:p>
          <a:p>
            <a:pPr marL="457200" indent="-342900"/>
            <a:r>
              <a:rPr lang="en-GB" sz="2100" dirty="0">
                <a:highlight>
                  <a:srgbClr val="E2EEBE"/>
                </a:highlight>
              </a:rPr>
              <a:t>a supported conclusion </a:t>
            </a:r>
            <a:r>
              <a:rPr lang="en-GB" sz="2000" kern="100" dirty="0">
                <a:ea typeface="Calibri" panose="020F0502020204030204" pitchFamily="34" charset="0"/>
              </a:rPr>
              <a:t>on </a:t>
            </a:r>
            <a:r>
              <a:rPr lang="en-GB" sz="2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how Alex will need to manage the impact to create a positive workplace culture.</a:t>
            </a:r>
            <a:r>
              <a:rPr lang="en-GB" sz="2000" kern="100" dirty="0">
                <a:ea typeface="Calibri" panose="020F0502020204030204" pitchFamily="34" charset="0"/>
              </a:rPr>
              <a:t> </a:t>
            </a:r>
            <a:r>
              <a:rPr lang="en-GB" sz="1800" kern="100" dirty="0">
                <a:ea typeface="Calibri" panose="020F0502020204030204" pitchFamily="34" charset="0"/>
              </a:rPr>
              <a:t>			             											[12</a:t>
            </a:r>
            <a:r>
              <a:rPr lang="en-GB" sz="1800" dirty="0"/>
              <a:t> marks, plus 3 marks for QWC]</a:t>
            </a:r>
          </a:p>
        </p:txBody>
      </p:sp>
      <p:grpSp>
        <p:nvGrpSpPr>
          <p:cNvPr id="19" name="Group 18">
            <a:extLst>
              <a:ext uri="{FF2B5EF4-FFF2-40B4-BE49-F238E27FC236}">
                <a16:creationId xmlns:a16="http://schemas.microsoft.com/office/drawing/2014/main" id="{975FAEDF-A80E-56F1-3AE9-3BD57F267429}"/>
              </a:ext>
            </a:extLst>
          </p:cNvPr>
          <p:cNvGrpSpPr/>
          <p:nvPr/>
        </p:nvGrpSpPr>
        <p:grpSpPr>
          <a:xfrm>
            <a:off x="1912209" y="1374257"/>
            <a:ext cx="2299424" cy="647176"/>
            <a:chOff x="838200" y="637280"/>
            <a:chExt cx="2299424" cy="647176"/>
          </a:xfrm>
        </p:grpSpPr>
        <p:sp>
          <p:nvSpPr>
            <p:cNvPr id="23" name="Rectangle 22">
              <a:extLst>
                <a:ext uri="{FF2B5EF4-FFF2-40B4-BE49-F238E27FC236}">
                  <a16:creationId xmlns:a16="http://schemas.microsoft.com/office/drawing/2014/main" id="{3CED47B6-0721-5288-A2E6-D25A959703D8}"/>
                </a:ext>
              </a:extLst>
            </p:cNvPr>
            <p:cNvSpPr/>
            <p:nvPr/>
          </p:nvSpPr>
          <p:spPr>
            <a:xfrm>
              <a:off x="838200" y="658779"/>
              <a:ext cx="2194560" cy="625677"/>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24" name="TextBox 23">
              <a:extLst>
                <a:ext uri="{FF2B5EF4-FFF2-40B4-BE49-F238E27FC236}">
                  <a16:creationId xmlns:a16="http://schemas.microsoft.com/office/drawing/2014/main" id="{0B393D97-F9E6-39C8-17BF-162CAC458D0A}"/>
                </a:ext>
              </a:extLst>
            </p:cNvPr>
            <p:cNvSpPr txBox="1"/>
            <p:nvPr/>
          </p:nvSpPr>
          <p:spPr>
            <a:xfrm>
              <a:off x="943064" y="637280"/>
              <a:ext cx="2194560" cy="646331"/>
            </a:xfrm>
            <a:prstGeom prst="rect">
              <a:avLst/>
            </a:prstGeom>
            <a:noFill/>
          </p:spPr>
          <p:txBody>
            <a:bodyPr wrap="square" rtlCol="0">
              <a:spAutoFit/>
            </a:bodyPr>
            <a:lstStyle/>
            <a:p>
              <a:r>
                <a:rPr lang="en-GB" dirty="0"/>
                <a:t>The type of business is relevant.</a:t>
              </a:r>
            </a:p>
          </p:txBody>
        </p:sp>
      </p:grpSp>
      <p:cxnSp>
        <p:nvCxnSpPr>
          <p:cNvPr id="25" name="Straight Arrow Connector 24">
            <a:extLst>
              <a:ext uri="{FF2B5EF4-FFF2-40B4-BE49-F238E27FC236}">
                <a16:creationId xmlns:a16="http://schemas.microsoft.com/office/drawing/2014/main" id="{C6366072-BF96-8B41-25A9-C5C21A102ABC}"/>
              </a:ext>
            </a:extLst>
          </p:cNvPr>
          <p:cNvCxnSpPr>
            <a:cxnSpLocks/>
          </p:cNvCxnSpPr>
          <p:nvPr/>
        </p:nvCxnSpPr>
        <p:spPr>
          <a:xfrm>
            <a:off x="4105415" y="1908341"/>
            <a:ext cx="593068" cy="148266"/>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78A7EE5-22EC-FC5A-3565-FDAA7DEDED6F}"/>
              </a:ext>
            </a:extLst>
          </p:cNvPr>
          <p:cNvCxnSpPr>
            <a:cxnSpLocks/>
            <a:stCxn id="31" idx="1"/>
          </p:cNvCxnSpPr>
          <p:nvPr/>
        </p:nvCxnSpPr>
        <p:spPr>
          <a:xfrm flipH="1">
            <a:off x="5178287" y="1669636"/>
            <a:ext cx="3538271" cy="775390"/>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979E574C-096C-46FF-51EB-1EF8E1BB3883}"/>
              </a:ext>
            </a:extLst>
          </p:cNvPr>
          <p:cNvGrpSpPr/>
          <p:nvPr/>
        </p:nvGrpSpPr>
        <p:grpSpPr>
          <a:xfrm>
            <a:off x="8716558" y="1328570"/>
            <a:ext cx="2618901" cy="653904"/>
            <a:chOff x="7756017" y="730250"/>
            <a:chExt cx="2618901" cy="653904"/>
          </a:xfrm>
        </p:grpSpPr>
        <p:sp>
          <p:nvSpPr>
            <p:cNvPr id="31" name="Rectangle 30">
              <a:extLst>
                <a:ext uri="{FF2B5EF4-FFF2-40B4-BE49-F238E27FC236}">
                  <a16:creationId xmlns:a16="http://schemas.microsoft.com/office/drawing/2014/main" id="{78244361-F4EA-E4DD-C309-22F9A076513E}"/>
                </a:ext>
              </a:extLst>
            </p:cNvPr>
            <p:cNvSpPr/>
            <p:nvPr/>
          </p:nvSpPr>
          <p:spPr>
            <a:xfrm>
              <a:off x="7756017" y="758477"/>
              <a:ext cx="2542912" cy="625677"/>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35" name="TextBox 34">
              <a:extLst>
                <a:ext uri="{FF2B5EF4-FFF2-40B4-BE49-F238E27FC236}">
                  <a16:creationId xmlns:a16="http://schemas.microsoft.com/office/drawing/2014/main" id="{F07881D4-3E2A-DB50-33BB-930D02159B48}"/>
                </a:ext>
              </a:extLst>
            </p:cNvPr>
            <p:cNvSpPr txBox="1"/>
            <p:nvPr/>
          </p:nvSpPr>
          <p:spPr>
            <a:xfrm>
              <a:off x="7832006" y="730250"/>
              <a:ext cx="2542912" cy="646331"/>
            </a:xfrm>
            <a:prstGeom prst="rect">
              <a:avLst/>
            </a:prstGeom>
            <a:noFill/>
          </p:spPr>
          <p:txBody>
            <a:bodyPr wrap="square" rtlCol="0">
              <a:spAutoFit/>
            </a:bodyPr>
            <a:lstStyle/>
            <a:p>
              <a:r>
                <a:rPr lang="en-GB" dirty="0"/>
                <a:t>Moving from traditional to modern methods.</a:t>
              </a:r>
            </a:p>
          </p:txBody>
        </p:sp>
      </p:grpSp>
      <p:cxnSp>
        <p:nvCxnSpPr>
          <p:cNvPr id="38" name="Straight Arrow Connector 37">
            <a:extLst>
              <a:ext uri="{FF2B5EF4-FFF2-40B4-BE49-F238E27FC236}">
                <a16:creationId xmlns:a16="http://schemas.microsoft.com/office/drawing/2014/main" id="{7CA7A970-AC44-4161-2436-D38DB0C27118}"/>
              </a:ext>
            </a:extLst>
          </p:cNvPr>
          <p:cNvCxnSpPr>
            <a:cxnSpLocks/>
          </p:cNvCxnSpPr>
          <p:nvPr/>
        </p:nvCxnSpPr>
        <p:spPr>
          <a:xfrm flipH="1">
            <a:off x="9973929" y="1982474"/>
            <a:ext cx="341325" cy="812244"/>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3AE9E1CD-0B8D-873D-4A2F-5BD5EFC01134}"/>
              </a:ext>
            </a:extLst>
          </p:cNvPr>
          <p:cNvGrpSpPr/>
          <p:nvPr/>
        </p:nvGrpSpPr>
        <p:grpSpPr>
          <a:xfrm>
            <a:off x="9796165" y="3907718"/>
            <a:ext cx="2098664" cy="705970"/>
            <a:chOff x="9757117" y="3751806"/>
            <a:chExt cx="1438161" cy="705970"/>
          </a:xfrm>
        </p:grpSpPr>
        <p:sp>
          <p:nvSpPr>
            <p:cNvPr id="40" name="Rectangle 39">
              <a:extLst>
                <a:ext uri="{FF2B5EF4-FFF2-40B4-BE49-F238E27FC236}">
                  <a16:creationId xmlns:a16="http://schemas.microsoft.com/office/drawing/2014/main" id="{31CB69A9-B53F-424F-444C-30709A10741E}"/>
                </a:ext>
              </a:extLst>
            </p:cNvPr>
            <p:cNvSpPr/>
            <p:nvPr/>
          </p:nvSpPr>
          <p:spPr>
            <a:xfrm>
              <a:off x="9757117" y="3777628"/>
              <a:ext cx="1438161" cy="680148"/>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41" name="TextBox 40">
              <a:extLst>
                <a:ext uri="{FF2B5EF4-FFF2-40B4-BE49-F238E27FC236}">
                  <a16:creationId xmlns:a16="http://schemas.microsoft.com/office/drawing/2014/main" id="{24B64AB5-4BFA-CF36-AE89-80F6F8969EB5}"/>
                </a:ext>
              </a:extLst>
            </p:cNvPr>
            <p:cNvSpPr txBox="1"/>
            <p:nvPr/>
          </p:nvSpPr>
          <p:spPr>
            <a:xfrm>
              <a:off x="9781455" y="3751806"/>
              <a:ext cx="1389484" cy="646331"/>
            </a:xfrm>
            <a:prstGeom prst="rect">
              <a:avLst/>
            </a:prstGeom>
            <a:noFill/>
          </p:spPr>
          <p:txBody>
            <a:bodyPr wrap="square" rtlCol="0">
              <a:spAutoFit/>
            </a:bodyPr>
            <a:lstStyle/>
            <a:p>
              <a:r>
                <a:rPr lang="en-GB" dirty="0"/>
                <a:t>Training and support is required.</a:t>
              </a:r>
            </a:p>
          </p:txBody>
        </p:sp>
      </p:grpSp>
      <p:cxnSp>
        <p:nvCxnSpPr>
          <p:cNvPr id="42" name="Straight Arrow Connector 41">
            <a:extLst>
              <a:ext uri="{FF2B5EF4-FFF2-40B4-BE49-F238E27FC236}">
                <a16:creationId xmlns:a16="http://schemas.microsoft.com/office/drawing/2014/main" id="{45D99B12-C76F-3499-E3F3-43DB19C23515}"/>
              </a:ext>
            </a:extLst>
          </p:cNvPr>
          <p:cNvCxnSpPr>
            <a:cxnSpLocks/>
          </p:cNvCxnSpPr>
          <p:nvPr/>
        </p:nvCxnSpPr>
        <p:spPr>
          <a:xfrm flipH="1" flipV="1">
            <a:off x="7041145" y="3338526"/>
            <a:ext cx="2755020" cy="892357"/>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168694DB-FEAF-FE75-B670-02E709A8371A}"/>
              </a:ext>
            </a:extLst>
          </p:cNvPr>
          <p:cNvSpPr/>
          <p:nvPr/>
        </p:nvSpPr>
        <p:spPr>
          <a:xfrm>
            <a:off x="4547397" y="5529728"/>
            <a:ext cx="2907704" cy="625677"/>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45" name="TextBox 44">
            <a:extLst>
              <a:ext uri="{FF2B5EF4-FFF2-40B4-BE49-F238E27FC236}">
                <a16:creationId xmlns:a16="http://schemas.microsoft.com/office/drawing/2014/main" id="{31A902D9-DAC7-9DE9-FBD9-326FF232C64A}"/>
              </a:ext>
            </a:extLst>
          </p:cNvPr>
          <p:cNvSpPr txBox="1"/>
          <p:nvPr/>
        </p:nvSpPr>
        <p:spPr>
          <a:xfrm>
            <a:off x="4774746" y="5498186"/>
            <a:ext cx="2828248" cy="646331"/>
          </a:xfrm>
          <a:prstGeom prst="rect">
            <a:avLst/>
          </a:prstGeom>
          <a:noFill/>
        </p:spPr>
        <p:txBody>
          <a:bodyPr wrap="square" rtlCol="0">
            <a:spAutoFit/>
          </a:bodyPr>
          <a:lstStyle/>
          <a:p>
            <a:r>
              <a:rPr lang="en-GB" dirty="0"/>
              <a:t>Changes related to digital working</a:t>
            </a:r>
          </a:p>
        </p:txBody>
      </p:sp>
      <p:cxnSp>
        <p:nvCxnSpPr>
          <p:cNvPr id="46" name="Straight Arrow Connector 45">
            <a:extLst>
              <a:ext uri="{FF2B5EF4-FFF2-40B4-BE49-F238E27FC236}">
                <a16:creationId xmlns:a16="http://schemas.microsoft.com/office/drawing/2014/main" id="{7A8ADCCB-70DE-0F88-67B4-4CEB43B226AF}"/>
              </a:ext>
            </a:extLst>
          </p:cNvPr>
          <p:cNvCxnSpPr>
            <a:cxnSpLocks/>
          </p:cNvCxnSpPr>
          <p:nvPr/>
        </p:nvCxnSpPr>
        <p:spPr>
          <a:xfrm flipV="1">
            <a:off x="5983357" y="3838471"/>
            <a:ext cx="372968" cy="1671979"/>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3BBBAE64-90BD-86C1-CDDB-81CC1993031A}"/>
              </a:ext>
            </a:extLst>
          </p:cNvPr>
          <p:cNvCxnSpPr>
            <a:cxnSpLocks/>
          </p:cNvCxnSpPr>
          <p:nvPr/>
        </p:nvCxnSpPr>
        <p:spPr>
          <a:xfrm flipH="1" flipV="1">
            <a:off x="3162650" y="4043494"/>
            <a:ext cx="411060" cy="1590788"/>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860609DA-3BCB-DD3C-B241-6F9E7131B90B}"/>
              </a:ext>
            </a:extLst>
          </p:cNvPr>
          <p:cNvSpPr/>
          <p:nvPr/>
        </p:nvSpPr>
        <p:spPr>
          <a:xfrm>
            <a:off x="1442384" y="5634282"/>
            <a:ext cx="2907704" cy="695461"/>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49" name="TextBox 48">
            <a:extLst>
              <a:ext uri="{FF2B5EF4-FFF2-40B4-BE49-F238E27FC236}">
                <a16:creationId xmlns:a16="http://schemas.microsoft.com/office/drawing/2014/main" id="{CAE4D7AC-15BA-10E9-07D2-7CE81A2EDD1F}"/>
              </a:ext>
            </a:extLst>
          </p:cNvPr>
          <p:cNvSpPr txBox="1"/>
          <p:nvPr/>
        </p:nvSpPr>
        <p:spPr>
          <a:xfrm>
            <a:off x="1570388" y="5635126"/>
            <a:ext cx="2828248" cy="646331"/>
          </a:xfrm>
          <a:prstGeom prst="rect">
            <a:avLst/>
          </a:prstGeom>
          <a:noFill/>
        </p:spPr>
        <p:txBody>
          <a:bodyPr wrap="square" rtlCol="0">
            <a:spAutoFit/>
          </a:bodyPr>
          <a:lstStyle/>
          <a:p>
            <a:r>
              <a:rPr lang="en-GB" dirty="0"/>
              <a:t>What contributes to a positive workplace culture?</a:t>
            </a:r>
          </a:p>
        </p:txBody>
      </p:sp>
      <p:cxnSp>
        <p:nvCxnSpPr>
          <p:cNvPr id="51" name="Straight Arrow Connector 50">
            <a:extLst>
              <a:ext uri="{FF2B5EF4-FFF2-40B4-BE49-F238E27FC236}">
                <a16:creationId xmlns:a16="http://schemas.microsoft.com/office/drawing/2014/main" id="{069F0732-4888-379F-2F02-234E30FCDAD0}"/>
              </a:ext>
            </a:extLst>
          </p:cNvPr>
          <p:cNvCxnSpPr>
            <a:cxnSpLocks/>
          </p:cNvCxnSpPr>
          <p:nvPr/>
        </p:nvCxnSpPr>
        <p:spPr>
          <a:xfrm>
            <a:off x="1183373" y="2944243"/>
            <a:ext cx="276311" cy="562355"/>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0CE6D54-5389-8349-0677-407D00DB1B6D}"/>
              </a:ext>
            </a:extLst>
          </p:cNvPr>
          <p:cNvSpPr/>
          <p:nvPr/>
        </p:nvSpPr>
        <p:spPr>
          <a:xfrm>
            <a:off x="185820" y="1836941"/>
            <a:ext cx="1192096" cy="1126989"/>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53" name="TextBox 52">
            <a:extLst>
              <a:ext uri="{FF2B5EF4-FFF2-40B4-BE49-F238E27FC236}">
                <a16:creationId xmlns:a16="http://schemas.microsoft.com/office/drawing/2014/main" id="{3406BE6B-41C9-76AD-7611-E26EC1B567C1}"/>
              </a:ext>
            </a:extLst>
          </p:cNvPr>
          <p:cNvSpPr txBox="1"/>
          <p:nvPr/>
        </p:nvSpPr>
        <p:spPr>
          <a:xfrm>
            <a:off x="185820" y="1939747"/>
            <a:ext cx="1192096" cy="923330"/>
          </a:xfrm>
          <a:prstGeom prst="rect">
            <a:avLst/>
          </a:prstGeom>
          <a:noFill/>
        </p:spPr>
        <p:txBody>
          <a:bodyPr wrap="square" rtlCol="0">
            <a:spAutoFit/>
          </a:bodyPr>
          <a:lstStyle/>
          <a:p>
            <a:r>
              <a:rPr lang="en-GB" dirty="0"/>
              <a:t>Note the</a:t>
            </a:r>
          </a:p>
          <a:p>
            <a:r>
              <a:rPr lang="en-GB" dirty="0"/>
              <a:t>command</a:t>
            </a:r>
          </a:p>
          <a:p>
            <a:r>
              <a:rPr lang="en-GB" dirty="0"/>
              <a:t>verb.</a:t>
            </a:r>
          </a:p>
        </p:txBody>
      </p:sp>
      <p:cxnSp>
        <p:nvCxnSpPr>
          <p:cNvPr id="7" name="Straight Arrow Connector 6">
            <a:extLst>
              <a:ext uri="{FF2B5EF4-FFF2-40B4-BE49-F238E27FC236}">
                <a16:creationId xmlns:a16="http://schemas.microsoft.com/office/drawing/2014/main" id="{E2A9A3EE-C808-112D-2132-3DC3865F251A}"/>
              </a:ext>
            </a:extLst>
          </p:cNvPr>
          <p:cNvCxnSpPr>
            <a:cxnSpLocks/>
          </p:cNvCxnSpPr>
          <p:nvPr/>
        </p:nvCxnSpPr>
        <p:spPr>
          <a:xfrm>
            <a:off x="992501" y="4273614"/>
            <a:ext cx="792639" cy="449345"/>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0C0CE90B-F5D2-3D25-D2AA-815AB3FD4962}"/>
              </a:ext>
            </a:extLst>
          </p:cNvPr>
          <p:cNvSpPr/>
          <p:nvPr/>
        </p:nvSpPr>
        <p:spPr>
          <a:xfrm>
            <a:off x="185820" y="3372083"/>
            <a:ext cx="1091042" cy="1126989"/>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10" name="TextBox 9">
            <a:extLst>
              <a:ext uri="{FF2B5EF4-FFF2-40B4-BE49-F238E27FC236}">
                <a16:creationId xmlns:a16="http://schemas.microsoft.com/office/drawing/2014/main" id="{5B627E22-7978-0A01-9E22-C5A60185A181}"/>
              </a:ext>
            </a:extLst>
          </p:cNvPr>
          <p:cNvSpPr txBox="1"/>
          <p:nvPr/>
        </p:nvSpPr>
        <p:spPr>
          <a:xfrm>
            <a:off x="242740" y="3333375"/>
            <a:ext cx="999197" cy="1200329"/>
          </a:xfrm>
          <a:prstGeom prst="rect">
            <a:avLst/>
          </a:prstGeom>
          <a:noFill/>
        </p:spPr>
        <p:txBody>
          <a:bodyPr wrap="square" rtlCol="0">
            <a:spAutoFit/>
          </a:bodyPr>
          <a:lstStyle/>
          <a:p>
            <a:r>
              <a:rPr lang="en-GB" dirty="0"/>
              <a:t>Include both in the answer.</a:t>
            </a:r>
          </a:p>
        </p:txBody>
      </p:sp>
      <p:cxnSp>
        <p:nvCxnSpPr>
          <p:cNvPr id="13" name="Straight Arrow Connector 12">
            <a:extLst>
              <a:ext uri="{FF2B5EF4-FFF2-40B4-BE49-F238E27FC236}">
                <a16:creationId xmlns:a16="http://schemas.microsoft.com/office/drawing/2014/main" id="{74C4348B-EE23-C363-8A20-30FDB2DF63A2}"/>
              </a:ext>
            </a:extLst>
          </p:cNvPr>
          <p:cNvCxnSpPr>
            <a:cxnSpLocks/>
          </p:cNvCxnSpPr>
          <p:nvPr/>
        </p:nvCxnSpPr>
        <p:spPr>
          <a:xfrm flipV="1">
            <a:off x="1193310" y="5160051"/>
            <a:ext cx="588237" cy="294629"/>
          </a:xfrm>
          <a:prstGeom prst="straightConnector1">
            <a:avLst/>
          </a:prstGeom>
          <a:ln>
            <a:solidFill>
              <a:srgbClr val="466318"/>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CBE16F8-9200-DB96-3F43-B2A1E782DBDF}"/>
              </a:ext>
            </a:extLst>
          </p:cNvPr>
          <p:cNvSpPr/>
          <p:nvPr/>
        </p:nvSpPr>
        <p:spPr>
          <a:xfrm>
            <a:off x="133634" y="4873936"/>
            <a:ext cx="1201272" cy="940807"/>
          </a:xfrm>
          <a:prstGeom prst="rect">
            <a:avLst/>
          </a:prstGeom>
          <a:solidFill>
            <a:srgbClr val="FFF5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E2EEBE"/>
              </a:highlight>
            </a:endParaRPr>
          </a:p>
        </p:txBody>
      </p:sp>
      <p:sp>
        <p:nvSpPr>
          <p:cNvPr id="16" name="TextBox 15">
            <a:extLst>
              <a:ext uri="{FF2B5EF4-FFF2-40B4-BE49-F238E27FC236}">
                <a16:creationId xmlns:a16="http://schemas.microsoft.com/office/drawing/2014/main" id="{D1E96C67-FE3F-809C-0F92-DFDFB8217795}"/>
              </a:ext>
            </a:extLst>
          </p:cNvPr>
          <p:cNvSpPr txBox="1"/>
          <p:nvPr/>
        </p:nvSpPr>
        <p:spPr>
          <a:xfrm>
            <a:off x="102850" y="4846114"/>
            <a:ext cx="1290986" cy="923330"/>
          </a:xfrm>
          <a:prstGeom prst="rect">
            <a:avLst/>
          </a:prstGeom>
          <a:noFill/>
        </p:spPr>
        <p:txBody>
          <a:bodyPr wrap="square" rtlCol="0">
            <a:spAutoFit/>
          </a:bodyPr>
          <a:lstStyle/>
          <a:p>
            <a:r>
              <a:rPr lang="en-GB" dirty="0"/>
              <a:t>Evidence or examples</a:t>
            </a:r>
          </a:p>
          <a:p>
            <a:r>
              <a:rPr lang="en-GB" dirty="0"/>
              <a:t>needed.</a:t>
            </a:r>
          </a:p>
        </p:txBody>
      </p:sp>
    </p:spTree>
    <p:extLst>
      <p:ext uri="{BB962C8B-B14F-4D97-AF65-F5344CB8AC3E}">
        <p14:creationId xmlns:p14="http://schemas.microsoft.com/office/powerpoint/2010/main" val="2129975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Company culture study question</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a:bodyPr>
          <a:lstStyle/>
          <a:p>
            <a:pPr marL="400050" indent="-285750"/>
            <a:r>
              <a:rPr lang="en-GB" sz="1800" b="1" kern="100" dirty="0">
                <a:effectLst/>
                <a:ea typeface="Calibri" panose="020F0502020204030204" pitchFamily="34" charset="0"/>
              </a:rPr>
              <a:t>Comman</a:t>
            </a:r>
            <a:r>
              <a:rPr lang="en-GB" sz="1800" b="1" kern="100" dirty="0">
                <a:ea typeface="Calibri" panose="020F0502020204030204" pitchFamily="34" charset="0"/>
              </a:rPr>
              <a:t>d word </a:t>
            </a:r>
            <a:r>
              <a:rPr lang="en-GB" sz="1800" b="1" kern="100" dirty="0">
                <a:effectLst/>
                <a:ea typeface="Calibri" panose="020F0502020204030204" pitchFamily="34" charset="0"/>
              </a:rPr>
              <a:t>definition</a:t>
            </a:r>
            <a:r>
              <a:rPr lang="en-GB" sz="1800" kern="100" dirty="0">
                <a:effectLst/>
                <a:ea typeface="Calibri" panose="020F0502020204030204" pitchFamily="34" charset="0"/>
              </a:rPr>
              <a:t> – </a:t>
            </a:r>
          </a:p>
          <a:p>
            <a:pPr marL="857250" lvl="1" indent="-285750"/>
            <a:r>
              <a:rPr lang="en-GB" sz="1400" b="1" kern="100" dirty="0">
                <a:effectLst/>
                <a:ea typeface="Calibri" panose="020F0502020204030204" pitchFamily="34" charset="0"/>
              </a:rPr>
              <a:t>Evaluate: </a:t>
            </a:r>
            <a:r>
              <a:rPr lang="en-GB" sz="1400" b="0" i="0" u="none" strike="noStrike" dirty="0">
                <a:solidFill>
                  <a:srgbClr val="000000"/>
                </a:solidFill>
                <a:effectLst/>
              </a:rPr>
              <a:t>Review information and bring it together to make judgements and conclusions from available evidence. Students may also use their own understanding to consider evidence for and against.</a:t>
            </a:r>
            <a:endParaRPr lang="en-GB" sz="1400" kern="100" dirty="0">
              <a:effectLst/>
              <a:ea typeface="Calibri" panose="020F0502020204030204" pitchFamily="34" charset="0"/>
            </a:endParaRPr>
          </a:p>
          <a:p>
            <a:pPr marL="400050" indent="-285750"/>
            <a:r>
              <a:rPr lang="en-GB" sz="1800" b="1" kern="100" dirty="0">
                <a:ea typeface="Calibri" panose="020F0502020204030204" pitchFamily="34" charset="0"/>
              </a:rPr>
              <a:t>Question</a:t>
            </a:r>
            <a:r>
              <a:rPr lang="en-GB" sz="1800" kern="100" dirty="0">
                <a:ea typeface="Calibri" panose="020F0502020204030204" pitchFamily="34" charset="0"/>
              </a:rPr>
              <a:t> – evaluative answer needed with conclusion:</a:t>
            </a:r>
          </a:p>
          <a:p>
            <a:pPr marL="857250" lvl="1" indent="-285750"/>
            <a:r>
              <a:rPr lang="en-GB" sz="1400" kern="100" dirty="0">
                <a:ea typeface="Calibri" panose="020F0502020204030204" pitchFamily="34" charset="0"/>
              </a:rPr>
              <a:t>Evaluate how Alex will need to manage the impact of digital working to create a positive workplace culture</a:t>
            </a:r>
          </a:p>
          <a:p>
            <a:pPr marL="400050" indent="-285750"/>
            <a:r>
              <a:rPr lang="en-GB" sz="1800" b="1" kern="100">
                <a:ea typeface="Calibri" panose="020F0502020204030204" pitchFamily="34" charset="0"/>
              </a:rPr>
              <a:t>Context </a:t>
            </a:r>
            <a:r>
              <a:rPr lang="en-GB" sz="1800" kern="100" dirty="0">
                <a:ea typeface="Calibri" panose="020F0502020204030204" pitchFamily="34" charset="0"/>
              </a:rPr>
              <a:t>– business type, size, age, location; what change is going to happen.</a:t>
            </a:r>
          </a:p>
          <a:p>
            <a:pPr marL="400050" indent="-285750"/>
            <a:r>
              <a:rPr lang="en-GB" sz="1800" b="1" kern="100" dirty="0">
                <a:ea typeface="Calibri" panose="020F0502020204030204" pitchFamily="34" charset="0"/>
              </a:rPr>
              <a:t>Revision</a:t>
            </a:r>
            <a:r>
              <a:rPr lang="en-GB" sz="1800" kern="100" dirty="0">
                <a:ea typeface="Calibri" panose="020F0502020204030204" pitchFamily="34" charset="0"/>
              </a:rPr>
              <a:t> – look back at your learning about workplace culture in Lessons 1–3.</a:t>
            </a:r>
          </a:p>
          <a:p>
            <a:pPr marL="400050" indent="-285750"/>
            <a:r>
              <a:rPr lang="en-GB" sz="1800" b="1" kern="100" dirty="0">
                <a:ea typeface="Calibri" panose="020F0502020204030204" pitchFamily="34" charset="0"/>
              </a:rPr>
              <a:t>Notes</a:t>
            </a:r>
            <a:r>
              <a:rPr lang="en-GB" sz="1800" kern="100" dirty="0">
                <a:ea typeface="Calibri" panose="020F0502020204030204" pitchFamily="34" charset="0"/>
              </a:rPr>
              <a:t> – write short bullet points to plan your answer.</a:t>
            </a:r>
            <a:endParaRPr lang="en-GB" sz="2000" dirty="0"/>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indent="0">
              <a:buNone/>
            </a:pPr>
            <a:r>
              <a:rPr lang="en-US" b="1" dirty="0"/>
              <a:t>Resources needed:</a:t>
            </a:r>
            <a:br>
              <a:rPr lang="en-US" b="1" dirty="0"/>
            </a:br>
            <a:br>
              <a:rPr lang="en-US" b="1" dirty="0">
                <a:solidFill>
                  <a:srgbClr val="FF0000"/>
                </a:solidFill>
              </a:rPr>
            </a:br>
            <a:r>
              <a:rPr lang="en-GB" kern="100" dirty="0">
                <a:solidFill>
                  <a:schemeClr val="tx1"/>
                </a:solidFill>
                <a:ea typeface="Calibri" panose="020F0502020204030204" pitchFamily="34" charset="0"/>
                <a:cs typeface="Times New Roman" panose="02020603050405020304" pitchFamily="18" charset="0"/>
              </a:rPr>
              <a:t>L4 Activity 2: Answer notes and model answer</a:t>
            </a:r>
            <a:endParaRPr lang="en-GB"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1787070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Mark scheme guidelines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graphicFrame>
        <p:nvGraphicFramePr>
          <p:cNvPr id="10" name="Table 2">
            <a:extLst>
              <a:ext uri="{FF2B5EF4-FFF2-40B4-BE49-F238E27FC236}">
                <a16:creationId xmlns:a16="http://schemas.microsoft.com/office/drawing/2014/main" id="{DD8A28D9-2363-FC2E-9C1E-566447EA94AD}"/>
              </a:ext>
            </a:extLst>
          </p:cNvPr>
          <p:cNvGraphicFramePr>
            <a:graphicFrameLocks noGrp="1"/>
          </p:cNvGraphicFramePr>
          <p:nvPr>
            <p:extLst>
              <p:ext uri="{D42A27DB-BD31-4B8C-83A1-F6EECF244321}">
                <p14:modId xmlns:p14="http://schemas.microsoft.com/office/powerpoint/2010/main" val="1358122002"/>
              </p:ext>
            </p:extLst>
          </p:nvPr>
        </p:nvGraphicFramePr>
        <p:xfrm>
          <a:off x="1062504" y="1476114"/>
          <a:ext cx="9950697" cy="4297247"/>
        </p:xfrm>
        <a:graphic>
          <a:graphicData uri="http://schemas.openxmlformats.org/drawingml/2006/table">
            <a:tbl>
              <a:tblPr firstRow="1" bandRow="1">
                <a:tableStyleId>{5940675A-B579-460E-94D1-54222C63F5DA}</a:tableStyleId>
              </a:tblPr>
              <a:tblGrid>
                <a:gridCol w="893014">
                  <a:extLst>
                    <a:ext uri="{9D8B030D-6E8A-4147-A177-3AD203B41FA5}">
                      <a16:colId xmlns:a16="http://schemas.microsoft.com/office/drawing/2014/main" val="426979282"/>
                    </a:ext>
                  </a:extLst>
                </a:gridCol>
                <a:gridCol w="853260">
                  <a:extLst>
                    <a:ext uri="{9D8B030D-6E8A-4147-A177-3AD203B41FA5}">
                      <a16:colId xmlns:a16="http://schemas.microsoft.com/office/drawing/2014/main" val="286838041"/>
                    </a:ext>
                  </a:extLst>
                </a:gridCol>
                <a:gridCol w="8204423">
                  <a:extLst>
                    <a:ext uri="{9D8B030D-6E8A-4147-A177-3AD203B41FA5}">
                      <a16:colId xmlns:a16="http://schemas.microsoft.com/office/drawing/2014/main" val="3707665488"/>
                    </a:ext>
                  </a:extLst>
                </a:gridCol>
              </a:tblGrid>
              <a:tr h="456767">
                <a:tc>
                  <a:txBody>
                    <a:bodyPr/>
                    <a:lstStyle/>
                    <a:p>
                      <a:r>
                        <a:rPr lang="en-GB" sz="1300" b="1" dirty="0">
                          <a:solidFill>
                            <a:schemeClr val="tx1"/>
                          </a:solidFill>
                          <a:latin typeface="Arial" panose="020B0604020202020204" pitchFamily="34" charset="0"/>
                          <a:cs typeface="Arial" panose="020B0604020202020204" pitchFamily="34" charset="0"/>
                        </a:rPr>
                        <a:t>Band</a:t>
                      </a:r>
                    </a:p>
                  </a:txBody>
                  <a:tcPr>
                    <a:solidFill>
                      <a:schemeClr val="bg2">
                        <a:lumMod val="90000"/>
                      </a:schemeClr>
                    </a:solidFill>
                  </a:tcPr>
                </a:tc>
                <a:tc>
                  <a:txBody>
                    <a:bodyPr/>
                    <a:lstStyle/>
                    <a:p>
                      <a:r>
                        <a:rPr lang="en-GB" sz="1300" b="1" dirty="0">
                          <a:solidFill>
                            <a:schemeClr val="tx1"/>
                          </a:solidFill>
                          <a:latin typeface="Arial" panose="020B0604020202020204" pitchFamily="34" charset="0"/>
                          <a:cs typeface="Arial" panose="020B0604020202020204" pitchFamily="34" charset="0"/>
                        </a:rPr>
                        <a:t>Mark</a:t>
                      </a:r>
                    </a:p>
                  </a:txBody>
                  <a:tcPr>
                    <a:solidFill>
                      <a:schemeClr val="bg2">
                        <a:lumMod val="90000"/>
                      </a:schemeClr>
                    </a:solidFill>
                  </a:tcPr>
                </a:tc>
                <a:tc>
                  <a:txBody>
                    <a:bodyPr/>
                    <a:lstStyle/>
                    <a:p>
                      <a:r>
                        <a:rPr lang="en-GB" sz="1300" b="1" dirty="0">
                          <a:solidFill>
                            <a:schemeClr val="tx1"/>
                          </a:solidFill>
                          <a:latin typeface="Arial" panose="020B0604020202020204" pitchFamily="34" charset="0"/>
                          <a:cs typeface="Arial" panose="020B0604020202020204" pitchFamily="34" charset="0"/>
                        </a:rPr>
                        <a:t>Descriptor</a:t>
                      </a:r>
                    </a:p>
                  </a:txBody>
                  <a:tcPr>
                    <a:solidFill>
                      <a:schemeClr val="bg2">
                        <a:lumMod val="90000"/>
                      </a:schemeClr>
                    </a:solidFill>
                  </a:tcPr>
                </a:tc>
                <a:extLst>
                  <a:ext uri="{0D108BD9-81ED-4DB2-BD59-A6C34878D82A}">
                    <a16:rowId xmlns:a16="http://schemas.microsoft.com/office/drawing/2014/main" val="3565277651"/>
                  </a:ext>
                </a:extLst>
              </a:tr>
              <a:tr h="308668">
                <a:tc>
                  <a:txBody>
                    <a:bodyPr/>
                    <a:lstStyle/>
                    <a:p>
                      <a:r>
                        <a:rPr lang="en-GB" sz="1600" b="0" dirty="0">
                          <a:solidFill>
                            <a:schemeClr val="tx1"/>
                          </a:solidFill>
                          <a:latin typeface="Arial" panose="020B0604020202020204" pitchFamily="34" charset="0"/>
                          <a:cs typeface="Arial" panose="020B0604020202020204" pitchFamily="34" charset="0"/>
                        </a:rPr>
                        <a:t>4</a:t>
                      </a:r>
                    </a:p>
                  </a:txBody>
                  <a:tcPr/>
                </a:tc>
                <a:tc>
                  <a:txBody>
                    <a:bodyPr/>
                    <a:lstStyle/>
                    <a:p>
                      <a:r>
                        <a:rPr lang="en-GB" sz="1600" b="0" dirty="0">
                          <a:solidFill>
                            <a:schemeClr val="tx1"/>
                          </a:solidFill>
                          <a:latin typeface="Arial" panose="020B0604020202020204" pitchFamily="34" charset="0"/>
                          <a:cs typeface="Arial" panose="020B0604020202020204" pitchFamily="34" charset="0"/>
                        </a:rPr>
                        <a:t>10-12</a:t>
                      </a:r>
                    </a:p>
                  </a:txBody>
                  <a:tcPr/>
                </a:tc>
                <a:tc>
                  <a:txBody>
                    <a:bodyPr/>
                    <a:lstStyle/>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AO3 Analyse and evaluate the question scenario in a </a:t>
                      </a:r>
                      <a:r>
                        <a:rPr lang="en-GB" sz="1600" b="1" dirty="0">
                          <a:solidFill>
                            <a:schemeClr val="tx1"/>
                          </a:solidFill>
                          <a:latin typeface="Arial" panose="020B0604020202020204" pitchFamily="34" charset="0"/>
                          <a:cs typeface="Arial" panose="020B0604020202020204" pitchFamily="34" charset="0"/>
                        </a:rPr>
                        <a:t>comprehensive, effective and relevant way</a:t>
                      </a:r>
                      <a:r>
                        <a:rPr lang="en-GB" sz="1600" b="0" dirty="0">
                          <a:solidFill>
                            <a:schemeClr val="tx1"/>
                          </a:solidFill>
                          <a:latin typeface="Arial" panose="020B0604020202020204" pitchFamily="34" charset="0"/>
                          <a:cs typeface="Arial" panose="020B0604020202020204" pitchFamily="34" charset="0"/>
                        </a:rPr>
                        <a:t> that </a:t>
                      </a:r>
                      <a:r>
                        <a:rPr lang="en-GB" sz="1600" b="1" dirty="0">
                          <a:solidFill>
                            <a:schemeClr val="tx1"/>
                          </a:solidFill>
                          <a:latin typeface="Arial" panose="020B0604020202020204" pitchFamily="34" charset="0"/>
                          <a:cs typeface="Arial" panose="020B0604020202020204" pitchFamily="34" charset="0"/>
                        </a:rPr>
                        <a:t>shows detailed understanding</a:t>
                      </a:r>
                      <a:r>
                        <a:rPr lang="en-GB" sz="1600" b="0" dirty="0">
                          <a:solidFill>
                            <a:schemeClr val="tx1"/>
                          </a:solidFill>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AO2 Apply </a:t>
                      </a:r>
                      <a:r>
                        <a:rPr lang="en-GB" sz="1600" b="1" dirty="0">
                          <a:solidFill>
                            <a:schemeClr val="tx1"/>
                          </a:solidFill>
                          <a:latin typeface="Arial" panose="020B0604020202020204" pitchFamily="34" charset="0"/>
                          <a:cs typeface="Arial" panose="020B0604020202020204" pitchFamily="34" charset="0"/>
                        </a:rPr>
                        <a:t>detailed </a:t>
                      </a:r>
                      <a:r>
                        <a:rPr lang="en-GB" sz="1600" b="0" dirty="0">
                          <a:solidFill>
                            <a:schemeClr val="tx1"/>
                          </a:solidFill>
                          <a:latin typeface="Arial" panose="020B0604020202020204" pitchFamily="34" charset="0"/>
                          <a:cs typeface="Arial" panose="020B0604020202020204" pitchFamily="34" charset="0"/>
                        </a:rPr>
                        <a:t>knowledge and understanding of the question scenario in different situations and contexts.</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AO1 Demonstrate a </a:t>
                      </a:r>
                      <a:r>
                        <a:rPr lang="en-GB" sz="1600" b="1" dirty="0">
                          <a:solidFill>
                            <a:schemeClr val="tx1"/>
                          </a:solidFill>
                          <a:latin typeface="Arial" panose="020B0604020202020204" pitchFamily="34" charset="0"/>
                          <a:cs typeface="Arial" panose="020B0604020202020204" pitchFamily="34" charset="0"/>
                        </a:rPr>
                        <a:t>wide range </a:t>
                      </a:r>
                      <a:r>
                        <a:rPr lang="en-GB" sz="1600" b="0" dirty="0">
                          <a:solidFill>
                            <a:schemeClr val="tx1"/>
                          </a:solidFill>
                          <a:latin typeface="Arial" panose="020B0604020202020204" pitchFamily="34" charset="0"/>
                          <a:cs typeface="Arial" panose="020B0604020202020204" pitchFamily="34" charset="0"/>
                        </a:rPr>
                        <a:t>of knowledge and understanding to the question scenario.</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The answer demonstrates </a:t>
                      </a:r>
                      <a:r>
                        <a:rPr lang="en-GB" sz="1600" b="1" dirty="0">
                          <a:solidFill>
                            <a:schemeClr val="tx1"/>
                          </a:solidFill>
                          <a:latin typeface="Arial" panose="020B0604020202020204" pitchFamily="34" charset="0"/>
                          <a:cs typeface="Arial" panose="020B0604020202020204" pitchFamily="34" charset="0"/>
                        </a:rPr>
                        <a:t>comprehensive </a:t>
                      </a:r>
                      <a:r>
                        <a:rPr lang="en-GB" sz="1600" b="0" dirty="0">
                          <a:solidFill>
                            <a:schemeClr val="tx1"/>
                          </a:solidFill>
                          <a:latin typeface="Arial" panose="020B0604020202020204" pitchFamily="34" charset="0"/>
                          <a:cs typeface="Arial" panose="020B0604020202020204" pitchFamily="34" charset="0"/>
                        </a:rPr>
                        <a:t>breadth and/or depth of understanding.</a:t>
                      </a:r>
                    </a:p>
                  </a:txBody>
                  <a:tcPr/>
                </a:tc>
                <a:extLst>
                  <a:ext uri="{0D108BD9-81ED-4DB2-BD59-A6C34878D82A}">
                    <a16:rowId xmlns:a16="http://schemas.microsoft.com/office/drawing/2014/main" val="3874548767"/>
                  </a:ext>
                </a:extLst>
              </a:tr>
              <a:tr h="921425">
                <a:tc>
                  <a:txBody>
                    <a:bodyPr/>
                    <a:lstStyle/>
                    <a:p>
                      <a:r>
                        <a:rPr lang="en-GB" sz="1600" b="0" dirty="0">
                          <a:solidFill>
                            <a:schemeClr val="tx1"/>
                          </a:solidFill>
                          <a:latin typeface="Arial" panose="020B0604020202020204" pitchFamily="34" charset="0"/>
                          <a:cs typeface="Arial" panose="020B0604020202020204" pitchFamily="34" charset="0"/>
                        </a:rPr>
                        <a:t>3</a:t>
                      </a:r>
                    </a:p>
                  </a:txBody>
                  <a:tcPr/>
                </a:tc>
                <a:tc>
                  <a:txBody>
                    <a:bodyPr/>
                    <a:lstStyle/>
                    <a:p>
                      <a:r>
                        <a:rPr lang="en-GB" sz="1600" b="0" dirty="0">
                          <a:solidFill>
                            <a:schemeClr val="tx1"/>
                          </a:solidFill>
                          <a:latin typeface="Arial" panose="020B0604020202020204" pitchFamily="34" charset="0"/>
                          <a:cs typeface="Arial" panose="020B0604020202020204" pitchFamily="34" charset="0"/>
                        </a:rPr>
                        <a:t>7-9</a:t>
                      </a:r>
                    </a:p>
                  </a:txBody>
                  <a:tcPr/>
                </a:tc>
                <a:tc>
                  <a:txBody>
                    <a:bodyPr/>
                    <a:lstStyle/>
                    <a:p>
                      <a:pPr marL="285750" indent="-2857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AO3 Analyse and evaluate the impact of the question scenario in a way that is </a:t>
                      </a:r>
                      <a:r>
                        <a:rPr lang="en-GB" sz="1600" b="1" dirty="0">
                          <a:solidFill>
                            <a:schemeClr val="tx1"/>
                          </a:solidFill>
                          <a:latin typeface="Arial" panose="020B0604020202020204" pitchFamily="34" charset="0"/>
                          <a:cs typeface="Arial" panose="020B0604020202020204" pitchFamily="34" charset="0"/>
                        </a:rPr>
                        <a:t>mostly effective</a:t>
                      </a:r>
                      <a:r>
                        <a:rPr lang="en-GB" sz="1600" b="0" dirty="0">
                          <a:solidFill>
                            <a:schemeClr val="tx1"/>
                          </a:solidFill>
                          <a:latin typeface="Arial" panose="020B0604020202020204" pitchFamily="34" charset="0"/>
                          <a:cs typeface="Arial" panose="020B0604020202020204" pitchFamily="34" charset="0"/>
                        </a:rPr>
                        <a:t> and </a:t>
                      </a:r>
                      <a:r>
                        <a:rPr lang="en-GB" sz="1600" b="1" dirty="0">
                          <a:solidFill>
                            <a:schemeClr val="tx1"/>
                          </a:solidFill>
                          <a:latin typeface="Arial" panose="020B0604020202020204" pitchFamily="34" charset="0"/>
                          <a:cs typeface="Arial" panose="020B0604020202020204" pitchFamily="34" charset="0"/>
                        </a:rPr>
                        <a:t>mostly relevant</a:t>
                      </a:r>
                      <a:r>
                        <a:rPr lang="en-GB" sz="1600" b="0" dirty="0">
                          <a:solidFill>
                            <a:schemeClr val="tx1"/>
                          </a:solidFill>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AO2 Apply </a:t>
                      </a:r>
                      <a:r>
                        <a:rPr lang="en-GB" sz="1600" b="1" dirty="0">
                          <a:solidFill>
                            <a:schemeClr val="tx1"/>
                          </a:solidFill>
                          <a:latin typeface="Arial" panose="020B0604020202020204" pitchFamily="34" charset="0"/>
                          <a:cs typeface="Arial" panose="020B0604020202020204" pitchFamily="34" charset="0"/>
                        </a:rPr>
                        <a:t>mostly relevant </a:t>
                      </a:r>
                      <a:r>
                        <a:rPr lang="en-GB" sz="1600" b="0" dirty="0">
                          <a:solidFill>
                            <a:schemeClr val="tx1"/>
                          </a:solidFill>
                          <a:latin typeface="Arial" panose="020B0604020202020204" pitchFamily="34" charset="0"/>
                          <a:cs typeface="Arial" panose="020B0604020202020204" pitchFamily="34" charset="0"/>
                        </a:rPr>
                        <a:t>knowledge and </a:t>
                      </a:r>
                      <a:r>
                        <a:rPr lang="en-GB" sz="1600" b="1" dirty="0">
                          <a:solidFill>
                            <a:schemeClr val="tx1"/>
                          </a:solidFill>
                          <a:latin typeface="Arial" panose="020B0604020202020204" pitchFamily="34" charset="0"/>
                          <a:cs typeface="Arial" panose="020B0604020202020204" pitchFamily="34" charset="0"/>
                        </a:rPr>
                        <a:t>some </a:t>
                      </a:r>
                      <a:r>
                        <a:rPr lang="en-GB" sz="1600" b="0" dirty="0">
                          <a:solidFill>
                            <a:schemeClr val="tx1"/>
                          </a:solidFill>
                          <a:latin typeface="Arial" panose="020B0604020202020204" pitchFamily="34" charset="0"/>
                          <a:cs typeface="Arial" panose="020B0604020202020204" pitchFamily="34" charset="0"/>
                        </a:rPr>
                        <a:t>understanding of the question scenario in different situations and contexts.</a:t>
                      </a:r>
                    </a:p>
                    <a:p>
                      <a:pPr marL="285750" indent="-2857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AO1 Demonstrate </a:t>
                      </a:r>
                      <a:r>
                        <a:rPr lang="en-GB" sz="1600" b="1" dirty="0">
                          <a:solidFill>
                            <a:schemeClr val="tx1"/>
                          </a:solidFill>
                          <a:latin typeface="Arial" panose="020B0604020202020204" pitchFamily="34" charset="0"/>
                          <a:cs typeface="Arial" panose="020B0604020202020204" pitchFamily="34" charset="0"/>
                        </a:rPr>
                        <a:t>mostly accurate </a:t>
                      </a:r>
                      <a:r>
                        <a:rPr lang="en-GB" sz="1600" b="0" dirty="0">
                          <a:solidFill>
                            <a:schemeClr val="tx1"/>
                          </a:solidFill>
                          <a:latin typeface="Arial" panose="020B0604020202020204" pitchFamily="34" charset="0"/>
                          <a:cs typeface="Arial" panose="020B0604020202020204" pitchFamily="34" charset="0"/>
                        </a:rPr>
                        <a:t>knowledge and understanding of the question scenario.</a:t>
                      </a:r>
                    </a:p>
                    <a:p>
                      <a:pPr marL="285750" indent="-2857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The answer demonstrates </a:t>
                      </a:r>
                      <a:r>
                        <a:rPr lang="en-GB" sz="1600" b="1" dirty="0">
                          <a:solidFill>
                            <a:schemeClr val="tx1"/>
                          </a:solidFill>
                          <a:latin typeface="Arial" panose="020B0604020202020204" pitchFamily="34" charset="0"/>
                          <a:cs typeface="Arial" panose="020B0604020202020204" pitchFamily="34" charset="0"/>
                        </a:rPr>
                        <a:t>reasonable</a:t>
                      </a:r>
                      <a:r>
                        <a:rPr lang="en-GB" sz="1600" b="0" dirty="0">
                          <a:solidFill>
                            <a:schemeClr val="tx1"/>
                          </a:solidFill>
                          <a:latin typeface="Arial" panose="020B0604020202020204" pitchFamily="34" charset="0"/>
                          <a:cs typeface="Arial" panose="020B0604020202020204" pitchFamily="34" charset="0"/>
                        </a:rPr>
                        <a:t> breadth and/or depth of understanding, with occasional inaccuracies and/or omissions.</a:t>
                      </a:r>
                    </a:p>
                  </a:txBody>
                  <a:tcPr/>
                </a:tc>
                <a:extLst>
                  <a:ext uri="{0D108BD9-81ED-4DB2-BD59-A6C34878D82A}">
                    <a16:rowId xmlns:a16="http://schemas.microsoft.com/office/drawing/2014/main" val="676387064"/>
                  </a:ext>
                </a:extLst>
              </a:tr>
            </a:tbl>
          </a:graphicData>
        </a:graphic>
      </p:graphicFrame>
    </p:spTree>
    <p:extLst>
      <p:ext uri="{BB962C8B-B14F-4D97-AF65-F5344CB8AC3E}">
        <p14:creationId xmlns:p14="http://schemas.microsoft.com/office/powerpoint/2010/main" val="3624370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Mark scheme guidelines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graphicFrame>
        <p:nvGraphicFramePr>
          <p:cNvPr id="10" name="Table 2">
            <a:extLst>
              <a:ext uri="{FF2B5EF4-FFF2-40B4-BE49-F238E27FC236}">
                <a16:creationId xmlns:a16="http://schemas.microsoft.com/office/drawing/2014/main" id="{DD8A28D9-2363-FC2E-9C1E-566447EA94AD}"/>
              </a:ext>
            </a:extLst>
          </p:cNvPr>
          <p:cNvGraphicFramePr>
            <a:graphicFrameLocks noGrp="1"/>
          </p:cNvGraphicFramePr>
          <p:nvPr>
            <p:extLst>
              <p:ext uri="{D42A27DB-BD31-4B8C-83A1-F6EECF244321}">
                <p14:modId xmlns:p14="http://schemas.microsoft.com/office/powerpoint/2010/main" val="898360366"/>
              </p:ext>
            </p:extLst>
          </p:nvPr>
        </p:nvGraphicFramePr>
        <p:xfrm>
          <a:off x="1062504" y="1476114"/>
          <a:ext cx="9950697" cy="4741806"/>
        </p:xfrm>
        <a:graphic>
          <a:graphicData uri="http://schemas.openxmlformats.org/drawingml/2006/table">
            <a:tbl>
              <a:tblPr firstRow="1" bandRow="1">
                <a:tableStyleId>{5940675A-B579-460E-94D1-54222C63F5DA}</a:tableStyleId>
              </a:tblPr>
              <a:tblGrid>
                <a:gridCol w="893014">
                  <a:extLst>
                    <a:ext uri="{9D8B030D-6E8A-4147-A177-3AD203B41FA5}">
                      <a16:colId xmlns:a16="http://schemas.microsoft.com/office/drawing/2014/main" val="426979282"/>
                    </a:ext>
                  </a:extLst>
                </a:gridCol>
                <a:gridCol w="853260">
                  <a:extLst>
                    <a:ext uri="{9D8B030D-6E8A-4147-A177-3AD203B41FA5}">
                      <a16:colId xmlns:a16="http://schemas.microsoft.com/office/drawing/2014/main" val="286838041"/>
                    </a:ext>
                  </a:extLst>
                </a:gridCol>
                <a:gridCol w="8204423">
                  <a:extLst>
                    <a:ext uri="{9D8B030D-6E8A-4147-A177-3AD203B41FA5}">
                      <a16:colId xmlns:a16="http://schemas.microsoft.com/office/drawing/2014/main" val="3707665488"/>
                    </a:ext>
                  </a:extLst>
                </a:gridCol>
              </a:tblGrid>
              <a:tr h="456767">
                <a:tc>
                  <a:txBody>
                    <a:bodyPr/>
                    <a:lstStyle/>
                    <a:p>
                      <a:r>
                        <a:rPr lang="en-GB" sz="1300" b="1" dirty="0">
                          <a:solidFill>
                            <a:schemeClr val="tx1"/>
                          </a:solidFill>
                          <a:latin typeface="Arial" panose="020B0604020202020204" pitchFamily="34" charset="0"/>
                          <a:cs typeface="Arial" panose="020B0604020202020204" pitchFamily="34" charset="0"/>
                        </a:rPr>
                        <a:t>Band</a:t>
                      </a:r>
                    </a:p>
                  </a:txBody>
                  <a:tcPr>
                    <a:solidFill>
                      <a:schemeClr val="bg2">
                        <a:lumMod val="90000"/>
                      </a:schemeClr>
                    </a:solidFill>
                  </a:tcPr>
                </a:tc>
                <a:tc>
                  <a:txBody>
                    <a:bodyPr/>
                    <a:lstStyle/>
                    <a:p>
                      <a:r>
                        <a:rPr lang="en-GB" sz="1300" b="1" dirty="0">
                          <a:solidFill>
                            <a:schemeClr val="tx1"/>
                          </a:solidFill>
                          <a:latin typeface="Arial" panose="020B0604020202020204" pitchFamily="34" charset="0"/>
                          <a:cs typeface="Arial" panose="020B0604020202020204" pitchFamily="34" charset="0"/>
                        </a:rPr>
                        <a:t>Mark</a:t>
                      </a:r>
                    </a:p>
                  </a:txBody>
                  <a:tcPr>
                    <a:solidFill>
                      <a:schemeClr val="bg2">
                        <a:lumMod val="90000"/>
                      </a:schemeClr>
                    </a:solidFill>
                  </a:tcPr>
                </a:tc>
                <a:tc>
                  <a:txBody>
                    <a:bodyPr/>
                    <a:lstStyle/>
                    <a:p>
                      <a:r>
                        <a:rPr lang="en-GB" sz="1300" b="1" dirty="0">
                          <a:solidFill>
                            <a:schemeClr val="tx1"/>
                          </a:solidFill>
                          <a:latin typeface="Arial" panose="020B0604020202020204" pitchFamily="34" charset="0"/>
                          <a:cs typeface="Arial" panose="020B0604020202020204" pitchFamily="34" charset="0"/>
                        </a:rPr>
                        <a:t>Descriptor</a:t>
                      </a:r>
                    </a:p>
                  </a:txBody>
                  <a:tcPr>
                    <a:solidFill>
                      <a:schemeClr val="bg2">
                        <a:lumMod val="90000"/>
                      </a:schemeClr>
                    </a:solidFill>
                  </a:tcPr>
                </a:tc>
                <a:extLst>
                  <a:ext uri="{0D108BD9-81ED-4DB2-BD59-A6C34878D82A}">
                    <a16:rowId xmlns:a16="http://schemas.microsoft.com/office/drawing/2014/main" val="3565277651"/>
                  </a:ext>
                </a:extLst>
              </a:tr>
              <a:tr h="308668">
                <a:tc>
                  <a:txBody>
                    <a:bodyPr/>
                    <a:lstStyle/>
                    <a:p>
                      <a:r>
                        <a:rPr lang="en-GB" sz="1600" b="0" dirty="0">
                          <a:solidFill>
                            <a:schemeClr val="tx1"/>
                          </a:solidFill>
                          <a:latin typeface="Arial" panose="020B0604020202020204" pitchFamily="34" charset="0"/>
                          <a:cs typeface="Arial" panose="020B0604020202020204" pitchFamily="34" charset="0"/>
                        </a:rPr>
                        <a:t>2</a:t>
                      </a:r>
                    </a:p>
                  </a:txBody>
                  <a:tcPr/>
                </a:tc>
                <a:tc>
                  <a:txBody>
                    <a:bodyPr/>
                    <a:lstStyle/>
                    <a:p>
                      <a:r>
                        <a:rPr lang="en-GB" sz="1600" b="0" dirty="0">
                          <a:solidFill>
                            <a:schemeClr val="tx1"/>
                          </a:solidFill>
                          <a:latin typeface="Arial" panose="020B0604020202020204" pitchFamily="34" charset="0"/>
                          <a:cs typeface="Arial" panose="020B0604020202020204" pitchFamily="34" charset="0"/>
                        </a:rPr>
                        <a:t>4-6</a:t>
                      </a:r>
                    </a:p>
                  </a:txBody>
                  <a:tcPr/>
                </a:tc>
                <a:tc>
                  <a:txBody>
                    <a:bodyPr/>
                    <a:lstStyle/>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AO3 Analyse and evaluate the question scenario in a way that is </a:t>
                      </a:r>
                      <a:r>
                        <a:rPr lang="en-GB" sz="1600" b="1" dirty="0">
                          <a:solidFill>
                            <a:schemeClr val="tx1"/>
                          </a:solidFill>
                          <a:latin typeface="Arial" panose="020B0604020202020204" pitchFamily="34" charset="0"/>
                          <a:cs typeface="Arial" panose="020B0604020202020204" pitchFamily="34" charset="0"/>
                        </a:rPr>
                        <a:t>some parts effective </a:t>
                      </a:r>
                      <a:r>
                        <a:rPr lang="en-GB" sz="1600" b="0" dirty="0">
                          <a:solidFill>
                            <a:schemeClr val="tx1"/>
                          </a:solidFill>
                          <a:latin typeface="Arial" panose="020B0604020202020204" pitchFamily="34" charset="0"/>
                          <a:cs typeface="Arial" panose="020B0604020202020204" pitchFamily="34" charset="0"/>
                        </a:rPr>
                        <a:t>with </a:t>
                      </a:r>
                      <a:r>
                        <a:rPr lang="en-GB" sz="1600" b="1" dirty="0">
                          <a:solidFill>
                            <a:schemeClr val="tx1"/>
                          </a:solidFill>
                          <a:latin typeface="Arial" panose="020B0604020202020204" pitchFamily="34" charset="0"/>
                          <a:cs typeface="Arial" panose="020B0604020202020204" pitchFamily="34" charset="0"/>
                        </a:rPr>
                        <a:t>some relevance</a:t>
                      </a:r>
                      <a:r>
                        <a:rPr lang="en-GB" sz="1600" b="0" dirty="0">
                          <a:solidFill>
                            <a:schemeClr val="tx1"/>
                          </a:solidFill>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AO2 Apply </a:t>
                      </a:r>
                      <a:r>
                        <a:rPr lang="en-GB" sz="1600" b="1" dirty="0">
                          <a:solidFill>
                            <a:schemeClr val="tx1"/>
                          </a:solidFill>
                          <a:latin typeface="Arial" panose="020B0604020202020204" pitchFamily="34" charset="0"/>
                          <a:cs typeface="Arial" panose="020B0604020202020204" pitchFamily="34" charset="0"/>
                        </a:rPr>
                        <a:t>some, but limited</a:t>
                      </a:r>
                      <a:r>
                        <a:rPr lang="en-GB" sz="1600" b="0" dirty="0">
                          <a:solidFill>
                            <a:schemeClr val="tx1"/>
                          </a:solidFill>
                          <a:latin typeface="Arial" panose="020B0604020202020204" pitchFamily="34" charset="0"/>
                          <a:cs typeface="Arial" panose="020B0604020202020204" pitchFamily="34" charset="0"/>
                        </a:rPr>
                        <a:t> knowledge and understanding of the question scenario in different situations and contexts.</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AO1 Demonstrate </a:t>
                      </a:r>
                      <a:r>
                        <a:rPr lang="en-GB" sz="1600" b="1" dirty="0">
                          <a:solidFill>
                            <a:schemeClr val="tx1"/>
                          </a:solidFill>
                          <a:latin typeface="Arial" panose="020B0604020202020204" pitchFamily="34" charset="0"/>
                          <a:cs typeface="Arial" panose="020B0604020202020204" pitchFamily="34" charset="0"/>
                        </a:rPr>
                        <a:t>some</a:t>
                      </a:r>
                      <a:r>
                        <a:rPr lang="en-GB" sz="1600" b="0" dirty="0">
                          <a:solidFill>
                            <a:schemeClr val="tx1"/>
                          </a:solidFill>
                          <a:latin typeface="Arial" panose="020B0604020202020204" pitchFamily="34" charset="0"/>
                          <a:cs typeface="Arial" panose="020B0604020202020204" pitchFamily="34" charset="0"/>
                        </a:rPr>
                        <a:t> knowledge and understanding of the question scenario in a </a:t>
                      </a:r>
                      <a:r>
                        <a:rPr lang="en-GB" sz="1600" b="1" dirty="0">
                          <a:solidFill>
                            <a:schemeClr val="tx1"/>
                          </a:solidFill>
                          <a:latin typeface="Arial" panose="020B0604020202020204" pitchFamily="34" charset="0"/>
                          <a:cs typeface="Arial" panose="020B0604020202020204" pitchFamily="34" charset="0"/>
                        </a:rPr>
                        <a:t>limited</a:t>
                      </a:r>
                      <a:r>
                        <a:rPr lang="en-GB" sz="1600" b="0" dirty="0">
                          <a:solidFill>
                            <a:schemeClr val="tx1"/>
                          </a:solidFill>
                          <a:latin typeface="Arial" panose="020B0604020202020204" pitchFamily="34" charset="0"/>
                          <a:cs typeface="Arial" panose="020B0604020202020204" pitchFamily="34" charset="0"/>
                        </a:rPr>
                        <a:t> way.</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The answer is </a:t>
                      </a:r>
                      <a:r>
                        <a:rPr lang="en-GB" sz="1600" b="1" dirty="0">
                          <a:solidFill>
                            <a:schemeClr val="tx1"/>
                          </a:solidFill>
                          <a:latin typeface="Arial" panose="020B0604020202020204" pitchFamily="34" charset="0"/>
                          <a:cs typeface="Arial" panose="020B0604020202020204" pitchFamily="34" charset="0"/>
                        </a:rPr>
                        <a:t>basic</a:t>
                      </a:r>
                      <a:r>
                        <a:rPr lang="en-GB" sz="1600" b="0" dirty="0">
                          <a:solidFill>
                            <a:schemeClr val="tx1"/>
                          </a:solidFill>
                          <a:latin typeface="Arial" panose="020B0604020202020204" pitchFamily="34" charset="0"/>
                          <a:cs typeface="Arial" panose="020B0604020202020204" pitchFamily="34" charset="0"/>
                        </a:rPr>
                        <a:t> and shows </a:t>
                      </a:r>
                      <a:r>
                        <a:rPr lang="en-GB" sz="1600" b="1" dirty="0">
                          <a:solidFill>
                            <a:schemeClr val="tx1"/>
                          </a:solidFill>
                          <a:latin typeface="Arial" panose="020B0604020202020204" pitchFamily="34" charset="0"/>
                          <a:cs typeface="Arial" panose="020B0604020202020204" pitchFamily="34" charset="0"/>
                        </a:rPr>
                        <a:t>limited</a:t>
                      </a:r>
                      <a:r>
                        <a:rPr lang="en-GB" sz="1600" b="0" dirty="0">
                          <a:solidFill>
                            <a:schemeClr val="tx1"/>
                          </a:solidFill>
                          <a:latin typeface="Arial" panose="020B0604020202020204" pitchFamily="34" charset="0"/>
                          <a:cs typeface="Arial" panose="020B0604020202020204" pitchFamily="34" charset="0"/>
                        </a:rPr>
                        <a:t> breadth and/or depth of understanding, </a:t>
                      </a:r>
                      <a:r>
                        <a:rPr lang="en-GB" sz="1600" b="1" dirty="0">
                          <a:solidFill>
                            <a:schemeClr val="tx1"/>
                          </a:solidFill>
                          <a:latin typeface="Arial" panose="020B0604020202020204" pitchFamily="34" charset="0"/>
                          <a:cs typeface="Arial" panose="020B0604020202020204" pitchFamily="34" charset="0"/>
                        </a:rPr>
                        <a:t>with </a:t>
                      </a:r>
                      <a:r>
                        <a:rPr lang="en-GB" sz="1600" b="0" dirty="0">
                          <a:solidFill>
                            <a:schemeClr val="tx1"/>
                          </a:solidFill>
                          <a:latin typeface="Arial" panose="020B0604020202020204" pitchFamily="34" charset="0"/>
                          <a:cs typeface="Arial" panose="020B0604020202020204" pitchFamily="34" charset="0"/>
                        </a:rPr>
                        <a:t>inaccuracies and omissions.</a:t>
                      </a:r>
                      <a:endParaRPr lang="en-GB" sz="16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74548767"/>
                  </a:ext>
                </a:extLst>
              </a:tr>
              <a:tr h="921425">
                <a:tc>
                  <a:txBody>
                    <a:bodyPr/>
                    <a:lstStyle/>
                    <a:p>
                      <a:r>
                        <a:rPr lang="en-GB" sz="1600" b="0" dirty="0">
                          <a:solidFill>
                            <a:schemeClr val="tx1"/>
                          </a:solidFill>
                          <a:latin typeface="Arial" panose="020B0604020202020204" pitchFamily="34" charset="0"/>
                          <a:cs typeface="Arial" panose="020B0604020202020204" pitchFamily="34" charset="0"/>
                        </a:rPr>
                        <a:t>1</a:t>
                      </a:r>
                    </a:p>
                  </a:txBody>
                  <a:tcPr/>
                </a:tc>
                <a:tc>
                  <a:txBody>
                    <a:bodyPr/>
                    <a:lstStyle/>
                    <a:p>
                      <a:r>
                        <a:rPr lang="en-GB" sz="1600" b="0" dirty="0">
                          <a:solidFill>
                            <a:schemeClr val="tx1"/>
                          </a:solidFill>
                          <a:latin typeface="Arial" panose="020B0604020202020204" pitchFamily="34" charset="0"/>
                          <a:cs typeface="Arial" panose="020B0604020202020204" pitchFamily="34" charset="0"/>
                        </a:rPr>
                        <a:t>1-3</a:t>
                      </a:r>
                    </a:p>
                  </a:txBody>
                  <a:tcPr/>
                </a:tc>
                <a:tc>
                  <a:txBody>
                    <a:bodyPr/>
                    <a:lstStyle/>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AO3 Analyse and evaluate the question scenario in a way that is </a:t>
                      </a:r>
                      <a:r>
                        <a:rPr lang="en-GB" sz="1600" b="1" dirty="0">
                          <a:solidFill>
                            <a:schemeClr val="tx1"/>
                          </a:solidFill>
                          <a:latin typeface="Arial" panose="020B0604020202020204" pitchFamily="34" charset="0"/>
                          <a:cs typeface="Arial" panose="020B0604020202020204" pitchFamily="34" charset="0"/>
                        </a:rPr>
                        <a:t>minimal </a:t>
                      </a:r>
                      <a:r>
                        <a:rPr lang="en-GB" sz="1600" b="0" dirty="0">
                          <a:solidFill>
                            <a:schemeClr val="tx1"/>
                          </a:solidFill>
                          <a:latin typeface="Arial" panose="020B0604020202020204" pitchFamily="34" charset="0"/>
                          <a:cs typeface="Arial" panose="020B0604020202020204" pitchFamily="34" charset="0"/>
                        </a:rPr>
                        <a:t>with </a:t>
                      </a:r>
                      <a:r>
                        <a:rPr lang="en-GB" sz="1600" b="1" dirty="0">
                          <a:solidFill>
                            <a:schemeClr val="tx1"/>
                          </a:solidFill>
                          <a:latin typeface="Arial" panose="020B0604020202020204" pitchFamily="34" charset="0"/>
                          <a:cs typeface="Arial" panose="020B0604020202020204" pitchFamily="34" charset="0"/>
                        </a:rPr>
                        <a:t>very limited relevance</a:t>
                      </a:r>
                      <a:r>
                        <a:rPr lang="en-GB" sz="1600" b="0" dirty="0">
                          <a:solidFill>
                            <a:schemeClr val="tx1"/>
                          </a:solidFill>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AO2 Apply </a:t>
                      </a:r>
                      <a:r>
                        <a:rPr lang="en-GB" sz="1600" b="1" dirty="0">
                          <a:solidFill>
                            <a:schemeClr val="tx1"/>
                          </a:solidFill>
                          <a:latin typeface="Arial" panose="020B0604020202020204" pitchFamily="34" charset="0"/>
                          <a:cs typeface="Arial" panose="020B0604020202020204" pitchFamily="34" charset="0"/>
                        </a:rPr>
                        <a:t>general </a:t>
                      </a:r>
                      <a:r>
                        <a:rPr lang="en-GB" sz="1600" b="0" dirty="0">
                          <a:solidFill>
                            <a:schemeClr val="tx1"/>
                          </a:solidFill>
                          <a:latin typeface="Arial" panose="020B0604020202020204" pitchFamily="34" charset="0"/>
                          <a:cs typeface="Arial" panose="020B0604020202020204" pitchFamily="34" charset="0"/>
                        </a:rPr>
                        <a:t>knowledge and </a:t>
                      </a:r>
                      <a:r>
                        <a:rPr lang="en-GB" sz="1600" b="1" dirty="0">
                          <a:solidFill>
                            <a:schemeClr val="tx1"/>
                          </a:solidFill>
                          <a:latin typeface="Arial" panose="020B0604020202020204" pitchFamily="34" charset="0"/>
                          <a:cs typeface="Arial" panose="020B0604020202020204" pitchFamily="34" charset="0"/>
                        </a:rPr>
                        <a:t>awareness </a:t>
                      </a:r>
                      <a:r>
                        <a:rPr lang="en-GB" sz="1600" b="0" dirty="0">
                          <a:solidFill>
                            <a:schemeClr val="tx1"/>
                          </a:solidFill>
                          <a:latin typeface="Arial" panose="020B0604020202020204" pitchFamily="34" charset="0"/>
                          <a:cs typeface="Arial" panose="020B0604020202020204" pitchFamily="34" charset="0"/>
                        </a:rPr>
                        <a:t>of digital working on workplace culture and how to support workers in different situations and contexts.</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AO1 Demonstrate </a:t>
                      </a:r>
                      <a:r>
                        <a:rPr lang="en-GB" sz="1600" b="1" dirty="0">
                          <a:solidFill>
                            <a:schemeClr val="tx1"/>
                          </a:solidFill>
                          <a:latin typeface="Arial" panose="020B0604020202020204" pitchFamily="34" charset="0"/>
                          <a:cs typeface="Arial" panose="020B0604020202020204" pitchFamily="34" charset="0"/>
                        </a:rPr>
                        <a:t>minimal</a:t>
                      </a:r>
                      <a:r>
                        <a:rPr lang="en-GB" sz="1600" b="0" dirty="0">
                          <a:solidFill>
                            <a:schemeClr val="tx1"/>
                          </a:solidFill>
                          <a:latin typeface="Arial" panose="020B0604020202020204" pitchFamily="34" charset="0"/>
                          <a:cs typeface="Arial" panose="020B0604020202020204" pitchFamily="34" charset="0"/>
                        </a:rPr>
                        <a:t> awareness of the question scenario in a </a:t>
                      </a:r>
                      <a:r>
                        <a:rPr lang="en-GB" sz="1600" b="1" dirty="0">
                          <a:solidFill>
                            <a:schemeClr val="tx1"/>
                          </a:solidFill>
                          <a:latin typeface="Arial" panose="020B0604020202020204" pitchFamily="34" charset="0"/>
                          <a:cs typeface="Arial" panose="020B0604020202020204" pitchFamily="34" charset="0"/>
                        </a:rPr>
                        <a:t>minimal </a:t>
                      </a:r>
                      <a:r>
                        <a:rPr lang="en-GB" sz="1600" b="0" dirty="0">
                          <a:solidFill>
                            <a:schemeClr val="tx1"/>
                          </a:solidFill>
                          <a:latin typeface="Arial" panose="020B0604020202020204" pitchFamily="34" charset="0"/>
                          <a:cs typeface="Arial" panose="020B0604020202020204" pitchFamily="34" charset="0"/>
                        </a:rPr>
                        <a:t>way.</a:t>
                      </a:r>
                    </a:p>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The answer has </a:t>
                      </a:r>
                      <a:r>
                        <a:rPr lang="en-GB" sz="1600" b="1" dirty="0">
                          <a:solidFill>
                            <a:schemeClr val="tx1"/>
                          </a:solidFill>
                          <a:latin typeface="Arial" panose="020B0604020202020204" pitchFamily="34" charset="0"/>
                          <a:cs typeface="Arial" panose="020B0604020202020204" pitchFamily="34" charset="0"/>
                        </a:rPr>
                        <a:t>isolated </a:t>
                      </a:r>
                      <a:r>
                        <a:rPr lang="en-GB" sz="1600" b="0" dirty="0">
                          <a:solidFill>
                            <a:schemeClr val="tx1"/>
                          </a:solidFill>
                          <a:latin typeface="Arial" panose="020B0604020202020204" pitchFamily="34" charset="0"/>
                          <a:cs typeface="Arial" panose="020B0604020202020204" pitchFamily="34" charset="0"/>
                        </a:rPr>
                        <a:t>points, showing </a:t>
                      </a:r>
                      <a:r>
                        <a:rPr lang="en-GB" sz="1600" b="1" dirty="0">
                          <a:solidFill>
                            <a:schemeClr val="tx1"/>
                          </a:solidFill>
                          <a:latin typeface="Arial" panose="020B0604020202020204" pitchFamily="34" charset="0"/>
                          <a:cs typeface="Arial" panose="020B0604020202020204" pitchFamily="34" charset="0"/>
                        </a:rPr>
                        <a:t>very minimal </a:t>
                      </a:r>
                      <a:r>
                        <a:rPr lang="en-GB" sz="1600" b="0" dirty="0">
                          <a:solidFill>
                            <a:schemeClr val="tx1"/>
                          </a:solidFill>
                          <a:latin typeface="Arial" panose="020B0604020202020204" pitchFamily="34" charset="0"/>
                          <a:cs typeface="Arial" panose="020B0604020202020204" pitchFamily="34" charset="0"/>
                        </a:rPr>
                        <a:t>breadth </a:t>
                      </a:r>
                      <a:r>
                        <a:rPr lang="en-GB" sz="1600" b="1" dirty="0">
                          <a:solidFill>
                            <a:schemeClr val="tx1"/>
                          </a:solidFill>
                          <a:latin typeface="Arial" panose="020B0604020202020204" pitchFamily="34" charset="0"/>
                          <a:cs typeface="Arial" panose="020B0604020202020204" pitchFamily="34" charset="0"/>
                        </a:rPr>
                        <a:t>and/or</a:t>
                      </a:r>
                      <a:r>
                        <a:rPr lang="en-GB" sz="1600" b="0" dirty="0">
                          <a:solidFill>
                            <a:schemeClr val="tx1"/>
                          </a:solidFill>
                          <a:latin typeface="Arial" panose="020B0604020202020204" pitchFamily="34" charset="0"/>
                          <a:cs typeface="Arial" panose="020B0604020202020204" pitchFamily="34" charset="0"/>
                        </a:rPr>
                        <a:t> depth of understanding, with </a:t>
                      </a:r>
                      <a:r>
                        <a:rPr lang="en-GB" sz="1600" b="1" dirty="0">
                          <a:solidFill>
                            <a:schemeClr val="tx1"/>
                          </a:solidFill>
                          <a:latin typeface="Arial" panose="020B0604020202020204" pitchFamily="34" charset="0"/>
                          <a:cs typeface="Arial" panose="020B0604020202020204" pitchFamily="34" charset="0"/>
                        </a:rPr>
                        <a:t>significant </a:t>
                      </a:r>
                      <a:r>
                        <a:rPr lang="en-GB" sz="1600" b="0" dirty="0">
                          <a:solidFill>
                            <a:schemeClr val="tx1"/>
                          </a:solidFill>
                          <a:latin typeface="Arial" panose="020B0604020202020204" pitchFamily="34" charset="0"/>
                          <a:cs typeface="Arial" panose="020B0604020202020204" pitchFamily="34" charset="0"/>
                        </a:rPr>
                        <a:t>inaccuracies and omissions.</a:t>
                      </a:r>
                    </a:p>
                  </a:txBody>
                  <a:tcPr/>
                </a:tc>
                <a:extLst>
                  <a:ext uri="{0D108BD9-81ED-4DB2-BD59-A6C34878D82A}">
                    <a16:rowId xmlns:a16="http://schemas.microsoft.com/office/drawing/2014/main" val="676387064"/>
                  </a:ext>
                </a:extLst>
              </a:tr>
              <a:tr h="444559">
                <a:tc>
                  <a:txBody>
                    <a:bodyPr/>
                    <a:lstStyle/>
                    <a:p>
                      <a:endParaRPr lang="en-GB" sz="1600" b="0" dirty="0">
                        <a:solidFill>
                          <a:schemeClr val="tx1"/>
                        </a:solidFill>
                        <a:latin typeface="Arial" panose="020B0604020202020204" pitchFamily="34" charset="0"/>
                        <a:cs typeface="Arial" panose="020B0604020202020204" pitchFamily="34" charset="0"/>
                      </a:endParaRPr>
                    </a:p>
                  </a:txBody>
                  <a:tcPr/>
                </a:tc>
                <a:tc>
                  <a:txBody>
                    <a:bodyPr/>
                    <a:lstStyle/>
                    <a:p>
                      <a:r>
                        <a:rPr lang="en-GB" sz="1600" b="0" dirty="0">
                          <a:solidFill>
                            <a:schemeClr val="tx1"/>
                          </a:solidFill>
                          <a:latin typeface="Arial" panose="020B0604020202020204" pitchFamily="34" charset="0"/>
                          <a:cs typeface="Arial" panose="020B0604020202020204" pitchFamily="34" charset="0"/>
                        </a:rPr>
                        <a:t>0</a:t>
                      </a:r>
                    </a:p>
                  </a:txBody>
                  <a:tcPr/>
                </a:tc>
                <a:tc>
                  <a:txBody>
                    <a:bodyPr/>
                    <a:lstStyle/>
                    <a:p>
                      <a:pPr marL="171450" indent="-171450">
                        <a:buFont typeface="Arial" panose="020B0604020202020204" pitchFamily="34" charset="0"/>
                        <a:buChar char="•"/>
                      </a:pPr>
                      <a:r>
                        <a:rPr lang="en-GB" sz="1600" b="0" dirty="0">
                          <a:solidFill>
                            <a:schemeClr val="tx1"/>
                          </a:solidFill>
                          <a:latin typeface="Arial" panose="020B0604020202020204" pitchFamily="34" charset="0"/>
                          <a:cs typeface="Arial" panose="020B0604020202020204" pitchFamily="34" charset="0"/>
                        </a:rPr>
                        <a:t>No creditworthy material</a:t>
                      </a:r>
                    </a:p>
                  </a:txBody>
                  <a:tcPr/>
                </a:tc>
                <a:extLst>
                  <a:ext uri="{0D108BD9-81ED-4DB2-BD59-A6C34878D82A}">
                    <a16:rowId xmlns:a16="http://schemas.microsoft.com/office/drawing/2014/main" val="174933788"/>
                  </a:ext>
                </a:extLst>
              </a:tr>
            </a:tbl>
          </a:graphicData>
        </a:graphic>
      </p:graphicFrame>
    </p:spTree>
    <p:extLst>
      <p:ext uri="{BB962C8B-B14F-4D97-AF65-F5344CB8AC3E}">
        <p14:creationId xmlns:p14="http://schemas.microsoft.com/office/powerpoint/2010/main" val="4087381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Mark scheme guidelines, QWC (3 marks)</a:t>
            </a:r>
            <a:br>
              <a:rPr lang="en-GB" dirty="0"/>
            </a:br>
            <a:r>
              <a:rPr lang="en-GB" sz="2000" dirty="0"/>
              <a:t>QWC = quality of written communication</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9000000" cy="365125"/>
          </a:xfrm>
        </p:spPr>
        <p:txBody>
          <a:bodyPr/>
          <a:lstStyle/>
          <a:p>
            <a:r>
              <a:rPr lang="en-GB" dirty="0"/>
              <a:t>Lesson 4: Preparing for summative assessment of culture and the impact of technology</a:t>
            </a:r>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a:xfrm>
            <a:off x="9973929" y="162686"/>
            <a:ext cx="2078545" cy="365125"/>
          </a:xfrm>
        </p:spPr>
        <p:txBody>
          <a:bodyPr/>
          <a:lstStyle/>
          <a:p>
            <a:r>
              <a:rPr lang="en-GB" dirty="0"/>
              <a:t>Activity 2</a:t>
            </a:r>
          </a:p>
        </p:txBody>
      </p:sp>
      <p:graphicFrame>
        <p:nvGraphicFramePr>
          <p:cNvPr id="10" name="Table 2">
            <a:extLst>
              <a:ext uri="{FF2B5EF4-FFF2-40B4-BE49-F238E27FC236}">
                <a16:creationId xmlns:a16="http://schemas.microsoft.com/office/drawing/2014/main" id="{DD8A28D9-2363-FC2E-9C1E-566447EA94AD}"/>
              </a:ext>
            </a:extLst>
          </p:cNvPr>
          <p:cNvGraphicFramePr>
            <a:graphicFrameLocks noGrp="1"/>
          </p:cNvGraphicFramePr>
          <p:nvPr/>
        </p:nvGraphicFramePr>
        <p:xfrm>
          <a:off x="954315" y="1829175"/>
          <a:ext cx="10058886" cy="4388687"/>
        </p:xfrm>
        <a:graphic>
          <a:graphicData uri="http://schemas.openxmlformats.org/drawingml/2006/table">
            <a:tbl>
              <a:tblPr firstRow="1" bandRow="1">
                <a:tableStyleId>{5940675A-B579-460E-94D1-54222C63F5DA}</a:tableStyleId>
              </a:tblPr>
              <a:tblGrid>
                <a:gridCol w="701091">
                  <a:extLst>
                    <a:ext uri="{9D8B030D-6E8A-4147-A177-3AD203B41FA5}">
                      <a16:colId xmlns:a16="http://schemas.microsoft.com/office/drawing/2014/main" val="286838041"/>
                    </a:ext>
                  </a:extLst>
                </a:gridCol>
                <a:gridCol w="9357795">
                  <a:extLst>
                    <a:ext uri="{9D8B030D-6E8A-4147-A177-3AD203B41FA5}">
                      <a16:colId xmlns:a16="http://schemas.microsoft.com/office/drawing/2014/main" val="3707665488"/>
                    </a:ext>
                  </a:extLst>
                </a:gridCol>
              </a:tblGrid>
              <a:tr h="456767">
                <a:tc>
                  <a:txBody>
                    <a:bodyPr/>
                    <a:lstStyle/>
                    <a:p>
                      <a:r>
                        <a:rPr lang="en-GB" sz="1300" b="1" dirty="0">
                          <a:solidFill>
                            <a:schemeClr val="tx1"/>
                          </a:solidFill>
                          <a:latin typeface="Arial" panose="020B0604020202020204" pitchFamily="34" charset="0"/>
                          <a:cs typeface="Arial" panose="020B0604020202020204" pitchFamily="34" charset="0"/>
                        </a:rPr>
                        <a:t>Mark</a:t>
                      </a:r>
                    </a:p>
                  </a:txBody>
                  <a:tcPr>
                    <a:solidFill>
                      <a:schemeClr val="bg2">
                        <a:lumMod val="90000"/>
                      </a:schemeClr>
                    </a:solidFill>
                  </a:tcPr>
                </a:tc>
                <a:tc>
                  <a:txBody>
                    <a:bodyPr/>
                    <a:lstStyle/>
                    <a:p>
                      <a:r>
                        <a:rPr lang="en-GB" sz="1300" b="1" dirty="0">
                          <a:solidFill>
                            <a:schemeClr val="tx1"/>
                          </a:solidFill>
                          <a:latin typeface="Arial" panose="020B0604020202020204" pitchFamily="34" charset="0"/>
                          <a:cs typeface="Arial" panose="020B0604020202020204" pitchFamily="34" charset="0"/>
                        </a:rPr>
                        <a:t>Descriptor</a:t>
                      </a:r>
                    </a:p>
                  </a:txBody>
                  <a:tcPr>
                    <a:solidFill>
                      <a:schemeClr val="bg2">
                        <a:lumMod val="90000"/>
                      </a:schemeClr>
                    </a:solidFill>
                  </a:tcPr>
                </a:tc>
                <a:extLst>
                  <a:ext uri="{0D108BD9-81ED-4DB2-BD59-A6C34878D82A}">
                    <a16:rowId xmlns:a16="http://schemas.microsoft.com/office/drawing/2014/main" val="3565277651"/>
                  </a:ext>
                </a:extLst>
              </a:tr>
              <a:tr h="456767">
                <a:tc>
                  <a:txBody>
                    <a:bodyPr/>
                    <a:lstStyle/>
                    <a:p>
                      <a:r>
                        <a:rPr lang="en-GB" dirty="0">
                          <a:latin typeface="Arial" panose="020B0604020202020204" pitchFamily="34" charset="0"/>
                          <a:cs typeface="Arial" panose="020B0604020202020204" pitchFamily="34" charset="0"/>
                        </a:rPr>
                        <a:t>3</a:t>
                      </a:r>
                    </a:p>
                  </a:txBody>
                  <a:tcPr>
                    <a:noFill/>
                  </a:tcPr>
                </a:tc>
                <a:tc>
                  <a:txBody>
                    <a:bodyPr/>
                    <a:lstStyle/>
                    <a:p>
                      <a:pPr marL="285750" indent="-285750">
                        <a:buFont typeface="Arial" panose="020B0604020202020204" pitchFamily="34" charset="0"/>
                        <a:buChar char="•"/>
                      </a:pPr>
                      <a:r>
                        <a:rPr lang="en-GB" dirty="0">
                          <a:effectLst/>
                          <a:latin typeface="Arial" panose="020B0604020202020204" pitchFamily="34" charset="0"/>
                          <a:cs typeface="Arial" panose="020B0604020202020204" pitchFamily="34" charset="0"/>
                        </a:rPr>
                        <a:t>The answer is clearly expressed and well-structured. The rules of grammar are used with effective control of meaning overall. A wide range of appropriate technical terms is used effectively.</a:t>
                      </a:r>
                    </a:p>
                  </a:txBody>
                  <a:tcPr>
                    <a:noFill/>
                  </a:tcPr>
                </a:tc>
                <a:extLst>
                  <a:ext uri="{0D108BD9-81ED-4DB2-BD59-A6C34878D82A}">
                    <a16:rowId xmlns:a16="http://schemas.microsoft.com/office/drawing/2014/main" val="3107317086"/>
                  </a:ext>
                </a:extLst>
              </a:tr>
              <a:tr h="456767">
                <a:tc>
                  <a:txBody>
                    <a:bodyPr/>
                    <a:lstStyle/>
                    <a:p>
                      <a:r>
                        <a:rPr lang="en-GB" dirty="0">
                          <a:latin typeface="Arial" panose="020B0604020202020204" pitchFamily="34" charset="0"/>
                          <a:cs typeface="Arial" panose="020B0604020202020204" pitchFamily="34" charset="0"/>
                        </a:rPr>
                        <a:t>2</a:t>
                      </a:r>
                    </a:p>
                  </a:txBody>
                  <a:tcPr>
                    <a:noFill/>
                  </a:tcPr>
                </a:tc>
                <a:tc>
                  <a:txBody>
                    <a:bodyPr/>
                    <a:lstStyle/>
                    <a:p>
                      <a:pPr marL="285750" indent="-285750">
                        <a:buFont typeface="Arial" panose="020B0604020202020204" pitchFamily="34" charset="0"/>
                        <a:buChar char="•"/>
                      </a:pPr>
                      <a:r>
                        <a:rPr lang="en-GB" dirty="0">
                          <a:effectLst/>
                          <a:latin typeface="Arial" panose="020B0604020202020204" pitchFamily="34" charset="0"/>
                          <a:cs typeface="Arial" panose="020B0604020202020204" pitchFamily="34" charset="0"/>
                        </a:rPr>
                        <a:t>The answer is generally clearly expressed and sufficiently structured. The rules of grammar are used with general control of meaning overall. A good range of appropriate technical terms is used effectively.</a:t>
                      </a:r>
                    </a:p>
                  </a:txBody>
                  <a:tcPr>
                    <a:noFill/>
                  </a:tcPr>
                </a:tc>
                <a:extLst>
                  <a:ext uri="{0D108BD9-81ED-4DB2-BD59-A6C34878D82A}">
                    <a16:rowId xmlns:a16="http://schemas.microsoft.com/office/drawing/2014/main" val="182705199"/>
                  </a:ext>
                </a:extLst>
              </a:tr>
              <a:tr h="456767">
                <a:tc>
                  <a:txBody>
                    <a:bodyPr/>
                    <a:lstStyle/>
                    <a:p>
                      <a:r>
                        <a:rPr lang="en-GB" dirty="0">
                          <a:latin typeface="Arial" panose="020B0604020202020204" pitchFamily="34" charset="0"/>
                          <a:cs typeface="Arial" panose="020B0604020202020204" pitchFamily="34" charset="0"/>
                        </a:rPr>
                        <a:t>1</a:t>
                      </a:r>
                    </a:p>
                  </a:txBody>
                  <a:tcPr>
                    <a:noFill/>
                  </a:tcPr>
                </a:tc>
                <a:tc>
                  <a:txBody>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answer lacks some clarity and is generally poorly structured. The rules of grammar are used with some control of meaning and any errors do not significantly hinder the overall meaning. A limited range of appropriate technical terms is used effectively.</a:t>
                      </a:r>
                    </a:p>
                  </a:txBody>
                  <a:tcPr>
                    <a:noFill/>
                  </a:tcPr>
                </a:tc>
                <a:extLst>
                  <a:ext uri="{0D108BD9-81ED-4DB2-BD59-A6C34878D82A}">
                    <a16:rowId xmlns:a16="http://schemas.microsoft.com/office/drawing/2014/main" val="1057035442"/>
                  </a:ext>
                </a:extLst>
              </a:tr>
              <a:tr h="456767">
                <a:tc>
                  <a:txBody>
                    <a:bodyPr/>
                    <a:lstStyle/>
                    <a:p>
                      <a:r>
                        <a:rPr lang="en-GB" dirty="0">
                          <a:latin typeface="Arial" panose="020B0604020202020204" pitchFamily="34" charset="0"/>
                          <a:cs typeface="Arial" panose="020B0604020202020204" pitchFamily="34" charset="0"/>
                        </a:rPr>
                        <a:t>0</a:t>
                      </a:r>
                    </a:p>
                  </a:txBody>
                  <a:tcPr>
                    <a:noFill/>
                  </a:tcPr>
                </a:tc>
                <a:tc>
                  <a:txBody>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There is no answer written or none of the material presented is creditworthy.</a:t>
                      </a:r>
                    </a:p>
                    <a:p>
                      <a:pPr marL="0" indent="0">
                        <a:buFont typeface="Arial" panose="020B0604020202020204" pitchFamily="34" charset="0"/>
                        <a:buNone/>
                      </a:pPr>
                      <a:r>
                        <a:rPr lang="en-GB" b="1" dirty="0">
                          <a:latin typeface="Arial" panose="020B0604020202020204" pitchFamily="34" charset="0"/>
                          <a:cs typeface="Arial" panose="020B0604020202020204" pitchFamily="34" charset="0"/>
                        </a:rPr>
                        <a:t>Or</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answer does not reach the threshold performance level. The answer is fragmented and unstructured. The errors in grammar severely hinder the overall meaning.</a:t>
                      </a:r>
                    </a:p>
                  </a:txBody>
                  <a:tcPr>
                    <a:noFill/>
                  </a:tcPr>
                </a:tc>
                <a:extLst>
                  <a:ext uri="{0D108BD9-81ED-4DB2-BD59-A6C34878D82A}">
                    <a16:rowId xmlns:a16="http://schemas.microsoft.com/office/drawing/2014/main" val="4012504348"/>
                  </a:ext>
                </a:extLst>
              </a:tr>
            </a:tbl>
          </a:graphicData>
        </a:graphic>
      </p:graphicFrame>
    </p:spTree>
    <p:extLst>
      <p:ext uri="{BB962C8B-B14F-4D97-AF65-F5344CB8AC3E}">
        <p14:creationId xmlns:p14="http://schemas.microsoft.com/office/powerpoint/2010/main" val="756604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A5BB32-4070-4432-9FFE-37263025605D}"/>
</file>

<file path=customXml/itemProps2.xml><?xml version="1.0" encoding="utf-8"?>
<ds:datastoreItem xmlns:ds="http://schemas.openxmlformats.org/officeDocument/2006/customXml" ds:itemID="{1EEB4215-096F-465D-BC96-8E08480B8CE1}"/>
</file>

<file path=customXml/itemProps3.xml><?xml version="1.0" encoding="utf-8"?>
<ds:datastoreItem xmlns:ds="http://schemas.openxmlformats.org/officeDocument/2006/customXml" ds:itemID="{AC4F8202-5F61-42F4-8E1E-9396F3B214C5}"/>
</file>

<file path=docProps/app.xml><?xml version="1.0" encoding="utf-8"?>
<Properties xmlns="http://schemas.openxmlformats.org/officeDocument/2006/extended-properties" xmlns:vt="http://schemas.openxmlformats.org/officeDocument/2006/docPropsVTypes">
  <TotalTime>0</TotalTime>
  <Words>1887</Words>
  <Application>Microsoft Office PowerPoint</Application>
  <PresentationFormat>Widescreen</PresentationFormat>
  <Paragraphs>203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Narrow</vt:lpstr>
      <vt:lpstr>Calibri</vt:lpstr>
      <vt:lpstr>Helvetica</vt:lpstr>
      <vt:lpstr>Office Theme</vt:lpstr>
      <vt:lpstr>Digital</vt:lpstr>
      <vt:lpstr>In this lesson, we will:</vt:lpstr>
      <vt:lpstr>How can we prepare for summative assessments?</vt:lpstr>
      <vt:lpstr>Company culture study question</vt:lpstr>
      <vt:lpstr>Company culture study question analysis</vt:lpstr>
      <vt:lpstr>Company culture study question</vt:lpstr>
      <vt:lpstr>Mark scheme guidelines</vt:lpstr>
      <vt:lpstr>Mark scheme guidelines</vt:lpstr>
      <vt:lpstr>Mark scheme guidelines, QWC (3 marks) QWC = quality of written communication</vt:lpstr>
      <vt:lpstr>Mark scheme: key points</vt:lpstr>
      <vt:lpstr>Writing your answer</vt:lpstr>
      <vt:lpstr>Access to technology and digital services study question</vt:lpstr>
      <vt:lpstr>Key principles: checklist</vt:lpstr>
      <vt:lpstr>In this lesson, we have:</vt:lpstr>
      <vt:lpstr>Further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2024-05-21T12:18:15Z</dcterms:created>
  <dcterms:modified xsi:type="dcterms:W3CDTF">2024-05-21T12:18:18Z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