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4"/>
    <p:sldMasterId id="2147483671"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embeddedFontLst>
    <p:embeddedFont>
      <p:font typeface="Handlee" panose="020B0604020202020204" charset="0"/>
      <p:regular r:id="rId25"/>
    </p:embeddedFont>
    <p:embeddedFont>
      <p:font typeface="Quicksand" charset="0"/>
      <p:regular r:id="rId26"/>
      <p:bold r:id="rId27"/>
    </p:embeddedFont>
    <p:embeddedFont>
      <p:font typeface="Quicksand Medium" charset="0"/>
      <p:regular r:id="rId28"/>
      <p:bold r:id="rId29"/>
    </p:embeddedFont>
    <p:embeddedFont>
      <p:font typeface="Quicksand SemiBold" charset="0"/>
      <p:regular r:id="rId30"/>
      <p:bold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95">
          <p15:clr>
            <a:srgbClr val="EA9999"/>
          </p15:clr>
        </p15:guide>
        <p15:guide id="2" pos="1034">
          <p15:clr>
            <a:srgbClr val="EA9999"/>
          </p15:clr>
        </p15:guide>
        <p15:guide id="3" pos="1102">
          <p15:clr>
            <a:srgbClr val="EA9999"/>
          </p15:clr>
        </p15:guide>
        <p15:guide id="4" pos="1940">
          <p15:clr>
            <a:srgbClr val="EA9999"/>
          </p15:clr>
        </p15:guide>
        <p15:guide id="5" pos="2007">
          <p15:clr>
            <a:srgbClr val="EA9999"/>
          </p15:clr>
        </p15:guide>
        <p15:guide id="6" pos="2846">
          <p15:clr>
            <a:srgbClr val="EA9999"/>
          </p15:clr>
        </p15:guide>
        <p15:guide id="7" pos="2914">
          <p15:clr>
            <a:srgbClr val="EA9999"/>
          </p15:clr>
        </p15:guide>
        <p15:guide id="8" pos="3753">
          <p15:clr>
            <a:srgbClr val="EA9999"/>
          </p15:clr>
        </p15:guide>
        <p15:guide id="9" pos="3821">
          <p15:clr>
            <a:srgbClr val="EA9999"/>
          </p15:clr>
        </p15:guide>
        <p15:guide id="10" pos="4660">
          <p15:clr>
            <a:srgbClr val="EA9999"/>
          </p15:clr>
        </p15:guide>
        <p15:guide id="11" pos="4728">
          <p15:clr>
            <a:srgbClr val="EA9999"/>
          </p15:clr>
        </p15:guide>
        <p15:guide id="12" pos="5567">
          <p15:clr>
            <a:srgbClr val="EA9999"/>
          </p15:clr>
        </p15:guide>
        <p15:guide id="13" orient="horz" pos="195">
          <p15:clr>
            <a:srgbClr val="EA9999"/>
          </p15:clr>
        </p15:guide>
        <p15:guide id="14" orient="horz" pos="1145">
          <p15:clr>
            <a:srgbClr val="EA9999"/>
          </p15:clr>
        </p15:guide>
        <p15:guide id="15" orient="horz" pos="1423">
          <p15:clr>
            <a:srgbClr val="EA9999"/>
          </p15:clr>
        </p15:guide>
        <p15:guide id="16" orient="horz" pos="2093">
          <p15:clr>
            <a:srgbClr val="EA9999"/>
          </p15:clr>
        </p15:guide>
        <p15:guide id="17" orient="horz" pos="3041">
          <p15:clr>
            <a:srgbClr val="EA9999"/>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p:restoredTop sz="79794" autoAdjust="0"/>
  </p:normalViewPr>
  <p:slideViewPr>
    <p:cSldViewPr snapToGrid="0">
      <p:cViewPr varScale="1">
        <p:scale>
          <a:sx n="74" d="100"/>
          <a:sy n="74" d="100"/>
        </p:scale>
        <p:origin x="860" y="48"/>
      </p:cViewPr>
      <p:guideLst>
        <p:guide pos="195"/>
        <p:guide pos="1034"/>
        <p:guide pos="1102"/>
        <p:guide pos="1940"/>
        <p:guide pos="2007"/>
        <p:guide pos="2846"/>
        <p:guide pos="2914"/>
        <p:guide pos="3753"/>
        <p:guide pos="3821"/>
        <p:guide pos="4660"/>
        <p:guide pos="4728"/>
        <p:guide pos="5567"/>
        <p:guide orient="horz" pos="195"/>
        <p:guide orient="horz" pos="1145"/>
        <p:guide orient="horz" pos="1423"/>
        <p:guide orient="horz" pos="2093"/>
        <p:guide orient="horz" pos="30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3.0/u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exels.com/photo/office-workers-sitting-with-laptops-in-the-yard-1380165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ofcom.org.uk/__data/assets/pdf_file/0025/256471/consultation-proposal-to-make-a-market-investigation-reference.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xels.com/photo/office-workers-sitting-with-laptops-in-the-yard-1380165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fcom.org.uk/__data/assets/pdf_file/0027/269127/Cloud-services-market-study-final-report.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xels.com/photo/top-view-photo-of-restaurant-225364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xels.com/photo/top-view-photo-of-restaurant-225364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dirty="0"/>
              <a:t>Version 1, </a:t>
            </a:r>
            <a:r>
              <a:rPr lang="en-GB" dirty="0"/>
              <a:t>June</a:t>
            </a:r>
            <a:r>
              <a:rPr dirty="0"/>
              <a:t> 2024	</a:t>
            </a: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bf3f93a0d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bf3f93a0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Aksonsat Uanthoeng from Pexels: https://www.pexels.com/photo/close-up-photo-of-assorted-color-of-push-pins-on-map-1078850/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bf3f93a0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4bf3f93a0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Joslyn Pickens from Pexels: https://www.pexels.com/photo/person-putting-coin-in-a-piggy-bank-3833052/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bf3f93a0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4bf3f93a0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rgbClr val="757575"/>
                </a:solidFill>
              </a:rPr>
              <a:t>Photos:</a:t>
            </a:r>
            <a:r>
              <a:rPr lang="en-GB" sz="1050" u="sng">
                <a:solidFill>
                  <a:schemeClr val="hlink"/>
                </a:solidFill>
                <a:hlinkClick r:id="rId3"/>
              </a:rPr>
              <a:t> CC BY 3.0 US</a:t>
            </a:r>
            <a:r>
              <a:rPr lang="en-GB" sz="1050">
                <a:solidFill>
                  <a:srgbClr val="757575"/>
                </a:solidFill>
              </a:rPr>
              <a:t> Mapbox Uncharted ERG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4bf3f93a0d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4bf3f93a0d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solidFill>
                  <a:schemeClr val="dk1"/>
                </a:solidFill>
                <a:latin typeface="Roboto"/>
                <a:ea typeface="Roboto"/>
                <a:cs typeface="Roboto"/>
                <a:sym typeface="Roboto"/>
              </a:rPr>
              <a:t>Photo by Mizuno K from </a:t>
            </a:r>
            <a:r>
              <a:rPr lang="en-GB" sz="1050" dirty="0" err="1">
                <a:solidFill>
                  <a:schemeClr val="dk1"/>
                </a:solidFill>
                <a:latin typeface="Roboto"/>
                <a:ea typeface="Roboto"/>
                <a:cs typeface="Roboto"/>
                <a:sym typeface="Roboto"/>
              </a:rPr>
              <a:t>Pexels</a:t>
            </a:r>
            <a:r>
              <a:rPr lang="en-GB" sz="1050" dirty="0">
                <a:solidFill>
                  <a:schemeClr val="dk1"/>
                </a:solidFill>
                <a:latin typeface="Roboto"/>
                <a:ea typeface="Roboto"/>
                <a:cs typeface="Roboto"/>
                <a:sym typeface="Roboto"/>
              </a:rPr>
              <a:t>: </a:t>
            </a:r>
            <a:r>
              <a:rPr lang="en-GB" sz="1050" u="sng" dirty="0">
                <a:solidFill>
                  <a:schemeClr val="hlink"/>
                </a:solidFill>
                <a:latin typeface="Roboto"/>
                <a:ea typeface="Roboto"/>
                <a:cs typeface="Roboto"/>
                <a:sym typeface="Roboto"/>
                <a:hlinkClick r:id="rId3"/>
              </a:rPr>
              <a:t>https://www.pexels.com/photo/office-workers-sitting-with-laptops-in-the-yard-13801654/</a:t>
            </a:r>
            <a:endParaRPr sz="1050" dirty="0">
              <a:solidFill>
                <a:schemeClr val="dk1"/>
              </a:solidFill>
              <a:latin typeface="Roboto"/>
              <a:ea typeface="Roboto"/>
              <a:cs typeface="Roboto"/>
              <a:sym typeface="Roboto"/>
            </a:endParaRPr>
          </a:p>
          <a:p>
            <a:pPr marL="0" lvl="0" indent="0" algn="l" rtl="0">
              <a:spcBef>
                <a:spcPts val="0"/>
              </a:spcBef>
              <a:spcAft>
                <a:spcPts val="0"/>
              </a:spcAft>
              <a:buNone/>
            </a:pPr>
            <a:r>
              <a:rPr lang="en-GB" sz="1050" dirty="0">
                <a:solidFill>
                  <a:schemeClr val="dk1"/>
                </a:solidFill>
                <a:latin typeface="Roboto"/>
                <a:ea typeface="Roboto"/>
                <a:cs typeface="Roboto"/>
                <a:sym typeface="Roboto"/>
              </a:rPr>
              <a:t>Article link: </a:t>
            </a:r>
            <a:r>
              <a:rPr lang="en-GB" sz="1050" u="sng" dirty="0">
                <a:solidFill>
                  <a:schemeClr val="hlink"/>
                </a:solidFill>
                <a:latin typeface="Roboto"/>
                <a:ea typeface="Roboto"/>
                <a:cs typeface="Roboto"/>
                <a:sym typeface="Roboto"/>
                <a:hlinkClick r:id="rId4"/>
              </a:rPr>
              <a:t>https://www.ofcom.org.uk/__data/assets/pdf_file/0025/256471/consultation-proposal-to-make-a-market-investigation-reference.pdf</a:t>
            </a:r>
            <a:r>
              <a:rPr lang="en-GB" sz="1050" dirty="0">
                <a:solidFill>
                  <a:schemeClr val="dk1"/>
                </a:solidFill>
                <a:latin typeface="Roboto"/>
                <a:ea typeface="Roboto"/>
                <a:cs typeface="Roboto"/>
                <a:sym typeface="Roboto"/>
              </a:rPr>
              <a:t> </a:t>
            </a:r>
            <a:endParaRPr sz="1050" dirty="0">
              <a:solidFill>
                <a:schemeClr val="dk1"/>
              </a:solidFill>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4ee6d906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4ee6d906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solidFill>
                  <a:schemeClr val="dk1"/>
                </a:solidFill>
                <a:latin typeface="Roboto"/>
                <a:ea typeface="Roboto"/>
                <a:cs typeface="Roboto"/>
                <a:sym typeface="Roboto"/>
              </a:rPr>
              <a:t>Photo by Mizuno K from </a:t>
            </a:r>
            <a:r>
              <a:rPr lang="en-GB" sz="1050" dirty="0" err="1">
                <a:solidFill>
                  <a:schemeClr val="dk1"/>
                </a:solidFill>
                <a:latin typeface="Roboto"/>
                <a:ea typeface="Roboto"/>
                <a:cs typeface="Roboto"/>
                <a:sym typeface="Roboto"/>
              </a:rPr>
              <a:t>Pexels</a:t>
            </a:r>
            <a:r>
              <a:rPr lang="en-GB" sz="1050" dirty="0">
                <a:solidFill>
                  <a:schemeClr val="dk1"/>
                </a:solidFill>
                <a:latin typeface="Roboto"/>
                <a:ea typeface="Roboto"/>
                <a:cs typeface="Roboto"/>
                <a:sym typeface="Roboto"/>
              </a:rPr>
              <a:t>: </a:t>
            </a:r>
            <a:r>
              <a:rPr lang="en-GB" sz="1050" u="sng" dirty="0">
                <a:solidFill>
                  <a:schemeClr val="hlink"/>
                </a:solidFill>
                <a:latin typeface="Roboto"/>
                <a:ea typeface="Roboto"/>
                <a:cs typeface="Roboto"/>
                <a:sym typeface="Roboto"/>
                <a:hlinkClick r:id="rId3"/>
              </a:rPr>
              <a:t>https://www.pexels.com/photo/office-workers-sitting-with-laptops-in-the-yard-13801654/</a:t>
            </a:r>
            <a:endParaRPr sz="1050" dirty="0">
              <a:solidFill>
                <a:schemeClr val="dk1"/>
              </a:solidFill>
              <a:latin typeface="Roboto"/>
              <a:ea typeface="Roboto"/>
              <a:cs typeface="Roboto"/>
              <a:sym typeface="Roboto"/>
            </a:endParaRPr>
          </a:p>
          <a:p>
            <a:pPr marL="0" lvl="0" indent="0" algn="l" rtl="0">
              <a:spcBef>
                <a:spcPts val="0"/>
              </a:spcBef>
              <a:spcAft>
                <a:spcPts val="0"/>
              </a:spcAft>
              <a:buNone/>
            </a:pPr>
            <a:r>
              <a:rPr lang="en-GB" sz="1050" dirty="0">
                <a:solidFill>
                  <a:schemeClr val="dk1"/>
                </a:solidFill>
                <a:latin typeface="Roboto"/>
                <a:ea typeface="Roboto"/>
                <a:cs typeface="Roboto"/>
                <a:sym typeface="Roboto"/>
              </a:rPr>
              <a:t>Article link: </a:t>
            </a:r>
            <a:r>
              <a:rPr lang="en-GB" sz="1050" dirty="0">
                <a:solidFill>
                  <a:srgbClr val="0B57D0"/>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https://www.ofcom.org.uk/__data/assets/pdf_file/0027/269127/Cloud-services-market-study-final-report.pdf</a:t>
            </a:r>
            <a:r>
              <a:rPr lang="en-GB" sz="1050" dirty="0">
                <a:solidFill>
                  <a:schemeClr val="dk1"/>
                </a:solidFill>
                <a:latin typeface="Roboto"/>
                <a:ea typeface="Roboto"/>
                <a:cs typeface="Roboto"/>
                <a:sym typeface="Roboto"/>
              </a:rPr>
              <a:t> </a:t>
            </a:r>
            <a:endParaRPr sz="1050" dirty="0">
              <a:solidFill>
                <a:schemeClr val="dk1"/>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bf3f93a0d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4bf3f93a0d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Answers: cloud portability – A; </a:t>
            </a:r>
            <a:r>
              <a:rPr lang="en-GB"/>
              <a:t>DaaS concept - 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bf3f93a0d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4bf3f93a0d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Dmitry Zvolskiy from Pexels: </a:t>
            </a:r>
            <a:r>
              <a:rPr lang="en-GB" sz="1050" u="sng">
                <a:solidFill>
                  <a:schemeClr val="hlink"/>
                </a:solidFill>
                <a:latin typeface="Roboto"/>
                <a:ea typeface="Roboto"/>
                <a:cs typeface="Roboto"/>
                <a:sym typeface="Roboto"/>
                <a:hlinkClick r:id="rId3"/>
              </a:rPr>
              <a:t>https://www.pexels.com/photo/top-view-photo-of-restaurant-2253643/</a:t>
            </a: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4eef28a2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4eef28a23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Dmitry Zvolskiy from Pexels: </a:t>
            </a:r>
            <a:r>
              <a:rPr lang="en-GB" sz="1050" u="sng">
                <a:solidFill>
                  <a:schemeClr val="hlink"/>
                </a:solidFill>
                <a:latin typeface="Roboto"/>
                <a:ea typeface="Roboto"/>
                <a:cs typeface="Roboto"/>
                <a:sym typeface="Roboto"/>
                <a:hlinkClick r:id="rId3"/>
              </a:rPr>
              <a:t>https://www.pexels.com/photo/top-view-photo-of-restaurant-2253643/</a:t>
            </a: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f3b03e96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3f3b03e96c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bf3f93a0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4bf3f93a0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eef28a23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4eef28a23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A0 Introduction data film: https://vimeo.com/883952704</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a22e51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a22e51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4bf3f93a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4bf3f93a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Lukas from Pexels: https://www.pexels.com/photo/close-up-photo-of-survey-spreadsheet-590022/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4bf3f93a0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4bf3f93a0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Lukas from Pexels: https://www.pexels.com/photo/close-up-photo-of-survey-spreadsheet-590022/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3f3b03e96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3f3b03e96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Tima Miroshnichenko from Pexels: https://www.pexels.com/photo/focused-professional-man-using-laptop-7567529/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4bf3f93a0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4bf3f93a0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Christina Morillo from Pexels: https://www.pexels.com/photo/software-engineer-standing-beside-server-racks-1181354/</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bf3f93a0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4bf3f93a0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3" name="Google Shape;13;p2"/>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4"/>
        <p:cNvGrpSpPr/>
        <p:nvPr/>
      </p:nvGrpSpPr>
      <p:grpSpPr>
        <a:xfrm>
          <a:off x="0" y="0"/>
          <a:ext cx="0" cy="0"/>
          <a:chOff x="0" y="0"/>
          <a:chExt cx="0" cy="0"/>
        </a:xfrm>
      </p:grpSpPr>
      <p:sp>
        <p:nvSpPr>
          <p:cNvPr id="65" name="Google Shape;6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7" name="Google Shape;37;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7"/>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9" name="Google Shape;39;p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0" name="Google Shape;40;p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426559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72"/>
        <p:cNvGrpSpPr/>
        <p:nvPr/>
      </p:nvGrpSpPr>
      <p:grpSpPr>
        <a:xfrm>
          <a:off x="0" y="0"/>
          <a:ext cx="0" cy="0"/>
          <a:chOff x="0" y="0"/>
          <a:chExt cx="0" cy="0"/>
        </a:xfrm>
      </p:grpSpPr>
      <p:sp>
        <p:nvSpPr>
          <p:cNvPr id="73" name="Google Shape;73;p14"/>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74" name="Google Shape;74;p14"/>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 name="Google Shape;75;p14"/>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76" name="Google Shape;76;p14"/>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77"/>
        <p:cNvGrpSpPr/>
        <p:nvPr/>
      </p:nvGrpSpPr>
      <p:grpSpPr>
        <a:xfrm>
          <a:off x="0" y="0"/>
          <a:ext cx="0" cy="0"/>
          <a:chOff x="0" y="0"/>
          <a:chExt cx="0" cy="0"/>
        </a:xfrm>
      </p:grpSpPr>
      <p:sp>
        <p:nvSpPr>
          <p:cNvPr id="78" name="Google Shape;78;p15"/>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79" name="Google Shape;79;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 name="Google Shape;80;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1" name="Google Shape;81;p15"/>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4" name="Google Shape;84;p16"/>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5" name="Google Shape;85;p16"/>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7" name="Google Shape;87;p16"/>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0" name="Google Shape;90;p17"/>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91" name="Google Shape;91;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2" name="Google Shape;92;p17"/>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5" name="Google Shape;95;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6" name="Google Shape;96;p18"/>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18"/>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0" name="Google Shape;100;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1" name="Google Shape;101;p19"/>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2" name="Google Shape;102;p1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3" name="Google Shape;103;p1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6" name="Google Shape;106;p2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8" name="Google Shape;108;p20"/>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9" name="Google Shape;109;p2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2" name="Google Shape;112;p2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14" name="Google Shape;114;p21"/>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5" name="Google Shape;115;p2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8" name="Google Shape;18;p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8" name="Google Shape;118;p2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0" name="Google Shape;120;p22"/>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21" name="Google Shape;121;p2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2" name="Google Shape;122;p22"/>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5" name="Google Shape;125;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6" name="Google Shape;126;p23"/>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27"/>
        <p:cNvGrpSpPr/>
        <p:nvPr/>
      </p:nvGrpSpPr>
      <p:grpSpPr>
        <a:xfrm>
          <a:off x="0" y="0"/>
          <a:ext cx="0" cy="0"/>
          <a:chOff x="0" y="0"/>
          <a:chExt cx="0" cy="0"/>
        </a:xfrm>
      </p:grpSpPr>
      <p:sp>
        <p:nvSpPr>
          <p:cNvPr id="128" name="Google Shape;128;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9" name="Google Shape;129;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1" name="Google Shape;21;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2" name="Google Shape;22;p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4"/>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7" name="Google Shape;27;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28" name="Google Shape;28;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9" name="Google Shape;29;p5"/>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2" name="Google Shape;32;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41"/>
        <p:cNvGrpSpPr/>
        <p:nvPr/>
      </p:nvGrpSpPr>
      <p:grpSpPr>
        <a:xfrm>
          <a:off x="0" y="0"/>
          <a:ext cx="0" cy="0"/>
          <a:chOff x="0" y="0"/>
          <a:chExt cx="0" cy="0"/>
        </a:xfrm>
      </p:grpSpPr>
      <p:sp>
        <p:nvSpPr>
          <p:cNvPr id="42" name="Google Shape;42;p8"/>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3" name="Google Shape;43;p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6" name="Google Shape;46;p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9" name="Google Shape;49;p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9"/>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2" name="Google Shape;52;p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5" name="Google Shape;55;p1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0"/>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8" name="Google Shape;58;p1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0"/>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0" name="Google Shape;70;p13"/>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71" name="Google Shape;71;p1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the-cc.io/tl-cloudreport"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player.vimeo.com/video/883952704?app_id=122963" TargetMode="Externa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uNjgSruOK_I"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9: Cloud delivery methods</a:t>
            </a:r>
            <a:endParaRPr/>
          </a:p>
        </p:txBody>
      </p:sp>
      <p:sp>
        <p:nvSpPr>
          <p:cNvPr id="136" name="Google Shape;136;p25"/>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environments</a:t>
            </a:r>
            <a:endParaRPr/>
          </a:p>
          <a:p>
            <a:pPr marL="0" lvl="0" indent="0" algn="l" rtl="0">
              <a:spcBef>
                <a:spcPts val="1600"/>
              </a:spcBef>
              <a:spcAft>
                <a:spcPts val="1600"/>
              </a:spcAft>
              <a:buNone/>
            </a:pPr>
            <a:endParaRPr/>
          </a:p>
        </p:txBody>
      </p:sp>
      <p:pic>
        <p:nvPicPr>
          <p:cNvPr id="137" name="Google Shape;137;p25"/>
          <p:cNvPicPr preferRelativeResize="0"/>
          <p:nvPr/>
        </p:nvPicPr>
        <p:blipFill>
          <a:blip r:embed="rId3">
            <a:alphaModFix/>
          </a:blip>
          <a:stretch>
            <a:fillRect/>
          </a:stretch>
        </p:blipFill>
        <p:spPr>
          <a:xfrm>
            <a:off x="104488" y="4408551"/>
            <a:ext cx="1355401" cy="540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224" name="Google Shape;224;p34"/>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25" name="Google Shape;225;p34"/>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6" name="Google Shape;226;p34"/>
          <p:cNvSpPr txBox="1">
            <a:spLocks noGrp="1"/>
          </p:cNvSpPr>
          <p:nvPr>
            <p:ph type="body" idx="1"/>
          </p:nvPr>
        </p:nvSpPr>
        <p:spPr>
          <a:xfrm>
            <a:off x="310900" y="1017725"/>
            <a:ext cx="4947000" cy="381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900"/>
              <a:t>One use of DaaS is to provide and store precise location information. Location data allows organisations to add context to their data analysis. For example, are there particular purchasing trends from certain countries or areas of the world.</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GB" sz="1900"/>
              <a:t>As a small group, explore the </a:t>
            </a:r>
            <a:r>
              <a:rPr lang="en-GB" sz="1900" b="1"/>
              <a:t>uses</a:t>
            </a:r>
            <a:r>
              <a:rPr lang="en-GB" sz="1900"/>
              <a:t>, </a:t>
            </a:r>
            <a:r>
              <a:rPr lang="en-GB" sz="1900" b="1"/>
              <a:t>benefits</a:t>
            </a:r>
            <a:r>
              <a:rPr lang="en-GB" sz="1900"/>
              <a:t>, and </a:t>
            </a:r>
            <a:r>
              <a:rPr lang="en-GB" sz="1900" b="1"/>
              <a:t>limitations</a:t>
            </a:r>
            <a:r>
              <a:rPr lang="en-GB" sz="1900"/>
              <a:t> of DaaS.</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GB" sz="1900"/>
              <a:t>Prepare a short presentation to share with the rest of the group.</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p:txBody>
      </p:sp>
      <p:sp>
        <p:nvSpPr>
          <p:cNvPr id="227" name="Google Shape;227;p34"/>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DaaS in organisations  </a:t>
            </a:r>
            <a:endParaRPr/>
          </a:p>
        </p:txBody>
      </p:sp>
      <p:pic>
        <p:nvPicPr>
          <p:cNvPr id="228" name="Google Shape;228;p34"/>
          <p:cNvPicPr preferRelativeResize="0"/>
          <p:nvPr/>
        </p:nvPicPr>
        <p:blipFill>
          <a:blip r:embed="rId3">
            <a:alphaModFix/>
          </a:blip>
          <a:stretch>
            <a:fillRect/>
          </a:stretch>
        </p:blipFill>
        <p:spPr>
          <a:xfrm>
            <a:off x="5403125" y="1224125"/>
            <a:ext cx="3581300" cy="23875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2"/>
        <p:cNvGrpSpPr/>
        <p:nvPr/>
      </p:nvGrpSpPr>
      <p:grpSpPr>
        <a:xfrm>
          <a:off x="0" y="0"/>
          <a:ext cx="0" cy="0"/>
          <a:chOff x="0" y="0"/>
          <a:chExt cx="0" cy="0"/>
        </a:xfrm>
      </p:grpSpPr>
      <p:sp>
        <p:nvSpPr>
          <p:cNvPr id="233" name="Google Shape;233;p3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234" name="Google Shape;234;p35"/>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35" name="Google Shape;235;p35"/>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6" name="Google Shape;236;p35"/>
          <p:cNvSpPr txBox="1">
            <a:spLocks noGrp="1"/>
          </p:cNvSpPr>
          <p:nvPr>
            <p:ph type="body" idx="1"/>
          </p:nvPr>
        </p:nvSpPr>
        <p:spPr>
          <a:xfrm>
            <a:off x="310900" y="1017725"/>
            <a:ext cx="4947000" cy="381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Cloud sourcing</a:t>
            </a:r>
            <a:r>
              <a:rPr lang="en-GB"/>
              <a:t> is a process by which cloud products or services and their deployment is provided by a </a:t>
            </a:r>
            <a:r>
              <a:rPr lang="en-GB" b="1"/>
              <a:t>cloud service provider.</a:t>
            </a:r>
            <a:endParaRPr b="1"/>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Subscribers or clients will pay a fee for the service. Cloud sourcing offers the client </a:t>
            </a:r>
            <a:r>
              <a:rPr lang="en-GB" b="1"/>
              <a:t>scalability </a:t>
            </a:r>
            <a:r>
              <a:rPr lang="en-GB"/>
              <a:t>as they can increase or decrease their provision to meet their current needs. </a:t>
            </a:r>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GB"/>
              <a:t>Examples of cloud sourcing for individuals include Google Drive, Microsoft OneDrive, and Dropbox.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237" name="Google Shape;237;p35"/>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Cloud sourcing </a:t>
            </a:r>
            <a:endParaRPr/>
          </a:p>
        </p:txBody>
      </p:sp>
      <p:pic>
        <p:nvPicPr>
          <p:cNvPr id="238" name="Google Shape;238;p35"/>
          <p:cNvPicPr preferRelativeResize="0"/>
          <p:nvPr/>
        </p:nvPicPr>
        <p:blipFill>
          <a:blip r:embed="rId3">
            <a:alphaModFix/>
          </a:blip>
          <a:stretch>
            <a:fillRect/>
          </a:stretch>
        </p:blipFill>
        <p:spPr>
          <a:xfrm>
            <a:off x="5442150" y="1244750"/>
            <a:ext cx="3581299" cy="23832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2"/>
        <p:cNvGrpSpPr/>
        <p:nvPr/>
      </p:nvGrpSpPr>
      <p:grpSpPr>
        <a:xfrm>
          <a:off x="0" y="0"/>
          <a:ext cx="0" cy="0"/>
          <a:chOff x="0" y="0"/>
          <a:chExt cx="0" cy="0"/>
        </a:xfrm>
      </p:grpSpPr>
      <p:sp>
        <p:nvSpPr>
          <p:cNvPr id="243" name="Google Shape;243;p3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44" name="Google Shape;244;p3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45" name="Google Shape;245;p36"/>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6" name="Google Shape;246;p36"/>
          <p:cNvSpPr txBox="1">
            <a:spLocks noGrp="1"/>
          </p:cNvSpPr>
          <p:nvPr>
            <p:ph type="body" idx="1"/>
          </p:nvPr>
        </p:nvSpPr>
        <p:spPr>
          <a:xfrm>
            <a:off x="310900" y="1017725"/>
            <a:ext cx="5459400" cy="381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Cloud portability </a:t>
            </a:r>
            <a:r>
              <a:rPr lang="en-GB"/>
              <a:t>is the ability to move a cloud system or resources from one location or service provider to the other with minimal issues.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b="1"/>
              <a:t>Cloud interoperability</a:t>
            </a:r>
            <a:r>
              <a:rPr lang="en-GB"/>
              <a:t> is the ability of two cloud computing service providers to interact with each other to facilitate the exchange of information.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Some cloud providers can make it challenging to transfer data to a different service provider in a hope to retain or discourage clients from moving.</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247" name="Google Shape;247;p3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Cloud portability and interoperability </a:t>
            </a:r>
            <a:endParaRPr/>
          </a:p>
        </p:txBody>
      </p:sp>
      <p:pic>
        <p:nvPicPr>
          <p:cNvPr id="248" name="Google Shape;248;p36"/>
          <p:cNvPicPr preferRelativeResize="0"/>
          <p:nvPr/>
        </p:nvPicPr>
        <p:blipFill>
          <a:blip r:embed="rId3">
            <a:alphaModFix/>
          </a:blip>
          <a:stretch>
            <a:fillRect/>
          </a:stretch>
        </p:blipFill>
        <p:spPr>
          <a:xfrm>
            <a:off x="5902450" y="1346025"/>
            <a:ext cx="3068899" cy="20472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2"/>
        <p:cNvGrpSpPr/>
        <p:nvPr/>
      </p:nvGrpSpPr>
      <p:grpSpPr>
        <a:xfrm>
          <a:off x="0" y="0"/>
          <a:ext cx="0" cy="0"/>
          <a:chOff x="0" y="0"/>
          <a:chExt cx="0" cy="0"/>
        </a:xfrm>
      </p:grpSpPr>
      <p:sp>
        <p:nvSpPr>
          <p:cNvPr id="253" name="Google Shape;253;p3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54" name="Google Shape;254;p37"/>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55" name="Google Shape;255;p37"/>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6" name="Google Shape;256;p37"/>
          <p:cNvSpPr txBox="1">
            <a:spLocks noGrp="1"/>
          </p:cNvSpPr>
          <p:nvPr>
            <p:ph type="body" idx="1"/>
          </p:nvPr>
        </p:nvSpPr>
        <p:spPr>
          <a:xfrm>
            <a:off x="310900" y="1017725"/>
            <a:ext cx="5755200" cy="381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900"/>
              <a:t>In 2023, the Ofcom consultation: </a:t>
            </a:r>
            <a:r>
              <a:rPr lang="en-GB" sz="1900" i="1"/>
              <a:t>Public cloud infrastructure services </a:t>
            </a:r>
            <a:r>
              <a:rPr lang="en-GB" sz="1900"/>
              <a:t>stated:</a:t>
            </a:r>
            <a:endParaRPr sz="1900"/>
          </a:p>
          <a:p>
            <a:pPr marL="0" lvl="0" indent="0" algn="l" rtl="0">
              <a:lnSpc>
                <a:spcPct val="100000"/>
              </a:lnSpc>
              <a:spcBef>
                <a:spcPts val="0"/>
              </a:spcBef>
              <a:spcAft>
                <a:spcPts val="0"/>
              </a:spcAft>
              <a:buNone/>
            </a:pPr>
            <a:endParaRPr sz="1900" b="1"/>
          </a:p>
          <a:p>
            <a:pPr marL="0" lvl="0" indent="0" algn="l" rtl="0">
              <a:lnSpc>
                <a:spcPct val="100000"/>
              </a:lnSpc>
              <a:spcBef>
                <a:spcPts val="0"/>
              </a:spcBef>
              <a:spcAft>
                <a:spcPts val="0"/>
              </a:spcAft>
              <a:buNone/>
            </a:pPr>
            <a:r>
              <a:rPr lang="en-GB" sz="1900" b="1"/>
              <a:t>“Our provisional view is that there are features of the market that act as barriers to switching and multi-cloud use, that we have reasonable grounds to suspect that these features prevent, restrict, or distort competition in the UK.”</a:t>
            </a:r>
            <a:endParaRPr sz="1900" b="1"/>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p:txBody>
      </p:sp>
      <p:sp>
        <p:nvSpPr>
          <p:cNvPr id="257" name="Google Shape;257;p37"/>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Cloud portability and interoperability </a:t>
            </a:r>
            <a:endParaRPr/>
          </a:p>
        </p:txBody>
      </p:sp>
      <p:pic>
        <p:nvPicPr>
          <p:cNvPr id="258" name="Google Shape;258;p37"/>
          <p:cNvPicPr preferRelativeResize="0"/>
          <p:nvPr/>
        </p:nvPicPr>
        <p:blipFill>
          <a:blip r:embed="rId3">
            <a:alphaModFix/>
          </a:blip>
          <a:stretch>
            <a:fillRect/>
          </a:stretch>
        </p:blipFill>
        <p:spPr>
          <a:xfrm>
            <a:off x="6592725" y="997150"/>
            <a:ext cx="2099466" cy="3149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2"/>
        <p:cNvGrpSpPr/>
        <p:nvPr/>
      </p:nvGrpSpPr>
      <p:grpSpPr>
        <a:xfrm>
          <a:off x="0" y="0"/>
          <a:ext cx="0" cy="0"/>
          <a:chOff x="0" y="0"/>
          <a:chExt cx="0" cy="0"/>
        </a:xfrm>
      </p:grpSpPr>
      <p:sp>
        <p:nvSpPr>
          <p:cNvPr id="263" name="Google Shape;263;p3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64" name="Google Shape;264;p38"/>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65" name="Google Shape;265;p38"/>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6" name="Google Shape;266;p38"/>
          <p:cNvSpPr txBox="1">
            <a:spLocks noGrp="1"/>
          </p:cNvSpPr>
          <p:nvPr>
            <p:ph type="body" idx="1"/>
          </p:nvPr>
        </p:nvSpPr>
        <p:spPr>
          <a:xfrm>
            <a:off x="310900" y="1170125"/>
            <a:ext cx="4474200" cy="30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900" dirty="0"/>
              <a:t>Read the article. Do you agree with Ofcom’s suggestions?</a:t>
            </a:r>
            <a:endParaRPr sz="1900" dirty="0"/>
          </a:p>
          <a:p>
            <a:pPr marL="0" lvl="0" indent="0" algn="l" rtl="0">
              <a:lnSpc>
                <a:spcPct val="100000"/>
              </a:lnSpc>
              <a:spcBef>
                <a:spcPts val="0"/>
              </a:spcBef>
              <a:spcAft>
                <a:spcPts val="0"/>
              </a:spcAft>
              <a:buNone/>
            </a:pPr>
            <a:endParaRPr sz="1900" dirty="0"/>
          </a:p>
          <a:p>
            <a:pPr marL="0" lvl="0" indent="0" algn="l" rtl="0">
              <a:lnSpc>
                <a:spcPct val="100000"/>
              </a:lnSpc>
              <a:spcBef>
                <a:spcPts val="0"/>
              </a:spcBef>
              <a:spcAft>
                <a:spcPts val="0"/>
              </a:spcAft>
              <a:buNone/>
            </a:pPr>
            <a:endParaRPr sz="1900" dirty="0"/>
          </a:p>
          <a:p>
            <a:pPr marL="0" lvl="0" indent="0" algn="l" rtl="0">
              <a:lnSpc>
                <a:spcPct val="100000"/>
              </a:lnSpc>
              <a:spcBef>
                <a:spcPts val="0"/>
              </a:spcBef>
              <a:spcAft>
                <a:spcPts val="0"/>
              </a:spcAft>
              <a:buNone/>
            </a:pPr>
            <a:r>
              <a:rPr lang="en-GB" sz="1900" dirty="0"/>
              <a:t>Open and complete the ‘</a:t>
            </a:r>
            <a:r>
              <a:rPr lang="en-GB" sz="1900" b="1" dirty="0"/>
              <a:t>A2 Activity sheet </a:t>
            </a:r>
            <a:r>
              <a:rPr lang="en-GB" sz="1900" dirty="0"/>
              <a:t>– Cloud portability and interoperability’ to summarise your findings.</a:t>
            </a:r>
            <a:endParaRPr sz="2000" dirty="0"/>
          </a:p>
          <a:p>
            <a:pPr marL="0" lvl="0" indent="0" algn="l" rtl="0">
              <a:lnSpc>
                <a:spcPct val="100000"/>
              </a:lnSpc>
              <a:spcBef>
                <a:spcPts val="0"/>
              </a:spcBef>
              <a:spcAft>
                <a:spcPts val="0"/>
              </a:spcAft>
              <a:buNone/>
            </a:pPr>
            <a:endParaRPr sz="1900" dirty="0"/>
          </a:p>
          <a:p>
            <a:pPr marL="0" lvl="0" indent="0" algn="l" rtl="0">
              <a:lnSpc>
                <a:spcPct val="100000"/>
              </a:lnSpc>
              <a:spcBef>
                <a:spcPts val="0"/>
              </a:spcBef>
              <a:spcAft>
                <a:spcPts val="0"/>
              </a:spcAft>
              <a:buNone/>
            </a:pPr>
            <a:endParaRPr sz="1900" dirty="0"/>
          </a:p>
          <a:p>
            <a:pPr marL="0" lvl="0" indent="0" algn="l" rtl="0">
              <a:lnSpc>
                <a:spcPct val="100000"/>
              </a:lnSpc>
              <a:spcBef>
                <a:spcPts val="0"/>
              </a:spcBef>
              <a:spcAft>
                <a:spcPts val="0"/>
              </a:spcAft>
              <a:buNone/>
            </a:pPr>
            <a:endParaRPr sz="1900" dirty="0"/>
          </a:p>
        </p:txBody>
      </p:sp>
      <p:sp>
        <p:nvSpPr>
          <p:cNvPr id="267" name="Google Shape;267;p38"/>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Cloud portability and interoperability </a:t>
            </a:r>
            <a:endParaRPr/>
          </a:p>
        </p:txBody>
      </p:sp>
      <p:sp>
        <p:nvSpPr>
          <p:cNvPr id="268" name="Google Shape;268;p38"/>
          <p:cNvSpPr txBox="1"/>
          <p:nvPr/>
        </p:nvSpPr>
        <p:spPr>
          <a:xfrm>
            <a:off x="4946100" y="979725"/>
            <a:ext cx="3891900" cy="3765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GB" sz="1600" dirty="0">
                <a:solidFill>
                  <a:srgbClr val="CD2355"/>
                </a:solidFill>
                <a:latin typeface="Quicksand SemiBold"/>
                <a:ea typeface="Quicksand SemiBold"/>
                <a:cs typeface="Quicksand SemiBold"/>
                <a:sym typeface="Quicksand SemiBold"/>
              </a:rPr>
              <a:t>Cloud portability and interoperability</a:t>
            </a:r>
            <a:endParaRPr sz="1600" dirty="0">
              <a:solidFill>
                <a:srgbClr val="CD2355"/>
              </a:solidFill>
              <a:latin typeface="Quicksand SemiBold"/>
              <a:ea typeface="Quicksand SemiBold"/>
              <a:cs typeface="Quicksand SemiBold"/>
              <a:sym typeface="Quicksand SemiBold"/>
            </a:endParaRPr>
          </a:p>
          <a:p>
            <a:pPr marL="0" lvl="0" indent="0" algn="l" rtl="0">
              <a:lnSpc>
                <a:spcPct val="115000"/>
              </a:lnSpc>
              <a:spcBef>
                <a:spcPts val="600"/>
              </a:spcBef>
              <a:spcAft>
                <a:spcPts val="0"/>
              </a:spcAft>
              <a:buClr>
                <a:schemeClr val="dk1"/>
              </a:buClr>
              <a:buSzPts val="1100"/>
              <a:buFont typeface="Arial"/>
              <a:buNone/>
            </a:pPr>
            <a:endParaRPr sz="700"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700" dirty="0">
                <a:solidFill>
                  <a:schemeClr val="dk1"/>
                </a:solidFill>
                <a:latin typeface="Quicksand"/>
                <a:ea typeface="Quicksand"/>
                <a:cs typeface="Quicksand"/>
                <a:sym typeface="Quicksand"/>
              </a:rPr>
              <a:t>In 2023 the Ofcom consultation: </a:t>
            </a:r>
            <a:r>
              <a:rPr lang="en-GB" sz="700" i="1" dirty="0">
                <a:solidFill>
                  <a:schemeClr val="dk1"/>
                </a:solidFill>
                <a:latin typeface="Quicksand"/>
                <a:ea typeface="Quicksand"/>
                <a:cs typeface="Quicksand"/>
                <a:sym typeface="Quicksand"/>
              </a:rPr>
              <a:t>Public cloud infrastructure services </a:t>
            </a:r>
            <a:r>
              <a:rPr lang="en-GB" sz="700" dirty="0">
                <a:solidFill>
                  <a:schemeClr val="dk1"/>
                </a:solidFill>
                <a:latin typeface="Quicksand"/>
                <a:ea typeface="Quicksand"/>
                <a:cs typeface="Quicksand"/>
                <a:sym typeface="Quicksand"/>
              </a:rPr>
              <a:t>stated:</a:t>
            </a:r>
            <a:endParaRPr sz="700"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700" b="1"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700" b="1" dirty="0">
                <a:solidFill>
                  <a:schemeClr val="dk1"/>
                </a:solidFill>
                <a:latin typeface="Quicksand"/>
                <a:ea typeface="Quicksand"/>
                <a:cs typeface="Quicksand"/>
                <a:sym typeface="Quicksand"/>
              </a:rPr>
              <a:t>“Our provisional view is that there are features of the market that act as barriers to switching and multi-cloud use, that we have reasonable grounds to suspect that these features prevent, restrict, or distort competition in the UK”</a:t>
            </a:r>
            <a:endParaRPr sz="700" b="1"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700" b="1"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700" b="1" dirty="0">
                <a:solidFill>
                  <a:srgbClr val="FFFFFF"/>
                </a:solidFill>
                <a:highlight>
                  <a:srgbClr val="CD2355"/>
                </a:highlight>
                <a:latin typeface="Quicksand"/>
                <a:ea typeface="Quicksand"/>
                <a:cs typeface="Quicksand"/>
                <a:sym typeface="Quicksand"/>
              </a:rPr>
              <a:t>Task</a:t>
            </a:r>
            <a:endParaRPr sz="700" b="1" dirty="0">
              <a:solidFill>
                <a:srgbClr val="FFFFFF"/>
              </a:solidFill>
              <a:highlight>
                <a:srgbClr val="CD2355"/>
              </a:highlight>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700"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700" dirty="0">
                <a:solidFill>
                  <a:schemeClr val="dk1"/>
                </a:solidFill>
                <a:latin typeface="Quicksand"/>
                <a:ea typeface="Quicksand"/>
                <a:cs typeface="Quicksand"/>
                <a:sym typeface="Quicksand"/>
              </a:rPr>
              <a:t>Read the full article here: </a:t>
            </a:r>
            <a:r>
              <a:rPr lang="en-GB" sz="700" u="sng" dirty="0">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https://the-cc.io/tl-cloudreport</a:t>
            </a:r>
            <a:r>
              <a:rPr lang="en-GB" sz="700" dirty="0">
                <a:solidFill>
                  <a:schemeClr val="dk1"/>
                </a:solidFill>
                <a:latin typeface="Quicksand"/>
                <a:ea typeface="Quicksand"/>
                <a:cs typeface="Quicksand"/>
                <a:sym typeface="Quicksand"/>
              </a:rPr>
              <a:t> </a:t>
            </a:r>
            <a:endParaRPr sz="700"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700" dirty="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700" dirty="0">
                <a:solidFill>
                  <a:schemeClr val="dk1"/>
                </a:solidFill>
                <a:latin typeface="Quicksand"/>
                <a:ea typeface="Quicksand"/>
                <a:cs typeface="Quicksand"/>
                <a:sym typeface="Quicksand"/>
              </a:rPr>
              <a:t>Summarise the points from the article below:</a:t>
            </a:r>
            <a:endParaRPr sz="700" dirty="0">
              <a:solidFill>
                <a:schemeClr val="dk1"/>
              </a:solidFill>
              <a:latin typeface="Quicksand"/>
              <a:ea typeface="Quicksand"/>
              <a:cs typeface="Quicksand"/>
              <a:sym typeface="Quicksand"/>
            </a:endParaRPr>
          </a:p>
          <a:p>
            <a:pPr marL="0" lvl="0" indent="0" algn="l" rtl="0">
              <a:spcBef>
                <a:spcPts val="0"/>
              </a:spcBef>
              <a:spcAft>
                <a:spcPts val="0"/>
              </a:spcAft>
              <a:buClr>
                <a:srgbClr val="000000"/>
              </a:buClr>
              <a:buSzPts val="1100"/>
              <a:buFont typeface="Arial"/>
              <a:buNone/>
            </a:pPr>
            <a:endParaRPr sz="900" dirty="0">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None/>
            </a:pPr>
            <a:endParaRPr sz="1100" dirty="0">
              <a:solidFill>
                <a:srgbClr val="000000"/>
              </a:solidFill>
              <a:latin typeface="Quicksand"/>
              <a:ea typeface="Quicksand"/>
              <a:cs typeface="Quicksand"/>
              <a:sym typeface="Quicksand"/>
            </a:endParaRPr>
          </a:p>
          <a:p>
            <a:pPr marL="0" lvl="0" indent="0" algn="l" rtl="0">
              <a:lnSpc>
                <a:spcPct val="115000"/>
              </a:lnSpc>
              <a:spcBef>
                <a:spcPts val="0"/>
              </a:spcBef>
              <a:spcAft>
                <a:spcPts val="0"/>
              </a:spcAft>
              <a:buClr>
                <a:srgbClr val="000000"/>
              </a:buClr>
              <a:buSzPts val="1100"/>
              <a:buFont typeface="Arial"/>
              <a:buNone/>
            </a:pPr>
            <a:endParaRPr sz="1100" dirty="0">
              <a:solidFill>
                <a:srgbClr val="000000"/>
              </a:solidFill>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
        <p:nvSpPr>
          <p:cNvPr id="269" name="Google Shape;269;p38"/>
          <p:cNvSpPr txBox="1"/>
          <p:nvPr/>
        </p:nvSpPr>
        <p:spPr>
          <a:xfrm>
            <a:off x="5046750" y="2913463"/>
            <a:ext cx="3687600" cy="169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75" name="Google Shape;275;p3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Retrieval activity </a:t>
            </a:r>
            <a:endParaRPr/>
          </a:p>
        </p:txBody>
      </p:sp>
      <p:sp>
        <p:nvSpPr>
          <p:cNvPr id="276" name="Google Shape;276;p3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Retrieval practice</a:t>
            </a:r>
            <a:endParaRPr/>
          </a:p>
        </p:txBody>
      </p:sp>
      <p:sp>
        <p:nvSpPr>
          <p:cNvPr id="277" name="Google Shape;277;p39"/>
          <p:cNvSpPr txBox="1"/>
          <p:nvPr/>
        </p:nvSpPr>
        <p:spPr>
          <a:xfrm>
            <a:off x="321400" y="961650"/>
            <a:ext cx="4086000" cy="38676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following is the correct description of </a:t>
            </a:r>
            <a:r>
              <a:rPr lang="en-GB" b="1">
                <a:latin typeface="Quicksand"/>
                <a:ea typeface="Quicksand"/>
                <a:cs typeface="Quicksand"/>
                <a:sym typeface="Quicksand"/>
              </a:rPr>
              <a:t>cloud portability?</a:t>
            </a:r>
            <a:endParaRPr b="1">
              <a:latin typeface="Quicksand"/>
              <a:ea typeface="Quicksand"/>
              <a:cs typeface="Quicksand"/>
              <a:sym typeface="Quicksand"/>
            </a:endParaRPr>
          </a:p>
          <a:p>
            <a:pPr marL="0" lvl="0" indent="0" algn="l" rtl="0">
              <a:lnSpc>
                <a:spcPct val="112000"/>
              </a:lnSpc>
              <a:spcBef>
                <a:spcPts val="600"/>
              </a:spcBef>
              <a:spcAft>
                <a:spcPts val="0"/>
              </a:spcAft>
              <a:buNone/>
            </a:pP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The ability to move a cloud system or resource from one service provider to another with minimal issues.</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The ability of two cloud service providers to interact with each other to facilitate the exchange of information.</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 process by which cloud products or services and their deployment is provided by a cloud service provider.</a:t>
            </a:r>
            <a:endParaRPr>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
        <p:nvSpPr>
          <p:cNvPr id="278" name="Google Shape;278;p39"/>
          <p:cNvSpPr txBox="1"/>
          <p:nvPr/>
        </p:nvSpPr>
        <p:spPr>
          <a:xfrm>
            <a:off x="4825325" y="961650"/>
            <a:ext cx="4086000" cy="36594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DaaS concept does the following description describe?</a:t>
            </a:r>
            <a:endParaRPr>
              <a:latin typeface="Quicksand"/>
              <a:ea typeface="Quicksand"/>
              <a:cs typeface="Quicksand"/>
              <a:sym typeface="Quicksand"/>
            </a:endParaRPr>
          </a:p>
          <a:p>
            <a:pPr marL="0" lvl="0" indent="0" algn="l" rtl="0">
              <a:lnSpc>
                <a:spcPct val="112000"/>
              </a:lnSpc>
              <a:spcBef>
                <a:spcPts val="600"/>
              </a:spcBef>
              <a:spcAft>
                <a:spcPts val="0"/>
              </a:spcAft>
              <a:buNone/>
            </a:pPr>
            <a:endParaRPr>
              <a:latin typeface="Quicksand"/>
              <a:ea typeface="Quicksand"/>
              <a:cs typeface="Quicksand"/>
              <a:sym typeface="Quicksand"/>
            </a:endParaRPr>
          </a:p>
          <a:p>
            <a:pPr marL="0" lvl="0" indent="0" algn="l" rtl="0">
              <a:lnSpc>
                <a:spcPct val="112000"/>
              </a:lnSpc>
              <a:spcBef>
                <a:spcPts val="600"/>
              </a:spcBef>
              <a:spcAft>
                <a:spcPts val="0"/>
              </a:spcAft>
              <a:buNone/>
            </a:pPr>
            <a:r>
              <a:rPr lang="en-GB" b="1">
                <a:latin typeface="Quicksand"/>
                <a:ea typeface="Quicksand"/>
                <a:cs typeface="Quicksand"/>
                <a:sym typeface="Quicksand"/>
              </a:rPr>
              <a:t>Software applications that display information in a visual format such as a graph or chart for data analysis purposes. </a:t>
            </a:r>
            <a:endParaRPr b="1">
              <a:latin typeface="Quicksand"/>
              <a:ea typeface="Quicksand"/>
              <a:cs typeface="Quicksand"/>
              <a:sym typeface="Quicksand"/>
            </a:endParaRPr>
          </a:p>
          <a:p>
            <a:pPr marL="0" lvl="0" indent="0" algn="l" rtl="0">
              <a:lnSpc>
                <a:spcPct val="112000"/>
              </a:lnSpc>
              <a:spcBef>
                <a:spcPts val="600"/>
              </a:spcBef>
              <a:spcAft>
                <a:spcPts val="0"/>
              </a:spcAft>
              <a:buNone/>
            </a:pPr>
            <a:endParaRPr i="1">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Data lakes</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Data science platforms</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Dashboards</a:t>
            </a:r>
            <a:endParaRPr>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
        <p:nvSpPr>
          <p:cNvPr id="279" name="Google Shape;279;p39"/>
          <p:cNvSpPr txBox="1"/>
          <p:nvPr/>
        </p:nvSpPr>
        <p:spPr>
          <a:xfrm>
            <a:off x="321120" y="961650"/>
            <a:ext cx="4086000" cy="38676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dirty="0">
                <a:solidFill>
                  <a:srgbClr val="FFFFFF"/>
                </a:solidFill>
                <a:highlight>
                  <a:srgbClr val="CD2355"/>
                </a:highlight>
                <a:latin typeface="Quicksand"/>
                <a:ea typeface="Quicksand"/>
                <a:cs typeface="Quicksand"/>
                <a:sym typeface="Quicksand"/>
              </a:rPr>
              <a:t> Question </a:t>
            </a:r>
            <a:r>
              <a:rPr lang="en-GB" dirty="0">
                <a:solidFill>
                  <a:srgbClr val="FFFFFF"/>
                </a:solidFill>
                <a:latin typeface="Quicksand"/>
                <a:ea typeface="Quicksand"/>
                <a:cs typeface="Quicksand"/>
                <a:sym typeface="Quicksand"/>
              </a:rPr>
              <a:t>.</a:t>
            </a:r>
            <a:r>
              <a:rPr lang="en-GB" dirty="0">
                <a:solidFill>
                  <a:srgbClr val="5B5BA5"/>
                </a:solidFill>
                <a:latin typeface="Quicksand"/>
                <a:ea typeface="Quicksand"/>
                <a:cs typeface="Quicksand"/>
                <a:sym typeface="Quicksand"/>
              </a:rPr>
              <a:t> </a:t>
            </a:r>
            <a:endParaRPr dirty="0">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dirty="0">
                <a:latin typeface="Quicksand"/>
                <a:ea typeface="Quicksand"/>
                <a:cs typeface="Quicksand"/>
                <a:sym typeface="Quicksand"/>
              </a:rPr>
              <a:t>Which of the following is the correct description of </a:t>
            </a:r>
            <a:r>
              <a:rPr lang="en-GB" b="1" dirty="0">
                <a:latin typeface="Quicksand"/>
                <a:ea typeface="Quicksand"/>
                <a:cs typeface="Quicksand"/>
                <a:sym typeface="Quicksand"/>
              </a:rPr>
              <a:t>cloud portability?</a:t>
            </a:r>
            <a:endParaRPr b="1" dirty="0">
              <a:latin typeface="Quicksand"/>
              <a:ea typeface="Quicksand"/>
              <a:cs typeface="Quicksand"/>
              <a:sym typeface="Quicksand"/>
            </a:endParaRPr>
          </a:p>
          <a:p>
            <a:pPr marL="0" lvl="0" indent="0" algn="l" rtl="0">
              <a:lnSpc>
                <a:spcPct val="112000"/>
              </a:lnSpc>
              <a:spcBef>
                <a:spcPts val="600"/>
              </a:spcBef>
              <a:spcAft>
                <a:spcPts val="0"/>
              </a:spcAft>
              <a:buNone/>
            </a:pPr>
            <a:endParaRPr dirty="0">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b="1" dirty="0">
                <a:latin typeface="Quicksand"/>
                <a:ea typeface="Quicksand"/>
                <a:cs typeface="Quicksand"/>
                <a:sym typeface="Quicksand"/>
              </a:rPr>
              <a:t>The ability to move a cloud system or resource from one service provider to another with minimal issues.</a:t>
            </a:r>
            <a:endParaRPr b="1" dirty="0">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The ability of two cloud service providers to interact with each other to facilitate the exchange of information.</a:t>
            </a:r>
            <a:endParaRPr dirty="0">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dirty="0">
                <a:latin typeface="Quicksand"/>
                <a:ea typeface="Quicksand"/>
                <a:cs typeface="Quicksand"/>
                <a:sym typeface="Quicksand"/>
              </a:rPr>
              <a:t>A process by which cloud products or services and their deployment is provided by a cloud service provider.</a:t>
            </a:r>
            <a:endParaRPr dirty="0">
              <a:latin typeface="Quicksand"/>
              <a:ea typeface="Quicksand"/>
              <a:cs typeface="Quicksand"/>
              <a:sym typeface="Quicksand"/>
            </a:endParaRPr>
          </a:p>
          <a:p>
            <a:pPr marL="457200" lvl="0" indent="0" algn="l" rtl="0">
              <a:lnSpc>
                <a:spcPct val="112000"/>
              </a:lnSpc>
              <a:spcBef>
                <a:spcPts val="600"/>
              </a:spcBef>
              <a:spcAft>
                <a:spcPts val="0"/>
              </a:spcAft>
              <a:buNone/>
            </a:pPr>
            <a:endParaRPr dirty="0">
              <a:latin typeface="Quicksand"/>
              <a:ea typeface="Quicksand"/>
              <a:cs typeface="Quicksand"/>
              <a:sym typeface="Quicksand"/>
            </a:endParaRPr>
          </a:p>
        </p:txBody>
      </p:sp>
      <p:sp>
        <p:nvSpPr>
          <p:cNvPr id="280" name="Google Shape;280;p39"/>
          <p:cNvSpPr txBox="1"/>
          <p:nvPr/>
        </p:nvSpPr>
        <p:spPr>
          <a:xfrm>
            <a:off x="4829198" y="961066"/>
            <a:ext cx="4086000" cy="36594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DaaS concept does the following description describe?</a:t>
            </a:r>
            <a:endParaRPr>
              <a:latin typeface="Quicksand"/>
              <a:ea typeface="Quicksand"/>
              <a:cs typeface="Quicksand"/>
              <a:sym typeface="Quicksand"/>
            </a:endParaRPr>
          </a:p>
          <a:p>
            <a:pPr marL="0" lvl="0" indent="0" algn="l" rtl="0">
              <a:lnSpc>
                <a:spcPct val="112000"/>
              </a:lnSpc>
              <a:spcBef>
                <a:spcPts val="600"/>
              </a:spcBef>
              <a:spcAft>
                <a:spcPts val="0"/>
              </a:spcAft>
              <a:buNone/>
            </a:pPr>
            <a:endParaRPr>
              <a:latin typeface="Quicksand"/>
              <a:ea typeface="Quicksand"/>
              <a:cs typeface="Quicksand"/>
              <a:sym typeface="Quicksand"/>
            </a:endParaRPr>
          </a:p>
          <a:p>
            <a:pPr marL="0" lvl="0" indent="0" algn="l" rtl="0">
              <a:lnSpc>
                <a:spcPct val="112000"/>
              </a:lnSpc>
              <a:spcBef>
                <a:spcPts val="600"/>
              </a:spcBef>
              <a:spcAft>
                <a:spcPts val="0"/>
              </a:spcAft>
              <a:buNone/>
            </a:pPr>
            <a:r>
              <a:rPr lang="en-GB" b="1">
                <a:latin typeface="Quicksand"/>
                <a:ea typeface="Quicksand"/>
                <a:cs typeface="Quicksand"/>
                <a:sym typeface="Quicksand"/>
              </a:rPr>
              <a:t>Software applications that display information in a visual format such as a graph or chart for data analysis purposes. </a:t>
            </a:r>
            <a:endParaRPr b="1">
              <a:latin typeface="Quicksand"/>
              <a:ea typeface="Quicksand"/>
              <a:cs typeface="Quicksand"/>
              <a:sym typeface="Quicksand"/>
            </a:endParaRPr>
          </a:p>
          <a:p>
            <a:pPr marL="0" lvl="0" indent="0" algn="l" rtl="0">
              <a:lnSpc>
                <a:spcPct val="112000"/>
              </a:lnSpc>
              <a:spcBef>
                <a:spcPts val="600"/>
              </a:spcBef>
              <a:spcAft>
                <a:spcPts val="0"/>
              </a:spcAft>
              <a:buNone/>
            </a:pPr>
            <a:endParaRPr i="1">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Data lakes</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Data science platforms</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b="1">
                <a:latin typeface="Quicksand"/>
                <a:ea typeface="Quicksand"/>
                <a:cs typeface="Quicksand"/>
                <a:sym typeface="Quicksand"/>
              </a:rPr>
              <a:t>Dashboards</a:t>
            </a:r>
            <a:endParaRPr b="1">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84"/>
        <p:cNvGrpSpPr/>
        <p:nvPr/>
      </p:nvGrpSpPr>
      <p:grpSpPr>
        <a:xfrm>
          <a:off x="0" y="0"/>
          <a:ext cx="0" cy="0"/>
          <a:chOff x="0" y="0"/>
          <a:chExt cx="0" cy="0"/>
        </a:xfrm>
      </p:grpSpPr>
      <p:sp>
        <p:nvSpPr>
          <p:cNvPr id="285" name="Google Shape;285;p40"/>
          <p:cNvSpPr txBox="1">
            <a:spLocks noGrp="1"/>
          </p:cNvSpPr>
          <p:nvPr>
            <p:ph type="body" idx="1"/>
          </p:nvPr>
        </p:nvSpPr>
        <p:spPr>
          <a:xfrm>
            <a:off x="105275" y="587100"/>
            <a:ext cx="6495000" cy="39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500">
                <a:solidFill>
                  <a:schemeClr val="lt1"/>
                </a:solidFill>
              </a:rPr>
              <a:t>Beanz is an independent coffee retailer and has four outlets in a large city. The owner of the business places orders centrally for the supplies for all four outlets based on each outlet’s sales information. Managers at each branch have to report about the sales performance of each outlet.</a:t>
            </a:r>
            <a:endParaRPr sz="1500">
              <a:solidFill>
                <a:schemeClr val="lt1"/>
              </a:solidFill>
            </a:endParaRPr>
          </a:p>
          <a:p>
            <a:pPr marL="0" lvl="0" indent="0" algn="l" rtl="0">
              <a:spcBef>
                <a:spcPts val="1600"/>
              </a:spcBef>
              <a:spcAft>
                <a:spcPts val="0"/>
              </a:spcAft>
              <a:buClr>
                <a:schemeClr val="dk1"/>
              </a:buClr>
              <a:buSzPts val="1100"/>
              <a:buFont typeface="Arial"/>
              <a:buNone/>
            </a:pPr>
            <a:r>
              <a:rPr lang="en-GB" sz="1500">
                <a:solidFill>
                  <a:schemeClr val="lt1"/>
                </a:solidFill>
              </a:rPr>
              <a:t>Currently, the owner and branch managers send and share documents about sales data via email and the branch manager collates the information for monthly reporting and analysis. </a:t>
            </a:r>
            <a:endParaRPr sz="1500">
              <a:solidFill>
                <a:schemeClr val="lt1"/>
              </a:solidFill>
            </a:endParaRPr>
          </a:p>
          <a:p>
            <a:pPr marL="0" lvl="0" indent="0" algn="l" rtl="0">
              <a:spcBef>
                <a:spcPts val="1600"/>
              </a:spcBef>
              <a:spcAft>
                <a:spcPts val="0"/>
              </a:spcAft>
              <a:buClr>
                <a:schemeClr val="dk1"/>
              </a:buClr>
              <a:buSzPts val="1100"/>
              <a:buFont typeface="Arial"/>
              <a:buNone/>
            </a:pPr>
            <a:r>
              <a:rPr lang="en-GB" sz="1500" b="1">
                <a:solidFill>
                  <a:schemeClr val="lt1"/>
                </a:solidFill>
              </a:rPr>
              <a:t>Discuss </a:t>
            </a:r>
            <a:r>
              <a:rPr lang="en-GB" sz="1500">
                <a:solidFill>
                  <a:schemeClr val="lt1"/>
                </a:solidFill>
              </a:rPr>
              <a:t>how DaaS could be used by the coffee retailer to improve the analysis of their sales data.</a:t>
            </a:r>
            <a:endParaRPr sz="1500">
              <a:solidFill>
                <a:schemeClr val="lt1"/>
              </a:solidFill>
            </a:endParaRPr>
          </a:p>
          <a:p>
            <a:pPr marL="0" lvl="0" indent="0" algn="l" rtl="0">
              <a:spcBef>
                <a:spcPts val="1600"/>
              </a:spcBef>
              <a:spcAft>
                <a:spcPts val="0"/>
              </a:spcAft>
              <a:buNone/>
            </a:pPr>
            <a:r>
              <a:rPr lang="en-GB" sz="1500">
                <a:solidFill>
                  <a:schemeClr val="lt1"/>
                </a:solidFill>
              </a:rPr>
              <a:t>Be prepared to share some of your ideas with the rest of the group.</a:t>
            </a:r>
            <a:endParaRPr sz="1500">
              <a:solidFill>
                <a:schemeClr val="lt1"/>
              </a:solidFill>
            </a:endParaRPr>
          </a:p>
          <a:p>
            <a:pPr marL="0" lvl="0" indent="0" algn="l" rtl="0">
              <a:spcBef>
                <a:spcPts val="1000"/>
              </a:spcBef>
              <a:spcAft>
                <a:spcPts val="1000"/>
              </a:spcAft>
              <a:buNone/>
            </a:pPr>
            <a:endParaRPr sz="1200">
              <a:solidFill>
                <a:schemeClr val="lt1"/>
              </a:solidFill>
            </a:endParaRPr>
          </a:p>
        </p:txBody>
      </p:sp>
      <p:sp>
        <p:nvSpPr>
          <p:cNvPr id="286" name="Google Shape;286;p40"/>
          <p:cNvSpPr txBox="1">
            <a:spLocks noGrp="1"/>
          </p:cNvSpPr>
          <p:nvPr>
            <p:ph type="title"/>
          </p:nvPr>
        </p:nvSpPr>
        <p:spPr>
          <a:xfrm>
            <a:off x="105275" y="-701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a:t>
            </a:r>
            <a:endParaRPr>
              <a:solidFill>
                <a:schemeClr val="lt1"/>
              </a:solidFill>
            </a:endParaRPr>
          </a:p>
        </p:txBody>
      </p:sp>
      <p:sp>
        <p:nvSpPr>
          <p:cNvPr id="287" name="Google Shape;287;p4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88" name="Google Shape;288;p40"/>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pic>
        <p:nvPicPr>
          <p:cNvPr id="289" name="Google Shape;289;p40"/>
          <p:cNvPicPr preferRelativeResize="0"/>
          <p:nvPr/>
        </p:nvPicPr>
        <p:blipFill>
          <a:blip r:embed="rId3">
            <a:alphaModFix/>
          </a:blip>
          <a:stretch>
            <a:fillRect/>
          </a:stretch>
        </p:blipFill>
        <p:spPr>
          <a:xfrm>
            <a:off x="6729472" y="1017725"/>
            <a:ext cx="2256300" cy="3005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105275" y="-701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sample solution</a:t>
            </a:r>
            <a:endParaRPr>
              <a:solidFill>
                <a:schemeClr val="lt1"/>
              </a:solidFill>
            </a:endParaRPr>
          </a:p>
        </p:txBody>
      </p:sp>
      <p:sp>
        <p:nvSpPr>
          <p:cNvPr id="295" name="Google Shape;295;p4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296" name="Google Shape;296;p41"/>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297" name="Google Shape;297;p41"/>
          <p:cNvSpPr txBox="1"/>
          <p:nvPr/>
        </p:nvSpPr>
        <p:spPr>
          <a:xfrm>
            <a:off x="230200" y="833450"/>
            <a:ext cx="8056500" cy="3263100"/>
          </a:xfrm>
          <a:prstGeom prst="rect">
            <a:avLst/>
          </a:prstGeom>
          <a:noFill/>
          <a:ln>
            <a:noFill/>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chemeClr val="lt1"/>
              </a:buClr>
              <a:buSzPts val="2000"/>
              <a:buFont typeface="Handlee"/>
              <a:buChar char="●"/>
            </a:pPr>
            <a:r>
              <a:rPr lang="en-GB" sz="2000" b="1">
                <a:solidFill>
                  <a:schemeClr val="lt1"/>
                </a:solidFill>
                <a:latin typeface="Handlee"/>
                <a:ea typeface="Handlee"/>
                <a:cs typeface="Handlee"/>
                <a:sym typeface="Handlee"/>
              </a:rPr>
              <a:t>DaaS could provide the coffee retailer with global data and benchmarking data that would enable them to analyse the performance of their outlets and make informed business decisions</a:t>
            </a:r>
            <a:endParaRPr sz="2000" b="1">
              <a:solidFill>
                <a:schemeClr val="lt1"/>
              </a:solidFill>
              <a:latin typeface="Handlee"/>
              <a:ea typeface="Handlee"/>
              <a:cs typeface="Handlee"/>
              <a:sym typeface="Handlee"/>
            </a:endParaRPr>
          </a:p>
          <a:p>
            <a:pPr marL="457200" lvl="0" indent="-355600" algn="l" rtl="0">
              <a:lnSpc>
                <a:spcPct val="150000"/>
              </a:lnSpc>
              <a:spcBef>
                <a:spcPts val="0"/>
              </a:spcBef>
              <a:spcAft>
                <a:spcPts val="0"/>
              </a:spcAft>
              <a:buClr>
                <a:schemeClr val="lt1"/>
              </a:buClr>
              <a:buSzPts val="2000"/>
              <a:buFont typeface="Handlee"/>
              <a:buChar char="●"/>
            </a:pPr>
            <a:r>
              <a:rPr lang="en-GB" sz="2000" b="1">
                <a:solidFill>
                  <a:schemeClr val="lt1"/>
                </a:solidFill>
                <a:latin typeface="Handlee"/>
                <a:ea typeface="Handlee"/>
                <a:cs typeface="Handlee"/>
                <a:sym typeface="Handlee"/>
              </a:rPr>
              <a:t>DaaS would provide a central store of information that both the manager and branch managers could have access to</a:t>
            </a:r>
            <a:endParaRPr sz="2000" b="1">
              <a:solidFill>
                <a:schemeClr val="lt1"/>
              </a:solidFill>
              <a:latin typeface="Handlee"/>
              <a:ea typeface="Handlee"/>
              <a:cs typeface="Handlee"/>
              <a:sym typeface="Handlee"/>
            </a:endParaRPr>
          </a:p>
          <a:p>
            <a:pPr marL="457200" lvl="0" indent="-355600" algn="l" rtl="0">
              <a:lnSpc>
                <a:spcPct val="150000"/>
              </a:lnSpc>
              <a:spcBef>
                <a:spcPts val="0"/>
              </a:spcBef>
              <a:spcAft>
                <a:spcPts val="0"/>
              </a:spcAft>
              <a:buClr>
                <a:schemeClr val="lt1"/>
              </a:buClr>
              <a:buSzPts val="2000"/>
              <a:buFont typeface="Handlee"/>
              <a:buChar char="●"/>
            </a:pPr>
            <a:r>
              <a:rPr lang="en-GB" sz="2000" b="1">
                <a:solidFill>
                  <a:schemeClr val="lt1"/>
                </a:solidFill>
                <a:latin typeface="Handlee"/>
                <a:ea typeface="Handlee"/>
                <a:cs typeface="Handlee"/>
                <a:sym typeface="Handlee"/>
              </a:rPr>
              <a:t>DaaS could provide tools such as data visualisation that the manager could use when generating monthly reports on sales performance</a:t>
            </a:r>
            <a:endParaRPr sz="2000" b="1">
              <a:solidFill>
                <a:schemeClr val="lt1"/>
              </a:solidFill>
              <a:latin typeface="Handlee"/>
              <a:ea typeface="Handlee"/>
              <a:cs typeface="Handlee"/>
              <a:sym typeface="Handle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1"/>
        <p:cNvGrpSpPr/>
        <p:nvPr/>
      </p:nvGrpSpPr>
      <p:grpSpPr>
        <a:xfrm>
          <a:off x="0" y="0"/>
          <a:ext cx="0" cy="0"/>
          <a:chOff x="0" y="0"/>
          <a:chExt cx="0" cy="0"/>
        </a:xfrm>
      </p:grpSpPr>
      <p:sp>
        <p:nvSpPr>
          <p:cNvPr id="302" name="Google Shape;302;p42"/>
          <p:cNvSpPr txBox="1">
            <a:spLocks noGrp="1"/>
          </p:cNvSpPr>
          <p:nvPr>
            <p:ph type="body" idx="2"/>
          </p:nvPr>
        </p:nvSpPr>
        <p:spPr>
          <a:xfrm>
            <a:off x="375950" y="1017725"/>
            <a:ext cx="419605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600" b="1" dirty="0"/>
              <a:t>In this lesson, you…</a:t>
            </a:r>
            <a:endParaRPr sz="1600" b="1" dirty="0"/>
          </a:p>
          <a:p>
            <a:pPr marL="0" lvl="0" indent="0" algn="l" rtl="0">
              <a:lnSpc>
                <a:spcPct val="115000"/>
              </a:lnSpc>
              <a:spcBef>
                <a:spcPts val="0"/>
              </a:spcBef>
              <a:spcAft>
                <a:spcPts val="0"/>
              </a:spcAft>
              <a:buSzPts val="1800"/>
              <a:buNone/>
            </a:pPr>
            <a:endParaRPr sz="1000" b="1" dirty="0"/>
          </a:p>
          <a:p>
            <a:pPr marL="457200" lvl="0" indent="-317500" algn="l" rtl="0">
              <a:lnSpc>
                <a:spcPct val="150000"/>
              </a:lnSpc>
              <a:spcBef>
                <a:spcPts val="0"/>
              </a:spcBef>
              <a:spcAft>
                <a:spcPts val="0"/>
              </a:spcAft>
              <a:buClr>
                <a:schemeClr val="accent6"/>
              </a:buClr>
              <a:buSzPts val="1400"/>
              <a:buChar char="●"/>
            </a:pPr>
            <a:r>
              <a:rPr lang="en-GB" sz="1400" b="1" dirty="0"/>
              <a:t>Recognised</a:t>
            </a:r>
            <a:r>
              <a:rPr lang="en-GB" sz="1400" dirty="0"/>
              <a:t> the concept of DaaS (Data as a Service) </a:t>
            </a:r>
            <a:endParaRPr sz="1400" dirty="0"/>
          </a:p>
          <a:p>
            <a:pPr marL="457200" lvl="0" indent="-317500" algn="l" rtl="0">
              <a:lnSpc>
                <a:spcPct val="150000"/>
              </a:lnSpc>
              <a:spcBef>
                <a:spcPts val="0"/>
              </a:spcBef>
              <a:spcAft>
                <a:spcPts val="0"/>
              </a:spcAft>
              <a:buClr>
                <a:schemeClr val="accent6"/>
              </a:buClr>
              <a:buSzPts val="1400"/>
              <a:buChar char="●"/>
            </a:pPr>
            <a:r>
              <a:rPr lang="en-GB" sz="1400" b="1" dirty="0"/>
              <a:t>Discovered </a:t>
            </a:r>
            <a:r>
              <a:rPr lang="en-GB" sz="1400" dirty="0"/>
              <a:t>how DaaS is used by organisations and the benefits and drawbacks it provides for organisations</a:t>
            </a:r>
            <a:endParaRPr sz="1400" dirty="0"/>
          </a:p>
          <a:p>
            <a:pPr marL="457200" lvl="0" indent="-317500" algn="l" rtl="0">
              <a:lnSpc>
                <a:spcPct val="150000"/>
              </a:lnSpc>
              <a:spcBef>
                <a:spcPts val="0"/>
              </a:spcBef>
              <a:spcAft>
                <a:spcPts val="0"/>
              </a:spcAft>
              <a:buClr>
                <a:schemeClr val="accent6"/>
              </a:buClr>
              <a:buSzPts val="1400"/>
              <a:buChar char="●"/>
            </a:pPr>
            <a:r>
              <a:rPr lang="en-GB" sz="1400" b="1" dirty="0"/>
              <a:t>Identified</a:t>
            </a:r>
            <a:r>
              <a:rPr lang="en-GB" sz="1400" dirty="0"/>
              <a:t> what is meant by cloud sourcing and cloud portability</a:t>
            </a:r>
            <a:endParaRPr sz="1400" dirty="0"/>
          </a:p>
          <a:p>
            <a:pPr marL="457200" lvl="0" indent="-317500" algn="l" rtl="0">
              <a:lnSpc>
                <a:spcPct val="150000"/>
              </a:lnSpc>
              <a:spcBef>
                <a:spcPts val="0"/>
              </a:spcBef>
              <a:spcAft>
                <a:spcPts val="0"/>
              </a:spcAft>
              <a:buClr>
                <a:schemeClr val="accent6"/>
              </a:buClr>
              <a:buSzPts val="1400"/>
              <a:buChar char="●"/>
            </a:pPr>
            <a:r>
              <a:rPr lang="en-GB" sz="1400" b="1" dirty="0"/>
              <a:t>Explored</a:t>
            </a:r>
            <a:r>
              <a:rPr lang="en-GB" sz="1400" dirty="0"/>
              <a:t> the ways in which organisations use cloud environments to provide access to digital tools, services, and storage</a:t>
            </a:r>
            <a:endParaRPr sz="1300" dirty="0"/>
          </a:p>
        </p:txBody>
      </p:sp>
      <p:sp>
        <p:nvSpPr>
          <p:cNvPr id="303" name="Google Shape;303;p42"/>
          <p:cNvSpPr txBox="1">
            <a:spLocks noGrp="1"/>
          </p:cNvSpPr>
          <p:nvPr>
            <p:ph type="title"/>
          </p:nvPr>
        </p:nvSpPr>
        <p:spPr>
          <a:xfrm>
            <a:off x="311400" y="3096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Next lesson</a:t>
            </a:r>
            <a:endParaRPr/>
          </a:p>
        </p:txBody>
      </p:sp>
      <p:sp>
        <p:nvSpPr>
          <p:cNvPr id="304" name="Google Shape;304;p42"/>
          <p:cNvSpPr txBox="1">
            <a:spLocks noGrp="1"/>
          </p:cNvSpPr>
          <p:nvPr>
            <p:ph type="body" idx="1"/>
          </p:nvPr>
        </p:nvSpPr>
        <p:spPr>
          <a:xfrm>
            <a:off x="4882900" y="10177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600" b="1"/>
              <a:t>Next lesson, you will…</a:t>
            </a:r>
            <a:endParaRPr sz="1600" b="1"/>
          </a:p>
          <a:p>
            <a:pPr marL="457200" lvl="0" indent="-317500" algn="l" rtl="0">
              <a:lnSpc>
                <a:spcPct val="150000"/>
              </a:lnSpc>
              <a:spcBef>
                <a:spcPts val="1600"/>
              </a:spcBef>
              <a:spcAft>
                <a:spcPts val="0"/>
              </a:spcAft>
              <a:buClr>
                <a:schemeClr val="accent6"/>
              </a:buClr>
              <a:buSzPts val="1400"/>
              <a:buChar char="●"/>
            </a:pPr>
            <a:r>
              <a:rPr lang="en-GB" sz="1400" b="1"/>
              <a:t>Recognise</a:t>
            </a:r>
            <a:r>
              <a:rPr lang="en-GB" sz="1400"/>
              <a:t> the need to ensure digital environments are resilient</a:t>
            </a:r>
            <a:endParaRPr sz="1400"/>
          </a:p>
          <a:p>
            <a:pPr marL="457200" lvl="0" indent="-317500" algn="l" rtl="0">
              <a:lnSpc>
                <a:spcPct val="150000"/>
              </a:lnSpc>
              <a:spcBef>
                <a:spcPts val="0"/>
              </a:spcBef>
              <a:spcAft>
                <a:spcPts val="0"/>
              </a:spcAft>
              <a:buClr>
                <a:schemeClr val="accent6"/>
              </a:buClr>
              <a:buSzPts val="1400"/>
              <a:buChar char="●"/>
            </a:pPr>
            <a:r>
              <a:rPr lang="en-GB" sz="1400" b="1"/>
              <a:t>Compare</a:t>
            </a:r>
            <a:r>
              <a:rPr lang="en-GB" sz="1400"/>
              <a:t> a range of methods used to improve the resilience of digital environments</a:t>
            </a:r>
            <a:endParaRPr sz="1400"/>
          </a:p>
          <a:p>
            <a:pPr marL="457200" lvl="0" indent="-317500" algn="l" rtl="0">
              <a:lnSpc>
                <a:spcPct val="150000"/>
              </a:lnSpc>
              <a:spcBef>
                <a:spcPts val="0"/>
              </a:spcBef>
              <a:spcAft>
                <a:spcPts val="0"/>
              </a:spcAft>
              <a:buClr>
                <a:schemeClr val="accent6"/>
              </a:buClr>
              <a:buSzPts val="1400"/>
              <a:buChar char="●"/>
            </a:pPr>
            <a:r>
              <a:rPr lang="en-GB" sz="1400" b="1"/>
              <a:t>Identify</a:t>
            </a:r>
            <a:r>
              <a:rPr lang="en-GB" sz="1400"/>
              <a:t> the impact on organisations and stakeholders if resilience is not achieved</a:t>
            </a:r>
            <a:endParaRPr sz="1400"/>
          </a:p>
          <a:p>
            <a:pPr marL="457200" lvl="0" indent="-317500" algn="l" rtl="0">
              <a:lnSpc>
                <a:spcPct val="150000"/>
              </a:lnSpc>
              <a:spcBef>
                <a:spcPts val="0"/>
              </a:spcBef>
              <a:spcAft>
                <a:spcPts val="0"/>
              </a:spcAft>
              <a:buClr>
                <a:schemeClr val="accent6"/>
              </a:buClr>
              <a:buSzPts val="1400"/>
              <a:buChar char="●"/>
            </a:pPr>
            <a:r>
              <a:rPr lang="en-GB" sz="1400" b="1"/>
              <a:t>Apply </a:t>
            </a:r>
            <a:r>
              <a:rPr lang="en-GB" sz="1400"/>
              <a:t>your knowledge to enhance the resilience of digital environments in a real-world scenario</a:t>
            </a:r>
            <a:endParaRPr sz="1200"/>
          </a:p>
        </p:txBody>
      </p:sp>
      <p:sp>
        <p:nvSpPr>
          <p:cNvPr id="305" name="Google Shape;305;p42"/>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143" name="Google Shape;143;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144" name="Google Shape;144;p26"/>
          <p:cNvSpPr txBox="1">
            <a:spLocks noGrp="1"/>
          </p:cNvSpPr>
          <p:nvPr>
            <p:ph type="title"/>
          </p:nvPr>
        </p:nvSpPr>
        <p:spPr>
          <a:xfrm>
            <a:off x="310900" y="1550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Cloud service models</a:t>
            </a:r>
            <a:endParaRPr/>
          </a:p>
        </p:txBody>
      </p:sp>
      <p:sp>
        <p:nvSpPr>
          <p:cNvPr id="145" name="Google Shape;145;p26"/>
          <p:cNvSpPr/>
          <p:nvPr/>
        </p:nvSpPr>
        <p:spPr>
          <a:xfrm>
            <a:off x="692875" y="1401700"/>
            <a:ext cx="2198100" cy="24588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Quicksand"/>
                <a:ea typeface="Quicksand"/>
                <a:cs typeface="Quicksand"/>
                <a:sym typeface="Quicksand"/>
              </a:rPr>
              <a:t>The cloud service provider manages infrastructure such as storage, services, and the network on behalf of their clients.</a:t>
            </a:r>
            <a:endParaRPr b="1">
              <a:solidFill>
                <a:schemeClr val="lt1"/>
              </a:solidFill>
              <a:latin typeface="Quicksand"/>
              <a:ea typeface="Quicksand"/>
              <a:cs typeface="Quicksand"/>
              <a:sym typeface="Quicksand"/>
            </a:endParaRPr>
          </a:p>
        </p:txBody>
      </p:sp>
      <p:sp>
        <p:nvSpPr>
          <p:cNvPr id="146" name="Google Shape;146;p26"/>
          <p:cNvSpPr/>
          <p:nvPr/>
        </p:nvSpPr>
        <p:spPr>
          <a:xfrm>
            <a:off x="6298950" y="1401700"/>
            <a:ext cx="2198100" cy="24588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Quicksand"/>
                <a:ea typeface="Quicksand"/>
                <a:cs typeface="Quicksand"/>
                <a:sym typeface="Quicksand"/>
              </a:rPr>
              <a:t>The cloud service provider hosts the hardware and software on its own infrastructure. Clients can build and deploy applications off the platform provided by the service provider.</a:t>
            </a:r>
            <a:endParaRPr b="1">
              <a:solidFill>
                <a:schemeClr val="lt1"/>
              </a:solidFill>
              <a:latin typeface="Quicksand"/>
              <a:ea typeface="Quicksand"/>
              <a:cs typeface="Quicksand"/>
              <a:sym typeface="Quicksand"/>
            </a:endParaRPr>
          </a:p>
        </p:txBody>
      </p:sp>
      <p:sp>
        <p:nvSpPr>
          <p:cNvPr id="147" name="Google Shape;147;p26"/>
          <p:cNvSpPr/>
          <p:nvPr/>
        </p:nvSpPr>
        <p:spPr>
          <a:xfrm>
            <a:off x="3472450" y="1401700"/>
            <a:ext cx="2198100" cy="24588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Quicksand"/>
                <a:ea typeface="Quicksand"/>
                <a:cs typeface="Quicksand"/>
                <a:sym typeface="Quicksand"/>
              </a:rPr>
              <a:t>The cloud service provider hosts the applications. Clients configure and consume the application. </a:t>
            </a:r>
            <a:endParaRPr b="1">
              <a:solidFill>
                <a:schemeClr val="lt1"/>
              </a:solidFill>
              <a:latin typeface="Quicksand"/>
              <a:ea typeface="Quicksand"/>
              <a:cs typeface="Quicksand"/>
              <a:sym typeface="Quicksand"/>
            </a:endParaRPr>
          </a:p>
        </p:txBody>
      </p:sp>
      <p:sp>
        <p:nvSpPr>
          <p:cNvPr id="148" name="Google Shape;148;p26"/>
          <p:cNvSpPr txBox="1"/>
          <p:nvPr/>
        </p:nvSpPr>
        <p:spPr>
          <a:xfrm>
            <a:off x="318100" y="859075"/>
            <a:ext cx="700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Quicksand Medium"/>
                <a:ea typeface="Quicksand Medium"/>
                <a:cs typeface="Quicksand Medium"/>
                <a:sym typeface="Quicksand Medium"/>
              </a:rPr>
              <a:t>Which cloud service models do the following statements describe?</a:t>
            </a:r>
            <a:endParaRPr>
              <a:latin typeface="Quicksand Medium"/>
              <a:ea typeface="Quicksand Medium"/>
              <a:cs typeface="Quicksand Medium"/>
              <a:sym typeface="Quicksand Medium"/>
            </a:endParaRPr>
          </a:p>
        </p:txBody>
      </p:sp>
      <p:sp>
        <p:nvSpPr>
          <p:cNvPr id="149" name="Google Shape;149;p26"/>
          <p:cNvSpPr txBox="1"/>
          <p:nvPr/>
        </p:nvSpPr>
        <p:spPr>
          <a:xfrm>
            <a:off x="1271700" y="4307725"/>
            <a:ext cx="739800" cy="4617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lt1"/>
                </a:solidFill>
                <a:latin typeface="Quicksand"/>
                <a:ea typeface="Quicksand"/>
                <a:cs typeface="Quicksand"/>
                <a:sym typeface="Quicksand"/>
              </a:rPr>
              <a:t>Iaas</a:t>
            </a:r>
            <a:endParaRPr sz="1800" b="1">
              <a:solidFill>
                <a:schemeClr val="lt1"/>
              </a:solidFill>
              <a:latin typeface="Quicksand"/>
              <a:ea typeface="Quicksand"/>
              <a:cs typeface="Quicksand"/>
              <a:sym typeface="Quicksand"/>
            </a:endParaRPr>
          </a:p>
        </p:txBody>
      </p:sp>
      <p:sp>
        <p:nvSpPr>
          <p:cNvPr id="150" name="Google Shape;150;p26"/>
          <p:cNvSpPr txBox="1"/>
          <p:nvPr/>
        </p:nvSpPr>
        <p:spPr>
          <a:xfrm>
            <a:off x="4148825" y="4307725"/>
            <a:ext cx="792600" cy="4617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lt1"/>
                </a:solidFill>
                <a:latin typeface="Quicksand"/>
                <a:ea typeface="Quicksand"/>
                <a:cs typeface="Quicksand"/>
                <a:sym typeface="Quicksand"/>
              </a:rPr>
              <a:t>SaaS</a:t>
            </a:r>
            <a:endParaRPr sz="1800" b="1">
              <a:solidFill>
                <a:schemeClr val="lt1"/>
              </a:solidFill>
              <a:latin typeface="Quicksand"/>
              <a:ea typeface="Quicksand"/>
              <a:cs typeface="Quicksand"/>
              <a:sym typeface="Quicksand"/>
            </a:endParaRPr>
          </a:p>
        </p:txBody>
      </p:sp>
      <p:sp>
        <p:nvSpPr>
          <p:cNvPr id="151" name="Google Shape;151;p26"/>
          <p:cNvSpPr txBox="1"/>
          <p:nvPr/>
        </p:nvSpPr>
        <p:spPr>
          <a:xfrm>
            <a:off x="7001700" y="4307725"/>
            <a:ext cx="792600" cy="4617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lt1"/>
                </a:solidFill>
                <a:latin typeface="Quicksand"/>
                <a:ea typeface="Quicksand"/>
                <a:cs typeface="Quicksand"/>
                <a:sym typeface="Quicksand"/>
              </a:rPr>
              <a:t>PaaS</a:t>
            </a:r>
            <a:endParaRPr sz="1800" b="1">
              <a:solidFill>
                <a:schemeClr val="lt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5"/>
        <p:cNvGrpSpPr/>
        <p:nvPr/>
      </p:nvGrpSpPr>
      <p:grpSpPr>
        <a:xfrm>
          <a:off x="0" y="0"/>
          <a:ext cx="0" cy="0"/>
          <a:chOff x="0" y="0"/>
          <a:chExt cx="0" cy="0"/>
        </a:xfrm>
      </p:grpSpPr>
      <p:sp>
        <p:nvSpPr>
          <p:cNvPr id="156" name="Google Shape;156;p27"/>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157" name="Google Shape;157;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158" name="Google Shape;158;p27"/>
          <p:cNvSpPr txBox="1"/>
          <p:nvPr/>
        </p:nvSpPr>
        <p:spPr>
          <a:xfrm>
            <a:off x="318100" y="859075"/>
            <a:ext cx="700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Medium"/>
              <a:ea typeface="Quicksand Medium"/>
              <a:cs typeface="Quicksand Medium"/>
              <a:sym typeface="Quicksand Medium"/>
            </a:endParaRPr>
          </a:p>
        </p:txBody>
      </p:sp>
      <p:sp>
        <p:nvSpPr>
          <p:cNvPr id="159" name="Google Shape;159;p27"/>
          <p:cNvSpPr txBox="1"/>
          <p:nvPr/>
        </p:nvSpPr>
        <p:spPr>
          <a:xfrm>
            <a:off x="309600" y="4627500"/>
            <a:ext cx="755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solidFill>
                  <a:schemeClr val="dk1"/>
                </a:solidFill>
                <a:latin typeface="Quicksand"/>
                <a:ea typeface="Quicksand"/>
                <a:cs typeface="Quicksand"/>
                <a:sym typeface="Quicksand"/>
              </a:rPr>
              <a:t>How does the organisation use data effectively to meet their business needs?</a:t>
            </a:r>
            <a:endParaRPr/>
          </a:p>
        </p:txBody>
      </p:sp>
      <p:pic>
        <p:nvPicPr>
          <p:cNvPr id="160" name="Google Shape;160;p27" title="A0 Data.mp4"/>
          <p:cNvPicPr preferRelativeResize="0"/>
          <p:nvPr/>
        </p:nvPicPr>
        <p:blipFill>
          <a:blip r:embed="rId4">
            <a:alphaModFix/>
          </a:blip>
          <a:stretch>
            <a:fillRect/>
          </a:stretch>
        </p:blipFill>
        <p:spPr>
          <a:xfrm>
            <a:off x="1026230" y="486100"/>
            <a:ext cx="7091539" cy="3989002"/>
          </a:xfrm>
          <a:prstGeom prst="rect">
            <a:avLst/>
          </a:prstGeom>
          <a:noFill/>
          <a:ln w="19050" cap="flat" cmpd="sng">
            <a:solidFill>
              <a:schemeClr val="dk1"/>
            </a:solidFill>
            <a:prstDash val="solid"/>
            <a:round/>
            <a:headEnd type="none" w="sm" len="sm"/>
            <a:tailEnd type="none" w="sm" len="sm"/>
          </a:ln>
        </p:spPr>
      </p:pic>
      <p:pic>
        <p:nvPicPr>
          <p:cNvPr id="2" name="Online Media 1" title="A0 Introduction: Data">
            <a:hlinkClick r:id="" action="ppaction://media"/>
            <a:extLst>
              <a:ext uri="{FF2B5EF4-FFF2-40B4-BE49-F238E27FC236}">
                <a16:creationId xmlns:a16="http://schemas.microsoft.com/office/drawing/2014/main" id="{7BBBE35F-B63D-1D8E-A53B-92A54E19697C}"/>
              </a:ext>
            </a:extLst>
          </p:cNvPr>
          <p:cNvPicPr>
            <a:picLocks noRot="1" noChangeAspect="1"/>
          </p:cNvPicPr>
          <p:nvPr>
            <a:videoFile r:link="rId1"/>
          </p:nvPr>
        </p:nvPicPr>
        <p:blipFill>
          <a:blip r:embed="rId5"/>
          <a:stretch>
            <a:fillRect/>
          </a:stretch>
        </p:blipFill>
        <p:spPr>
          <a:xfrm>
            <a:off x="1026230" y="490548"/>
            <a:ext cx="7091539" cy="3995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4"/>
        <p:cNvGrpSpPr/>
        <p:nvPr/>
      </p:nvGrpSpPr>
      <p:grpSpPr>
        <a:xfrm>
          <a:off x="0" y="0"/>
          <a:ext cx="0" cy="0"/>
          <a:chOff x="0" y="0"/>
          <a:chExt cx="0" cy="0"/>
        </a:xfrm>
      </p:grpSpPr>
      <p:sp>
        <p:nvSpPr>
          <p:cNvPr id="165" name="Google Shape;165;p28"/>
          <p:cNvSpPr txBox="1">
            <a:spLocks noGrp="1"/>
          </p:cNvSpPr>
          <p:nvPr>
            <p:ph type="body" idx="1"/>
          </p:nvPr>
        </p:nvSpPr>
        <p:spPr>
          <a:xfrm>
            <a:off x="364225" y="808000"/>
            <a:ext cx="48294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 will:</a:t>
            </a:r>
            <a:endParaRPr sz="1000"/>
          </a:p>
          <a:p>
            <a:pPr marL="457200" lvl="0" indent="-330200" algn="l" rtl="0">
              <a:lnSpc>
                <a:spcPct val="150000"/>
              </a:lnSpc>
              <a:spcBef>
                <a:spcPts val="1600"/>
              </a:spcBef>
              <a:spcAft>
                <a:spcPts val="0"/>
              </a:spcAft>
              <a:buClr>
                <a:schemeClr val="accent6"/>
              </a:buClr>
              <a:buSzPts val="1600"/>
              <a:buChar char="●"/>
            </a:pPr>
            <a:r>
              <a:rPr lang="en-GB" sz="1600" b="1"/>
              <a:t>Recognise</a:t>
            </a:r>
            <a:r>
              <a:rPr lang="en-GB" sz="1600"/>
              <a:t> the concept of DaaS (Data as a Service)</a:t>
            </a:r>
            <a:endParaRPr sz="1600"/>
          </a:p>
          <a:p>
            <a:pPr marL="457200" lvl="0" indent="-330200" algn="l" rtl="0">
              <a:lnSpc>
                <a:spcPct val="150000"/>
              </a:lnSpc>
              <a:spcBef>
                <a:spcPts val="0"/>
              </a:spcBef>
              <a:spcAft>
                <a:spcPts val="0"/>
              </a:spcAft>
              <a:buClr>
                <a:schemeClr val="accent6"/>
              </a:buClr>
              <a:buSzPts val="1600"/>
              <a:buChar char="●"/>
            </a:pPr>
            <a:r>
              <a:rPr lang="en-GB" sz="1600" b="1"/>
              <a:t>Discover</a:t>
            </a:r>
            <a:r>
              <a:rPr lang="en-GB" sz="1600"/>
              <a:t> how DaaS is used and the benefits and drawbacks it provides for organisations</a:t>
            </a:r>
            <a:endParaRPr sz="1600"/>
          </a:p>
          <a:p>
            <a:pPr marL="457200" lvl="0" indent="-330200" algn="l" rtl="0">
              <a:lnSpc>
                <a:spcPct val="150000"/>
              </a:lnSpc>
              <a:spcBef>
                <a:spcPts val="0"/>
              </a:spcBef>
              <a:spcAft>
                <a:spcPts val="0"/>
              </a:spcAft>
              <a:buClr>
                <a:schemeClr val="accent6"/>
              </a:buClr>
              <a:buSzPts val="1600"/>
              <a:buChar char="●"/>
            </a:pPr>
            <a:r>
              <a:rPr lang="en-GB" sz="1600" b="1"/>
              <a:t>Identify</a:t>
            </a:r>
            <a:r>
              <a:rPr lang="en-GB" sz="1600"/>
              <a:t> what is meant by cloud sourcing and cloud portability</a:t>
            </a:r>
            <a:endParaRPr sz="1600"/>
          </a:p>
          <a:p>
            <a:pPr marL="457200" lvl="0" indent="-330200" algn="l" rtl="0">
              <a:lnSpc>
                <a:spcPct val="150000"/>
              </a:lnSpc>
              <a:spcBef>
                <a:spcPts val="0"/>
              </a:spcBef>
              <a:spcAft>
                <a:spcPts val="0"/>
              </a:spcAft>
              <a:buClr>
                <a:schemeClr val="accent6"/>
              </a:buClr>
              <a:buSzPts val="1600"/>
              <a:buChar char="●"/>
            </a:pPr>
            <a:r>
              <a:rPr lang="en-GB" sz="1600" b="1"/>
              <a:t>Explore</a:t>
            </a:r>
            <a:r>
              <a:rPr lang="en-GB" sz="1600"/>
              <a:t> the ways in which organisations use cloud environments to provide access to digital tools, services, and storage</a:t>
            </a:r>
            <a:endParaRPr sz="1600"/>
          </a:p>
          <a:p>
            <a:pPr marL="457200" lvl="0" indent="0" algn="l" rtl="0">
              <a:lnSpc>
                <a:spcPct val="150000"/>
              </a:lnSpc>
              <a:spcBef>
                <a:spcPts val="1600"/>
              </a:spcBef>
              <a:spcAft>
                <a:spcPts val="1600"/>
              </a:spcAft>
              <a:buNone/>
            </a:pPr>
            <a:endParaRPr sz="1700"/>
          </a:p>
        </p:txBody>
      </p:sp>
      <p:sp>
        <p:nvSpPr>
          <p:cNvPr id="166" name="Google Shape;166;p28"/>
          <p:cNvSpPr txBox="1">
            <a:spLocks noGrp="1"/>
          </p:cNvSpPr>
          <p:nvPr>
            <p:ph type="title"/>
          </p:nvPr>
        </p:nvSpPr>
        <p:spPr>
          <a:xfrm>
            <a:off x="310900" y="1585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9: Cloud delivery methods</a:t>
            </a:r>
            <a:endParaRPr/>
          </a:p>
        </p:txBody>
      </p:sp>
      <p:sp>
        <p:nvSpPr>
          <p:cNvPr id="167" name="Google Shape;167;p28"/>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168" name="Google Shape;168;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69" name="Google Shape;169;p28"/>
          <p:cNvSpPr txBox="1"/>
          <p:nvPr/>
        </p:nvSpPr>
        <p:spPr>
          <a:xfrm>
            <a:off x="5971800" y="1678950"/>
            <a:ext cx="2852400" cy="1785600"/>
          </a:xfrm>
          <a:prstGeom prst="rect">
            <a:avLst/>
          </a:prstGeom>
          <a:noFill/>
          <a:ln w="9525" cap="flat" cmpd="sng">
            <a:solidFill>
              <a:srgbClr val="CD235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Quicksand"/>
                <a:ea typeface="Quicksand"/>
                <a:cs typeface="Quicksand"/>
                <a:sym typeface="Quicksand"/>
              </a:rPr>
              <a:t>General competencies:</a:t>
            </a:r>
            <a:endParaRPr b="1" dirty="0">
              <a:latin typeface="Quicksand"/>
              <a:ea typeface="Quicksand"/>
              <a:cs typeface="Quicksand"/>
              <a:sym typeface="Quicksand"/>
            </a:endParaRPr>
          </a:p>
          <a:p>
            <a:pPr marL="0" lvl="0" indent="0" algn="l" rtl="0">
              <a:spcBef>
                <a:spcPts val="0"/>
              </a:spcBef>
              <a:spcAft>
                <a:spcPts val="0"/>
              </a:spcAft>
              <a:buNone/>
            </a:pPr>
            <a:endParaRPr sz="1100" dirty="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E2 - present information and ideas</a:t>
            </a:r>
            <a:endParaRPr sz="1100" dirty="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E4 - summarise information</a:t>
            </a:r>
            <a:endParaRPr sz="1100" dirty="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E5 - synthesise information</a:t>
            </a:r>
            <a:endParaRPr sz="1100" dirty="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E6 - take part in discussions</a:t>
            </a:r>
            <a:endParaRPr sz="1100" dirty="0">
              <a:latin typeface="Quicksand"/>
              <a:ea typeface="Quicksand"/>
              <a:cs typeface="Quicksand"/>
              <a:sym typeface="Quicksand"/>
            </a:endParaRPr>
          </a:p>
          <a:p>
            <a:pPr marL="360000" indent="-298450">
              <a:buClr>
                <a:srgbClr val="CD2355"/>
              </a:buClr>
              <a:buSzPts val="1100"/>
              <a:buFont typeface="Quicksand"/>
              <a:buChar char="●"/>
            </a:pPr>
            <a:r>
              <a:rPr lang="en-GB" sz="1100" dirty="0">
                <a:latin typeface="Quicksand"/>
                <a:ea typeface="Quicksand"/>
                <a:cs typeface="Quicksand"/>
                <a:sym typeface="Quicksand"/>
              </a:rPr>
              <a:t>M5 - process data</a:t>
            </a:r>
          </a:p>
          <a:p>
            <a:pPr marL="36000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D2 - design digital media</a:t>
            </a:r>
            <a:endParaRPr sz="1100" dirty="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D3 - communicate and collaborate</a:t>
            </a:r>
            <a:endParaRPr sz="1100"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310900" y="941525"/>
            <a:ext cx="4314300" cy="265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t>“There were 5 exabytes of information created between the dawn of civilization through 2003, but that much information is now created every two days.”</a:t>
            </a:r>
            <a:endParaRPr b="1"/>
          </a:p>
          <a:p>
            <a:pPr marL="0" lvl="0" indent="0" algn="l" rtl="0">
              <a:spcBef>
                <a:spcPts val="1600"/>
              </a:spcBef>
              <a:spcAft>
                <a:spcPts val="0"/>
              </a:spcAft>
              <a:buNone/>
            </a:pPr>
            <a:r>
              <a:rPr lang="en-GB"/>
              <a:t>– Eric Schmidt, Executive Chairman at Google</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r>
              <a:rPr lang="en-GB"/>
              <a:t> </a:t>
            </a:r>
            <a:endParaRPr/>
          </a:p>
        </p:txBody>
      </p:sp>
      <p:sp>
        <p:nvSpPr>
          <p:cNvPr id="175" name="Google Shape;175;p29"/>
          <p:cNvSpPr txBox="1">
            <a:spLocks noGrp="1"/>
          </p:cNvSpPr>
          <p:nvPr>
            <p:ph type="title"/>
          </p:nvPr>
        </p:nvSpPr>
        <p:spPr>
          <a:xfrm>
            <a:off x="310900" y="1585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Data</a:t>
            </a:r>
            <a:endParaRPr/>
          </a:p>
        </p:txBody>
      </p:sp>
      <p:sp>
        <p:nvSpPr>
          <p:cNvPr id="176" name="Google Shape;176;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77" name="Google Shape;177;p29"/>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78" name="Google Shape;178;p29"/>
          <p:cNvPicPr preferRelativeResize="0"/>
          <p:nvPr/>
        </p:nvPicPr>
        <p:blipFill>
          <a:blip r:embed="rId3">
            <a:alphaModFix/>
          </a:blip>
          <a:stretch>
            <a:fillRect/>
          </a:stretch>
        </p:blipFill>
        <p:spPr>
          <a:xfrm>
            <a:off x="4777600" y="1017700"/>
            <a:ext cx="4214000" cy="2791961"/>
          </a:xfrm>
          <a:prstGeom prst="rect">
            <a:avLst/>
          </a:prstGeom>
          <a:noFill/>
          <a:ln>
            <a:noFill/>
          </a:ln>
        </p:spPr>
      </p:pic>
      <p:sp>
        <p:nvSpPr>
          <p:cNvPr id="179" name="Google Shape;179;p29"/>
          <p:cNvSpPr txBox="1"/>
          <p:nvPr/>
        </p:nvSpPr>
        <p:spPr>
          <a:xfrm>
            <a:off x="347875" y="3559425"/>
            <a:ext cx="42774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GB" sz="1800">
                <a:solidFill>
                  <a:schemeClr val="dk1"/>
                </a:solidFill>
                <a:latin typeface="Quicksand"/>
                <a:ea typeface="Quicksand"/>
                <a:cs typeface="Quicksand"/>
                <a:sym typeface="Quicksand"/>
              </a:rPr>
              <a:t>Data is now a fundamental part of every organisation and managing large amounts of data can be complex.</a:t>
            </a:r>
            <a:endParaRPr>
              <a:latin typeface="Quicksand"/>
              <a:ea typeface="Quicksand"/>
              <a:cs typeface="Quicksand"/>
              <a:sym typeface="Quicksand"/>
            </a:endParaRPr>
          </a:p>
        </p:txBody>
      </p:sp>
      <p:sp>
        <p:nvSpPr>
          <p:cNvPr id="180" name="Google Shape;180;p29"/>
          <p:cNvSpPr/>
          <p:nvPr/>
        </p:nvSpPr>
        <p:spPr>
          <a:xfrm>
            <a:off x="4777550" y="4230675"/>
            <a:ext cx="4214100" cy="549300"/>
          </a:xfrm>
          <a:prstGeom prst="roundRect">
            <a:avLst>
              <a:gd name="adj" fmla="val 16667"/>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Quicksand"/>
                <a:ea typeface="Quicksand"/>
                <a:cs typeface="Quicksand"/>
                <a:sym typeface="Quicksand"/>
              </a:rPr>
              <a:t>1 exabyte = 1 billion gigabytes</a:t>
            </a:r>
            <a:endParaRPr b="1">
              <a:solidFill>
                <a:schemeClr val="lt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body" idx="1"/>
          </p:nvPr>
        </p:nvSpPr>
        <p:spPr>
          <a:xfrm>
            <a:off x="310900" y="941525"/>
            <a:ext cx="43143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700"/>
              <a:t>Last lesson, you learnt about the </a:t>
            </a:r>
            <a:r>
              <a:rPr lang="en-GB" sz="1700" b="1"/>
              <a:t>IaaS</a:t>
            </a:r>
            <a:r>
              <a:rPr lang="en-GB" sz="1700"/>
              <a:t>, </a:t>
            </a:r>
            <a:r>
              <a:rPr lang="en-GB" sz="1700" b="1"/>
              <a:t>PaaS, </a:t>
            </a:r>
            <a:r>
              <a:rPr lang="en-GB" sz="1700"/>
              <a:t>and </a:t>
            </a:r>
            <a:r>
              <a:rPr lang="en-GB" sz="1700" b="1"/>
              <a:t>SaaS</a:t>
            </a:r>
            <a:r>
              <a:rPr lang="en-GB" sz="1700"/>
              <a:t> cloud service models. </a:t>
            </a:r>
            <a:endParaRPr sz="1700"/>
          </a:p>
          <a:p>
            <a:pPr marL="0" lvl="0" indent="0" algn="l" rtl="0">
              <a:spcBef>
                <a:spcPts val="1600"/>
              </a:spcBef>
              <a:spcAft>
                <a:spcPts val="0"/>
              </a:spcAft>
              <a:buNone/>
            </a:pPr>
            <a:r>
              <a:rPr lang="en-GB" sz="1700" b="1"/>
              <a:t>Data as a Service (DaaS) </a:t>
            </a:r>
            <a:r>
              <a:rPr lang="en-GB" sz="1700"/>
              <a:t>is a cloud service model which provides storage, processing, and analytics of </a:t>
            </a:r>
            <a:r>
              <a:rPr lang="en-GB" sz="1700" b="1"/>
              <a:t>data </a:t>
            </a:r>
            <a:r>
              <a:rPr lang="en-GB" sz="1700"/>
              <a:t>over the internet. </a:t>
            </a:r>
            <a:endParaRPr sz="1700"/>
          </a:p>
          <a:p>
            <a:pPr marL="0" lvl="0" indent="0" algn="l" rtl="0">
              <a:spcBef>
                <a:spcPts val="1600"/>
              </a:spcBef>
              <a:spcAft>
                <a:spcPts val="0"/>
              </a:spcAft>
              <a:buNone/>
            </a:pPr>
            <a:r>
              <a:rPr lang="en-GB" sz="1700"/>
              <a:t>DaaS is a subtype of Software as a Service (SaaS) . </a:t>
            </a:r>
            <a:endParaRPr sz="1700"/>
          </a:p>
          <a:p>
            <a:pPr marL="0" lvl="0" indent="0" algn="l" rtl="0">
              <a:spcBef>
                <a:spcPts val="1600"/>
              </a:spcBef>
              <a:spcAft>
                <a:spcPts val="1600"/>
              </a:spcAft>
              <a:buNone/>
            </a:pPr>
            <a:r>
              <a:rPr lang="en-GB" sz="1700"/>
              <a:t>DaaS enables teams to share information and offers the opportunity for greater collaboration.</a:t>
            </a:r>
            <a:endParaRPr sz="1700"/>
          </a:p>
        </p:txBody>
      </p:sp>
      <p:sp>
        <p:nvSpPr>
          <p:cNvPr id="186" name="Google Shape;186;p30"/>
          <p:cNvSpPr txBox="1">
            <a:spLocks noGrp="1"/>
          </p:cNvSpPr>
          <p:nvPr>
            <p:ph type="title"/>
          </p:nvPr>
        </p:nvSpPr>
        <p:spPr>
          <a:xfrm>
            <a:off x="310900" y="1585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Data as a Service (DaaS)</a:t>
            </a:r>
            <a:endParaRPr/>
          </a:p>
        </p:txBody>
      </p:sp>
      <p:sp>
        <p:nvSpPr>
          <p:cNvPr id="187" name="Google Shape;187;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88" name="Google Shape;188;p30"/>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89" name="Google Shape;189;p30"/>
          <p:cNvPicPr preferRelativeResize="0"/>
          <p:nvPr/>
        </p:nvPicPr>
        <p:blipFill>
          <a:blip r:embed="rId3">
            <a:alphaModFix/>
          </a:blip>
          <a:stretch>
            <a:fillRect/>
          </a:stretch>
        </p:blipFill>
        <p:spPr>
          <a:xfrm>
            <a:off x="4777600" y="1017700"/>
            <a:ext cx="4214000" cy="27919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3"/>
        <p:cNvGrpSpPr/>
        <p:nvPr/>
      </p:nvGrpSpPr>
      <p:grpSpPr>
        <a:xfrm>
          <a:off x="0" y="0"/>
          <a:ext cx="0" cy="0"/>
          <a:chOff x="0" y="0"/>
          <a:chExt cx="0" cy="0"/>
        </a:xfrm>
      </p:grpSpPr>
      <p:sp>
        <p:nvSpPr>
          <p:cNvPr id="194" name="Google Shape;194;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95" name="Google Shape;195;p31"/>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96" name="Google Shape;196;p31"/>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7" name="Google Shape;197;p31"/>
          <p:cNvSpPr txBox="1">
            <a:spLocks noGrp="1"/>
          </p:cNvSpPr>
          <p:nvPr>
            <p:ph type="body" idx="1"/>
          </p:nvPr>
        </p:nvSpPr>
        <p:spPr>
          <a:xfrm>
            <a:off x="310900" y="865325"/>
            <a:ext cx="6209100" cy="38115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accent6"/>
              </a:buClr>
              <a:buSzPts val="1200"/>
              <a:buChar char="●"/>
            </a:pPr>
            <a:r>
              <a:rPr lang="en-GB" sz="1200" b="1"/>
              <a:t>Data science platforms</a:t>
            </a:r>
            <a:endParaRPr sz="1200" b="1"/>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r>
              <a:rPr lang="en-GB" sz="1200"/>
              <a:t>A data science platform is software that include tools for machine learning and other advanced data analytics. A data science platform helps data scientists to develop strategies, collect and share data, discover insights or patterns from data, and share their findings across a wider organisation. Data science platforms have been used to detect fraud by looking at patterns in data. </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Clr>
                <a:schemeClr val="accent6"/>
              </a:buClr>
              <a:buSzPts val="1200"/>
              <a:buChar char="●"/>
            </a:pPr>
            <a:r>
              <a:rPr lang="en-GB" sz="1200" b="1"/>
              <a:t>Dashboards</a:t>
            </a:r>
            <a:endParaRPr sz="1200" b="1"/>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r>
              <a:rPr lang="en-GB" sz="1200"/>
              <a:t>Dashboards or data visualisation tools are software applications that display information in a visual format, such as a graph or chart, for data analysis purposes. </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Clr>
                <a:schemeClr val="accent6"/>
              </a:buClr>
              <a:buSzPts val="1200"/>
              <a:buChar char="●"/>
            </a:pPr>
            <a:r>
              <a:rPr lang="en-GB" sz="1200" b="1"/>
              <a:t>Business information tools</a:t>
            </a:r>
            <a:endParaRPr sz="1200" b="1"/>
          </a:p>
          <a:p>
            <a:pPr marL="457200" lvl="0" indent="0" algn="l" rtl="0">
              <a:lnSpc>
                <a:spcPct val="100000"/>
              </a:lnSpc>
              <a:spcBef>
                <a:spcPts val="0"/>
              </a:spcBef>
              <a:spcAft>
                <a:spcPts val="0"/>
              </a:spcAft>
              <a:buNone/>
            </a:pPr>
            <a:endParaRPr sz="1200" b="1"/>
          </a:p>
          <a:p>
            <a:pPr marL="457200" lvl="0" indent="0" algn="l" rtl="0">
              <a:lnSpc>
                <a:spcPct val="100000"/>
              </a:lnSpc>
              <a:spcBef>
                <a:spcPts val="0"/>
              </a:spcBef>
              <a:spcAft>
                <a:spcPts val="0"/>
              </a:spcAft>
              <a:buNone/>
            </a:pPr>
            <a:r>
              <a:rPr lang="en-GB" sz="1200"/>
              <a:t>Business information tools are software applications that display and provide information to support decision making. This could be financial planning or budget setting. These systems often retrieve data from lots of different sources and store this data in a repository such as a data warehouse. </a:t>
            </a:r>
            <a:endParaRPr sz="1200"/>
          </a:p>
          <a:p>
            <a:pPr marL="457200" lvl="0" indent="0" algn="l" rtl="0">
              <a:lnSpc>
                <a:spcPct val="100000"/>
              </a:lnSpc>
              <a:spcBef>
                <a:spcPts val="0"/>
              </a:spcBef>
              <a:spcAft>
                <a:spcPts val="0"/>
              </a:spcAft>
              <a:buNone/>
            </a:pPr>
            <a:endParaRPr sz="2000"/>
          </a:p>
        </p:txBody>
      </p:sp>
      <p:sp>
        <p:nvSpPr>
          <p:cNvPr id="198" name="Google Shape;198;p31"/>
          <p:cNvSpPr txBox="1">
            <a:spLocks noGrp="1"/>
          </p:cNvSpPr>
          <p:nvPr>
            <p:ph type="title"/>
          </p:nvPr>
        </p:nvSpPr>
        <p:spPr>
          <a:xfrm>
            <a:off x="310900" y="1550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DaaS concepts</a:t>
            </a:r>
            <a:endParaRPr/>
          </a:p>
        </p:txBody>
      </p:sp>
      <p:pic>
        <p:nvPicPr>
          <p:cNvPr id="199" name="Google Shape;199;p31"/>
          <p:cNvPicPr preferRelativeResize="0"/>
          <p:nvPr/>
        </p:nvPicPr>
        <p:blipFill>
          <a:blip r:embed="rId3">
            <a:alphaModFix/>
          </a:blip>
          <a:stretch>
            <a:fillRect/>
          </a:stretch>
        </p:blipFill>
        <p:spPr>
          <a:xfrm>
            <a:off x="6701550" y="1068975"/>
            <a:ext cx="2098954" cy="3149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205" name="Google Shape;205;p32"/>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06" name="Google Shape;206;p32"/>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7" name="Google Shape;207;p32"/>
          <p:cNvSpPr txBox="1">
            <a:spLocks noGrp="1"/>
          </p:cNvSpPr>
          <p:nvPr>
            <p:ph type="body" idx="1"/>
          </p:nvPr>
        </p:nvSpPr>
        <p:spPr>
          <a:xfrm>
            <a:off x="310900" y="1017725"/>
            <a:ext cx="5902200" cy="38115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accent6"/>
              </a:buClr>
              <a:buSzPts val="1200"/>
              <a:buChar char="●"/>
            </a:pPr>
            <a:r>
              <a:rPr lang="en-GB" sz="1200" b="1"/>
              <a:t>Data lakes and data warehouses</a:t>
            </a:r>
            <a:endParaRPr sz="1200" b="1"/>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r>
              <a:rPr lang="en-GB" sz="1200"/>
              <a:t>A data warehouse is a repository of relational data that is used for data analysis. A data lake is a storage platform designed to hold data in any unstructured way. Unlike a data warehouse, a data lake does not require data to be processed or formatted in a particular way. </a:t>
            </a:r>
            <a:endParaRPr sz="1200"/>
          </a:p>
          <a:p>
            <a:pPr marL="0" lvl="0" indent="0" algn="l" rtl="0">
              <a:lnSpc>
                <a:spcPct val="100000"/>
              </a:lnSpc>
              <a:spcBef>
                <a:spcPts val="0"/>
              </a:spcBef>
              <a:spcAft>
                <a:spcPts val="0"/>
              </a:spcAft>
              <a:buNone/>
            </a:pPr>
            <a:endParaRPr sz="1200" b="1"/>
          </a:p>
          <a:p>
            <a:pPr marL="457200" lvl="0" indent="-304800" algn="l" rtl="0">
              <a:lnSpc>
                <a:spcPct val="100000"/>
              </a:lnSpc>
              <a:spcBef>
                <a:spcPts val="0"/>
              </a:spcBef>
              <a:spcAft>
                <a:spcPts val="0"/>
              </a:spcAft>
              <a:buClr>
                <a:schemeClr val="accent6"/>
              </a:buClr>
              <a:buSzPts val="1200"/>
              <a:buChar char="●"/>
            </a:pPr>
            <a:r>
              <a:rPr lang="en-GB" sz="1200" b="1"/>
              <a:t>Databases</a:t>
            </a:r>
            <a:endParaRPr sz="1200" b="1"/>
          </a:p>
          <a:p>
            <a:pPr marL="457200" lvl="0" indent="0" algn="l" rtl="0">
              <a:lnSpc>
                <a:spcPct val="100000"/>
              </a:lnSpc>
              <a:spcBef>
                <a:spcPts val="0"/>
              </a:spcBef>
              <a:spcAft>
                <a:spcPts val="0"/>
              </a:spcAft>
              <a:buNone/>
            </a:pPr>
            <a:endParaRPr sz="1200" b="1"/>
          </a:p>
          <a:p>
            <a:pPr marL="457200" lvl="0" indent="0" algn="l" rtl="0">
              <a:lnSpc>
                <a:spcPct val="100000"/>
              </a:lnSpc>
              <a:spcBef>
                <a:spcPts val="0"/>
              </a:spcBef>
              <a:spcAft>
                <a:spcPts val="0"/>
              </a:spcAft>
              <a:buNone/>
            </a:pPr>
            <a:r>
              <a:rPr lang="en-GB" sz="1200"/>
              <a:t>Databases are used by many organisations to store and structure data. The implementation of a DaaS allows the data stored in a database to be accessed by multiple users. </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Clr>
                <a:schemeClr val="accent6"/>
              </a:buClr>
              <a:buSzPts val="1200"/>
              <a:buChar char="●"/>
            </a:pPr>
            <a:r>
              <a:rPr lang="en-GB" sz="1200" b="1"/>
              <a:t>File systems</a:t>
            </a:r>
            <a:endParaRPr sz="1200" b="1"/>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r>
              <a:rPr lang="en-GB" sz="1200"/>
              <a:t>The implementation of a DaaS means that files can be shared and accessed through the cloud. Multiple individuals can simultaneously have access to and edit files, allowing for greater collaboration. </a:t>
            </a:r>
            <a:endParaRPr sz="1200"/>
          </a:p>
        </p:txBody>
      </p:sp>
      <p:sp>
        <p:nvSpPr>
          <p:cNvPr id="208" name="Google Shape;208;p32"/>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DaaS concepts</a:t>
            </a:r>
            <a:endParaRPr/>
          </a:p>
        </p:txBody>
      </p:sp>
      <p:pic>
        <p:nvPicPr>
          <p:cNvPr id="209" name="Google Shape;209;p32"/>
          <p:cNvPicPr preferRelativeResize="0"/>
          <p:nvPr/>
        </p:nvPicPr>
        <p:blipFill rotWithShape="1">
          <a:blip r:embed="rId3">
            <a:alphaModFix/>
          </a:blip>
          <a:srcRect l="28499"/>
          <a:stretch/>
        </p:blipFill>
        <p:spPr>
          <a:xfrm>
            <a:off x="6646750" y="1501600"/>
            <a:ext cx="2062900" cy="1926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3"/>
        <p:cNvGrpSpPr/>
        <p:nvPr/>
      </p:nvGrpSpPr>
      <p:grpSpPr>
        <a:xfrm>
          <a:off x="0" y="0"/>
          <a:ext cx="0" cy="0"/>
          <a:chOff x="0" y="0"/>
          <a:chExt cx="0" cy="0"/>
        </a:xfrm>
      </p:grpSpPr>
      <p:sp>
        <p:nvSpPr>
          <p:cNvPr id="214" name="Google Shape;214;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215" name="Google Shape;215;p33"/>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16" name="Google Shape;216;p33"/>
          <p:cNvSpPr txBox="1"/>
          <p:nvPr/>
        </p:nvSpPr>
        <p:spPr>
          <a:xfrm>
            <a:off x="2511300" y="1289300"/>
            <a:ext cx="488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7" name="Google Shape;217;p33"/>
          <p:cNvSpPr txBox="1">
            <a:spLocks noGrp="1"/>
          </p:cNvSpPr>
          <p:nvPr>
            <p:ph type="body" idx="1"/>
          </p:nvPr>
        </p:nvSpPr>
        <p:spPr>
          <a:xfrm>
            <a:off x="311400" y="4511200"/>
            <a:ext cx="8521200" cy="40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500" b="1" i="1"/>
              <a:t>What is machine learning?</a:t>
            </a:r>
            <a:endParaRPr sz="1500" b="1" i="1"/>
          </a:p>
        </p:txBody>
      </p:sp>
      <p:pic>
        <p:nvPicPr>
          <p:cNvPr id="218" name="Google Shape;218;p33" descr="Are machine learning and artificial intelligence the same thing? To help you understand what each of these terms means, computer science student Salome Tirado is talking to Jessica Yung, Research Engineer at DeepMind, to find out more about how machine learning and AI relate to each other.&#10;&#10;Find out more about us: http://rpf.io/fyt&#10;&#10;*** Young people &amp; parents ***&#10;Coding at home&#10;Create coding projects with our step-by-step guides in 25+ languages: http://rpf.io/fyt-op&#10;Code fun projects at home on the Code Club World site: http://rpf.io/fyt-ccw&#10;Discover free, volunteer-run coding clubs near you&#10;Code Club in schools all over the world: http://rpf.io/fyt-cc&#10;CoderDojo in community spaces all over the world: http://rpf.io/fyt-cd &#10;Send your programs to space in the European Astro Pi Challenge: http://rpf.io/fyt-ap&#10;Share your creation with the world in the Coolest Projects tech showcase: http://rpf.io/fyt-cp&#10;&#10;*** Teachers &amp; educators ***&#10;Teach in your classroom with our free computing lesson plans and materials: http://rpf.io/fyt-tcc&#10;Build your teaching skills with our free online courses: http://rpf.io/fyt-oc&#10;Learn from and discuss with leading researchers in computing education: http://rpf.io/fyt-rs&#10;Read our free magazine for computing educators, Hello World: http://rpf.io/fyt-hw&#10;Set up a Code Club in your school: http://rpf.io/fyt-cc&#10;Support your learners to run their own science experiments in space as part of the European Astro Pi Challenge: http://rpf.io/fyt-ap&#10;&#10;*** You can help make computing accessible to more young people across the globe ***&#10;Volunteer at a coding club near you: http://rpf.io/fyt-vol&#10;Join our community of volunteer translators: http://rpf.io/fyt-tr&#10;Donate to sustain our work: http://rpf.io/fyt-don&#10;&#10;*** Interested in the Raspberry Pi computer? ***&#10;For videos related to our products, subscribe to the Raspberry Pi computer channel: http://rpf.io/ytsub&#10;Buy a Raspberry Pi from one of our Approved Resellers: http://rpf.io/fyt-prod&#10;Join a community event run by Raspberry Pi enthusiasts: http://rpf.io/fyt-rj&#10;&#10;The Raspberry Pi Foundation is a global nonprofit with the mission to enable young people to realise their full potential through the power of computing and digital technologies. Our vision is that every young person develops:&#10;* The knowledge, skills, and confidence to use computers and digital technologies effectively in their work, community, and personal life; to solve problems and to express themselves creatively&#10;* Sufficient understanding of societal and ethical issues to be able to critically evaluate digital technologies and their application, and to design and use technology for good&#10;* The mindsets that enable them to confidently engage with technological change and to continue learning about new and emerging technologies&#10;&#10;This video's copyright is held by the Raspberry Pi Foundation, and the video is dual licensed under the YouTube Standard license and Creative Commons CC BY-SA 4.0 license." title="What is Machine Learning? | Experience AI">
            <a:hlinkClick r:id="rId3"/>
          </p:cNvPr>
          <p:cNvPicPr preferRelativeResize="0"/>
          <p:nvPr/>
        </p:nvPicPr>
        <p:blipFill>
          <a:blip r:embed="rId4">
            <a:alphaModFix/>
          </a:blip>
          <a:stretch>
            <a:fillRect/>
          </a:stretch>
        </p:blipFill>
        <p:spPr>
          <a:xfrm>
            <a:off x="1004612" y="406002"/>
            <a:ext cx="7134775" cy="4013300"/>
          </a:xfrm>
          <a:prstGeom prst="rect">
            <a:avLst/>
          </a:prstGeom>
          <a:noFill/>
          <a:ln w="1905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261E36-AC27-40BA-8E7F-E8030FAFF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3884E3-1293-4727-A27B-BD8F8664F0E0}">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3.xml><?xml version="1.0" encoding="utf-8"?>
<ds:datastoreItem xmlns:ds="http://schemas.openxmlformats.org/officeDocument/2006/customXml" ds:itemID="{0DF7E5B2-E546-424C-B46D-2B33047EB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1885</Words>
  <Application>Microsoft Office PowerPoint</Application>
  <PresentationFormat>On-screen Show (16:9)</PresentationFormat>
  <Paragraphs>234</Paragraphs>
  <Slides>18</Slides>
  <Notes>18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Quicksand SemiBold</vt:lpstr>
      <vt:lpstr>Roboto</vt:lpstr>
      <vt:lpstr>Arial</vt:lpstr>
      <vt:lpstr>Quicksand</vt:lpstr>
      <vt:lpstr>Quicksand Medium</vt:lpstr>
      <vt:lpstr>Handlee</vt:lpstr>
      <vt:lpstr>RPF Curriculum Slides</vt:lpstr>
      <vt:lpstr>RPF Curriculum Slides</vt:lpstr>
      <vt:lpstr>Lesson 9: Cloud delivery methods</vt:lpstr>
      <vt:lpstr>Cloud service models</vt:lpstr>
      <vt:lpstr>PowerPoint Presentation</vt:lpstr>
      <vt:lpstr>Lesson 9: Cloud delivery methods</vt:lpstr>
      <vt:lpstr>Data</vt:lpstr>
      <vt:lpstr>Data as a Service (DaaS)</vt:lpstr>
      <vt:lpstr>DaaS concepts</vt:lpstr>
      <vt:lpstr>DaaS concepts</vt:lpstr>
      <vt:lpstr>PowerPoint Presentation</vt:lpstr>
      <vt:lpstr>DaaS in organisations  </vt:lpstr>
      <vt:lpstr>Cloud sourcing </vt:lpstr>
      <vt:lpstr>Cloud portability and interoperability </vt:lpstr>
      <vt:lpstr>Cloud portability and interoperability </vt:lpstr>
      <vt:lpstr>Cloud portability and interoperability </vt:lpstr>
      <vt:lpstr>Retrieval practice</vt:lpstr>
      <vt:lpstr>Apply it – activity</vt:lpstr>
      <vt:lpstr>Apply it – sample solution</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2024-06-11T17:49:19Z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