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59" r:id="rId4"/>
  </p:sldMasterIdLst>
  <p:notesMasterIdLst>
    <p:notesMasterId r:id="rId4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93" r:id="rId38"/>
    <p:sldId id="290" r:id="rId39"/>
    <p:sldId id="291" r:id="rId40"/>
    <p:sldId id="292" r:id="rId41"/>
  </p:sldIdLst>
  <p:sldSz cx="9144000" cy="5143500" type="screen16x9"/>
  <p:notesSz cx="6858000" cy="9144000"/>
  <p:embeddedFontLst>
    <p:embeddedFont>
      <p:font typeface="Handlee" panose="020B0604020202020204" charset="0"/>
      <p:regular r:id="rId43"/>
    </p:embeddedFont>
    <p:embeddedFont>
      <p:font typeface="Quicksand" charset="0"/>
      <p:regular r:id="rId44"/>
      <p:bold r:id="rId45"/>
    </p:embeddedFont>
    <p:embeddedFont>
      <p:font typeface="Quicksand Medium" charset="0"/>
      <p:regular r:id="rId46"/>
      <p:bold r:id="rId47"/>
    </p:embeddedFont>
    <p:embeddedFont>
      <p:font typeface="Quicksand SemiBold" charset="0"/>
      <p:regular r:id="rId48"/>
      <p:bold r:id="rId49"/>
    </p:embeddedFont>
    <p:embeddedFont>
      <p:font typeface="Roboto" panose="02000000000000000000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195">
          <p15:clr>
            <a:srgbClr val="EA9999"/>
          </p15:clr>
        </p15:guide>
        <p15:guide id="2" pos="1034">
          <p15:clr>
            <a:srgbClr val="EA9999"/>
          </p15:clr>
        </p15:guide>
        <p15:guide id="3" pos="1102">
          <p15:clr>
            <a:srgbClr val="EA9999"/>
          </p15:clr>
        </p15:guide>
        <p15:guide id="4" pos="1940">
          <p15:clr>
            <a:srgbClr val="EA9999"/>
          </p15:clr>
        </p15:guide>
        <p15:guide id="5" pos="2007">
          <p15:clr>
            <a:srgbClr val="EA9999"/>
          </p15:clr>
        </p15:guide>
        <p15:guide id="6" pos="2846">
          <p15:clr>
            <a:srgbClr val="EA9999"/>
          </p15:clr>
        </p15:guide>
        <p15:guide id="7" pos="2914">
          <p15:clr>
            <a:srgbClr val="EA9999"/>
          </p15:clr>
        </p15:guide>
        <p15:guide id="8" pos="3753">
          <p15:clr>
            <a:srgbClr val="EA9999"/>
          </p15:clr>
        </p15:guide>
        <p15:guide id="9" pos="3821">
          <p15:clr>
            <a:srgbClr val="EA9999"/>
          </p15:clr>
        </p15:guide>
        <p15:guide id="10" pos="4660">
          <p15:clr>
            <a:srgbClr val="EA9999"/>
          </p15:clr>
        </p15:guide>
        <p15:guide id="11" pos="4728">
          <p15:clr>
            <a:srgbClr val="EA9999"/>
          </p15:clr>
        </p15:guide>
        <p15:guide id="12" pos="5567">
          <p15:clr>
            <a:srgbClr val="EA9999"/>
          </p15:clr>
        </p15:guide>
        <p15:guide id="13" orient="horz" pos="195">
          <p15:clr>
            <a:srgbClr val="EA9999"/>
          </p15:clr>
        </p15:guide>
        <p15:guide id="14" orient="horz" pos="1145">
          <p15:clr>
            <a:srgbClr val="EA9999"/>
          </p15:clr>
        </p15:guide>
        <p15:guide id="15" orient="horz" pos="1423">
          <p15:clr>
            <a:srgbClr val="EA9999"/>
          </p15:clr>
        </p15:guide>
        <p15:guide id="16" orient="horz" pos="2093">
          <p15:clr>
            <a:srgbClr val="EA9999"/>
          </p15:clr>
        </p15:guide>
        <p15:guide id="17" orient="horz" pos="3041">
          <p15:clr>
            <a:srgbClr val="EA9999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A47C6FB-10AA-4D4E-87A0-59B767ABB805}">
  <a:tblStyle styleId="{AA47C6FB-10AA-4D4E-87A0-59B767ABB80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9B0CB31-D172-4D12-8B4F-63440066DEF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94"/>
    <p:restoredTop sz="94707"/>
  </p:normalViewPr>
  <p:slideViewPr>
    <p:cSldViewPr snapToGrid="0">
      <p:cViewPr varScale="1">
        <p:scale>
          <a:sx n="138" d="100"/>
          <a:sy n="138" d="100"/>
        </p:scale>
        <p:origin x="462" y="120"/>
      </p:cViewPr>
      <p:guideLst>
        <p:guide pos="195"/>
        <p:guide pos="1034"/>
        <p:guide pos="1102"/>
        <p:guide pos="1940"/>
        <p:guide pos="2007"/>
        <p:guide pos="2846"/>
        <p:guide pos="2914"/>
        <p:guide pos="3753"/>
        <p:guide pos="3821"/>
        <p:guide pos="4660"/>
        <p:guide pos="4728"/>
        <p:guide pos="5567"/>
        <p:guide orient="horz" pos="195"/>
        <p:guide orient="horz" pos="1145"/>
        <p:guide orient="horz" pos="1423"/>
        <p:guide orient="horz" pos="2093"/>
        <p:guide orient="horz" pos="30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ko/@jamesyarema?utm_source=unsplash&amp;utm_medium=referral&amp;utm_content=creditCopyText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photos/zdjZ4kCaJaY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top-view-of-green-field-1595104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a/a9/John_von_Neumann.jpg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man-wearing-black-headset-3345882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white-and-black-computer-fan-2225617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lack-and-gray-computer-motherboard-2588757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crop-focused-repairman-fixing-graphics-card-on-computer-3825582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3.0/us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green-and-grey-circuit-board-57007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rstechnica.com/gadgets/2023/08/some-shops-will-let-you-buy-more-than-one-raspberry-pi-at-a-time-again/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woman-sittin-on-gray-couch-while-holding-her-apple-macbook-air-1181498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sitting-woman-using-a-smart-phone-16025796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ea948baa0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ea948baa0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dirty="0"/>
              <a:t>Version 1, </a:t>
            </a:r>
            <a:r>
              <a:rPr lang="en-GB" dirty="0"/>
              <a:t>June</a:t>
            </a:r>
            <a:r>
              <a:rPr dirty="0"/>
              <a:t> 2024</a:t>
            </a:r>
            <a:endParaRPr sz="1000" dirty="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287212b3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g2287212b35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f9dd4f6d35_1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1f9dd4f6d35_1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0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Image source: </a:t>
            </a:r>
            <a:r>
              <a:rPr lang="en-GB">
                <a:solidFill>
                  <a:schemeClr val="dk1"/>
                </a:solidFill>
              </a:rPr>
              <a:t>Photo by</a:t>
            </a:r>
            <a:r>
              <a:rPr lang="en-GB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James Yarema</a:t>
            </a:r>
            <a:r>
              <a:rPr lang="en-GB">
                <a:solidFill>
                  <a:schemeClr val="dk1"/>
                </a:solidFill>
              </a:rPr>
              <a:t> on Unsplash</a:t>
            </a:r>
            <a:r>
              <a:rPr lang="en-GB" sz="10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105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https://unsplash.com/photos/zdjZ4kCaJaY</a:t>
            </a:r>
            <a:endParaRPr sz="10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f9dd4f6d35_1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g1f9dd4f6d35_1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f9dd4f6d35_1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1f9dd4f6d35_1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0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Image source: Photo by Tom Fisk from Pexels </a:t>
            </a:r>
            <a:r>
              <a:rPr lang="en-GB" sz="105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https://www.pexels.com/photo/top-view-of-green-field-1595104/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2d1570888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22d1570888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0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Photo by fauxels from Pexels: https://www.pexels.com/photo/photo-of-people-leaning-on-wooden-table-3184325/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44d36c6e9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44d36c6e9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A2 Embedded and general purpose film: https://vimeo.com/883954579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27ac2b236e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227ac2b236e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000">
                <a:latin typeface="Quicksand"/>
                <a:ea typeface="Quicksand"/>
                <a:cs typeface="Quicksand"/>
                <a:sym typeface="Quicksand"/>
              </a:rPr>
              <a:t>Image source: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https://upload.wikimedia.org/wikipedia/commons/a/a9/John_von_Neumann.jpg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28104cf3be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28104cf3be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285a2627bd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285a2627bd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27ac2b236e_1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227ac2b236e_1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f9dd4f6d35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g1f9dd4f6d35_1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Digital environments introduction film: https://vimeo.com/883954196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285a2627bd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285a2627bd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27ac2b236e_1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227ac2b236e_1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5b675c6cb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5b675c6cb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7b4fa3e3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27b4fa3e3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27ac2b236e_1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227ac2b236e_1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285a2627bd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2285a2627bd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27ac2b236e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2" name="Google Shape;602;g227ac2b236e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ALU (Arithmetic and logic unit)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2a7ff1c79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22a7ff1c79a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2a7ff1c79a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g22a7ff1c79a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2398bf277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2398bf277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f9dd4f6d35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g1f9dd4f6d35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0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Photo by Ola Dapo from Pexels: </a:t>
            </a:r>
            <a:r>
              <a:rPr lang="en-GB" sz="105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https://www.pexels.com/photo/man-wearing-black-headset-3345882/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285a2627bd_0_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2285a2627bd_0_7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Photo by Martin Lopez from Pexels </a:t>
            </a:r>
            <a:r>
              <a:rPr lang="en-GB" sz="105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https://www.pexels.com/photo/white-and-black-computer-fan-2225617/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285a2627bd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2285a2627bd_1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285a2627bd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285a2627bd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Photo by Valentine Tanasovich from Pexels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https://www.pexels.com/photo/black-and-gray-computer-motherboard-2588757/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2285a2627b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2285a2627b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Photo by RF._.studio from Pexels </a:t>
            </a:r>
            <a:r>
              <a:rPr lang="en-GB" sz="105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https://www.pexels.com/photo/crop-focused-repairman-fixing-graphics-card-on-computer-3825582/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2285a2627bd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4" name="Google Shape;784;g2285a2627bd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Answers: Q1 – B; Q2 – C; Q3 – C; Q4 - A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1f9dd4f6d35_1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9" name="Google Shape;799;g1f9dd4f6d35_1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0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Photo by Cliff Booth from Pexels: https://www.pexels.com/photo/photo-of-women-exercising-4056616/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1f9dd4f6d35_1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8" name="Google Shape;808;g1f9dd4f6d35_1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2285a2627bd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6" name="Google Shape;816;g2285a2627bd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f9dd4f6d35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g1f9dd4f6d35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0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Photo by </a:t>
            </a:r>
            <a:r>
              <a:rPr lang="en-GB" sz="105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CC BY 3.0 US</a:t>
            </a:r>
            <a:r>
              <a:rPr lang="en-GB" sz="1050">
                <a:solidFill>
                  <a:srgbClr val="757575"/>
                </a:solidFill>
                <a:highlight>
                  <a:srgbClr val="FFFFFF"/>
                </a:highlight>
              </a:rPr>
              <a:t> Mapbox Uncharted ERG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f9dd4f6d35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1f9dd4f6d35_1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f9dd4f6d35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1f9dd4f6d35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285a2627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285a2627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Photo by Craig Dennis from </a:t>
            </a:r>
            <a:r>
              <a:rPr lang="en-GB" sz="105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Pexels</a:t>
            </a:r>
            <a:r>
              <a:rPr lang="en-GB" sz="105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GB" sz="1050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https://www.pexels.com/photo/green-and-grey-circuit-board-57007/</a:t>
            </a:r>
            <a:r>
              <a:rPr lang="en-GB" sz="105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05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Article available here: </a:t>
            </a:r>
            <a:r>
              <a:rPr lang="en-GB" sz="1050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https://arstechnica.com/gadgets/2023/08/some-shops-will-let-you-buy-more-than-one-raspberry-pi-at-a-time-again/</a:t>
            </a:r>
            <a:endParaRPr sz="105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f9dd4f6d35_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1f9dd4f6d35_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Photo by Christina Morillo from Pexels: </a:t>
            </a:r>
            <a:r>
              <a:rPr lang="en-GB" sz="105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https://www.pexels.com/photo/woman-sittin-on-gray-couch-while-holding-her-apple-macbook-air-1181498/</a:t>
            </a:r>
            <a:endParaRPr sz="10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f9dd4f6d35_1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g1f9dd4f6d35_1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0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Photo by Amine from Pexels: </a:t>
            </a:r>
            <a:r>
              <a:rPr lang="en-GB" sz="105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https://www.pexels.com/photo/sitting-woman-using-a-smart-phone-16025796/</a:t>
            </a:r>
            <a:r>
              <a:rPr lang="en-GB" sz="10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0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3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840000" y="0"/>
            <a:ext cx="19611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526875" y="576775"/>
            <a:ext cx="8095800" cy="20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532725" y="2665400"/>
            <a:ext cx="8095800" cy="7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55500" y="4491500"/>
            <a:ext cx="1407075" cy="42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text">
  <p:cSld name="TITLE_4_1_1_1_1_1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>
            <a:spLocks noGrp="1"/>
          </p:cNvSpPr>
          <p:nvPr>
            <p:ph type="title"/>
          </p:nvPr>
        </p:nvSpPr>
        <p:spPr>
          <a:xfrm>
            <a:off x="310900" y="319600"/>
            <a:ext cx="8521200" cy="4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subTitle" idx="1"/>
          </p:nvPr>
        </p:nvSpPr>
        <p:spPr>
          <a:xfrm>
            <a:off x="6840000" y="0"/>
            <a:ext cx="19623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ives / Questions / Lists 1">
  <p:cSld name="TITLE_4_1_1_1_2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>
            <a:spLocks noGrp="1"/>
          </p:cNvSpPr>
          <p:nvPr>
            <p:ph type="body" idx="1"/>
          </p:nvPr>
        </p:nvSpPr>
        <p:spPr>
          <a:xfrm>
            <a:off x="310900" y="1017725"/>
            <a:ext cx="852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title"/>
          </p:nvPr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subTitle" idx="2"/>
          </p:nvPr>
        </p:nvSpPr>
        <p:spPr>
          <a:xfrm>
            <a:off x="5257800" y="0"/>
            <a:ext cx="35649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 b="1"/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ives / Questions / Lists">
  <p:cSld name="TITLE_4_1_1_1_2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0900" y="1017725"/>
            <a:ext cx="8522100" cy="381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10900" y="310900"/>
            <a:ext cx="8522100" cy="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2"/>
          </p:nvPr>
        </p:nvSpPr>
        <p:spPr>
          <a:xfrm>
            <a:off x="6840000" y="0"/>
            <a:ext cx="19611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and text under (with heading)">
  <p:cSld name="TITLE_4_1_1_2_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0900" y="1017725"/>
            <a:ext cx="8521200" cy="309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2"/>
          </p:nvPr>
        </p:nvSpPr>
        <p:spPr>
          <a:xfrm>
            <a:off x="310900" y="4117599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608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and text under (no heading)">
  <p:cSld name="TITLE_4_1_1_1_4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0900" y="472000"/>
            <a:ext cx="8521200" cy="3795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310900" y="4282175"/>
            <a:ext cx="85212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608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(no text under)">
  <p:cSld name="TITLE_4_1_1_1_3_2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310900" y="1017725"/>
            <a:ext cx="8521200" cy="381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310900" y="307424"/>
            <a:ext cx="8521200" cy="7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ubTitle" idx="2"/>
          </p:nvPr>
        </p:nvSpPr>
        <p:spPr>
          <a:xfrm>
            <a:off x="6840000" y="0"/>
            <a:ext cx="19605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r Images side by side">
  <p:cSld name="TITLE_4_1_1_1_3_1_1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4736600" y="1017700"/>
            <a:ext cx="4096500" cy="365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r Images 2:1">
  <p:cSld name="TITLE_4_1_1_1_3_1_1_1_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310900" y="1017724"/>
            <a:ext cx="5580000" cy="365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2"/>
          </p:nvPr>
        </p:nvSpPr>
        <p:spPr>
          <a:xfrm>
            <a:off x="6041575" y="1017700"/>
            <a:ext cx="2791800" cy="365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r Images 1:2">
  <p:cSld name="TITLE_4_1_1_1_3_1_1_1_1_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310900" y="1017724"/>
            <a:ext cx="2790000" cy="365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3253475" y="1017700"/>
            <a:ext cx="5579400" cy="365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r Images 1:1:1">
  <p:cSld name="TITLE_4_1_1_1_3_1_1_1_1_1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310900" y="1017724"/>
            <a:ext cx="2700000" cy="365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3253475" y="1017700"/>
            <a:ext cx="2700000" cy="365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body" idx="4"/>
          </p:nvPr>
        </p:nvSpPr>
        <p:spPr>
          <a:xfrm>
            <a:off x="6149075" y="1017700"/>
            <a:ext cx="2700000" cy="365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0900" y="310900"/>
            <a:ext cx="85215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Quicksand"/>
              <a:buNone/>
              <a:defRPr sz="2800" b="1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0900" y="1017725"/>
            <a:ext cx="8521500" cy="3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"/>
              <a:buChar char="●"/>
              <a:defRPr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 rtl="0">
              <a:buNone/>
              <a:defRPr sz="800">
                <a:solidFill>
                  <a:srgbClr val="49498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96">
          <p15:clr>
            <a:srgbClr val="EA4335"/>
          </p15:clr>
        </p15:guide>
        <p15:guide id="2" orient="horz" pos="196">
          <p15:clr>
            <a:srgbClr val="EA4335"/>
          </p15:clr>
        </p15:guide>
        <p15:guide id="3" orient="horz" pos="641">
          <p15:clr>
            <a:srgbClr val="EA4335"/>
          </p15:clr>
        </p15:guide>
        <p15:guide id="4" pos="2776">
          <p15:clr>
            <a:srgbClr val="EA4335"/>
          </p15:clr>
        </p15:guide>
        <p15:guide id="5" orient="horz" pos="812">
          <p15:clr>
            <a:srgbClr val="EA4335"/>
          </p15:clr>
        </p15:guide>
        <p15:guide id="6" pos="2984">
          <p15:clr>
            <a:srgbClr val="EA4335"/>
          </p15:clr>
        </p15:guide>
        <p15:guide id="7" pos="5564">
          <p15:clr>
            <a:srgbClr val="EA4335"/>
          </p15:clr>
        </p15:guide>
        <p15:guide id="8" orient="horz" pos="2592">
          <p15:clr>
            <a:srgbClr val="EA4335"/>
          </p15:clr>
        </p15:guide>
        <p15:guide id="9" pos="2448">
          <p15:clr>
            <a:srgbClr val="EA4335"/>
          </p15:clr>
        </p15:guide>
        <p15:guide id="10" pos="3312">
          <p15:clr>
            <a:srgbClr val="EA4335"/>
          </p15:clr>
        </p15:guide>
        <p15:guide id="11" orient="horz" pos="304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player.vimeo.com/video/883954579?app_id=122963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hyperlink" Target="http://drive.google.com/file/d/1fNDMJg-RQqhPi0ceM4PSn7Ez3UsPMYek/view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player.vimeo.com/video/883954196?app_id=12296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hyperlink" Target="http://drive.google.com/file/d/1mhg4tZi5inUrA3CrEjtsr86kwT70JgW0/view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>
            <a:spLocks noGrp="1"/>
          </p:cNvSpPr>
          <p:nvPr>
            <p:ph type="title"/>
          </p:nvPr>
        </p:nvSpPr>
        <p:spPr>
          <a:xfrm>
            <a:off x="526875" y="576775"/>
            <a:ext cx="8095800" cy="20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Lesson 1: Computer systems</a:t>
            </a:r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2"/>
          </p:nvPr>
        </p:nvSpPr>
        <p:spPr>
          <a:xfrm>
            <a:off x="532725" y="2665400"/>
            <a:ext cx="8095800" cy="7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Digital environments</a:t>
            </a:r>
            <a:endParaRPr/>
          </a:p>
        </p:txBody>
      </p:sp>
      <p:pic>
        <p:nvPicPr>
          <p:cNvPr id="75" name="Google Shape;7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063" y="4441326"/>
            <a:ext cx="1355401" cy="54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>
            <a:spLocks noGrp="1"/>
          </p:cNvSpPr>
          <p:nvPr>
            <p:ph type="title"/>
          </p:nvPr>
        </p:nvSpPr>
        <p:spPr>
          <a:xfrm>
            <a:off x="311400" y="153237"/>
            <a:ext cx="85212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Servers</a:t>
            </a:r>
            <a:endParaRPr/>
          </a:p>
        </p:txBody>
      </p:sp>
      <p:sp>
        <p:nvSpPr>
          <p:cNvPr id="163" name="Google Shape;163;p22"/>
          <p:cNvSpPr txBox="1">
            <a:spLocks noGrp="1"/>
          </p:cNvSpPr>
          <p:nvPr>
            <p:ph type="body" idx="1"/>
          </p:nvPr>
        </p:nvSpPr>
        <p:spPr>
          <a:xfrm>
            <a:off x="269850" y="851325"/>
            <a:ext cx="4509300" cy="41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00"/>
              <a:buChar char="●"/>
            </a:pPr>
            <a:r>
              <a:rPr lang="en-GB" sz="1700"/>
              <a:t>A </a:t>
            </a:r>
            <a:r>
              <a:rPr lang="en-GB" sz="1700" b="1"/>
              <a:t>server</a:t>
            </a:r>
            <a:r>
              <a:rPr lang="en-GB" sz="1700"/>
              <a:t> is a computer system on a network that provides services to any authorised client</a:t>
            </a:r>
            <a:endParaRPr sz="1700"/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Char char="●"/>
            </a:pPr>
            <a:r>
              <a:rPr lang="en-GB" sz="1700"/>
              <a:t>A </a:t>
            </a:r>
            <a:r>
              <a:rPr lang="en-GB" sz="1700" b="1"/>
              <a:t>client </a:t>
            </a:r>
            <a:r>
              <a:rPr lang="en-GB" sz="1700"/>
              <a:t>is a device or service that makes a request</a:t>
            </a:r>
            <a:endParaRPr sz="1700"/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Char char="●"/>
            </a:pPr>
            <a:r>
              <a:rPr lang="en-GB" sz="1700"/>
              <a:t>There are many </a:t>
            </a:r>
            <a:r>
              <a:rPr lang="en-GB" sz="1700" b="1"/>
              <a:t>types </a:t>
            </a:r>
            <a:r>
              <a:rPr lang="en-GB" sz="1700"/>
              <a:t>of servers. For example, a file server stores and provides access to files and a web server stores and provides webpages</a:t>
            </a:r>
            <a:endParaRPr sz="1700"/>
          </a:p>
          <a:p>
            <a:pPr marL="457200" lvl="0" indent="-33655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Char char="●"/>
            </a:pPr>
            <a:r>
              <a:rPr lang="en-GB" sz="1700"/>
              <a:t>You will learn more about the specific role of servers later on in this unit</a:t>
            </a:r>
            <a:endParaRPr sz="17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500"/>
          </a:p>
        </p:txBody>
      </p:sp>
      <p:sp>
        <p:nvSpPr>
          <p:cNvPr id="164" name="Google Shape;164;p22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sp>
        <p:nvSpPr>
          <p:cNvPr id="165" name="Google Shape;165;p22"/>
          <p:cNvSpPr txBox="1">
            <a:spLocks noGrp="1"/>
          </p:cNvSpPr>
          <p:nvPr>
            <p:ph type="subTitle" idx="3"/>
          </p:nvPr>
        </p:nvSpPr>
        <p:spPr>
          <a:xfrm>
            <a:off x="7116600" y="-6700"/>
            <a:ext cx="18627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1</a:t>
            </a:r>
            <a:endParaRPr/>
          </a:p>
        </p:txBody>
      </p:sp>
      <p:pic>
        <p:nvPicPr>
          <p:cNvPr id="166" name="Google Shape;16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2243" y="1443300"/>
            <a:ext cx="3849582" cy="280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Activity 1</a:t>
            </a:r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Internet of Things (IoT)</a:t>
            </a:r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body" idx="1"/>
          </p:nvPr>
        </p:nvSpPr>
        <p:spPr>
          <a:xfrm>
            <a:off x="310900" y="11131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IoT is a way of describing devices that are connected to the internet and to each other, so they can share information and work together.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These devices are also known as </a:t>
            </a:r>
            <a:r>
              <a:rPr lang="en-GB" b="1"/>
              <a:t>smart/internet-enabled devices.</a:t>
            </a:r>
            <a:r>
              <a:rPr lang="en-GB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cxnSp>
        <p:nvCxnSpPr>
          <p:cNvPr id="175" name="Google Shape;175;p23"/>
          <p:cNvCxnSpPr/>
          <p:nvPr/>
        </p:nvCxnSpPr>
        <p:spPr>
          <a:xfrm>
            <a:off x="7133675" y="4645300"/>
            <a:ext cx="1350600" cy="135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76" name="Google Shape;176;p23"/>
          <p:cNvPicPr preferRelativeResize="0"/>
          <p:nvPr/>
        </p:nvPicPr>
        <p:blipFill rotWithShape="1">
          <a:blip r:embed="rId3">
            <a:alphaModFix/>
          </a:blip>
          <a:srcRect t="268" b="268"/>
          <a:stretch/>
        </p:blipFill>
        <p:spPr>
          <a:xfrm>
            <a:off x="5899022" y="856537"/>
            <a:ext cx="2114325" cy="324632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Activity 1</a:t>
            </a:r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title"/>
          </p:nvPr>
        </p:nvSpPr>
        <p:spPr>
          <a:xfrm>
            <a:off x="311400" y="234012"/>
            <a:ext cx="85212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Smart/internet-enabled devices</a:t>
            </a:r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body" idx="1"/>
          </p:nvPr>
        </p:nvSpPr>
        <p:spPr>
          <a:xfrm>
            <a:off x="258125" y="932100"/>
            <a:ext cx="85212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 b="1"/>
              <a:t>Smart home devices</a:t>
            </a:r>
            <a:r>
              <a:rPr lang="en-GB"/>
              <a:t>: Smart thermostats, smart lighting systems, and smart locks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 b="1"/>
              <a:t>Smart speakers</a:t>
            </a:r>
            <a:r>
              <a:rPr lang="en-GB"/>
              <a:t>: Amazon Echo and Google Home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 b="1"/>
              <a:t>Wearable technology</a:t>
            </a:r>
            <a:r>
              <a:rPr lang="en-GB"/>
              <a:t>: Smartwatches and fitness trackers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 b="1"/>
              <a:t>Smart appliances</a:t>
            </a:r>
            <a:r>
              <a:rPr lang="en-GB"/>
              <a:t>: Smart refrigerators, ovens, and washing machines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 b="1"/>
              <a:t>Smart security systems</a:t>
            </a:r>
            <a:r>
              <a:rPr lang="en-GB"/>
              <a:t>: Cameras and sensors that can be monitored remotely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 b="1"/>
              <a:t>Smart healthcare devices</a:t>
            </a:r>
            <a:r>
              <a:rPr lang="en-GB"/>
              <a:t>: Connected blood pressure monitors and glucose meters</a:t>
            </a:r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Activity 1</a:t>
            </a:r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title"/>
          </p:nvPr>
        </p:nvSpPr>
        <p:spPr>
          <a:xfrm>
            <a:off x="310900" y="237312"/>
            <a:ext cx="85212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Smart/internet-enabled devices</a:t>
            </a:r>
            <a:endParaRPr/>
          </a:p>
        </p:txBody>
      </p:sp>
      <p:sp>
        <p:nvSpPr>
          <p:cNvPr id="191" name="Google Shape;191;p25"/>
          <p:cNvSpPr txBox="1">
            <a:spLocks noGrp="1"/>
          </p:cNvSpPr>
          <p:nvPr>
            <p:ph type="body" idx="1"/>
          </p:nvPr>
        </p:nvSpPr>
        <p:spPr>
          <a:xfrm>
            <a:off x="310900" y="865325"/>
            <a:ext cx="8489100" cy="23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00"/>
              <a:buChar char="●"/>
            </a:pPr>
            <a:r>
              <a:rPr lang="en-GB" sz="1700" b="1"/>
              <a:t>Smart cars and transportation systems</a:t>
            </a:r>
            <a:r>
              <a:rPr lang="en-GB" sz="1700"/>
              <a:t>: Features like GPS tracking and remote start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00"/>
              <a:buChar char="●"/>
            </a:pPr>
            <a:r>
              <a:rPr lang="en-GB" sz="1700" b="1"/>
              <a:t>Industrial IoT devices</a:t>
            </a:r>
            <a:r>
              <a:rPr lang="en-GB" sz="1700"/>
              <a:t>: Sensors and robots used in manufacturing and logistics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00"/>
              <a:buChar char="●"/>
            </a:pPr>
            <a:r>
              <a:rPr lang="en-GB" sz="1700" b="1"/>
              <a:t>Smart farming equipment</a:t>
            </a:r>
            <a:r>
              <a:rPr lang="en-GB" sz="1700"/>
              <a:t>: Connected sensors and drones used for precision agriculture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700"/>
              <a:buChar char="●"/>
            </a:pPr>
            <a:r>
              <a:rPr lang="en-GB" sz="1700" b="1"/>
              <a:t>Smart city infrastructure: </a:t>
            </a:r>
            <a:r>
              <a:rPr lang="en-GB" sz="1700"/>
              <a:t>Connected traffic lights and waste management systems</a:t>
            </a:r>
            <a:endParaRPr sz="17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92" name="Google Shape;192;p25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  <p:pic>
        <p:nvPicPr>
          <p:cNvPr id="193" name="Google Shape;19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4700" y="3009425"/>
            <a:ext cx="2845425" cy="189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Activity 1</a:t>
            </a:r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Smart/internet-enabled devices</a:t>
            </a:r>
            <a:endParaRPr/>
          </a:p>
        </p:txBody>
      </p:sp>
      <p:sp>
        <p:nvSpPr>
          <p:cNvPr id="200" name="Google Shape;200;p26"/>
          <p:cNvSpPr txBox="1">
            <a:spLocks noGrp="1"/>
          </p:cNvSpPr>
          <p:nvPr>
            <p:ph type="body" idx="1"/>
          </p:nvPr>
        </p:nvSpPr>
        <p:spPr>
          <a:xfrm>
            <a:off x="310900" y="1075200"/>
            <a:ext cx="84891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Choose one of the smart devices from the previous slides and research how this smart device is used in </a:t>
            </a:r>
            <a:r>
              <a:rPr lang="en-GB" sz="1600" b="1"/>
              <a:t>industry</a:t>
            </a:r>
            <a:endParaRPr sz="16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You should prepare a </a:t>
            </a:r>
            <a:r>
              <a:rPr lang="en-GB" sz="1600" b="1"/>
              <a:t>debate</a:t>
            </a:r>
            <a:r>
              <a:rPr lang="en-GB" sz="1600"/>
              <a:t> on whether or not the use of smart/internet-enabled devices in your chosen industry is a positive development. 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 </a:t>
            </a:r>
            <a:endParaRPr sz="1500"/>
          </a:p>
        </p:txBody>
      </p:sp>
      <p:sp>
        <p:nvSpPr>
          <p:cNvPr id="201" name="Google Shape;201;p26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sp>
        <p:nvSpPr>
          <p:cNvPr id="202" name="Google Shape;202;p26"/>
          <p:cNvSpPr txBox="1"/>
          <p:nvPr/>
        </p:nvSpPr>
        <p:spPr>
          <a:xfrm>
            <a:off x="671400" y="1823475"/>
            <a:ext cx="3495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icksand"/>
              <a:buChar char="●"/>
            </a:pPr>
            <a:r>
              <a:rPr lang="en-GB" sz="1200">
                <a:latin typeface="Quicksand"/>
                <a:ea typeface="Quicksand"/>
                <a:cs typeface="Quicksand"/>
                <a:sym typeface="Quicksand"/>
              </a:rPr>
              <a:t>Smart home devices</a:t>
            </a:r>
            <a:endParaRPr sz="1200"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icksand"/>
              <a:buChar char="●"/>
            </a:pPr>
            <a:r>
              <a:rPr lang="en-GB" sz="1200">
                <a:latin typeface="Quicksand"/>
                <a:ea typeface="Quicksand"/>
                <a:cs typeface="Quicksand"/>
                <a:sym typeface="Quicksand"/>
              </a:rPr>
              <a:t>Smart speakers</a:t>
            </a:r>
            <a:endParaRPr sz="1200"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icksand"/>
              <a:buChar char="●"/>
            </a:pPr>
            <a:r>
              <a:rPr lang="en-GB" sz="1200">
                <a:latin typeface="Quicksand"/>
                <a:ea typeface="Quicksand"/>
                <a:cs typeface="Quicksand"/>
                <a:sym typeface="Quicksand"/>
              </a:rPr>
              <a:t>Wearable technology</a:t>
            </a:r>
            <a:endParaRPr sz="1200"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icksand"/>
              <a:buChar char="●"/>
            </a:pPr>
            <a:r>
              <a:rPr lang="en-GB" sz="1200">
                <a:latin typeface="Quicksand"/>
                <a:ea typeface="Quicksand"/>
                <a:cs typeface="Quicksand"/>
                <a:sym typeface="Quicksand"/>
              </a:rPr>
              <a:t>Smart appliances</a:t>
            </a:r>
            <a:endParaRPr sz="1200"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icksand"/>
              <a:buChar char="●"/>
            </a:pPr>
            <a:r>
              <a:rPr lang="en-GB" sz="1200">
                <a:latin typeface="Quicksand"/>
                <a:ea typeface="Quicksand"/>
                <a:cs typeface="Quicksand"/>
                <a:sym typeface="Quicksand"/>
              </a:rPr>
              <a:t>Smart security systems</a:t>
            </a:r>
            <a:endParaRPr sz="1200"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icksand"/>
              <a:buChar char="●"/>
            </a:pPr>
            <a:r>
              <a:rPr lang="en-GB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Smart healthcare devices</a:t>
            </a:r>
            <a:endParaRPr sz="12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icksand"/>
              <a:buChar char="●"/>
            </a:pPr>
            <a:r>
              <a:rPr lang="en-GB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Smart cars and transportation devices</a:t>
            </a:r>
            <a:endParaRPr sz="12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icksand"/>
              <a:buChar char="●"/>
            </a:pPr>
            <a:r>
              <a:rPr lang="en-GB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Industrial IoT devices</a:t>
            </a:r>
            <a:endParaRPr sz="12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icksand"/>
              <a:buChar char="●"/>
            </a:pPr>
            <a:r>
              <a:rPr lang="en-GB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Smart farming equipment</a:t>
            </a:r>
            <a:endParaRPr sz="12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Quicksand"/>
              <a:buChar char="●"/>
            </a:pPr>
            <a:r>
              <a:rPr lang="en-GB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Smart city infrastructure</a:t>
            </a:r>
            <a:endParaRPr sz="1200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03" name="Google Shape;20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800" y="1541250"/>
            <a:ext cx="3252774" cy="216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2</a:t>
            </a:r>
            <a:endParaRPr/>
          </a:p>
        </p:txBody>
      </p:sp>
      <p:sp>
        <p:nvSpPr>
          <p:cNvPr id="210" name="Google Shape;210;p27"/>
          <p:cNvSpPr txBox="1"/>
          <p:nvPr/>
        </p:nvSpPr>
        <p:spPr>
          <a:xfrm>
            <a:off x="337400" y="4487600"/>
            <a:ext cx="849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1">
                <a:latin typeface="Quicksand"/>
                <a:ea typeface="Quicksand"/>
                <a:cs typeface="Quicksand"/>
                <a:sym typeface="Quicksand"/>
              </a:rPr>
              <a:t>What is the difference between a general purpose and embedded system?</a:t>
            </a:r>
            <a:endParaRPr b="1" i="1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11" name="Google Shape;211;p27" title="A2 Embedded and General Purpose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361" y="466500"/>
            <a:ext cx="6881484" cy="3868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Online Media 1" title="A2 Embedded and General Purpose Computer Systems">
            <a:hlinkClick r:id="" action="ppaction://media"/>
            <a:extLst>
              <a:ext uri="{FF2B5EF4-FFF2-40B4-BE49-F238E27FC236}">
                <a16:creationId xmlns:a16="http://schemas.microsoft.com/office/drawing/2014/main" id="{4FC45827-A8DC-0982-6504-B80928F2345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129515" y="464268"/>
            <a:ext cx="6877690" cy="386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Von Neumann architecture</a:t>
            </a:r>
            <a:endParaRPr/>
          </a:p>
        </p:txBody>
      </p:sp>
      <p:pic>
        <p:nvPicPr>
          <p:cNvPr id="217" name="Google Shape;21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6200" y="1017725"/>
            <a:ext cx="2791800" cy="317954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8"/>
          <p:cNvSpPr txBox="1">
            <a:spLocks noGrp="1"/>
          </p:cNvSpPr>
          <p:nvPr>
            <p:ph type="body" idx="1"/>
          </p:nvPr>
        </p:nvSpPr>
        <p:spPr>
          <a:xfrm>
            <a:off x="310900" y="1017724"/>
            <a:ext cx="55800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 b="1"/>
              <a:t>Computer architecture</a:t>
            </a:r>
            <a:r>
              <a:rPr lang="en-GB" sz="1300"/>
              <a:t> is a term used to describe the design of a computer system. </a:t>
            </a: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/>
              <a:t>Most personal computer systems use the </a:t>
            </a:r>
            <a:r>
              <a:rPr lang="en-GB" sz="1300" b="1"/>
              <a:t>von Neumann architecture</a:t>
            </a:r>
            <a:r>
              <a:rPr lang="en-GB" sz="1300"/>
              <a:t> designed by John von Neumann. </a:t>
            </a: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/>
              <a:t>In the 1940s, John von Neumann and his team developed the concept of the </a:t>
            </a:r>
            <a:r>
              <a:rPr lang="en-GB" sz="1300" b="1"/>
              <a:t>stored program</a:t>
            </a:r>
            <a:r>
              <a:rPr lang="en-GB" sz="1300"/>
              <a:t> computer where program instructions and data are stored together in a memory unit that can communicate directly with the processor, called main memory.</a:t>
            </a: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/>
              <a:t>The von Neumann architecture consists of:</a:t>
            </a:r>
            <a:endParaRPr sz="1300"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●"/>
            </a:pPr>
            <a:r>
              <a:rPr lang="en-GB" sz="1300"/>
              <a:t>A processor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●"/>
            </a:pPr>
            <a:r>
              <a:rPr lang="en-GB" sz="1300"/>
              <a:t>Main memory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●"/>
            </a:pPr>
            <a:r>
              <a:rPr lang="en-GB" sz="1300"/>
              <a:t>Connections for input and output devices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●"/>
            </a:pPr>
            <a:r>
              <a:rPr lang="en-GB" sz="1300"/>
              <a:t>Secondary storage for saving/backing up data</a:t>
            </a: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 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19" name="Google Shape;219;p28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sp>
        <p:nvSpPr>
          <p:cNvPr id="220" name="Google Shape;220;p28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2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9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p:sp>
        <p:nvSpPr>
          <p:cNvPr id="226" name="Google Shape;226;p29"/>
          <p:cNvSpPr txBox="1">
            <a:spLocks noGrp="1"/>
          </p:cNvSpPr>
          <p:nvPr>
            <p:ph type="subTitle" idx="1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2</a:t>
            </a:r>
            <a:endParaRPr/>
          </a:p>
        </p:txBody>
      </p:sp>
      <p:grpSp>
        <p:nvGrpSpPr>
          <p:cNvPr id="227" name="Google Shape;227;p29"/>
          <p:cNvGrpSpPr/>
          <p:nvPr/>
        </p:nvGrpSpPr>
        <p:grpSpPr>
          <a:xfrm>
            <a:off x="871915" y="582712"/>
            <a:ext cx="7400154" cy="3992400"/>
            <a:chOff x="871915" y="582712"/>
            <a:chExt cx="7400154" cy="3992400"/>
          </a:xfrm>
        </p:grpSpPr>
        <p:sp>
          <p:nvSpPr>
            <p:cNvPr id="228" name="Google Shape;228;p29"/>
            <p:cNvSpPr/>
            <p:nvPr/>
          </p:nvSpPr>
          <p:spPr>
            <a:xfrm>
              <a:off x="871915" y="582712"/>
              <a:ext cx="7400154" cy="3992400"/>
            </a:xfrm>
            <a:prstGeom prst="roundRect">
              <a:avLst>
                <a:gd name="adj" fmla="val 3763"/>
              </a:avLst>
            </a:prstGeom>
            <a:solidFill>
              <a:srgbClr val="F5F5F5"/>
            </a:solidFill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9" name="Google Shape;229;p29"/>
            <p:cNvGrpSpPr/>
            <p:nvPr/>
          </p:nvGrpSpPr>
          <p:grpSpPr>
            <a:xfrm rot="5400000">
              <a:off x="5590005" y="2525850"/>
              <a:ext cx="1501240" cy="135000"/>
              <a:chOff x="4538151" y="1489625"/>
              <a:chExt cx="1501240" cy="135000"/>
            </a:xfrm>
          </p:grpSpPr>
          <p:sp>
            <p:nvSpPr>
              <p:cNvPr id="230" name="Google Shape;230;p29"/>
              <p:cNvSpPr/>
              <p:nvPr/>
            </p:nvSpPr>
            <p:spPr>
              <a:xfrm>
                <a:off x="4538151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9"/>
              <p:cNvSpPr/>
              <p:nvPr/>
            </p:nvSpPr>
            <p:spPr>
              <a:xfrm>
                <a:off x="4695922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9"/>
              <p:cNvSpPr/>
              <p:nvPr/>
            </p:nvSpPr>
            <p:spPr>
              <a:xfrm>
                <a:off x="4853693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9"/>
              <p:cNvSpPr/>
              <p:nvPr/>
            </p:nvSpPr>
            <p:spPr>
              <a:xfrm>
                <a:off x="5011464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9"/>
              <p:cNvSpPr/>
              <p:nvPr/>
            </p:nvSpPr>
            <p:spPr>
              <a:xfrm>
                <a:off x="5169235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9"/>
              <p:cNvSpPr/>
              <p:nvPr/>
            </p:nvSpPr>
            <p:spPr>
              <a:xfrm>
                <a:off x="5327006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9"/>
              <p:cNvSpPr/>
              <p:nvPr/>
            </p:nvSpPr>
            <p:spPr>
              <a:xfrm>
                <a:off x="5484777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9"/>
              <p:cNvSpPr/>
              <p:nvPr/>
            </p:nvSpPr>
            <p:spPr>
              <a:xfrm>
                <a:off x="5642548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9"/>
              <p:cNvSpPr/>
              <p:nvPr/>
            </p:nvSpPr>
            <p:spPr>
              <a:xfrm>
                <a:off x="5800319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9"/>
              <p:cNvSpPr/>
              <p:nvPr/>
            </p:nvSpPr>
            <p:spPr>
              <a:xfrm>
                <a:off x="5958090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0" name="Google Shape;240;p29"/>
            <p:cNvGrpSpPr/>
            <p:nvPr/>
          </p:nvGrpSpPr>
          <p:grpSpPr>
            <a:xfrm rot="5400000">
              <a:off x="3499375" y="2525850"/>
              <a:ext cx="1501240" cy="135000"/>
              <a:chOff x="4538151" y="1489625"/>
              <a:chExt cx="1501240" cy="135000"/>
            </a:xfrm>
          </p:grpSpPr>
          <p:sp>
            <p:nvSpPr>
              <p:cNvPr id="241" name="Google Shape;241;p29"/>
              <p:cNvSpPr/>
              <p:nvPr/>
            </p:nvSpPr>
            <p:spPr>
              <a:xfrm>
                <a:off x="4538151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9"/>
              <p:cNvSpPr/>
              <p:nvPr/>
            </p:nvSpPr>
            <p:spPr>
              <a:xfrm>
                <a:off x="4695922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9"/>
              <p:cNvSpPr/>
              <p:nvPr/>
            </p:nvSpPr>
            <p:spPr>
              <a:xfrm>
                <a:off x="4853693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9"/>
              <p:cNvSpPr/>
              <p:nvPr/>
            </p:nvSpPr>
            <p:spPr>
              <a:xfrm>
                <a:off x="5011464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9"/>
              <p:cNvSpPr/>
              <p:nvPr/>
            </p:nvSpPr>
            <p:spPr>
              <a:xfrm>
                <a:off x="5169235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9"/>
              <p:cNvSpPr/>
              <p:nvPr/>
            </p:nvSpPr>
            <p:spPr>
              <a:xfrm>
                <a:off x="5327006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9"/>
              <p:cNvSpPr/>
              <p:nvPr/>
            </p:nvSpPr>
            <p:spPr>
              <a:xfrm>
                <a:off x="5484777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9"/>
              <p:cNvSpPr/>
              <p:nvPr/>
            </p:nvSpPr>
            <p:spPr>
              <a:xfrm>
                <a:off x="5642548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9"/>
              <p:cNvSpPr/>
              <p:nvPr/>
            </p:nvSpPr>
            <p:spPr>
              <a:xfrm>
                <a:off x="5800319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9"/>
              <p:cNvSpPr/>
              <p:nvPr/>
            </p:nvSpPr>
            <p:spPr>
              <a:xfrm>
                <a:off x="5958090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1" name="Google Shape;251;p29"/>
            <p:cNvGrpSpPr/>
            <p:nvPr/>
          </p:nvGrpSpPr>
          <p:grpSpPr>
            <a:xfrm>
              <a:off x="4549713" y="1489625"/>
              <a:ext cx="1501240" cy="135000"/>
              <a:chOff x="4538151" y="1489625"/>
              <a:chExt cx="1501240" cy="135000"/>
            </a:xfrm>
          </p:grpSpPr>
          <p:sp>
            <p:nvSpPr>
              <p:cNvPr id="252" name="Google Shape;252;p29"/>
              <p:cNvSpPr/>
              <p:nvPr/>
            </p:nvSpPr>
            <p:spPr>
              <a:xfrm>
                <a:off x="4538151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9"/>
              <p:cNvSpPr/>
              <p:nvPr/>
            </p:nvSpPr>
            <p:spPr>
              <a:xfrm>
                <a:off x="4695922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9"/>
              <p:cNvSpPr/>
              <p:nvPr/>
            </p:nvSpPr>
            <p:spPr>
              <a:xfrm>
                <a:off x="4853693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9"/>
              <p:cNvSpPr/>
              <p:nvPr/>
            </p:nvSpPr>
            <p:spPr>
              <a:xfrm>
                <a:off x="5011464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9"/>
              <p:cNvSpPr/>
              <p:nvPr/>
            </p:nvSpPr>
            <p:spPr>
              <a:xfrm>
                <a:off x="5169235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9"/>
              <p:cNvSpPr/>
              <p:nvPr/>
            </p:nvSpPr>
            <p:spPr>
              <a:xfrm>
                <a:off x="5327006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9"/>
              <p:cNvSpPr/>
              <p:nvPr/>
            </p:nvSpPr>
            <p:spPr>
              <a:xfrm>
                <a:off x="5484777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9"/>
              <p:cNvSpPr/>
              <p:nvPr/>
            </p:nvSpPr>
            <p:spPr>
              <a:xfrm>
                <a:off x="5642548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9"/>
              <p:cNvSpPr/>
              <p:nvPr/>
            </p:nvSpPr>
            <p:spPr>
              <a:xfrm>
                <a:off x="5800319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9"/>
              <p:cNvSpPr/>
              <p:nvPr/>
            </p:nvSpPr>
            <p:spPr>
              <a:xfrm>
                <a:off x="5958090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2" name="Google Shape;262;p29"/>
            <p:cNvGrpSpPr/>
            <p:nvPr/>
          </p:nvGrpSpPr>
          <p:grpSpPr>
            <a:xfrm>
              <a:off x="3502068" y="3288299"/>
              <a:ext cx="4075244" cy="951628"/>
              <a:chOff x="3901825" y="3355400"/>
              <a:chExt cx="2717554" cy="680950"/>
            </a:xfrm>
          </p:grpSpPr>
          <p:sp>
            <p:nvSpPr>
              <p:cNvPr id="263" name="Google Shape;263;p29"/>
              <p:cNvSpPr/>
              <p:nvPr/>
            </p:nvSpPr>
            <p:spPr>
              <a:xfrm>
                <a:off x="4032386" y="3355400"/>
                <a:ext cx="2349304" cy="450275"/>
              </a:xfrm>
              <a:custGeom>
                <a:avLst/>
                <a:gdLst/>
                <a:ahLst/>
                <a:cxnLst/>
                <a:rect l="l" t="t" r="r" b="b"/>
                <a:pathLst>
                  <a:path w="88154" h="18011" extrusionOk="0">
                    <a:moveTo>
                      <a:pt x="0" y="0"/>
                    </a:moveTo>
                    <a:lnTo>
                      <a:pt x="0" y="18011"/>
                    </a:lnTo>
                    <a:lnTo>
                      <a:pt x="88150" y="18011"/>
                    </a:lnTo>
                    <a:lnTo>
                      <a:pt x="88154" y="739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4" name="Google Shape;264;p29"/>
              <p:cNvSpPr/>
              <p:nvPr/>
            </p:nvSpPr>
            <p:spPr>
              <a:xfrm>
                <a:off x="3965493" y="3356250"/>
                <a:ext cx="2529165" cy="583650"/>
              </a:xfrm>
              <a:custGeom>
                <a:avLst/>
                <a:gdLst/>
                <a:ahLst/>
                <a:cxnLst/>
                <a:rect l="l" t="t" r="r" b="b"/>
                <a:pathLst>
                  <a:path w="94903" h="23346" extrusionOk="0">
                    <a:moveTo>
                      <a:pt x="0" y="0"/>
                    </a:moveTo>
                    <a:lnTo>
                      <a:pt x="0" y="23346"/>
                    </a:lnTo>
                    <a:lnTo>
                      <a:pt x="94902" y="23346"/>
                    </a:lnTo>
                    <a:lnTo>
                      <a:pt x="94903" y="7315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5" name="Google Shape;265;p29"/>
              <p:cNvSpPr/>
              <p:nvPr/>
            </p:nvSpPr>
            <p:spPr>
              <a:xfrm>
                <a:off x="3901825" y="3356250"/>
                <a:ext cx="2717554" cy="678875"/>
              </a:xfrm>
              <a:custGeom>
                <a:avLst/>
                <a:gdLst/>
                <a:ahLst/>
                <a:cxnLst/>
                <a:rect l="l" t="t" r="r" b="b"/>
                <a:pathLst>
                  <a:path w="101972" h="27155" extrusionOk="0">
                    <a:moveTo>
                      <a:pt x="0" y="0"/>
                    </a:moveTo>
                    <a:lnTo>
                      <a:pt x="0" y="27155"/>
                    </a:lnTo>
                    <a:lnTo>
                      <a:pt x="101972" y="27155"/>
                    </a:lnTo>
                    <a:lnTo>
                      <a:pt x="101935" y="7315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cxnSp>
            <p:nvCxnSpPr>
              <p:cNvPr id="266" name="Google Shape;266;p29"/>
              <p:cNvCxnSpPr/>
              <p:nvPr/>
            </p:nvCxnSpPr>
            <p:spPr>
              <a:xfrm>
                <a:off x="5151353" y="3540150"/>
                <a:ext cx="0" cy="398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29"/>
              <p:cNvCxnSpPr/>
              <p:nvPr/>
            </p:nvCxnSpPr>
            <p:spPr>
              <a:xfrm>
                <a:off x="5049766" y="3540150"/>
                <a:ext cx="0" cy="2628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29"/>
              <p:cNvCxnSpPr/>
              <p:nvPr/>
            </p:nvCxnSpPr>
            <p:spPr>
              <a:xfrm>
                <a:off x="5257715" y="3540150"/>
                <a:ext cx="0" cy="496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69" name="Google Shape;269;p29"/>
            <p:cNvSpPr/>
            <p:nvPr/>
          </p:nvSpPr>
          <p:spPr>
            <a:xfrm>
              <a:off x="1114175" y="2233346"/>
              <a:ext cx="900000" cy="720000"/>
            </a:xfrm>
            <a:prstGeom prst="roundRect">
              <a:avLst>
                <a:gd name="adj" fmla="val 21957"/>
              </a:avLst>
            </a:prstGeom>
            <a:solidFill>
              <a:srgbClr val="9C0E6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FFF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Secondary storage</a:t>
              </a:r>
              <a:endParaRPr sz="11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2537825" y="3694151"/>
              <a:ext cx="900000" cy="720000"/>
            </a:xfrm>
            <a:prstGeom prst="roundRect">
              <a:avLst>
                <a:gd name="adj" fmla="val 21957"/>
              </a:avLst>
            </a:prstGeom>
            <a:solidFill>
              <a:srgbClr val="9C0E6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FFF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Output devices</a:t>
              </a:r>
              <a:endParaRPr sz="11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2537825" y="724800"/>
              <a:ext cx="900000" cy="720000"/>
            </a:xfrm>
            <a:prstGeom prst="roundRect">
              <a:avLst>
                <a:gd name="adj" fmla="val 21957"/>
              </a:avLst>
            </a:prstGeom>
            <a:solidFill>
              <a:srgbClr val="9C0E6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chemeClr val="lt1"/>
                  </a:solidFill>
                  <a:latin typeface="Quicksand"/>
                  <a:ea typeface="Quicksand"/>
                  <a:cs typeface="Quicksand"/>
                  <a:sym typeface="Quicksand"/>
                </a:rPr>
                <a:t>Input devices</a:t>
              </a:r>
              <a:endParaRPr sz="1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2531504" y="1873346"/>
              <a:ext cx="1261500" cy="1440000"/>
            </a:xfrm>
            <a:prstGeom prst="roundRect">
              <a:avLst>
                <a:gd name="adj" fmla="val 14770"/>
              </a:avLst>
            </a:prstGeom>
            <a:solidFill>
              <a:srgbClr val="5ED3C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Input / Output controllers</a:t>
              </a:r>
              <a:endPara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cxnSp>
          <p:nvCxnSpPr>
            <p:cNvPr id="273" name="Google Shape;273;p29"/>
            <p:cNvCxnSpPr>
              <a:stCxn id="269" idx="3"/>
              <a:endCxn id="272" idx="1"/>
            </p:cNvCxnSpPr>
            <p:nvPr/>
          </p:nvCxnSpPr>
          <p:spPr>
            <a:xfrm>
              <a:off x="2014175" y="2593346"/>
              <a:ext cx="517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274" name="Google Shape;274;p29"/>
            <p:cNvCxnSpPr>
              <a:stCxn id="271" idx="2"/>
            </p:cNvCxnSpPr>
            <p:nvPr/>
          </p:nvCxnSpPr>
          <p:spPr>
            <a:xfrm>
              <a:off x="2987825" y="1444800"/>
              <a:ext cx="0" cy="4101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75" name="Google Shape;275;p29"/>
            <p:cNvCxnSpPr>
              <a:endCxn id="270" idx="0"/>
            </p:cNvCxnSpPr>
            <p:nvPr/>
          </p:nvCxnSpPr>
          <p:spPr>
            <a:xfrm>
              <a:off x="2987825" y="3308651"/>
              <a:ext cx="0" cy="385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276" name="Google Shape;276;p29"/>
            <p:cNvGrpSpPr/>
            <p:nvPr/>
          </p:nvGrpSpPr>
          <p:grpSpPr>
            <a:xfrm>
              <a:off x="6807662" y="1603351"/>
              <a:ext cx="1079944" cy="1979991"/>
              <a:chOff x="7534850" y="1549200"/>
              <a:chExt cx="1183500" cy="1936800"/>
            </a:xfrm>
          </p:grpSpPr>
          <p:sp>
            <p:nvSpPr>
              <p:cNvPr id="277" name="Google Shape;277;p29"/>
              <p:cNvSpPr/>
              <p:nvPr/>
            </p:nvSpPr>
            <p:spPr>
              <a:xfrm>
                <a:off x="7534850" y="1549200"/>
                <a:ext cx="1183500" cy="1936800"/>
              </a:xfrm>
              <a:prstGeom prst="roundRect">
                <a:avLst>
                  <a:gd name="adj" fmla="val 14770"/>
                </a:avLst>
              </a:prstGeom>
              <a:solidFill>
                <a:srgbClr val="9C0E6E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54000" rIns="0" bIns="540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FFFFF"/>
                    </a:solidFill>
                    <a:latin typeface="Quicksand SemiBold"/>
                    <a:ea typeface="Quicksand SemiBold"/>
                    <a:cs typeface="Quicksand SemiBold"/>
                    <a:sym typeface="Quicksand SemiBold"/>
                  </a:rPr>
                  <a:t>Main </a:t>
                </a:r>
                <a:endParaRPr>
                  <a:solidFill>
                    <a:srgbClr val="FFF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FFFFF"/>
                    </a:solidFill>
                    <a:latin typeface="Quicksand SemiBold"/>
                    <a:ea typeface="Quicksand SemiBold"/>
                    <a:cs typeface="Quicksand SemiBold"/>
                    <a:sym typeface="Quicksand SemiBold"/>
                  </a:rPr>
                  <a:t>memory</a:t>
                </a:r>
                <a:endParaRPr>
                  <a:solidFill>
                    <a:srgbClr val="FFF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endParaRPr>
              </a:p>
            </p:txBody>
          </p:sp>
          <p:sp>
            <p:nvSpPr>
              <p:cNvPr id="278" name="Google Shape;278;p29"/>
              <p:cNvSpPr/>
              <p:nvPr/>
            </p:nvSpPr>
            <p:spPr>
              <a:xfrm>
                <a:off x="7650800" y="1717800"/>
                <a:ext cx="951600" cy="200400"/>
              </a:xfrm>
              <a:prstGeom prst="rect">
                <a:avLst/>
              </a:prstGeom>
              <a:solidFill>
                <a:srgbClr val="78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9"/>
              <p:cNvSpPr/>
              <p:nvPr/>
            </p:nvSpPr>
            <p:spPr>
              <a:xfrm>
                <a:off x="7650800" y="1963200"/>
                <a:ext cx="951600" cy="116700"/>
              </a:xfrm>
              <a:prstGeom prst="rect">
                <a:avLst/>
              </a:prstGeom>
              <a:solidFill>
                <a:srgbClr val="78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9"/>
              <p:cNvSpPr/>
              <p:nvPr/>
            </p:nvSpPr>
            <p:spPr>
              <a:xfrm>
                <a:off x="7650800" y="3122400"/>
                <a:ext cx="951600" cy="200400"/>
              </a:xfrm>
              <a:prstGeom prst="rect">
                <a:avLst/>
              </a:prstGeom>
              <a:solidFill>
                <a:srgbClr val="78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9"/>
              <p:cNvSpPr/>
              <p:nvPr/>
            </p:nvSpPr>
            <p:spPr>
              <a:xfrm>
                <a:off x="7650800" y="2132400"/>
                <a:ext cx="951600" cy="116700"/>
              </a:xfrm>
              <a:prstGeom prst="rect">
                <a:avLst/>
              </a:prstGeom>
              <a:solidFill>
                <a:srgbClr val="78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9"/>
              <p:cNvSpPr/>
              <p:nvPr/>
            </p:nvSpPr>
            <p:spPr>
              <a:xfrm>
                <a:off x="7650800" y="2773850"/>
                <a:ext cx="951600" cy="116700"/>
              </a:xfrm>
              <a:prstGeom prst="rect">
                <a:avLst/>
              </a:prstGeom>
              <a:solidFill>
                <a:srgbClr val="78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9"/>
              <p:cNvSpPr/>
              <p:nvPr/>
            </p:nvSpPr>
            <p:spPr>
              <a:xfrm>
                <a:off x="7650800" y="2943050"/>
                <a:ext cx="951600" cy="116700"/>
              </a:xfrm>
              <a:prstGeom prst="rect">
                <a:avLst/>
              </a:prstGeom>
              <a:solidFill>
                <a:srgbClr val="78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" name="Google Shape;284;p29"/>
            <p:cNvGrpSpPr/>
            <p:nvPr/>
          </p:nvGrpSpPr>
          <p:grpSpPr>
            <a:xfrm>
              <a:off x="4549713" y="3569027"/>
              <a:ext cx="1501240" cy="135000"/>
              <a:chOff x="4538151" y="1489625"/>
              <a:chExt cx="1501240" cy="135000"/>
            </a:xfrm>
          </p:grpSpPr>
          <p:sp>
            <p:nvSpPr>
              <p:cNvPr id="285" name="Google Shape;285;p29"/>
              <p:cNvSpPr/>
              <p:nvPr/>
            </p:nvSpPr>
            <p:spPr>
              <a:xfrm>
                <a:off x="4538151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9"/>
              <p:cNvSpPr/>
              <p:nvPr/>
            </p:nvSpPr>
            <p:spPr>
              <a:xfrm>
                <a:off x="4695922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9"/>
              <p:cNvSpPr/>
              <p:nvPr/>
            </p:nvSpPr>
            <p:spPr>
              <a:xfrm>
                <a:off x="4853693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9"/>
              <p:cNvSpPr/>
              <p:nvPr/>
            </p:nvSpPr>
            <p:spPr>
              <a:xfrm>
                <a:off x="5011464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9"/>
              <p:cNvSpPr/>
              <p:nvPr/>
            </p:nvSpPr>
            <p:spPr>
              <a:xfrm>
                <a:off x="5169235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9"/>
              <p:cNvSpPr/>
              <p:nvPr/>
            </p:nvSpPr>
            <p:spPr>
              <a:xfrm>
                <a:off x="5327006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9"/>
              <p:cNvSpPr/>
              <p:nvPr/>
            </p:nvSpPr>
            <p:spPr>
              <a:xfrm>
                <a:off x="5484777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9"/>
              <p:cNvSpPr/>
              <p:nvPr/>
            </p:nvSpPr>
            <p:spPr>
              <a:xfrm>
                <a:off x="5642548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9"/>
              <p:cNvSpPr/>
              <p:nvPr/>
            </p:nvSpPr>
            <p:spPr>
              <a:xfrm>
                <a:off x="5800319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9"/>
              <p:cNvSpPr/>
              <p:nvPr/>
            </p:nvSpPr>
            <p:spPr>
              <a:xfrm>
                <a:off x="5958090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5" name="Google Shape;295;p29"/>
            <p:cNvSpPr/>
            <p:nvPr/>
          </p:nvSpPr>
          <p:spPr>
            <a:xfrm>
              <a:off x="4310333" y="1603346"/>
              <a:ext cx="1980000" cy="1980000"/>
            </a:xfrm>
            <a:prstGeom prst="roundRect">
              <a:avLst>
                <a:gd name="adj" fmla="val 14770"/>
              </a:avLst>
            </a:prstGeom>
            <a:solidFill>
              <a:srgbClr val="5ED3C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Processor</a:t>
              </a:r>
              <a:endPara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7902981" y="3727750"/>
              <a:ext cx="93582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8038927" y="3727750"/>
              <a:ext cx="93582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7902981" y="3865000"/>
              <a:ext cx="93582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8038927" y="3865000"/>
              <a:ext cx="93582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7902981" y="4002250"/>
              <a:ext cx="93582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8038927" y="4002250"/>
              <a:ext cx="93582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7902981" y="4139500"/>
              <a:ext cx="93582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8038927" y="4139500"/>
              <a:ext cx="93582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0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1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2</a:t>
            </a:r>
            <a:endParaRPr/>
          </a:p>
        </p:txBody>
      </p:sp>
      <p:grpSp>
        <p:nvGrpSpPr>
          <p:cNvPr id="310" name="Google Shape;310;p30"/>
          <p:cNvGrpSpPr/>
          <p:nvPr/>
        </p:nvGrpSpPr>
        <p:grpSpPr>
          <a:xfrm>
            <a:off x="871915" y="582712"/>
            <a:ext cx="7400100" cy="3992400"/>
            <a:chOff x="871915" y="582712"/>
            <a:chExt cx="7400100" cy="3992400"/>
          </a:xfrm>
        </p:grpSpPr>
        <p:sp>
          <p:nvSpPr>
            <p:cNvPr id="311" name="Google Shape;311;p30"/>
            <p:cNvSpPr/>
            <p:nvPr/>
          </p:nvSpPr>
          <p:spPr>
            <a:xfrm>
              <a:off x="871915" y="582712"/>
              <a:ext cx="7400100" cy="3992400"/>
            </a:xfrm>
            <a:prstGeom prst="roundRect">
              <a:avLst>
                <a:gd name="adj" fmla="val 3763"/>
              </a:avLst>
            </a:prstGeom>
            <a:solidFill>
              <a:srgbClr val="F5F5F5"/>
            </a:solidFill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2" name="Google Shape;312;p30"/>
            <p:cNvGrpSpPr/>
            <p:nvPr/>
          </p:nvGrpSpPr>
          <p:grpSpPr>
            <a:xfrm rot="5400000">
              <a:off x="5590005" y="2525850"/>
              <a:ext cx="1501240" cy="135000"/>
              <a:chOff x="4538151" y="1489625"/>
              <a:chExt cx="1501240" cy="135000"/>
            </a:xfrm>
          </p:grpSpPr>
          <p:sp>
            <p:nvSpPr>
              <p:cNvPr id="313" name="Google Shape;313;p30"/>
              <p:cNvSpPr/>
              <p:nvPr/>
            </p:nvSpPr>
            <p:spPr>
              <a:xfrm>
                <a:off x="4538151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0"/>
              <p:cNvSpPr/>
              <p:nvPr/>
            </p:nvSpPr>
            <p:spPr>
              <a:xfrm>
                <a:off x="4695922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0"/>
              <p:cNvSpPr/>
              <p:nvPr/>
            </p:nvSpPr>
            <p:spPr>
              <a:xfrm>
                <a:off x="4853693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0"/>
              <p:cNvSpPr/>
              <p:nvPr/>
            </p:nvSpPr>
            <p:spPr>
              <a:xfrm>
                <a:off x="5011464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0"/>
              <p:cNvSpPr/>
              <p:nvPr/>
            </p:nvSpPr>
            <p:spPr>
              <a:xfrm>
                <a:off x="5169235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0"/>
              <p:cNvSpPr/>
              <p:nvPr/>
            </p:nvSpPr>
            <p:spPr>
              <a:xfrm>
                <a:off x="5327006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0"/>
              <p:cNvSpPr/>
              <p:nvPr/>
            </p:nvSpPr>
            <p:spPr>
              <a:xfrm>
                <a:off x="5484777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0"/>
              <p:cNvSpPr/>
              <p:nvPr/>
            </p:nvSpPr>
            <p:spPr>
              <a:xfrm>
                <a:off x="5642548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0"/>
              <p:cNvSpPr/>
              <p:nvPr/>
            </p:nvSpPr>
            <p:spPr>
              <a:xfrm>
                <a:off x="5800319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0"/>
              <p:cNvSpPr/>
              <p:nvPr/>
            </p:nvSpPr>
            <p:spPr>
              <a:xfrm>
                <a:off x="5958090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3" name="Google Shape;323;p30"/>
            <p:cNvGrpSpPr/>
            <p:nvPr/>
          </p:nvGrpSpPr>
          <p:grpSpPr>
            <a:xfrm rot="5400000">
              <a:off x="3499375" y="2525850"/>
              <a:ext cx="1501240" cy="135000"/>
              <a:chOff x="4538151" y="1489625"/>
              <a:chExt cx="1501240" cy="135000"/>
            </a:xfrm>
          </p:grpSpPr>
          <p:sp>
            <p:nvSpPr>
              <p:cNvPr id="324" name="Google Shape;324;p30"/>
              <p:cNvSpPr/>
              <p:nvPr/>
            </p:nvSpPr>
            <p:spPr>
              <a:xfrm>
                <a:off x="4538151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0"/>
              <p:cNvSpPr/>
              <p:nvPr/>
            </p:nvSpPr>
            <p:spPr>
              <a:xfrm>
                <a:off x="4695922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0"/>
              <p:cNvSpPr/>
              <p:nvPr/>
            </p:nvSpPr>
            <p:spPr>
              <a:xfrm>
                <a:off x="4853693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0"/>
              <p:cNvSpPr/>
              <p:nvPr/>
            </p:nvSpPr>
            <p:spPr>
              <a:xfrm>
                <a:off x="5011464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0"/>
              <p:cNvSpPr/>
              <p:nvPr/>
            </p:nvSpPr>
            <p:spPr>
              <a:xfrm>
                <a:off x="5169235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30"/>
              <p:cNvSpPr/>
              <p:nvPr/>
            </p:nvSpPr>
            <p:spPr>
              <a:xfrm>
                <a:off x="5327006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0"/>
              <p:cNvSpPr/>
              <p:nvPr/>
            </p:nvSpPr>
            <p:spPr>
              <a:xfrm>
                <a:off x="5484777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0"/>
              <p:cNvSpPr/>
              <p:nvPr/>
            </p:nvSpPr>
            <p:spPr>
              <a:xfrm>
                <a:off x="5642548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0"/>
              <p:cNvSpPr/>
              <p:nvPr/>
            </p:nvSpPr>
            <p:spPr>
              <a:xfrm>
                <a:off x="5800319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0"/>
              <p:cNvSpPr/>
              <p:nvPr/>
            </p:nvSpPr>
            <p:spPr>
              <a:xfrm>
                <a:off x="5958090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4" name="Google Shape;334;p30"/>
            <p:cNvGrpSpPr/>
            <p:nvPr/>
          </p:nvGrpSpPr>
          <p:grpSpPr>
            <a:xfrm>
              <a:off x="4549713" y="1489625"/>
              <a:ext cx="1501240" cy="135000"/>
              <a:chOff x="4538151" y="1489625"/>
              <a:chExt cx="1501240" cy="135000"/>
            </a:xfrm>
          </p:grpSpPr>
          <p:sp>
            <p:nvSpPr>
              <p:cNvPr id="335" name="Google Shape;335;p30"/>
              <p:cNvSpPr/>
              <p:nvPr/>
            </p:nvSpPr>
            <p:spPr>
              <a:xfrm>
                <a:off x="4538151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0"/>
              <p:cNvSpPr/>
              <p:nvPr/>
            </p:nvSpPr>
            <p:spPr>
              <a:xfrm>
                <a:off x="4695922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0"/>
              <p:cNvSpPr/>
              <p:nvPr/>
            </p:nvSpPr>
            <p:spPr>
              <a:xfrm>
                <a:off x="4853693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0"/>
              <p:cNvSpPr/>
              <p:nvPr/>
            </p:nvSpPr>
            <p:spPr>
              <a:xfrm>
                <a:off x="5011464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0"/>
              <p:cNvSpPr/>
              <p:nvPr/>
            </p:nvSpPr>
            <p:spPr>
              <a:xfrm>
                <a:off x="5169235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0"/>
              <p:cNvSpPr/>
              <p:nvPr/>
            </p:nvSpPr>
            <p:spPr>
              <a:xfrm>
                <a:off x="5327006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0"/>
              <p:cNvSpPr/>
              <p:nvPr/>
            </p:nvSpPr>
            <p:spPr>
              <a:xfrm>
                <a:off x="5484777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0"/>
              <p:cNvSpPr/>
              <p:nvPr/>
            </p:nvSpPr>
            <p:spPr>
              <a:xfrm>
                <a:off x="5642548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0"/>
              <p:cNvSpPr/>
              <p:nvPr/>
            </p:nvSpPr>
            <p:spPr>
              <a:xfrm>
                <a:off x="5800319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0"/>
              <p:cNvSpPr/>
              <p:nvPr/>
            </p:nvSpPr>
            <p:spPr>
              <a:xfrm>
                <a:off x="5958090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5" name="Google Shape;345;p30"/>
            <p:cNvGrpSpPr/>
            <p:nvPr/>
          </p:nvGrpSpPr>
          <p:grpSpPr>
            <a:xfrm>
              <a:off x="3502068" y="3288299"/>
              <a:ext cx="4075244" cy="951628"/>
              <a:chOff x="3901825" y="3355400"/>
              <a:chExt cx="2717554" cy="680950"/>
            </a:xfrm>
          </p:grpSpPr>
          <p:sp>
            <p:nvSpPr>
              <p:cNvPr id="346" name="Google Shape;346;p30"/>
              <p:cNvSpPr/>
              <p:nvPr/>
            </p:nvSpPr>
            <p:spPr>
              <a:xfrm>
                <a:off x="4032386" y="3355400"/>
                <a:ext cx="2349304" cy="450275"/>
              </a:xfrm>
              <a:custGeom>
                <a:avLst/>
                <a:gdLst/>
                <a:ahLst/>
                <a:cxnLst/>
                <a:rect l="l" t="t" r="r" b="b"/>
                <a:pathLst>
                  <a:path w="88154" h="18011" extrusionOk="0">
                    <a:moveTo>
                      <a:pt x="0" y="0"/>
                    </a:moveTo>
                    <a:lnTo>
                      <a:pt x="0" y="18011"/>
                    </a:lnTo>
                    <a:lnTo>
                      <a:pt x="88150" y="18011"/>
                    </a:lnTo>
                    <a:lnTo>
                      <a:pt x="88154" y="739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7" name="Google Shape;347;p30"/>
              <p:cNvSpPr/>
              <p:nvPr/>
            </p:nvSpPr>
            <p:spPr>
              <a:xfrm>
                <a:off x="3965493" y="3356250"/>
                <a:ext cx="2529165" cy="583650"/>
              </a:xfrm>
              <a:custGeom>
                <a:avLst/>
                <a:gdLst/>
                <a:ahLst/>
                <a:cxnLst/>
                <a:rect l="l" t="t" r="r" b="b"/>
                <a:pathLst>
                  <a:path w="94903" h="23346" extrusionOk="0">
                    <a:moveTo>
                      <a:pt x="0" y="0"/>
                    </a:moveTo>
                    <a:lnTo>
                      <a:pt x="0" y="23346"/>
                    </a:lnTo>
                    <a:lnTo>
                      <a:pt x="94902" y="23346"/>
                    </a:lnTo>
                    <a:lnTo>
                      <a:pt x="94903" y="7315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" name="Google Shape;348;p30"/>
              <p:cNvSpPr/>
              <p:nvPr/>
            </p:nvSpPr>
            <p:spPr>
              <a:xfrm>
                <a:off x="3901825" y="3356250"/>
                <a:ext cx="2717554" cy="678875"/>
              </a:xfrm>
              <a:custGeom>
                <a:avLst/>
                <a:gdLst/>
                <a:ahLst/>
                <a:cxnLst/>
                <a:rect l="l" t="t" r="r" b="b"/>
                <a:pathLst>
                  <a:path w="101972" h="27155" extrusionOk="0">
                    <a:moveTo>
                      <a:pt x="0" y="0"/>
                    </a:moveTo>
                    <a:lnTo>
                      <a:pt x="0" y="27155"/>
                    </a:lnTo>
                    <a:lnTo>
                      <a:pt x="101972" y="27155"/>
                    </a:lnTo>
                    <a:lnTo>
                      <a:pt x="101935" y="7315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cxnSp>
            <p:nvCxnSpPr>
              <p:cNvPr id="349" name="Google Shape;349;p30"/>
              <p:cNvCxnSpPr/>
              <p:nvPr/>
            </p:nvCxnSpPr>
            <p:spPr>
              <a:xfrm>
                <a:off x="5151353" y="3540150"/>
                <a:ext cx="0" cy="398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30"/>
              <p:cNvCxnSpPr/>
              <p:nvPr/>
            </p:nvCxnSpPr>
            <p:spPr>
              <a:xfrm>
                <a:off x="5049766" y="3540150"/>
                <a:ext cx="0" cy="2628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30"/>
              <p:cNvCxnSpPr/>
              <p:nvPr/>
            </p:nvCxnSpPr>
            <p:spPr>
              <a:xfrm>
                <a:off x="5257715" y="3540150"/>
                <a:ext cx="0" cy="496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52" name="Google Shape;352;p30"/>
            <p:cNvSpPr/>
            <p:nvPr/>
          </p:nvSpPr>
          <p:spPr>
            <a:xfrm>
              <a:off x="1114175" y="2233346"/>
              <a:ext cx="900000" cy="720000"/>
            </a:xfrm>
            <a:prstGeom prst="roundRect">
              <a:avLst>
                <a:gd name="adj" fmla="val 21957"/>
              </a:avLst>
            </a:prstGeom>
            <a:solidFill>
              <a:srgbClr val="9C0E6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FFF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Secondary storage</a:t>
              </a:r>
              <a:endParaRPr sz="11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2537825" y="3694151"/>
              <a:ext cx="900000" cy="720000"/>
            </a:xfrm>
            <a:prstGeom prst="roundRect">
              <a:avLst>
                <a:gd name="adj" fmla="val 21957"/>
              </a:avLst>
            </a:prstGeom>
            <a:solidFill>
              <a:srgbClr val="9C0E6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FFF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Output devices</a:t>
              </a:r>
              <a:endParaRPr sz="11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sp>
          <p:nvSpPr>
            <p:cNvPr id="354" name="Google Shape;354;p30"/>
            <p:cNvSpPr/>
            <p:nvPr/>
          </p:nvSpPr>
          <p:spPr>
            <a:xfrm>
              <a:off x="2537825" y="724800"/>
              <a:ext cx="900000" cy="720000"/>
            </a:xfrm>
            <a:prstGeom prst="roundRect">
              <a:avLst>
                <a:gd name="adj" fmla="val 21957"/>
              </a:avLst>
            </a:prstGeom>
            <a:solidFill>
              <a:srgbClr val="FFFF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chemeClr val="dk1"/>
                  </a:solidFill>
                  <a:latin typeface="Quicksand"/>
                  <a:ea typeface="Quicksand"/>
                  <a:cs typeface="Quicksand"/>
                  <a:sym typeface="Quicksand"/>
                </a:rPr>
                <a:t>Input devices</a:t>
              </a:r>
              <a:endParaRPr sz="11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sp>
          <p:nvSpPr>
            <p:cNvPr id="355" name="Google Shape;355;p30"/>
            <p:cNvSpPr/>
            <p:nvPr/>
          </p:nvSpPr>
          <p:spPr>
            <a:xfrm>
              <a:off x="2531504" y="1873346"/>
              <a:ext cx="1261500" cy="1440000"/>
            </a:xfrm>
            <a:prstGeom prst="roundRect">
              <a:avLst>
                <a:gd name="adj" fmla="val 14770"/>
              </a:avLst>
            </a:prstGeom>
            <a:solidFill>
              <a:srgbClr val="5ED3C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Input / Output controllers</a:t>
              </a:r>
              <a:endPara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cxnSp>
          <p:nvCxnSpPr>
            <p:cNvPr id="356" name="Google Shape;356;p30"/>
            <p:cNvCxnSpPr>
              <a:stCxn id="352" idx="3"/>
              <a:endCxn id="355" idx="1"/>
            </p:cNvCxnSpPr>
            <p:nvPr/>
          </p:nvCxnSpPr>
          <p:spPr>
            <a:xfrm>
              <a:off x="2014175" y="2593346"/>
              <a:ext cx="517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357" name="Google Shape;357;p30"/>
            <p:cNvCxnSpPr>
              <a:stCxn id="354" idx="2"/>
            </p:cNvCxnSpPr>
            <p:nvPr/>
          </p:nvCxnSpPr>
          <p:spPr>
            <a:xfrm>
              <a:off x="2987825" y="1444800"/>
              <a:ext cx="0" cy="4101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58" name="Google Shape;358;p30"/>
            <p:cNvCxnSpPr>
              <a:endCxn id="353" idx="0"/>
            </p:cNvCxnSpPr>
            <p:nvPr/>
          </p:nvCxnSpPr>
          <p:spPr>
            <a:xfrm>
              <a:off x="2987825" y="3308651"/>
              <a:ext cx="0" cy="385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359" name="Google Shape;359;p30"/>
            <p:cNvGrpSpPr/>
            <p:nvPr/>
          </p:nvGrpSpPr>
          <p:grpSpPr>
            <a:xfrm>
              <a:off x="6807662" y="1603351"/>
              <a:ext cx="1079944" cy="1979991"/>
              <a:chOff x="7534850" y="1549200"/>
              <a:chExt cx="1183500" cy="1936800"/>
            </a:xfrm>
          </p:grpSpPr>
          <p:sp>
            <p:nvSpPr>
              <p:cNvPr id="360" name="Google Shape;360;p30"/>
              <p:cNvSpPr/>
              <p:nvPr/>
            </p:nvSpPr>
            <p:spPr>
              <a:xfrm>
                <a:off x="7534850" y="1549200"/>
                <a:ext cx="1183500" cy="1936800"/>
              </a:xfrm>
              <a:prstGeom prst="roundRect">
                <a:avLst>
                  <a:gd name="adj" fmla="val 14770"/>
                </a:avLst>
              </a:prstGeom>
              <a:solidFill>
                <a:srgbClr val="9C0E6E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54000" rIns="0" bIns="540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FFFFF"/>
                    </a:solidFill>
                    <a:latin typeface="Quicksand SemiBold"/>
                    <a:ea typeface="Quicksand SemiBold"/>
                    <a:cs typeface="Quicksand SemiBold"/>
                    <a:sym typeface="Quicksand SemiBold"/>
                  </a:rPr>
                  <a:t>Main </a:t>
                </a:r>
                <a:endParaRPr>
                  <a:solidFill>
                    <a:srgbClr val="FFF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FFFFF"/>
                    </a:solidFill>
                    <a:latin typeface="Quicksand SemiBold"/>
                    <a:ea typeface="Quicksand SemiBold"/>
                    <a:cs typeface="Quicksand SemiBold"/>
                    <a:sym typeface="Quicksand SemiBold"/>
                  </a:rPr>
                  <a:t>memory</a:t>
                </a:r>
                <a:endParaRPr>
                  <a:solidFill>
                    <a:srgbClr val="FFF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endParaRPr>
              </a:p>
            </p:txBody>
          </p:sp>
          <p:sp>
            <p:nvSpPr>
              <p:cNvPr id="361" name="Google Shape;361;p30"/>
              <p:cNvSpPr/>
              <p:nvPr/>
            </p:nvSpPr>
            <p:spPr>
              <a:xfrm>
                <a:off x="7650800" y="1717800"/>
                <a:ext cx="951600" cy="200400"/>
              </a:xfrm>
              <a:prstGeom prst="rect">
                <a:avLst/>
              </a:prstGeom>
              <a:solidFill>
                <a:srgbClr val="78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0"/>
              <p:cNvSpPr/>
              <p:nvPr/>
            </p:nvSpPr>
            <p:spPr>
              <a:xfrm>
                <a:off x="7650800" y="1963200"/>
                <a:ext cx="951600" cy="116700"/>
              </a:xfrm>
              <a:prstGeom prst="rect">
                <a:avLst/>
              </a:prstGeom>
              <a:solidFill>
                <a:srgbClr val="78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0"/>
              <p:cNvSpPr/>
              <p:nvPr/>
            </p:nvSpPr>
            <p:spPr>
              <a:xfrm>
                <a:off x="7650800" y="3122400"/>
                <a:ext cx="951600" cy="200400"/>
              </a:xfrm>
              <a:prstGeom prst="rect">
                <a:avLst/>
              </a:prstGeom>
              <a:solidFill>
                <a:srgbClr val="78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0"/>
              <p:cNvSpPr/>
              <p:nvPr/>
            </p:nvSpPr>
            <p:spPr>
              <a:xfrm>
                <a:off x="7650800" y="2132400"/>
                <a:ext cx="951600" cy="116700"/>
              </a:xfrm>
              <a:prstGeom prst="rect">
                <a:avLst/>
              </a:prstGeom>
              <a:solidFill>
                <a:srgbClr val="78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0"/>
              <p:cNvSpPr/>
              <p:nvPr/>
            </p:nvSpPr>
            <p:spPr>
              <a:xfrm>
                <a:off x="7650800" y="2773850"/>
                <a:ext cx="951600" cy="116700"/>
              </a:xfrm>
              <a:prstGeom prst="rect">
                <a:avLst/>
              </a:prstGeom>
              <a:solidFill>
                <a:srgbClr val="78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0"/>
              <p:cNvSpPr/>
              <p:nvPr/>
            </p:nvSpPr>
            <p:spPr>
              <a:xfrm>
                <a:off x="7650800" y="2943050"/>
                <a:ext cx="951600" cy="116700"/>
              </a:xfrm>
              <a:prstGeom prst="rect">
                <a:avLst/>
              </a:prstGeom>
              <a:solidFill>
                <a:srgbClr val="78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7" name="Google Shape;367;p30"/>
            <p:cNvGrpSpPr/>
            <p:nvPr/>
          </p:nvGrpSpPr>
          <p:grpSpPr>
            <a:xfrm>
              <a:off x="4549713" y="3569027"/>
              <a:ext cx="1501240" cy="135000"/>
              <a:chOff x="4538151" y="1489625"/>
              <a:chExt cx="1501240" cy="135000"/>
            </a:xfrm>
          </p:grpSpPr>
          <p:sp>
            <p:nvSpPr>
              <p:cNvPr id="368" name="Google Shape;368;p30"/>
              <p:cNvSpPr/>
              <p:nvPr/>
            </p:nvSpPr>
            <p:spPr>
              <a:xfrm>
                <a:off x="4538151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0"/>
              <p:cNvSpPr/>
              <p:nvPr/>
            </p:nvSpPr>
            <p:spPr>
              <a:xfrm>
                <a:off x="4695922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0"/>
              <p:cNvSpPr/>
              <p:nvPr/>
            </p:nvSpPr>
            <p:spPr>
              <a:xfrm>
                <a:off x="4853693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0"/>
              <p:cNvSpPr/>
              <p:nvPr/>
            </p:nvSpPr>
            <p:spPr>
              <a:xfrm>
                <a:off x="5011464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0"/>
              <p:cNvSpPr/>
              <p:nvPr/>
            </p:nvSpPr>
            <p:spPr>
              <a:xfrm>
                <a:off x="5169235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0"/>
              <p:cNvSpPr/>
              <p:nvPr/>
            </p:nvSpPr>
            <p:spPr>
              <a:xfrm>
                <a:off x="5327006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0"/>
              <p:cNvSpPr/>
              <p:nvPr/>
            </p:nvSpPr>
            <p:spPr>
              <a:xfrm>
                <a:off x="5484777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0"/>
              <p:cNvSpPr/>
              <p:nvPr/>
            </p:nvSpPr>
            <p:spPr>
              <a:xfrm>
                <a:off x="5642548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0"/>
              <p:cNvSpPr/>
              <p:nvPr/>
            </p:nvSpPr>
            <p:spPr>
              <a:xfrm>
                <a:off x="5800319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0"/>
              <p:cNvSpPr/>
              <p:nvPr/>
            </p:nvSpPr>
            <p:spPr>
              <a:xfrm>
                <a:off x="5958090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8" name="Google Shape;378;p30"/>
            <p:cNvSpPr/>
            <p:nvPr/>
          </p:nvSpPr>
          <p:spPr>
            <a:xfrm>
              <a:off x="4310333" y="1603346"/>
              <a:ext cx="1980000" cy="1980000"/>
            </a:xfrm>
            <a:prstGeom prst="roundRect">
              <a:avLst>
                <a:gd name="adj" fmla="val 14770"/>
              </a:avLst>
            </a:prstGeom>
            <a:solidFill>
              <a:srgbClr val="5ED3C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Processor</a:t>
              </a:r>
              <a:endPara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sp>
          <p:nvSpPr>
            <p:cNvPr id="379" name="Google Shape;379;p30"/>
            <p:cNvSpPr/>
            <p:nvPr/>
          </p:nvSpPr>
          <p:spPr>
            <a:xfrm>
              <a:off x="7902981" y="372775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0"/>
            <p:cNvSpPr/>
            <p:nvPr/>
          </p:nvSpPr>
          <p:spPr>
            <a:xfrm>
              <a:off x="8038927" y="372775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0"/>
            <p:cNvSpPr/>
            <p:nvPr/>
          </p:nvSpPr>
          <p:spPr>
            <a:xfrm>
              <a:off x="7902981" y="386500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0"/>
            <p:cNvSpPr/>
            <p:nvPr/>
          </p:nvSpPr>
          <p:spPr>
            <a:xfrm>
              <a:off x="8038927" y="386500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0"/>
            <p:cNvSpPr/>
            <p:nvPr/>
          </p:nvSpPr>
          <p:spPr>
            <a:xfrm>
              <a:off x="7902981" y="400225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8038927" y="400225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7902981" y="413950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8038927" y="413950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1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p:sp>
        <p:nvSpPr>
          <p:cNvPr id="392" name="Google Shape;392;p31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Input devices</a:t>
            </a:r>
            <a:endParaRPr/>
          </a:p>
        </p:txBody>
      </p:sp>
      <p:pic>
        <p:nvPicPr>
          <p:cNvPr id="393" name="Google Shape;39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7850" y="1093924"/>
            <a:ext cx="4214000" cy="2619847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1"/>
          <p:cNvSpPr txBox="1">
            <a:spLocks noGrp="1"/>
          </p:cNvSpPr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Input devices are </a:t>
            </a:r>
            <a:r>
              <a:rPr lang="en-GB" b="1"/>
              <a:t>peripherals</a:t>
            </a:r>
            <a:r>
              <a:rPr lang="en-GB"/>
              <a:t> used to provide data and control signals </a:t>
            </a:r>
            <a:r>
              <a:rPr lang="en-GB" b="1"/>
              <a:t>to a computer system</a:t>
            </a:r>
            <a:r>
              <a:rPr lang="en-GB"/>
              <a:t>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Input data comes in many different forms, and there are a wide range of devices that can be used to capture this data.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For example, a keyboard, a mouse or a sensor.</a:t>
            </a:r>
            <a:endParaRPr/>
          </a:p>
        </p:txBody>
      </p:sp>
      <p:sp>
        <p:nvSpPr>
          <p:cNvPr id="395" name="Google Shape;395;p31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2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subTitle" idx="2"/>
          </p:nvPr>
        </p:nvSpPr>
        <p:spPr>
          <a:xfrm>
            <a:off x="6840000" y="0"/>
            <a:ext cx="19605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Starter activity</a:t>
            </a:r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  <p:sp>
        <p:nvSpPr>
          <p:cNvPr id="82" name="Google Shape;82;p14"/>
          <p:cNvSpPr txBox="1"/>
          <p:nvPr/>
        </p:nvSpPr>
        <p:spPr>
          <a:xfrm>
            <a:off x="231050" y="4661675"/>
            <a:ext cx="823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1">
                <a:latin typeface="Quicksand"/>
                <a:ea typeface="Quicksand"/>
                <a:cs typeface="Quicksand"/>
                <a:sym typeface="Quicksand"/>
              </a:rPr>
              <a:t>What is a digital environment? How are they used by organisations?</a:t>
            </a:r>
            <a:endParaRPr b="1" i="1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83" name="Google Shape;83;p14" title="A0 Intro Video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8422" y="466500"/>
            <a:ext cx="7187155" cy="404277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Online Media 1" title="A0 Introduction: Digital Environments">
            <a:hlinkClick r:id="" action="ppaction://media"/>
            <a:extLst>
              <a:ext uri="{FF2B5EF4-FFF2-40B4-BE49-F238E27FC236}">
                <a16:creationId xmlns:a16="http://schemas.microsoft.com/office/drawing/2014/main" id="{DC089F09-6BC0-D580-6DE4-1E0DD7D229D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83867" y="466500"/>
            <a:ext cx="7175926" cy="4042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2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sp>
        <p:nvSpPr>
          <p:cNvPr id="401" name="Google Shape;401;p32"/>
          <p:cNvSpPr txBox="1">
            <a:spLocks noGrp="1"/>
          </p:cNvSpPr>
          <p:nvPr>
            <p:ph type="subTitle" idx="1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2</a:t>
            </a:r>
            <a:endParaRPr/>
          </a:p>
        </p:txBody>
      </p:sp>
      <p:grpSp>
        <p:nvGrpSpPr>
          <p:cNvPr id="402" name="Google Shape;402;p32"/>
          <p:cNvGrpSpPr/>
          <p:nvPr/>
        </p:nvGrpSpPr>
        <p:grpSpPr>
          <a:xfrm>
            <a:off x="871915" y="582712"/>
            <a:ext cx="7400100" cy="3992400"/>
            <a:chOff x="871915" y="582712"/>
            <a:chExt cx="7400100" cy="3992400"/>
          </a:xfrm>
        </p:grpSpPr>
        <p:sp>
          <p:nvSpPr>
            <p:cNvPr id="403" name="Google Shape;403;p32"/>
            <p:cNvSpPr/>
            <p:nvPr/>
          </p:nvSpPr>
          <p:spPr>
            <a:xfrm>
              <a:off x="871915" y="582712"/>
              <a:ext cx="7400100" cy="3992400"/>
            </a:xfrm>
            <a:prstGeom prst="roundRect">
              <a:avLst>
                <a:gd name="adj" fmla="val 3763"/>
              </a:avLst>
            </a:prstGeom>
            <a:solidFill>
              <a:srgbClr val="F5F5F5"/>
            </a:solidFill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4" name="Google Shape;404;p32"/>
            <p:cNvGrpSpPr/>
            <p:nvPr/>
          </p:nvGrpSpPr>
          <p:grpSpPr>
            <a:xfrm rot="5400000">
              <a:off x="5590005" y="2525850"/>
              <a:ext cx="1501240" cy="135000"/>
              <a:chOff x="4538151" y="1489625"/>
              <a:chExt cx="1501240" cy="135000"/>
            </a:xfrm>
          </p:grpSpPr>
          <p:sp>
            <p:nvSpPr>
              <p:cNvPr id="405" name="Google Shape;405;p32"/>
              <p:cNvSpPr/>
              <p:nvPr/>
            </p:nvSpPr>
            <p:spPr>
              <a:xfrm>
                <a:off x="4538151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2"/>
              <p:cNvSpPr/>
              <p:nvPr/>
            </p:nvSpPr>
            <p:spPr>
              <a:xfrm>
                <a:off x="4695922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2"/>
              <p:cNvSpPr/>
              <p:nvPr/>
            </p:nvSpPr>
            <p:spPr>
              <a:xfrm>
                <a:off x="4853693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2"/>
              <p:cNvSpPr/>
              <p:nvPr/>
            </p:nvSpPr>
            <p:spPr>
              <a:xfrm>
                <a:off x="5011464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2"/>
              <p:cNvSpPr/>
              <p:nvPr/>
            </p:nvSpPr>
            <p:spPr>
              <a:xfrm>
                <a:off x="5169235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2"/>
              <p:cNvSpPr/>
              <p:nvPr/>
            </p:nvSpPr>
            <p:spPr>
              <a:xfrm>
                <a:off x="5327006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2"/>
              <p:cNvSpPr/>
              <p:nvPr/>
            </p:nvSpPr>
            <p:spPr>
              <a:xfrm>
                <a:off x="5484777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2"/>
              <p:cNvSpPr/>
              <p:nvPr/>
            </p:nvSpPr>
            <p:spPr>
              <a:xfrm>
                <a:off x="5642548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2"/>
              <p:cNvSpPr/>
              <p:nvPr/>
            </p:nvSpPr>
            <p:spPr>
              <a:xfrm>
                <a:off x="5800319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2"/>
              <p:cNvSpPr/>
              <p:nvPr/>
            </p:nvSpPr>
            <p:spPr>
              <a:xfrm>
                <a:off x="5958090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5" name="Google Shape;415;p32"/>
            <p:cNvGrpSpPr/>
            <p:nvPr/>
          </p:nvGrpSpPr>
          <p:grpSpPr>
            <a:xfrm rot="5400000">
              <a:off x="3499375" y="2525850"/>
              <a:ext cx="1501240" cy="135000"/>
              <a:chOff x="4538151" y="1489625"/>
              <a:chExt cx="1501240" cy="135000"/>
            </a:xfrm>
          </p:grpSpPr>
          <p:sp>
            <p:nvSpPr>
              <p:cNvPr id="416" name="Google Shape;416;p32"/>
              <p:cNvSpPr/>
              <p:nvPr/>
            </p:nvSpPr>
            <p:spPr>
              <a:xfrm>
                <a:off x="4538151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2"/>
              <p:cNvSpPr/>
              <p:nvPr/>
            </p:nvSpPr>
            <p:spPr>
              <a:xfrm>
                <a:off x="4695922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2"/>
              <p:cNvSpPr/>
              <p:nvPr/>
            </p:nvSpPr>
            <p:spPr>
              <a:xfrm>
                <a:off x="4853693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2"/>
              <p:cNvSpPr/>
              <p:nvPr/>
            </p:nvSpPr>
            <p:spPr>
              <a:xfrm>
                <a:off x="5011464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2"/>
              <p:cNvSpPr/>
              <p:nvPr/>
            </p:nvSpPr>
            <p:spPr>
              <a:xfrm>
                <a:off x="5169235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2"/>
              <p:cNvSpPr/>
              <p:nvPr/>
            </p:nvSpPr>
            <p:spPr>
              <a:xfrm>
                <a:off x="5327006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2"/>
              <p:cNvSpPr/>
              <p:nvPr/>
            </p:nvSpPr>
            <p:spPr>
              <a:xfrm>
                <a:off x="5484777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2"/>
              <p:cNvSpPr/>
              <p:nvPr/>
            </p:nvSpPr>
            <p:spPr>
              <a:xfrm>
                <a:off x="5642548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2"/>
              <p:cNvSpPr/>
              <p:nvPr/>
            </p:nvSpPr>
            <p:spPr>
              <a:xfrm>
                <a:off x="5800319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2"/>
              <p:cNvSpPr/>
              <p:nvPr/>
            </p:nvSpPr>
            <p:spPr>
              <a:xfrm>
                <a:off x="5958090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6" name="Google Shape;426;p32"/>
            <p:cNvGrpSpPr/>
            <p:nvPr/>
          </p:nvGrpSpPr>
          <p:grpSpPr>
            <a:xfrm>
              <a:off x="4549713" y="1489625"/>
              <a:ext cx="1501240" cy="135000"/>
              <a:chOff x="4538151" y="1489625"/>
              <a:chExt cx="1501240" cy="135000"/>
            </a:xfrm>
          </p:grpSpPr>
          <p:sp>
            <p:nvSpPr>
              <p:cNvPr id="427" name="Google Shape;427;p32"/>
              <p:cNvSpPr/>
              <p:nvPr/>
            </p:nvSpPr>
            <p:spPr>
              <a:xfrm>
                <a:off x="4538151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2"/>
              <p:cNvSpPr/>
              <p:nvPr/>
            </p:nvSpPr>
            <p:spPr>
              <a:xfrm>
                <a:off x="4695922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2"/>
              <p:cNvSpPr/>
              <p:nvPr/>
            </p:nvSpPr>
            <p:spPr>
              <a:xfrm>
                <a:off x="4853693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2"/>
              <p:cNvSpPr/>
              <p:nvPr/>
            </p:nvSpPr>
            <p:spPr>
              <a:xfrm>
                <a:off x="5011464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2"/>
              <p:cNvSpPr/>
              <p:nvPr/>
            </p:nvSpPr>
            <p:spPr>
              <a:xfrm>
                <a:off x="5169235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2"/>
              <p:cNvSpPr/>
              <p:nvPr/>
            </p:nvSpPr>
            <p:spPr>
              <a:xfrm>
                <a:off x="5327006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5484777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5642548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5800319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5958090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" name="Google Shape;437;p32"/>
            <p:cNvGrpSpPr/>
            <p:nvPr/>
          </p:nvGrpSpPr>
          <p:grpSpPr>
            <a:xfrm>
              <a:off x="3502068" y="3288299"/>
              <a:ext cx="4075244" cy="951628"/>
              <a:chOff x="3901825" y="3355400"/>
              <a:chExt cx="2717554" cy="680950"/>
            </a:xfrm>
          </p:grpSpPr>
          <p:sp>
            <p:nvSpPr>
              <p:cNvPr id="438" name="Google Shape;438;p32"/>
              <p:cNvSpPr/>
              <p:nvPr/>
            </p:nvSpPr>
            <p:spPr>
              <a:xfrm>
                <a:off x="4032386" y="3355400"/>
                <a:ext cx="2349304" cy="450275"/>
              </a:xfrm>
              <a:custGeom>
                <a:avLst/>
                <a:gdLst/>
                <a:ahLst/>
                <a:cxnLst/>
                <a:rect l="l" t="t" r="r" b="b"/>
                <a:pathLst>
                  <a:path w="88154" h="18011" extrusionOk="0">
                    <a:moveTo>
                      <a:pt x="0" y="0"/>
                    </a:moveTo>
                    <a:lnTo>
                      <a:pt x="0" y="18011"/>
                    </a:lnTo>
                    <a:lnTo>
                      <a:pt x="88150" y="18011"/>
                    </a:lnTo>
                    <a:lnTo>
                      <a:pt x="88154" y="739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9" name="Google Shape;439;p32"/>
              <p:cNvSpPr/>
              <p:nvPr/>
            </p:nvSpPr>
            <p:spPr>
              <a:xfrm>
                <a:off x="3965493" y="3356250"/>
                <a:ext cx="2529165" cy="583650"/>
              </a:xfrm>
              <a:custGeom>
                <a:avLst/>
                <a:gdLst/>
                <a:ahLst/>
                <a:cxnLst/>
                <a:rect l="l" t="t" r="r" b="b"/>
                <a:pathLst>
                  <a:path w="94903" h="23346" extrusionOk="0">
                    <a:moveTo>
                      <a:pt x="0" y="0"/>
                    </a:moveTo>
                    <a:lnTo>
                      <a:pt x="0" y="23346"/>
                    </a:lnTo>
                    <a:lnTo>
                      <a:pt x="94902" y="23346"/>
                    </a:lnTo>
                    <a:lnTo>
                      <a:pt x="94903" y="7315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0" name="Google Shape;440;p32"/>
              <p:cNvSpPr/>
              <p:nvPr/>
            </p:nvSpPr>
            <p:spPr>
              <a:xfrm>
                <a:off x="3901825" y="3356250"/>
                <a:ext cx="2717554" cy="678875"/>
              </a:xfrm>
              <a:custGeom>
                <a:avLst/>
                <a:gdLst/>
                <a:ahLst/>
                <a:cxnLst/>
                <a:rect l="l" t="t" r="r" b="b"/>
                <a:pathLst>
                  <a:path w="101972" h="27155" extrusionOk="0">
                    <a:moveTo>
                      <a:pt x="0" y="0"/>
                    </a:moveTo>
                    <a:lnTo>
                      <a:pt x="0" y="27155"/>
                    </a:lnTo>
                    <a:lnTo>
                      <a:pt x="101972" y="27155"/>
                    </a:lnTo>
                    <a:lnTo>
                      <a:pt x="101935" y="7315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cxnSp>
            <p:nvCxnSpPr>
              <p:cNvPr id="441" name="Google Shape;441;p32"/>
              <p:cNvCxnSpPr/>
              <p:nvPr/>
            </p:nvCxnSpPr>
            <p:spPr>
              <a:xfrm>
                <a:off x="5151353" y="3540150"/>
                <a:ext cx="0" cy="398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32"/>
              <p:cNvCxnSpPr/>
              <p:nvPr/>
            </p:nvCxnSpPr>
            <p:spPr>
              <a:xfrm>
                <a:off x="5049766" y="3540150"/>
                <a:ext cx="0" cy="2628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32"/>
              <p:cNvCxnSpPr/>
              <p:nvPr/>
            </p:nvCxnSpPr>
            <p:spPr>
              <a:xfrm>
                <a:off x="5257715" y="3540150"/>
                <a:ext cx="0" cy="496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444" name="Google Shape;444;p32"/>
            <p:cNvSpPr/>
            <p:nvPr/>
          </p:nvSpPr>
          <p:spPr>
            <a:xfrm>
              <a:off x="1114175" y="2233346"/>
              <a:ext cx="900000" cy="720000"/>
            </a:xfrm>
            <a:prstGeom prst="roundRect">
              <a:avLst>
                <a:gd name="adj" fmla="val 21957"/>
              </a:avLst>
            </a:prstGeom>
            <a:solidFill>
              <a:srgbClr val="9C0E6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FFF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Secondary storage</a:t>
              </a:r>
              <a:endParaRPr sz="11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sp>
          <p:nvSpPr>
            <p:cNvPr id="445" name="Google Shape;445;p32"/>
            <p:cNvSpPr/>
            <p:nvPr/>
          </p:nvSpPr>
          <p:spPr>
            <a:xfrm>
              <a:off x="2537825" y="3694151"/>
              <a:ext cx="900000" cy="720000"/>
            </a:xfrm>
            <a:prstGeom prst="roundRect">
              <a:avLst>
                <a:gd name="adj" fmla="val 21957"/>
              </a:avLst>
            </a:prstGeom>
            <a:solidFill>
              <a:srgbClr val="FFFF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latin typeface="Quicksand SemiBold"/>
                  <a:ea typeface="Quicksand SemiBold"/>
                  <a:cs typeface="Quicksand SemiBold"/>
                  <a:sym typeface="Quicksand SemiBold"/>
                </a:rPr>
                <a:t>Output devices</a:t>
              </a:r>
              <a:endParaRPr sz="1100"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sp>
          <p:nvSpPr>
            <p:cNvPr id="446" name="Google Shape;446;p32"/>
            <p:cNvSpPr/>
            <p:nvPr/>
          </p:nvSpPr>
          <p:spPr>
            <a:xfrm>
              <a:off x="2537825" y="724800"/>
              <a:ext cx="900000" cy="720000"/>
            </a:xfrm>
            <a:prstGeom prst="roundRect">
              <a:avLst>
                <a:gd name="adj" fmla="val 21957"/>
              </a:avLst>
            </a:prstGeom>
            <a:solidFill>
              <a:srgbClr val="9C0E6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chemeClr val="lt1"/>
                  </a:solidFill>
                  <a:latin typeface="Quicksand"/>
                  <a:ea typeface="Quicksand"/>
                  <a:cs typeface="Quicksand"/>
                  <a:sym typeface="Quicksand"/>
                </a:rPr>
                <a:t>Input devices</a:t>
              </a:r>
              <a:endParaRPr sz="1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sp>
          <p:nvSpPr>
            <p:cNvPr id="447" name="Google Shape;447;p32"/>
            <p:cNvSpPr/>
            <p:nvPr/>
          </p:nvSpPr>
          <p:spPr>
            <a:xfrm>
              <a:off x="2531504" y="1873346"/>
              <a:ext cx="1261500" cy="1440000"/>
            </a:xfrm>
            <a:prstGeom prst="roundRect">
              <a:avLst>
                <a:gd name="adj" fmla="val 14770"/>
              </a:avLst>
            </a:prstGeom>
            <a:solidFill>
              <a:srgbClr val="5ED3C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Input / Output controllers</a:t>
              </a:r>
              <a:endPara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cxnSp>
          <p:nvCxnSpPr>
            <p:cNvPr id="448" name="Google Shape;448;p32"/>
            <p:cNvCxnSpPr>
              <a:stCxn id="444" idx="3"/>
              <a:endCxn id="447" idx="1"/>
            </p:cNvCxnSpPr>
            <p:nvPr/>
          </p:nvCxnSpPr>
          <p:spPr>
            <a:xfrm>
              <a:off x="2014175" y="2593346"/>
              <a:ext cx="517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449" name="Google Shape;449;p32"/>
            <p:cNvCxnSpPr>
              <a:stCxn id="446" idx="2"/>
            </p:cNvCxnSpPr>
            <p:nvPr/>
          </p:nvCxnSpPr>
          <p:spPr>
            <a:xfrm>
              <a:off x="2987825" y="1444800"/>
              <a:ext cx="0" cy="4101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50" name="Google Shape;450;p32"/>
            <p:cNvCxnSpPr>
              <a:endCxn id="445" idx="0"/>
            </p:cNvCxnSpPr>
            <p:nvPr/>
          </p:nvCxnSpPr>
          <p:spPr>
            <a:xfrm>
              <a:off x="2987825" y="3308651"/>
              <a:ext cx="0" cy="385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451" name="Google Shape;451;p32"/>
            <p:cNvGrpSpPr/>
            <p:nvPr/>
          </p:nvGrpSpPr>
          <p:grpSpPr>
            <a:xfrm>
              <a:off x="6807662" y="1603351"/>
              <a:ext cx="1079944" cy="1979991"/>
              <a:chOff x="7534850" y="1549200"/>
              <a:chExt cx="1183500" cy="1936800"/>
            </a:xfrm>
          </p:grpSpPr>
          <p:sp>
            <p:nvSpPr>
              <p:cNvPr id="452" name="Google Shape;452;p32"/>
              <p:cNvSpPr/>
              <p:nvPr/>
            </p:nvSpPr>
            <p:spPr>
              <a:xfrm>
                <a:off x="7534850" y="1549200"/>
                <a:ext cx="1183500" cy="1936800"/>
              </a:xfrm>
              <a:prstGeom prst="roundRect">
                <a:avLst>
                  <a:gd name="adj" fmla="val 14770"/>
                </a:avLst>
              </a:prstGeom>
              <a:solidFill>
                <a:srgbClr val="9C0E6E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54000" rIns="0" bIns="540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FFFFF"/>
                    </a:solidFill>
                    <a:latin typeface="Quicksand SemiBold"/>
                    <a:ea typeface="Quicksand SemiBold"/>
                    <a:cs typeface="Quicksand SemiBold"/>
                    <a:sym typeface="Quicksand SemiBold"/>
                  </a:rPr>
                  <a:t>Main </a:t>
                </a:r>
                <a:endParaRPr>
                  <a:solidFill>
                    <a:srgbClr val="FFF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FFFFF"/>
                    </a:solidFill>
                    <a:latin typeface="Quicksand SemiBold"/>
                    <a:ea typeface="Quicksand SemiBold"/>
                    <a:cs typeface="Quicksand SemiBold"/>
                    <a:sym typeface="Quicksand SemiBold"/>
                  </a:rPr>
                  <a:t>memory</a:t>
                </a:r>
                <a:endParaRPr>
                  <a:solidFill>
                    <a:srgbClr val="FFF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endParaRPr>
              </a:p>
            </p:txBody>
          </p:sp>
          <p:sp>
            <p:nvSpPr>
              <p:cNvPr id="453" name="Google Shape;453;p32"/>
              <p:cNvSpPr/>
              <p:nvPr/>
            </p:nvSpPr>
            <p:spPr>
              <a:xfrm>
                <a:off x="7650800" y="1717800"/>
                <a:ext cx="951600" cy="200400"/>
              </a:xfrm>
              <a:prstGeom prst="rect">
                <a:avLst/>
              </a:prstGeom>
              <a:solidFill>
                <a:srgbClr val="78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2"/>
              <p:cNvSpPr/>
              <p:nvPr/>
            </p:nvSpPr>
            <p:spPr>
              <a:xfrm>
                <a:off x="7650800" y="1963200"/>
                <a:ext cx="951600" cy="116700"/>
              </a:xfrm>
              <a:prstGeom prst="rect">
                <a:avLst/>
              </a:prstGeom>
              <a:solidFill>
                <a:srgbClr val="78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2"/>
              <p:cNvSpPr/>
              <p:nvPr/>
            </p:nvSpPr>
            <p:spPr>
              <a:xfrm>
                <a:off x="7650800" y="3122400"/>
                <a:ext cx="951600" cy="200400"/>
              </a:xfrm>
              <a:prstGeom prst="rect">
                <a:avLst/>
              </a:prstGeom>
              <a:solidFill>
                <a:srgbClr val="78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2"/>
              <p:cNvSpPr/>
              <p:nvPr/>
            </p:nvSpPr>
            <p:spPr>
              <a:xfrm>
                <a:off x="7650800" y="2132400"/>
                <a:ext cx="951600" cy="116700"/>
              </a:xfrm>
              <a:prstGeom prst="rect">
                <a:avLst/>
              </a:prstGeom>
              <a:solidFill>
                <a:srgbClr val="78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2"/>
              <p:cNvSpPr/>
              <p:nvPr/>
            </p:nvSpPr>
            <p:spPr>
              <a:xfrm>
                <a:off x="7650800" y="2773850"/>
                <a:ext cx="951600" cy="116700"/>
              </a:xfrm>
              <a:prstGeom prst="rect">
                <a:avLst/>
              </a:prstGeom>
              <a:solidFill>
                <a:srgbClr val="78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2"/>
              <p:cNvSpPr/>
              <p:nvPr/>
            </p:nvSpPr>
            <p:spPr>
              <a:xfrm>
                <a:off x="7650800" y="2943050"/>
                <a:ext cx="951600" cy="116700"/>
              </a:xfrm>
              <a:prstGeom prst="rect">
                <a:avLst/>
              </a:prstGeom>
              <a:solidFill>
                <a:srgbClr val="78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9" name="Google Shape;459;p32"/>
            <p:cNvGrpSpPr/>
            <p:nvPr/>
          </p:nvGrpSpPr>
          <p:grpSpPr>
            <a:xfrm>
              <a:off x="4549713" y="3569027"/>
              <a:ext cx="1501240" cy="135000"/>
              <a:chOff x="4538151" y="1489625"/>
              <a:chExt cx="1501240" cy="135000"/>
            </a:xfrm>
          </p:grpSpPr>
          <p:sp>
            <p:nvSpPr>
              <p:cNvPr id="460" name="Google Shape;460;p32"/>
              <p:cNvSpPr/>
              <p:nvPr/>
            </p:nvSpPr>
            <p:spPr>
              <a:xfrm>
                <a:off x="4538151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2"/>
              <p:cNvSpPr/>
              <p:nvPr/>
            </p:nvSpPr>
            <p:spPr>
              <a:xfrm>
                <a:off x="4695922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2"/>
              <p:cNvSpPr/>
              <p:nvPr/>
            </p:nvSpPr>
            <p:spPr>
              <a:xfrm>
                <a:off x="4853693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2"/>
              <p:cNvSpPr/>
              <p:nvPr/>
            </p:nvSpPr>
            <p:spPr>
              <a:xfrm>
                <a:off x="5011464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2"/>
              <p:cNvSpPr/>
              <p:nvPr/>
            </p:nvSpPr>
            <p:spPr>
              <a:xfrm>
                <a:off x="5169235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2"/>
              <p:cNvSpPr/>
              <p:nvPr/>
            </p:nvSpPr>
            <p:spPr>
              <a:xfrm>
                <a:off x="5327006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2"/>
              <p:cNvSpPr/>
              <p:nvPr/>
            </p:nvSpPr>
            <p:spPr>
              <a:xfrm>
                <a:off x="5484777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2"/>
              <p:cNvSpPr/>
              <p:nvPr/>
            </p:nvSpPr>
            <p:spPr>
              <a:xfrm>
                <a:off x="5642548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2"/>
              <p:cNvSpPr/>
              <p:nvPr/>
            </p:nvSpPr>
            <p:spPr>
              <a:xfrm>
                <a:off x="5800319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2"/>
              <p:cNvSpPr/>
              <p:nvPr/>
            </p:nvSpPr>
            <p:spPr>
              <a:xfrm>
                <a:off x="5958090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0" name="Google Shape;470;p32"/>
            <p:cNvSpPr/>
            <p:nvPr/>
          </p:nvSpPr>
          <p:spPr>
            <a:xfrm>
              <a:off x="4310333" y="1603346"/>
              <a:ext cx="1980000" cy="1980000"/>
            </a:xfrm>
            <a:prstGeom prst="roundRect">
              <a:avLst>
                <a:gd name="adj" fmla="val 14770"/>
              </a:avLst>
            </a:prstGeom>
            <a:solidFill>
              <a:srgbClr val="5ED3C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Processor</a:t>
              </a:r>
              <a:endPara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sp>
          <p:nvSpPr>
            <p:cNvPr id="471" name="Google Shape;471;p32"/>
            <p:cNvSpPr/>
            <p:nvPr/>
          </p:nvSpPr>
          <p:spPr>
            <a:xfrm>
              <a:off x="7902981" y="372775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2"/>
            <p:cNvSpPr/>
            <p:nvPr/>
          </p:nvSpPr>
          <p:spPr>
            <a:xfrm>
              <a:off x="8038927" y="372775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2"/>
            <p:cNvSpPr/>
            <p:nvPr/>
          </p:nvSpPr>
          <p:spPr>
            <a:xfrm>
              <a:off x="7902981" y="386500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2"/>
            <p:cNvSpPr/>
            <p:nvPr/>
          </p:nvSpPr>
          <p:spPr>
            <a:xfrm>
              <a:off x="8038927" y="386500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2"/>
            <p:cNvSpPr/>
            <p:nvPr/>
          </p:nvSpPr>
          <p:spPr>
            <a:xfrm>
              <a:off x="7902981" y="400225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2"/>
            <p:cNvSpPr/>
            <p:nvPr/>
          </p:nvSpPr>
          <p:spPr>
            <a:xfrm>
              <a:off x="8038927" y="400225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2"/>
            <p:cNvSpPr/>
            <p:nvPr/>
          </p:nvSpPr>
          <p:spPr>
            <a:xfrm>
              <a:off x="7902981" y="413950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2"/>
            <p:cNvSpPr/>
            <p:nvPr/>
          </p:nvSpPr>
          <p:spPr>
            <a:xfrm>
              <a:off x="8038927" y="413950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3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  <p:sp>
        <p:nvSpPr>
          <p:cNvPr id="484" name="Google Shape;484;p33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Output devices</a:t>
            </a:r>
            <a:endParaRPr/>
          </a:p>
        </p:txBody>
      </p:sp>
      <p:pic>
        <p:nvPicPr>
          <p:cNvPr id="485" name="Google Shape;48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4875" y="1008874"/>
            <a:ext cx="4214000" cy="2619847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33"/>
          <p:cNvSpPr txBox="1">
            <a:spLocks noGrp="1"/>
          </p:cNvSpPr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Output devices are </a:t>
            </a:r>
            <a:r>
              <a:rPr lang="en-GB" b="1"/>
              <a:t>peripherals </a:t>
            </a:r>
            <a:r>
              <a:rPr lang="en-GB"/>
              <a:t>that reproduce or display data and information </a:t>
            </a:r>
            <a:r>
              <a:rPr lang="en-GB" b="1"/>
              <a:t>from a computer system</a:t>
            </a:r>
            <a:r>
              <a:rPr lang="en-GB"/>
              <a:t>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Information is data that has been processed and formatted in a way that is meaningful for the end user.</a:t>
            </a:r>
            <a:endParaRPr/>
          </a:p>
        </p:txBody>
      </p:sp>
      <p:sp>
        <p:nvSpPr>
          <p:cNvPr id="487" name="Google Shape;487;p33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2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4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  <p:sp>
        <p:nvSpPr>
          <p:cNvPr id="493" name="Google Shape;493;p34"/>
          <p:cNvSpPr txBox="1">
            <a:spLocks noGrp="1"/>
          </p:cNvSpPr>
          <p:nvPr>
            <p:ph type="title"/>
          </p:nvPr>
        </p:nvSpPr>
        <p:spPr>
          <a:xfrm>
            <a:off x="258125" y="47937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Industry spotlight</a:t>
            </a:r>
            <a:endParaRPr/>
          </a:p>
        </p:txBody>
      </p:sp>
      <p:pic>
        <p:nvPicPr>
          <p:cNvPr id="494" name="Google Shape;49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6975" y="1218037"/>
            <a:ext cx="2822059" cy="3925363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34"/>
          <p:cNvSpPr txBox="1"/>
          <p:nvPr/>
        </p:nvSpPr>
        <p:spPr>
          <a:xfrm>
            <a:off x="310900" y="746025"/>
            <a:ext cx="5513400" cy="3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Handlee"/>
                <a:ea typeface="Handlee"/>
                <a:cs typeface="Handlee"/>
                <a:sym typeface="Handlee"/>
              </a:rPr>
              <a:t>Matthew is a Software Engineer at the Raspberry Pi Foundation, a UK-based educational charity with the mission to enable young people to realise their full potential through the power of computing and digital technologies. </a:t>
            </a: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Handlee"/>
                <a:ea typeface="Handlee"/>
                <a:cs typeface="Handlee"/>
                <a:sym typeface="Handlee"/>
              </a:rPr>
              <a:t>Matthew develops code in Python, JavaScript, and SQL that sits behind some online tools such as the Ada Computer Science website. </a:t>
            </a: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Handlee"/>
                <a:ea typeface="Handlee"/>
                <a:cs typeface="Handlee"/>
                <a:sym typeface="Handlee"/>
              </a:rPr>
              <a:t>Matthew works remotely and collaboratively with a team of product managers, engineers, and product designers.</a:t>
            </a: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Handlee"/>
                <a:ea typeface="Handlee"/>
                <a:cs typeface="Handlee"/>
                <a:sym typeface="Handlee"/>
              </a:rPr>
              <a:t>What peripheral devices would Matthew use?</a:t>
            </a:r>
            <a:endParaRPr sz="1800" b="1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496" name="Google Shape;496;p34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2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5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  <p:sp>
        <p:nvSpPr>
          <p:cNvPr id="502" name="Google Shape;502;p35"/>
          <p:cNvSpPr txBox="1">
            <a:spLocks noGrp="1"/>
          </p:cNvSpPr>
          <p:nvPr>
            <p:ph type="title"/>
          </p:nvPr>
        </p:nvSpPr>
        <p:spPr>
          <a:xfrm>
            <a:off x="258125" y="47937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Industry spotlight</a:t>
            </a:r>
            <a:endParaRPr/>
          </a:p>
        </p:txBody>
      </p:sp>
      <p:sp>
        <p:nvSpPr>
          <p:cNvPr id="503" name="Google Shape;503;p35"/>
          <p:cNvSpPr txBox="1"/>
          <p:nvPr/>
        </p:nvSpPr>
        <p:spPr>
          <a:xfrm>
            <a:off x="310900" y="746025"/>
            <a:ext cx="5513400" cy="3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Handlee"/>
                <a:ea typeface="Handlee"/>
                <a:cs typeface="Handlee"/>
                <a:sym typeface="Handlee"/>
              </a:rPr>
              <a:t>Magda is a software developer at the Raspberry Pi Foundation, a UK-based educational charity with the mission to enable young people to realise their full potential through the power of computing and digital technologies. </a:t>
            </a:r>
            <a:endParaRPr sz="18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Handlee"/>
                <a:ea typeface="Handlee"/>
                <a:cs typeface="Handlee"/>
                <a:sym typeface="Handlee"/>
              </a:rPr>
              <a:t>Magda develops code in JavaScript and Ruby on Rails. She helps develop the projects site and the code editor which is an online platform to write and compile code.</a:t>
            </a:r>
            <a:endParaRPr sz="18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Handlee"/>
                <a:ea typeface="Handlee"/>
                <a:cs typeface="Handlee"/>
                <a:sym typeface="Handlee"/>
              </a:rPr>
              <a:t>Magda works remotely from the UK, but from time to time also from EU countries as she travels frequently. </a:t>
            </a:r>
            <a:endParaRPr sz="18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latin typeface="Handlee"/>
                <a:ea typeface="Handlee"/>
                <a:cs typeface="Handlee"/>
                <a:sym typeface="Handlee"/>
              </a:rPr>
              <a:t>What peripheral devices would Magda use?</a:t>
            </a:r>
            <a:endParaRPr sz="1800" b="1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Handlee"/>
              <a:ea typeface="Handlee"/>
              <a:cs typeface="Handlee"/>
              <a:sym typeface="Handle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504" name="Google Shape;504;p35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2</a:t>
            </a:r>
            <a:endParaRPr/>
          </a:p>
        </p:txBody>
      </p:sp>
      <p:pic>
        <p:nvPicPr>
          <p:cNvPr id="505" name="Google Shape;505;p35"/>
          <p:cNvPicPr preferRelativeResize="0"/>
          <p:nvPr/>
        </p:nvPicPr>
        <p:blipFill rotWithShape="1">
          <a:blip r:embed="rId3">
            <a:alphaModFix/>
          </a:blip>
          <a:srcRect b="2309"/>
          <a:stretch/>
        </p:blipFill>
        <p:spPr>
          <a:xfrm>
            <a:off x="5877075" y="1452299"/>
            <a:ext cx="2931630" cy="369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6"/>
          <p:cNvSpPr txBox="1">
            <a:spLocks noGrp="1"/>
          </p:cNvSpPr>
          <p:nvPr>
            <p:ph type="body" idx="1"/>
          </p:nvPr>
        </p:nvSpPr>
        <p:spPr>
          <a:xfrm>
            <a:off x="258125" y="1012200"/>
            <a:ext cx="39189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/>
              <a:t>In pairs or small groups create a list of peripheral devices that a software engineer like Matthew may use. Open and complete the ‘</a:t>
            </a:r>
            <a:r>
              <a:rPr lang="en-GB" sz="1700" b="1"/>
              <a:t>A2 Activity sheet</a:t>
            </a:r>
            <a:r>
              <a:rPr lang="en-GB" sz="1700"/>
              <a:t> – Hardware peripherals’ to record your ideas. </a:t>
            </a:r>
            <a:endParaRPr sz="17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/>
              <a:t>Make sure you include a description about the common </a:t>
            </a:r>
            <a:r>
              <a:rPr lang="en-GB" sz="1700" b="1"/>
              <a:t>features </a:t>
            </a:r>
            <a:r>
              <a:rPr lang="en-GB" sz="1700"/>
              <a:t>these devices include. For example, a mouse has left and right buttons for different operations.</a:t>
            </a:r>
            <a:endParaRPr sz="1600"/>
          </a:p>
        </p:txBody>
      </p:sp>
      <p:sp>
        <p:nvSpPr>
          <p:cNvPr id="511" name="Google Shape;511;p36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  <p:sp>
        <p:nvSpPr>
          <p:cNvPr id="512" name="Google Shape;512;p36"/>
          <p:cNvSpPr txBox="1">
            <a:spLocks noGrp="1"/>
          </p:cNvSpPr>
          <p:nvPr>
            <p:ph type="title"/>
          </p:nvPr>
        </p:nvSpPr>
        <p:spPr>
          <a:xfrm>
            <a:off x="258125" y="3141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Input or output</a:t>
            </a:r>
            <a:endParaRPr/>
          </a:p>
        </p:txBody>
      </p:sp>
      <p:sp>
        <p:nvSpPr>
          <p:cNvPr id="513" name="Google Shape;513;p36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2</a:t>
            </a:r>
            <a:endParaRPr/>
          </a:p>
        </p:txBody>
      </p:sp>
      <p:sp>
        <p:nvSpPr>
          <p:cNvPr id="514" name="Google Shape;514;p36"/>
          <p:cNvSpPr txBox="1"/>
          <p:nvPr/>
        </p:nvSpPr>
        <p:spPr>
          <a:xfrm>
            <a:off x="4224325" y="415425"/>
            <a:ext cx="4702200" cy="396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 b="1" dirty="0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Hardware peripherals </a:t>
            </a:r>
            <a:endParaRPr sz="1600" b="1" dirty="0">
              <a:solidFill>
                <a:schemeClr val="accent6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In pairs or small groups, create a list of computer peripherals. Then, decide whether they would be considered input or output devices and explain their purpose.</a:t>
            </a:r>
            <a:endParaRPr sz="11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Quicksand"/>
              <a:ea typeface="Quicksand"/>
              <a:cs typeface="Quicksand"/>
              <a:sym typeface="Quicksand"/>
            </a:endParaRPr>
          </a:p>
        </p:txBody>
      </p:sp>
      <p:graphicFrame>
        <p:nvGraphicFramePr>
          <p:cNvPr id="515" name="Google Shape;515;p36"/>
          <p:cNvGraphicFramePr/>
          <p:nvPr>
            <p:extLst>
              <p:ext uri="{D42A27DB-BD31-4B8C-83A1-F6EECF244321}">
                <p14:modId xmlns:p14="http://schemas.microsoft.com/office/powerpoint/2010/main" val="2870109988"/>
              </p:ext>
            </p:extLst>
          </p:nvPr>
        </p:nvGraphicFramePr>
        <p:xfrm>
          <a:off x="4280025" y="1676150"/>
          <a:ext cx="4590800" cy="2509520"/>
        </p:xfrm>
        <a:graphic>
          <a:graphicData uri="http://schemas.openxmlformats.org/drawingml/2006/table">
            <a:tbl>
              <a:tblPr>
                <a:noFill/>
                <a:tableStyleId>{AA47C6FB-10AA-4D4E-87A0-59B767ABB805}</a:tableStyleId>
              </a:tblPr>
              <a:tblGrid>
                <a:gridCol w="114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7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6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Device</a:t>
                      </a:r>
                      <a:endParaRPr sz="9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Input or output?</a:t>
                      </a:r>
                      <a:endParaRPr sz="9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Types</a:t>
                      </a:r>
                      <a:endParaRPr sz="9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b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Purpose and features</a:t>
                      </a:r>
                      <a:endParaRPr sz="9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i="1">
                          <a:solidFill>
                            <a:srgbClr val="CD2355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Mouse</a:t>
                      </a:r>
                      <a:endParaRPr sz="900" i="1">
                        <a:solidFill>
                          <a:srgbClr val="CD2355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i="1" dirty="0">
                          <a:solidFill>
                            <a:srgbClr val="CD2355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Input </a:t>
                      </a:r>
                      <a:endParaRPr sz="900" i="1" dirty="0">
                        <a:solidFill>
                          <a:srgbClr val="CD2355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i="1">
                          <a:solidFill>
                            <a:srgbClr val="CD2355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USB</a:t>
                      </a:r>
                      <a:endParaRPr sz="900" i="1">
                        <a:solidFill>
                          <a:srgbClr val="CD2355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i="1">
                          <a:solidFill>
                            <a:srgbClr val="CD2355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Wireless</a:t>
                      </a:r>
                      <a:endParaRPr sz="900" i="1">
                        <a:solidFill>
                          <a:srgbClr val="CD2355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i="1">
                          <a:solidFill>
                            <a:srgbClr val="CD2355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Trackball</a:t>
                      </a:r>
                      <a:endParaRPr sz="900" i="1">
                        <a:solidFill>
                          <a:srgbClr val="CD2355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900" i="1">
                          <a:solidFill>
                            <a:srgbClr val="CD2355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Allows the software developer to move the cursor around the screen and use the buttons to select. For example, they may use the mouse to open an application. </a:t>
                      </a:r>
                      <a:endParaRPr sz="900" i="1">
                        <a:solidFill>
                          <a:srgbClr val="CD2355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516" name="Google Shape;516;p36"/>
          <p:cNvCxnSpPr/>
          <p:nvPr/>
        </p:nvCxnSpPr>
        <p:spPr>
          <a:xfrm rot="10800000" flipH="1">
            <a:off x="3743275" y="2685275"/>
            <a:ext cx="3699600" cy="1662000"/>
          </a:xfrm>
          <a:prstGeom prst="straightConnector1">
            <a:avLst/>
          </a:prstGeom>
          <a:noFill/>
          <a:ln w="7620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7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  <p:sp>
        <p:nvSpPr>
          <p:cNvPr id="522" name="Google Shape;522;p37"/>
          <p:cNvSpPr txBox="1">
            <a:spLocks noGrp="1"/>
          </p:cNvSpPr>
          <p:nvPr>
            <p:ph type="subTitle" idx="1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3</a:t>
            </a:r>
            <a:endParaRPr/>
          </a:p>
        </p:txBody>
      </p:sp>
      <p:grpSp>
        <p:nvGrpSpPr>
          <p:cNvPr id="523" name="Google Shape;523;p37"/>
          <p:cNvGrpSpPr/>
          <p:nvPr/>
        </p:nvGrpSpPr>
        <p:grpSpPr>
          <a:xfrm>
            <a:off x="871915" y="582712"/>
            <a:ext cx="7400100" cy="3992400"/>
            <a:chOff x="871915" y="582712"/>
            <a:chExt cx="7400100" cy="3992400"/>
          </a:xfrm>
        </p:grpSpPr>
        <p:sp>
          <p:nvSpPr>
            <p:cNvPr id="524" name="Google Shape;524;p37"/>
            <p:cNvSpPr/>
            <p:nvPr/>
          </p:nvSpPr>
          <p:spPr>
            <a:xfrm>
              <a:off x="871915" y="582712"/>
              <a:ext cx="7400100" cy="3992400"/>
            </a:xfrm>
            <a:prstGeom prst="roundRect">
              <a:avLst>
                <a:gd name="adj" fmla="val 3763"/>
              </a:avLst>
            </a:prstGeom>
            <a:solidFill>
              <a:srgbClr val="F5F5F5"/>
            </a:solidFill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5" name="Google Shape;525;p37"/>
            <p:cNvGrpSpPr/>
            <p:nvPr/>
          </p:nvGrpSpPr>
          <p:grpSpPr>
            <a:xfrm rot="5400000">
              <a:off x="5590005" y="2525850"/>
              <a:ext cx="1501240" cy="135000"/>
              <a:chOff x="4538151" y="1489625"/>
              <a:chExt cx="1501240" cy="135000"/>
            </a:xfrm>
          </p:grpSpPr>
          <p:sp>
            <p:nvSpPr>
              <p:cNvPr id="526" name="Google Shape;526;p37"/>
              <p:cNvSpPr/>
              <p:nvPr/>
            </p:nvSpPr>
            <p:spPr>
              <a:xfrm>
                <a:off x="4538151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7"/>
              <p:cNvSpPr/>
              <p:nvPr/>
            </p:nvSpPr>
            <p:spPr>
              <a:xfrm>
                <a:off x="4695922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7"/>
              <p:cNvSpPr/>
              <p:nvPr/>
            </p:nvSpPr>
            <p:spPr>
              <a:xfrm>
                <a:off x="4853693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7"/>
              <p:cNvSpPr/>
              <p:nvPr/>
            </p:nvSpPr>
            <p:spPr>
              <a:xfrm>
                <a:off x="5011464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7"/>
              <p:cNvSpPr/>
              <p:nvPr/>
            </p:nvSpPr>
            <p:spPr>
              <a:xfrm>
                <a:off x="5169235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7"/>
              <p:cNvSpPr/>
              <p:nvPr/>
            </p:nvSpPr>
            <p:spPr>
              <a:xfrm>
                <a:off x="5327006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7"/>
              <p:cNvSpPr/>
              <p:nvPr/>
            </p:nvSpPr>
            <p:spPr>
              <a:xfrm>
                <a:off x="5484777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7"/>
              <p:cNvSpPr/>
              <p:nvPr/>
            </p:nvSpPr>
            <p:spPr>
              <a:xfrm>
                <a:off x="5642548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7"/>
              <p:cNvSpPr/>
              <p:nvPr/>
            </p:nvSpPr>
            <p:spPr>
              <a:xfrm>
                <a:off x="5800319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7"/>
              <p:cNvSpPr/>
              <p:nvPr/>
            </p:nvSpPr>
            <p:spPr>
              <a:xfrm>
                <a:off x="5958090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6" name="Google Shape;536;p37"/>
            <p:cNvGrpSpPr/>
            <p:nvPr/>
          </p:nvGrpSpPr>
          <p:grpSpPr>
            <a:xfrm rot="5400000">
              <a:off x="3499375" y="2525850"/>
              <a:ext cx="1501240" cy="135000"/>
              <a:chOff x="4538151" y="1489625"/>
              <a:chExt cx="1501240" cy="135000"/>
            </a:xfrm>
          </p:grpSpPr>
          <p:sp>
            <p:nvSpPr>
              <p:cNvPr id="537" name="Google Shape;537;p37"/>
              <p:cNvSpPr/>
              <p:nvPr/>
            </p:nvSpPr>
            <p:spPr>
              <a:xfrm>
                <a:off x="4538151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7"/>
              <p:cNvSpPr/>
              <p:nvPr/>
            </p:nvSpPr>
            <p:spPr>
              <a:xfrm>
                <a:off x="4695922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7"/>
              <p:cNvSpPr/>
              <p:nvPr/>
            </p:nvSpPr>
            <p:spPr>
              <a:xfrm>
                <a:off x="4853693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7"/>
              <p:cNvSpPr/>
              <p:nvPr/>
            </p:nvSpPr>
            <p:spPr>
              <a:xfrm>
                <a:off x="5011464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7"/>
              <p:cNvSpPr/>
              <p:nvPr/>
            </p:nvSpPr>
            <p:spPr>
              <a:xfrm>
                <a:off x="5169235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7"/>
              <p:cNvSpPr/>
              <p:nvPr/>
            </p:nvSpPr>
            <p:spPr>
              <a:xfrm>
                <a:off x="5327006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7"/>
              <p:cNvSpPr/>
              <p:nvPr/>
            </p:nvSpPr>
            <p:spPr>
              <a:xfrm>
                <a:off x="5484777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7"/>
              <p:cNvSpPr/>
              <p:nvPr/>
            </p:nvSpPr>
            <p:spPr>
              <a:xfrm>
                <a:off x="5642548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7"/>
              <p:cNvSpPr/>
              <p:nvPr/>
            </p:nvSpPr>
            <p:spPr>
              <a:xfrm>
                <a:off x="5800319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7"/>
              <p:cNvSpPr/>
              <p:nvPr/>
            </p:nvSpPr>
            <p:spPr>
              <a:xfrm>
                <a:off x="5958090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7" name="Google Shape;547;p37"/>
            <p:cNvGrpSpPr/>
            <p:nvPr/>
          </p:nvGrpSpPr>
          <p:grpSpPr>
            <a:xfrm>
              <a:off x="4549713" y="1489625"/>
              <a:ext cx="1501240" cy="135000"/>
              <a:chOff x="4538151" y="1489625"/>
              <a:chExt cx="1501240" cy="135000"/>
            </a:xfrm>
          </p:grpSpPr>
          <p:sp>
            <p:nvSpPr>
              <p:cNvPr id="548" name="Google Shape;548;p37"/>
              <p:cNvSpPr/>
              <p:nvPr/>
            </p:nvSpPr>
            <p:spPr>
              <a:xfrm>
                <a:off x="4538151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7"/>
              <p:cNvSpPr/>
              <p:nvPr/>
            </p:nvSpPr>
            <p:spPr>
              <a:xfrm>
                <a:off x="4695922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7"/>
              <p:cNvSpPr/>
              <p:nvPr/>
            </p:nvSpPr>
            <p:spPr>
              <a:xfrm>
                <a:off x="4853693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7"/>
              <p:cNvSpPr/>
              <p:nvPr/>
            </p:nvSpPr>
            <p:spPr>
              <a:xfrm>
                <a:off x="5011464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37"/>
              <p:cNvSpPr/>
              <p:nvPr/>
            </p:nvSpPr>
            <p:spPr>
              <a:xfrm>
                <a:off x="5169235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37"/>
              <p:cNvSpPr/>
              <p:nvPr/>
            </p:nvSpPr>
            <p:spPr>
              <a:xfrm>
                <a:off x="5327006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7"/>
              <p:cNvSpPr/>
              <p:nvPr/>
            </p:nvSpPr>
            <p:spPr>
              <a:xfrm>
                <a:off x="5484777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37"/>
              <p:cNvSpPr/>
              <p:nvPr/>
            </p:nvSpPr>
            <p:spPr>
              <a:xfrm>
                <a:off x="5642548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7"/>
              <p:cNvSpPr/>
              <p:nvPr/>
            </p:nvSpPr>
            <p:spPr>
              <a:xfrm>
                <a:off x="5800319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7"/>
              <p:cNvSpPr/>
              <p:nvPr/>
            </p:nvSpPr>
            <p:spPr>
              <a:xfrm>
                <a:off x="5958090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8" name="Google Shape;558;p37"/>
            <p:cNvGrpSpPr/>
            <p:nvPr/>
          </p:nvGrpSpPr>
          <p:grpSpPr>
            <a:xfrm>
              <a:off x="3502068" y="3288299"/>
              <a:ext cx="4075244" cy="951628"/>
              <a:chOff x="3901825" y="3355400"/>
              <a:chExt cx="2717554" cy="680950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4032386" y="3355400"/>
                <a:ext cx="2349304" cy="450275"/>
              </a:xfrm>
              <a:custGeom>
                <a:avLst/>
                <a:gdLst/>
                <a:ahLst/>
                <a:cxnLst/>
                <a:rect l="l" t="t" r="r" b="b"/>
                <a:pathLst>
                  <a:path w="88154" h="18011" extrusionOk="0">
                    <a:moveTo>
                      <a:pt x="0" y="0"/>
                    </a:moveTo>
                    <a:lnTo>
                      <a:pt x="0" y="18011"/>
                    </a:lnTo>
                    <a:lnTo>
                      <a:pt x="88150" y="18011"/>
                    </a:lnTo>
                    <a:lnTo>
                      <a:pt x="88154" y="739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3965493" y="3356250"/>
                <a:ext cx="2529165" cy="583650"/>
              </a:xfrm>
              <a:custGeom>
                <a:avLst/>
                <a:gdLst/>
                <a:ahLst/>
                <a:cxnLst/>
                <a:rect l="l" t="t" r="r" b="b"/>
                <a:pathLst>
                  <a:path w="94903" h="23346" extrusionOk="0">
                    <a:moveTo>
                      <a:pt x="0" y="0"/>
                    </a:moveTo>
                    <a:lnTo>
                      <a:pt x="0" y="23346"/>
                    </a:lnTo>
                    <a:lnTo>
                      <a:pt x="94902" y="23346"/>
                    </a:lnTo>
                    <a:lnTo>
                      <a:pt x="94903" y="7315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3901825" y="3356250"/>
                <a:ext cx="2717554" cy="678875"/>
              </a:xfrm>
              <a:custGeom>
                <a:avLst/>
                <a:gdLst/>
                <a:ahLst/>
                <a:cxnLst/>
                <a:rect l="l" t="t" r="r" b="b"/>
                <a:pathLst>
                  <a:path w="101972" h="27155" extrusionOk="0">
                    <a:moveTo>
                      <a:pt x="0" y="0"/>
                    </a:moveTo>
                    <a:lnTo>
                      <a:pt x="0" y="27155"/>
                    </a:lnTo>
                    <a:lnTo>
                      <a:pt x="101972" y="27155"/>
                    </a:lnTo>
                    <a:lnTo>
                      <a:pt x="101935" y="7315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cxnSp>
            <p:nvCxnSpPr>
              <p:cNvPr id="562" name="Google Shape;562;p37"/>
              <p:cNvCxnSpPr/>
              <p:nvPr/>
            </p:nvCxnSpPr>
            <p:spPr>
              <a:xfrm>
                <a:off x="5151353" y="3540150"/>
                <a:ext cx="0" cy="398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3" name="Google Shape;563;p37"/>
              <p:cNvCxnSpPr/>
              <p:nvPr/>
            </p:nvCxnSpPr>
            <p:spPr>
              <a:xfrm>
                <a:off x="5049766" y="3540150"/>
                <a:ext cx="0" cy="2628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4" name="Google Shape;564;p37"/>
              <p:cNvCxnSpPr/>
              <p:nvPr/>
            </p:nvCxnSpPr>
            <p:spPr>
              <a:xfrm>
                <a:off x="5257715" y="3540150"/>
                <a:ext cx="0" cy="496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65" name="Google Shape;565;p37"/>
            <p:cNvSpPr/>
            <p:nvPr/>
          </p:nvSpPr>
          <p:spPr>
            <a:xfrm>
              <a:off x="1114175" y="2233346"/>
              <a:ext cx="900000" cy="720000"/>
            </a:xfrm>
            <a:prstGeom prst="roundRect">
              <a:avLst>
                <a:gd name="adj" fmla="val 21957"/>
              </a:avLst>
            </a:prstGeom>
            <a:solidFill>
              <a:srgbClr val="9C0E6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FFF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Secondary storage</a:t>
              </a:r>
              <a:endParaRPr sz="11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sp>
          <p:nvSpPr>
            <p:cNvPr id="566" name="Google Shape;566;p37"/>
            <p:cNvSpPr/>
            <p:nvPr/>
          </p:nvSpPr>
          <p:spPr>
            <a:xfrm>
              <a:off x="2537825" y="3694151"/>
              <a:ext cx="900000" cy="720000"/>
            </a:xfrm>
            <a:prstGeom prst="roundRect">
              <a:avLst>
                <a:gd name="adj" fmla="val 21957"/>
              </a:avLst>
            </a:prstGeom>
            <a:solidFill>
              <a:srgbClr val="9C0E6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FFF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Output devices</a:t>
              </a:r>
              <a:endParaRPr sz="11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sp>
          <p:nvSpPr>
            <p:cNvPr id="567" name="Google Shape;567;p37"/>
            <p:cNvSpPr/>
            <p:nvPr/>
          </p:nvSpPr>
          <p:spPr>
            <a:xfrm>
              <a:off x="2537825" y="724800"/>
              <a:ext cx="900000" cy="720000"/>
            </a:xfrm>
            <a:prstGeom prst="roundRect">
              <a:avLst>
                <a:gd name="adj" fmla="val 21957"/>
              </a:avLst>
            </a:prstGeom>
            <a:solidFill>
              <a:srgbClr val="9C0E6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chemeClr val="lt1"/>
                  </a:solidFill>
                  <a:latin typeface="Quicksand"/>
                  <a:ea typeface="Quicksand"/>
                  <a:cs typeface="Quicksand"/>
                  <a:sym typeface="Quicksand"/>
                </a:rPr>
                <a:t>Input devices</a:t>
              </a:r>
              <a:endParaRPr sz="1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sp>
          <p:nvSpPr>
            <p:cNvPr id="568" name="Google Shape;568;p37"/>
            <p:cNvSpPr/>
            <p:nvPr/>
          </p:nvSpPr>
          <p:spPr>
            <a:xfrm>
              <a:off x="2531504" y="1873346"/>
              <a:ext cx="1261500" cy="1440000"/>
            </a:xfrm>
            <a:prstGeom prst="roundRect">
              <a:avLst>
                <a:gd name="adj" fmla="val 14770"/>
              </a:avLst>
            </a:prstGeom>
            <a:solidFill>
              <a:srgbClr val="5ED3C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Input / Output controllers</a:t>
              </a:r>
              <a:endPara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cxnSp>
          <p:nvCxnSpPr>
            <p:cNvPr id="569" name="Google Shape;569;p37"/>
            <p:cNvCxnSpPr>
              <a:stCxn id="565" idx="3"/>
              <a:endCxn id="568" idx="1"/>
            </p:cNvCxnSpPr>
            <p:nvPr/>
          </p:nvCxnSpPr>
          <p:spPr>
            <a:xfrm>
              <a:off x="2014175" y="2593346"/>
              <a:ext cx="517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570" name="Google Shape;570;p37"/>
            <p:cNvCxnSpPr>
              <a:stCxn id="567" idx="2"/>
            </p:cNvCxnSpPr>
            <p:nvPr/>
          </p:nvCxnSpPr>
          <p:spPr>
            <a:xfrm>
              <a:off x="2987825" y="1444800"/>
              <a:ext cx="0" cy="4101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71" name="Google Shape;571;p37"/>
            <p:cNvCxnSpPr>
              <a:endCxn id="566" idx="0"/>
            </p:cNvCxnSpPr>
            <p:nvPr/>
          </p:nvCxnSpPr>
          <p:spPr>
            <a:xfrm>
              <a:off x="2987825" y="3308651"/>
              <a:ext cx="0" cy="385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572" name="Google Shape;572;p37"/>
            <p:cNvGrpSpPr/>
            <p:nvPr/>
          </p:nvGrpSpPr>
          <p:grpSpPr>
            <a:xfrm>
              <a:off x="6807662" y="1603351"/>
              <a:ext cx="1079944" cy="1979991"/>
              <a:chOff x="7534850" y="1549200"/>
              <a:chExt cx="1183500" cy="1936800"/>
            </a:xfrm>
          </p:grpSpPr>
          <p:sp>
            <p:nvSpPr>
              <p:cNvPr id="573" name="Google Shape;573;p37"/>
              <p:cNvSpPr/>
              <p:nvPr/>
            </p:nvSpPr>
            <p:spPr>
              <a:xfrm>
                <a:off x="7534850" y="1549200"/>
                <a:ext cx="1183500" cy="1936800"/>
              </a:xfrm>
              <a:prstGeom prst="roundRect">
                <a:avLst>
                  <a:gd name="adj" fmla="val 14770"/>
                </a:avLst>
              </a:prstGeom>
              <a:solidFill>
                <a:srgbClr val="9C0E6E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54000" rIns="0" bIns="540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FFFFF"/>
                    </a:solidFill>
                    <a:latin typeface="Quicksand SemiBold"/>
                    <a:ea typeface="Quicksand SemiBold"/>
                    <a:cs typeface="Quicksand SemiBold"/>
                    <a:sym typeface="Quicksand SemiBold"/>
                  </a:rPr>
                  <a:t>Main </a:t>
                </a:r>
                <a:endParaRPr>
                  <a:solidFill>
                    <a:srgbClr val="FFF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FFFFF"/>
                    </a:solidFill>
                    <a:latin typeface="Quicksand SemiBold"/>
                    <a:ea typeface="Quicksand SemiBold"/>
                    <a:cs typeface="Quicksand SemiBold"/>
                    <a:sym typeface="Quicksand SemiBold"/>
                  </a:rPr>
                  <a:t>memory</a:t>
                </a:r>
                <a:endParaRPr>
                  <a:solidFill>
                    <a:srgbClr val="FFF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endParaRPr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7650800" y="1717800"/>
                <a:ext cx="951600" cy="200400"/>
              </a:xfrm>
              <a:prstGeom prst="rect">
                <a:avLst/>
              </a:prstGeom>
              <a:solidFill>
                <a:srgbClr val="78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7650800" y="1963200"/>
                <a:ext cx="951600" cy="116700"/>
              </a:xfrm>
              <a:prstGeom prst="rect">
                <a:avLst/>
              </a:prstGeom>
              <a:solidFill>
                <a:srgbClr val="78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7650800" y="3122400"/>
                <a:ext cx="951600" cy="200400"/>
              </a:xfrm>
              <a:prstGeom prst="rect">
                <a:avLst/>
              </a:prstGeom>
              <a:solidFill>
                <a:srgbClr val="78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7"/>
              <p:cNvSpPr/>
              <p:nvPr/>
            </p:nvSpPr>
            <p:spPr>
              <a:xfrm>
                <a:off x="7650800" y="2132400"/>
                <a:ext cx="951600" cy="116700"/>
              </a:xfrm>
              <a:prstGeom prst="rect">
                <a:avLst/>
              </a:prstGeom>
              <a:solidFill>
                <a:srgbClr val="78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7"/>
              <p:cNvSpPr/>
              <p:nvPr/>
            </p:nvSpPr>
            <p:spPr>
              <a:xfrm>
                <a:off x="7650800" y="2773850"/>
                <a:ext cx="951600" cy="116700"/>
              </a:xfrm>
              <a:prstGeom prst="rect">
                <a:avLst/>
              </a:prstGeom>
              <a:solidFill>
                <a:srgbClr val="78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7"/>
              <p:cNvSpPr/>
              <p:nvPr/>
            </p:nvSpPr>
            <p:spPr>
              <a:xfrm>
                <a:off x="7650800" y="2943050"/>
                <a:ext cx="951600" cy="116700"/>
              </a:xfrm>
              <a:prstGeom prst="rect">
                <a:avLst/>
              </a:prstGeom>
              <a:solidFill>
                <a:srgbClr val="78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0" name="Google Shape;580;p37"/>
            <p:cNvGrpSpPr/>
            <p:nvPr/>
          </p:nvGrpSpPr>
          <p:grpSpPr>
            <a:xfrm>
              <a:off x="4549713" y="3569027"/>
              <a:ext cx="1501240" cy="135000"/>
              <a:chOff x="4538151" y="1489625"/>
              <a:chExt cx="1501240" cy="135000"/>
            </a:xfrm>
          </p:grpSpPr>
          <p:sp>
            <p:nvSpPr>
              <p:cNvPr id="581" name="Google Shape;581;p37"/>
              <p:cNvSpPr/>
              <p:nvPr/>
            </p:nvSpPr>
            <p:spPr>
              <a:xfrm>
                <a:off x="4538151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4695922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4853693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5011464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5169235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5327006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5484777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5642548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5800319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5958090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1" name="Google Shape;591;p37"/>
            <p:cNvSpPr/>
            <p:nvPr/>
          </p:nvSpPr>
          <p:spPr>
            <a:xfrm>
              <a:off x="4310333" y="1603346"/>
              <a:ext cx="1980000" cy="1980000"/>
            </a:xfrm>
            <a:prstGeom prst="roundRect">
              <a:avLst>
                <a:gd name="adj" fmla="val 14770"/>
              </a:avLst>
            </a:prstGeom>
            <a:solidFill>
              <a:srgbClr val="FFFF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>
                  <a:solidFill>
                    <a:schemeClr val="dk1"/>
                  </a:solidFill>
                  <a:latin typeface="Quicksand"/>
                  <a:ea typeface="Quicksand"/>
                  <a:cs typeface="Quicksand"/>
                  <a:sym typeface="Quicksand"/>
                </a:rPr>
                <a:t>Processor</a:t>
              </a:r>
              <a:endPara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sp>
          <p:nvSpPr>
            <p:cNvPr id="592" name="Google Shape;592;p37"/>
            <p:cNvSpPr/>
            <p:nvPr/>
          </p:nvSpPr>
          <p:spPr>
            <a:xfrm>
              <a:off x="7902981" y="372775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7"/>
            <p:cNvSpPr/>
            <p:nvPr/>
          </p:nvSpPr>
          <p:spPr>
            <a:xfrm>
              <a:off x="8038927" y="372775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7"/>
            <p:cNvSpPr/>
            <p:nvPr/>
          </p:nvSpPr>
          <p:spPr>
            <a:xfrm>
              <a:off x="7902981" y="386500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7"/>
            <p:cNvSpPr/>
            <p:nvPr/>
          </p:nvSpPr>
          <p:spPr>
            <a:xfrm>
              <a:off x="8038927" y="386500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7"/>
            <p:cNvSpPr/>
            <p:nvPr/>
          </p:nvSpPr>
          <p:spPr>
            <a:xfrm>
              <a:off x="7902981" y="400225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7"/>
            <p:cNvSpPr/>
            <p:nvPr/>
          </p:nvSpPr>
          <p:spPr>
            <a:xfrm>
              <a:off x="8038927" y="400225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7"/>
            <p:cNvSpPr/>
            <p:nvPr/>
          </p:nvSpPr>
          <p:spPr>
            <a:xfrm>
              <a:off x="7902981" y="413950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7"/>
            <p:cNvSpPr/>
            <p:nvPr/>
          </p:nvSpPr>
          <p:spPr>
            <a:xfrm>
              <a:off x="8038927" y="413950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8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Processor</a:t>
            </a:r>
            <a:endParaRPr/>
          </a:p>
        </p:txBody>
      </p:sp>
      <p:grpSp>
        <p:nvGrpSpPr>
          <p:cNvPr id="605" name="Google Shape;605;p38"/>
          <p:cNvGrpSpPr/>
          <p:nvPr/>
        </p:nvGrpSpPr>
        <p:grpSpPr>
          <a:xfrm>
            <a:off x="4836725" y="789125"/>
            <a:ext cx="3896250" cy="3550655"/>
            <a:chOff x="4836725" y="1170125"/>
            <a:chExt cx="3896250" cy="3550655"/>
          </a:xfrm>
        </p:grpSpPr>
        <p:grpSp>
          <p:nvGrpSpPr>
            <p:cNvPr id="606" name="Google Shape;606;p38"/>
            <p:cNvGrpSpPr/>
            <p:nvPr/>
          </p:nvGrpSpPr>
          <p:grpSpPr>
            <a:xfrm>
              <a:off x="4836725" y="1170125"/>
              <a:ext cx="3896250" cy="3550655"/>
              <a:chOff x="4836725" y="1093925"/>
              <a:chExt cx="3896250" cy="3550655"/>
            </a:xfrm>
          </p:grpSpPr>
          <p:pic>
            <p:nvPicPr>
              <p:cNvPr id="607" name="Google Shape;607;p3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836725" y="1093925"/>
                <a:ext cx="3896250" cy="355065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08" name="Google Shape;608;p38"/>
              <p:cNvSpPr/>
              <p:nvPr/>
            </p:nvSpPr>
            <p:spPr>
              <a:xfrm>
                <a:off x="5179025" y="1460650"/>
                <a:ext cx="3144900" cy="2798400"/>
              </a:xfrm>
              <a:prstGeom prst="rect">
                <a:avLst/>
              </a:prstGeom>
              <a:solidFill>
                <a:srgbClr val="F2F6FC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09" name="Google Shape;609;p38"/>
              <p:cNvGrpSpPr/>
              <p:nvPr/>
            </p:nvGrpSpPr>
            <p:grpSpPr>
              <a:xfrm>
                <a:off x="5459725" y="3074525"/>
                <a:ext cx="386400" cy="817200"/>
                <a:chOff x="6453775" y="1741150"/>
                <a:chExt cx="386400" cy="817200"/>
              </a:xfrm>
            </p:grpSpPr>
            <p:cxnSp>
              <p:nvCxnSpPr>
                <p:cNvPr id="610" name="Google Shape;610;p38"/>
                <p:cNvCxnSpPr/>
                <p:nvPr/>
              </p:nvCxnSpPr>
              <p:spPr>
                <a:xfrm>
                  <a:off x="6453775" y="2529425"/>
                  <a:ext cx="386400" cy="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1C257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1" name="Google Shape;611;p38"/>
                <p:cNvCxnSpPr/>
                <p:nvPr/>
              </p:nvCxnSpPr>
              <p:spPr>
                <a:xfrm>
                  <a:off x="6489325" y="1741150"/>
                  <a:ext cx="0" cy="81720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1C257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612" name="Google Shape;612;p38"/>
              <p:cNvSpPr/>
              <p:nvPr/>
            </p:nvSpPr>
            <p:spPr>
              <a:xfrm>
                <a:off x="5258975" y="1567250"/>
                <a:ext cx="870600" cy="1812000"/>
              </a:xfrm>
              <a:prstGeom prst="rect">
                <a:avLst/>
              </a:prstGeom>
              <a:solidFill>
                <a:srgbClr val="FFEFDA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13" name="Google Shape;613;p38"/>
              <p:cNvGrpSpPr/>
              <p:nvPr/>
            </p:nvGrpSpPr>
            <p:grpSpPr>
              <a:xfrm>
                <a:off x="6129550" y="1726625"/>
                <a:ext cx="386400" cy="817200"/>
                <a:chOff x="6129550" y="1741150"/>
                <a:chExt cx="386400" cy="817200"/>
              </a:xfrm>
            </p:grpSpPr>
            <p:cxnSp>
              <p:nvCxnSpPr>
                <p:cNvPr id="614" name="Google Shape;614;p38"/>
                <p:cNvCxnSpPr/>
                <p:nvPr/>
              </p:nvCxnSpPr>
              <p:spPr>
                <a:xfrm>
                  <a:off x="6129550" y="1776675"/>
                  <a:ext cx="386400" cy="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1C257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5" name="Google Shape;615;p38"/>
                <p:cNvCxnSpPr/>
                <p:nvPr/>
              </p:nvCxnSpPr>
              <p:spPr>
                <a:xfrm>
                  <a:off x="6480450" y="1741150"/>
                  <a:ext cx="0" cy="81720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1C257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16" name="Google Shape;616;p38"/>
              <p:cNvGrpSpPr/>
              <p:nvPr/>
            </p:nvGrpSpPr>
            <p:grpSpPr>
              <a:xfrm>
                <a:off x="7198200" y="2728575"/>
                <a:ext cx="386400" cy="817200"/>
                <a:chOff x="6129550" y="1741150"/>
                <a:chExt cx="386400" cy="817200"/>
              </a:xfrm>
            </p:grpSpPr>
            <p:cxnSp>
              <p:nvCxnSpPr>
                <p:cNvPr id="617" name="Google Shape;617;p38"/>
                <p:cNvCxnSpPr/>
                <p:nvPr/>
              </p:nvCxnSpPr>
              <p:spPr>
                <a:xfrm>
                  <a:off x="6129550" y="1776675"/>
                  <a:ext cx="386400" cy="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1C257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8" name="Google Shape;618;p38"/>
                <p:cNvCxnSpPr/>
                <p:nvPr/>
              </p:nvCxnSpPr>
              <p:spPr>
                <a:xfrm>
                  <a:off x="6480450" y="1741150"/>
                  <a:ext cx="0" cy="81720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1C257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19" name="Google Shape;619;p38"/>
              <p:cNvGrpSpPr/>
              <p:nvPr/>
            </p:nvGrpSpPr>
            <p:grpSpPr>
              <a:xfrm>
                <a:off x="5804150" y="3510225"/>
                <a:ext cx="1961400" cy="639600"/>
                <a:chOff x="5258975" y="3595275"/>
                <a:chExt cx="1961400" cy="639600"/>
              </a:xfrm>
            </p:grpSpPr>
            <p:sp>
              <p:nvSpPr>
                <p:cNvPr id="620" name="Google Shape;620;p38"/>
                <p:cNvSpPr/>
                <p:nvPr/>
              </p:nvSpPr>
              <p:spPr>
                <a:xfrm>
                  <a:off x="5258975" y="3595275"/>
                  <a:ext cx="1961400" cy="639600"/>
                </a:xfrm>
                <a:prstGeom prst="rect">
                  <a:avLst/>
                </a:prstGeom>
                <a:solidFill>
                  <a:srgbClr val="E6E6EA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621" name="Google Shape;621;p38"/>
                <p:cNvCxnSpPr/>
                <p:nvPr/>
              </p:nvCxnSpPr>
              <p:spPr>
                <a:xfrm>
                  <a:off x="5727875" y="3604125"/>
                  <a:ext cx="0" cy="6219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2" name="Google Shape;622;p38"/>
                <p:cNvCxnSpPr>
                  <a:endCxn id="620" idx="2"/>
                </p:cNvCxnSpPr>
                <p:nvPr/>
              </p:nvCxnSpPr>
              <p:spPr>
                <a:xfrm>
                  <a:off x="6239675" y="3603975"/>
                  <a:ext cx="0" cy="6309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3" name="Google Shape;623;p38"/>
                <p:cNvCxnSpPr/>
                <p:nvPr/>
              </p:nvCxnSpPr>
              <p:spPr>
                <a:xfrm>
                  <a:off x="6751475" y="3604125"/>
                  <a:ext cx="0" cy="6219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624" name="Google Shape;624;p38"/>
              <p:cNvGrpSpPr/>
              <p:nvPr/>
            </p:nvGrpSpPr>
            <p:grpSpPr>
              <a:xfrm>
                <a:off x="6981150" y="1726625"/>
                <a:ext cx="386400" cy="817200"/>
                <a:chOff x="6453775" y="1741150"/>
                <a:chExt cx="386400" cy="817200"/>
              </a:xfrm>
            </p:grpSpPr>
            <p:cxnSp>
              <p:nvCxnSpPr>
                <p:cNvPr id="625" name="Google Shape;625;p38"/>
                <p:cNvCxnSpPr/>
                <p:nvPr/>
              </p:nvCxnSpPr>
              <p:spPr>
                <a:xfrm>
                  <a:off x="6453775" y="1781100"/>
                  <a:ext cx="386400" cy="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1C257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6" name="Google Shape;626;p38"/>
                <p:cNvCxnSpPr/>
                <p:nvPr/>
              </p:nvCxnSpPr>
              <p:spPr>
                <a:xfrm>
                  <a:off x="6480450" y="1741150"/>
                  <a:ext cx="0" cy="817200"/>
                </a:xfrm>
                <a:prstGeom prst="straightConnector1">
                  <a:avLst/>
                </a:prstGeom>
                <a:noFill/>
                <a:ln w="76200" cap="flat" cmpd="sng">
                  <a:solidFill>
                    <a:srgbClr val="1C257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627" name="Google Shape;627;p38"/>
              <p:cNvSpPr/>
              <p:nvPr/>
            </p:nvSpPr>
            <p:spPr>
              <a:xfrm>
                <a:off x="7306600" y="1567250"/>
                <a:ext cx="941700" cy="639600"/>
              </a:xfrm>
              <a:prstGeom prst="rect">
                <a:avLst/>
              </a:prstGeom>
              <a:solidFill>
                <a:srgbClr val="ECF8F5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8"/>
              <p:cNvSpPr/>
              <p:nvPr/>
            </p:nvSpPr>
            <p:spPr>
              <a:xfrm>
                <a:off x="6255875" y="2467625"/>
                <a:ext cx="991200" cy="911700"/>
              </a:xfrm>
              <a:prstGeom prst="rect">
                <a:avLst/>
              </a:prstGeom>
              <a:solidFill>
                <a:srgbClr val="FEF2F6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9" name="Google Shape;629;p38"/>
            <p:cNvSpPr txBox="1"/>
            <p:nvPr/>
          </p:nvSpPr>
          <p:spPr>
            <a:xfrm>
              <a:off x="5382775" y="2331925"/>
              <a:ext cx="602400" cy="37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>
                  <a:solidFill>
                    <a:schemeClr val="dk1"/>
                  </a:solidFill>
                  <a:latin typeface="Quicksand"/>
                  <a:ea typeface="Quicksand"/>
                  <a:cs typeface="Quicksand"/>
                  <a:sym typeface="Quicksand"/>
                </a:rPr>
                <a:t>ALU</a:t>
              </a:r>
              <a:endPara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sp>
          <p:nvSpPr>
            <p:cNvPr id="630" name="Google Shape;630;p38"/>
            <p:cNvSpPr txBox="1"/>
            <p:nvPr/>
          </p:nvSpPr>
          <p:spPr>
            <a:xfrm>
              <a:off x="6298975" y="2710825"/>
              <a:ext cx="894000" cy="37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>
                  <a:solidFill>
                    <a:schemeClr val="dk1"/>
                  </a:solidFill>
                  <a:latin typeface="Quicksand"/>
                  <a:ea typeface="Quicksand"/>
                  <a:cs typeface="Quicksand"/>
                  <a:sym typeface="Quicksand"/>
                </a:rPr>
                <a:t>Control Unit</a:t>
              </a:r>
              <a:endPara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sp>
          <p:nvSpPr>
            <p:cNvPr id="631" name="Google Shape;631;p38"/>
            <p:cNvSpPr txBox="1"/>
            <p:nvPr/>
          </p:nvSpPr>
          <p:spPr>
            <a:xfrm>
              <a:off x="7345250" y="1775025"/>
              <a:ext cx="894000" cy="37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>
                  <a:solidFill>
                    <a:schemeClr val="dk1"/>
                  </a:solidFill>
                  <a:latin typeface="Quicksand"/>
                  <a:ea typeface="Quicksand"/>
                  <a:cs typeface="Quicksand"/>
                  <a:sym typeface="Quicksand"/>
                </a:rPr>
                <a:t>Clock</a:t>
              </a:r>
              <a:endPara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sp>
          <p:nvSpPr>
            <p:cNvPr id="632" name="Google Shape;632;p38"/>
            <p:cNvSpPr txBox="1"/>
            <p:nvPr/>
          </p:nvSpPr>
          <p:spPr>
            <a:xfrm>
              <a:off x="6298975" y="3765300"/>
              <a:ext cx="971100" cy="378900"/>
            </a:xfrm>
            <a:prstGeom prst="rect">
              <a:avLst/>
            </a:prstGeom>
            <a:solidFill>
              <a:srgbClr val="E6E6EA"/>
            </a:solidFill>
            <a:ln>
              <a:noFill/>
            </a:ln>
          </p:spPr>
          <p:txBody>
            <a:bodyPr spcFirstLastPara="1" wrap="square" lIns="54000" tIns="91425" rIns="5400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>
                  <a:solidFill>
                    <a:schemeClr val="dk1"/>
                  </a:solidFill>
                  <a:latin typeface="Quicksand"/>
                  <a:ea typeface="Quicksand"/>
                  <a:cs typeface="Quicksand"/>
                  <a:sym typeface="Quicksand"/>
                </a:rPr>
                <a:t>Registers</a:t>
              </a:r>
              <a:endPara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cxnSp>
          <p:nvCxnSpPr>
            <p:cNvPr id="633" name="Google Shape;633;p38"/>
            <p:cNvCxnSpPr>
              <a:stCxn id="632" idx="2"/>
            </p:cNvCxnSpPr>
            <p:nvPr/>
          </p:nvCxnSpPr>
          <p:spPr>
            <a:xfrm rot="10800000">
              <a:off x="6784525" y="4057500"/>
              <a:ext cx="0" cy="867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34" name="Google Shape;634;p38"/>
            <p:cNvSpPr txBox="1"/>
            <p:nvPr/>
          </p:nvSpPr>
          <p:spPr>
            <a:xfrm>
              <a:off x="7409525" y="2794225"/>
              <a:ext cx="894000" cy="37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>
                  <a:solidFill>
                    <a:schemeClr val="dk1"/>
                  </a:solidFill>
                  <a:latin typeface="Quicksand"/>
                  <a:ea typeface="Quicksand"/>
                  <a:cs typeface="Quicksand"/>
                  <a:sym typeface="Quicksand"/>
                </a:rPr>
                <a:t>Bus</a:t>
              </a:r>
              <a:endPara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sp>
          <p:nvSpPr>
            <p:cNvPr id="635" name="Google Shape;635;p38"/>
            <p:cNvSpPr txBox="1"/>
            <p:nvPr/>
          </p:nvSpPr>
          <p:spPr>
            <a:xfrm>
              <a:off x="6765800" y="2191750"/>
              <a:ext cx="894000" cy="37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>
                  <a:solidFill>
                    <a:schemeClr val="dk1"/>
                  </a:solidFill>
                  <a:latin typeface="Quicksand"/>
                  <a:ea typeface="Quicksand"/>
                  <a:cs typeface="Quicksand"/>
                  <a:sym typeface="Quicksand"/>
                </a:rPr>
                <a:t>Bus</a:t>
              </a:r>
              <a:endPara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sp>
          <p:nvSpPr>
            <p:cNvPr id="636" name="Google Shape;636;p38"/>
            <p:cNvSpPr txBox="1"/>
            <p:nvPr/>
          </p:nvSpPr>
          <p:spPr>
            <a:xfrm>
              <a:off x="5890850" y="1501425"/>
              <a:ext cx="894000" cy="37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>
                  <a:solidFill>
                    <a:schemeClr val="dk1"/>
                  </a:solidFill>
                  <a:latin typeface="Quicksand"/>
                  <a:ea typeface="Quicksand"/>
                  <a:cs typeface="Quicksand"/>
                  <a:sym typeface="Quicksand"/>
                </a:rPr>
                <a:t>Bus</a:t>
              </a:r>
              <a:endPara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sp>
          <p:nvSpPr>
            <p:cNvPr id="637" name="Google Shape;637;p38"/>
            <p:cNvSpPr txBox="1"/>
            <p:nvPr/>
          </p:nvSpPr>
          <p:spPr>
            <a:xfrm>
              <a:off x="5091175" y="3894375"/>
              <a:ext cx="894000" cy="37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>
                  <a:solidFill>
                    <a:schemeClr val="dk1"/>
                  </a:solidFill>
                  <a:latin typeface="Quicksand"/>
                  <a:ea typeface="Quicksand"/>
                  <a:cs typeface="Quicksand"/>
                  <a:sym typeface="Quicksand"/>
                </a:rPr>
                <a:t>Bus</a:t>
              </a:r>
              <a:endParaRPr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</p:grpSp>
      <p:sp>
        <p:nvSpPr>
          <p:cNvPr id="638" name="Google Shape;638;p38"/>
          <p:cNvSpPr txBox="1">
            <a:spLocks noGrp="1"/>
          </p:cNvSpPr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/>
              <a:t>The </a:t>
            </a:r>
            <a:r>
              <a:rPr lang="en-GB" sz="1700" b="1"/>
              <a:t>processor</a:t>
            </a:r>
            <a:r>
              <a:rPr lang="en-GB" sz="1700"/>
              <a:t> is the part of a computer system that is responsible for executing program instructions. </a:t>
            </a:r>
            <a:endParaRPr sz="17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/>
              <a:t>The processor is made up of several important components, each of which has a specific role.</a:t>
            </a:r>
            <a:endParaRPr sz="17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/>
              <a:t>A </a:t>
            </a:r>
            <a:r>
              <a:rPr lang="en-GB" sz="1700" b="1"/>
              <a:t>central processing unit (CPU) </a:t>
            </a:r>
            <a:r>
              <a:rPr lang="en-GB" sz="1700"/>
              <a:t>can contain one or more processors. In this case they are called processing </a:t>
            </a:r>
            <a:r>
              <a:rPr lang="en-GB" sz="1700" b="1"/>
              <a:t>cores</a:t>
            </a:r>
            <a:r>
              <a:rPr lang="en-GB" sz="1700"/>
              <a:t> or just ‘</a:t>
            </a:r>
            <a:r>
              <a:rPr lang="en-GB" sz="1700" b="1"/>
              <a:t>cores</a:t>
            </a:r>
            <a:r>
              <a:rPr lang="en-GB" sz="1700"/>
              <a:t>’.</a:t>
            </a:r>
            <a:endParaRPr sz="1700"/>
          </a:p>
        </p:txBody>
      </p:sp>
      <p:sp>
        <p:nvSpPr>
          <p:cNvPr id="639" name="Google Shape;639;p38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  <p:sp>
        <p:nvSpPr>
          <p:cNvPr id="640" name="Google Shape;640;p38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3</a:t>
            </a:r>
            <a:endParaRPr/>
          </a:p>
        </p:txBody>
      </p:sp>
      <p:sp>
        <p:nvSpPr>
          <p:cNvPr id="641" name="Google Shape;641;p38"/>
          <p:cNvSpPr txBox="1"/>
          <p:nvPr/>
        </p:nvSpPr>
        <p:spPr>
          <a:xfrm>
            <a:off x="4836725" y="4377825"/>
            <a:ext cx="3168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39"/>
          <p:cNvSpPr txBox="1">
            <a:spLocks noGrp="1"/>
          </p:cNvSpPr>
          <p:nvPr>
            <p:ph type="body" idx="1"/>
          </p:nvPr>
        </p:nvSpPr>
        <p:spPr>
          <a:xfrm>
            <a:off x="310900" y="1091949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/>
              <a:t>Open and complete the </a:t>
            </a:r>
            <a:r>
              <a:rPr lang="en-GB" sz="1700" b="1"/>
              <a:t>‘A3 Activity sheet </a:t>
            </a:r>
            <a:r>
              <a:rPr lang="en-GB" sz="1700"/>
              <a:t>–</a:t>
            </a:r>
            <a:r>
              <a:rPr lang="en-GB" sz="1700" b="1"/>
              <a:t> </a:t>
            </a:r>
            <a:r>
              <a:rPr lang="en-GB" sz="1700"/>
              <a:t>Processor components’.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/>
              <a:t>Conduct some </a:t>
            </a:r>
            <a:r>
              <a:rPr lang="en-GB" sz="1700" b="1"/>
              <a:t>research</a:t>
            </a:r>
            <a:r>
              <a:rPr lang="en-GB" sz="1700"/>
              <a:t> to find out about the components within the processor. 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/>
              <a:t>Use the space provided to make some notes about each </a:t>
            </a:r>
            <a:r>
              <a:rPr lang="en-GB" sz="1700" b="1"/>
              <a:t>component’s role </a:t>
            </a:r>
            <a:r>
              <a:rPr lang="en-GB" sz="1700"/>
              <a:t>within the processor.</a:t>
            </a:r>
            <a:endParaRPr sz="1700"/>
          </a:p>
        </p:txBody>
      </p:sp>
      <p:sp>
        <p:nvSpPr>
          <p:cNvPr id="647" name="Google Shape;647;p39"/>
          <p:cNvSpPr txBox="1">
            <a:spLocks noGrp="1"/>
          </p:cNvSpPr>
          <p:nvPr>
            <p:ph type="title"/>
          </p:nvPr>
        </p:nvSpPr>
        <p:spPr>
          <a:xfrm>
            <a:off x="311400" y="3141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Inside the processor</a:t>
            </a:r>
            <a:endParaRPr/>
          </a:p>
        </p:txBody>
      </p:sp>
      <p:sp>
        <p:nvSpPr>
          <p:cNvPr id="648" name="Google Shape;648;p39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  <p:sp>
        <p:nvSpPr>
          <p:cNvPr id="649" name="Google Shape;649;p39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3</a:t>
            </a:r>
            <a:endParaRPr/>
          </a:p>
        </p:txBody>
      </p:sp>
      <p:sp>
        <p:nvSpPr>
          <p:cNvPr id="650" name="Google Shape;650;p39"/>
          <p:cNvSpPr txBox="1"/>
          <p:nvPr/>
        </p:nvSpPr>
        <p:spPr>
          <a:xfrm>
            <a:off x="4518725" y="880200"/>
            <a:ext cx="4459500" cy="3077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CD2355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Processor components</a:t>
            </a:r>
            <a:endParaRPr sz="2000">
              <a:solidFill>
                <a:srgbClr val="CD2355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To help you understand how the processor works, you can use this activity sheet to capture your notes.</a:t>
            </a:r>
            <a:endParaRPr sz="7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aphicFrame>
        <p:nvGraphicFramePr>
          <p:cNvPr id="651" name="Google Shape;651;p39"/>
          <p:cNvGraphicFramePr/>
          <p:nvPr/>
        </p:nvGraphicFramePr>
        <p:xfrm>
          <a:off x="4660475" y="1697338"/>
          <a:ext cx="4176000" cy="1879325"/>
        </p:xfrm>
        <a:graphic>
          <a:graphicData uri="http://schemas.openxmlformats.org/drawingml/2006/table">
            <a:tbl>
              <a:tblPr>
                <a:noFill/>
                <a:tableStyleId>{AA47C6FB-10AA-4D4E-87A0-59B767ABB805}</a:tableStyleId>
              </a:tblPr>
              <a:tblGrid>
                <a:gridCol w="109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8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1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Arithmetic logic unit</a:t>
                      </a:r>
                      <a:endParaRPr sz="7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Clock</a:t>
                      </a:r>
                      <a:endParaRPr sz="7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Buses</a:t>
                      </a:r>
                      <a:endParaRPr sz="7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Control unit</a:t>
                      </a:r>
                      <a:endParaRPr sz="7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700" b="1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Registers</a:t>
                      </a:r>
                      <a:endParaRPr sz="700" b="1" dirty="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52" name="Google Shape;65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5525" y="1896824"/>
            <a:ext cx="1705900" cy="148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40"/>
          <p:cNvSpPr txBox="1">
            <a:spLocks noGrp="1"/>
          </p:cNvSpPr>
          <p:nvPr>
            <p:ph type="sldNum" idx="12"/>
          </p:nvPr>
        </p:nvSpPr>
        <p:spPr>
          <a:xfrm>
            <a:off x="8838000" y="4827600"/>
            <a:ext cx="2943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800">
                <a:latin typeface="Quicksand"/>
                <a:ea typeface="Quicksand"/>
                <a:cs typeface="Quicksand"/>
                <a:sym typeface="Quicksand"/>
              </a:rPr>
              <a:t>28</a:t>
            </a:fld>
            <a:endParaRPr sz="8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58" name="Google Shape;658;p40"/>
          <p:cNvSpPr txBox="1">
            <a:spLocks noGrp="1"/>
          </p:cNvSpPr>
          <p:nvPr>
            <p:ph type="title"/>
          </p:nvPr>
        </p:nvSpPr>
        <p:spPr>
          <a:xfrm>
            <a:off x="311400" y="118062"/>
            <a:ext cx="85212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Inside the processor – Answers</a:t>
            </a:r>
            <a:endParaRPr/>
          </a:p>
        </p:txBody>
      </p:sp>
      <p:sp>
        <p:nvSpPr>
          <p:cNvPr id="659" name="Google Shape;659;p40"/>
          <p:cNvSpPr/>
          <p:nvPr/>
        </p:nvSpPr>
        <p:spPr>
          <a:xfrm>
            <a:off x="421000" y="873450"/>
            <a:ext cx="8379900" cy="395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sz="600"/>
          </a:p>
        </p:txBody>
      </p:sp>
      <p:graphicFrame>
        <p:nvGraphicFramePr>
          <p:cNvPr id="660" name="Google Shape;660;p40"/>
          <p:cNvGraphicFramePr/>
          <p:nvPr/>
        </p:nvGraphicFramePr>
        <p:xfrm>
          <a:off x="837763" y="1075050"/>
          <a:ext cx="7737075" cy="3647345"/>
        </p:xfrm>
        <a:graphic>
          <a:graphicData uri="http://schemas.openxmlformats.org/drawingml/2006/table">
            <a:tbl>
              <a:tblPr>
                <a:noFill/>
                <a:tableStyleId>{F9B0CB31-D172-4D12-8B4F-63440066DEFC}</a:tableStyleId>
              </a:tblPr>
              <a:tblGrid>
                <a:gridCol w="2579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9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9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99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Arithmetic logic unit</a:t>
                      </a:r>
                      <a:endParaRPr sz="11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Performs calculations and logical operations such as checking if two values are the same.</a:t>
                      </a:r>
                      <a:endParaRPr sz="11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Clock</a:t>
                      </a:r>
                      <a:endParaRPr sz="1100" b="1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Sends pulses to regulate the processing cycle.</a:t>
                      </a:r>
                      <a:endParaRPr sz="11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9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Buses</a:t>
                      </a:r>
                      <a:endParaRPr sz="1100" b="1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Wires connecting components.</a:t>
                      </a:r>
                      <a:endParaRPr sz="11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2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Control unit</a:t>
                      </a:r>
                      <a:endParaRPr sz="1100" b="1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Runs the show – tells other components what to do.</a:t>
                      </a:r>
                      <a:endParaRPr sz="11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Registers</a:t>
                      </a:r>
                      <a:endParaRPr sz="1100" b="1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Fast access memory locations.</a:t>
                      </a:r>
                      <a:endParaRPr sz="1100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61" name="Google Shape;6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8724" y="1489075"/>
            <a:ext cx="2495174" cy="216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41"/>
          <p:cNvSpPr txBox="1">
            <a:spLocks noGrp="1"/>
          </p:cNvSpPr>
          <p:nvPr>
            <p:ph type="body" idx="1"/>
          </p:nvPr>
        </p:nvSpPr>
        <p:spPr>
          <a:xfrm>
            <a:off x="310900" y="941525"/>
            <a:ext cx="8521200" cy="31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Processors have </a:t>
            </a:r>
            <a:r>
              <a:rPr lang="en-GB" sz="1500" b="1"/>
              <a:t>characteristics</a:t>
            </a:r>
            <a:r>
              <a:rPr lang="en-GB" sz="1500"/>
              <a:t> that affect their performance. These characteristics include: </a:t>
            </a:r>
            <a:endParaRPr sz="150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●"/>
            </a:pPr>
            <a:r>
              <a:rPr lang="en-GB" sz="1500" b="1"/>
              <a:t>Word size: </a:t>
            </a:r>
            <a:r>
              <a:rPr lang="en-GB" sz="1500"/>
              <a:t>This is the number of bits that the architecture can handle at any one time. When you see the term ‘64-bit processor’, this means that the components of the processor can handle or store 64 bits at once.</a:t>
            </a:r>
            <a:endParaRPr sz="1500"/>
          </a:p>
          <a:p>
            <a:pPr marL="45720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●"/>
            </a:pPr>
            <a:r>
              <a:rPr lang="en-GB" sz="1500" b="1"/>
              <a:t>Cache size:</a:t>
            </a:r>
            <a:r>
              <a:rPr lang="en-GB" sz="1500"/>
              <a:t> Processor cache is used to store frequently used data and instructions. More cache will reduce the amount of time spent accessing main memory. </a:t>
            </a:r>
            <a:endParaRPr sz="1500"/>
          </a:p>
          <a:p>
            <a:pPr marL="45720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●"/>
            </a:pPr>
            <a:r>
              <a:rPr lang="en-GB" sz="1500" b="1"/>
              <a:t>Clock speed:</a:t>
            </a:r>
            <a:r>
              <a:rPr lang="en-GB" sz="1500"/>
              <a:t> The processor clock synchronizes the operation of the processor. Higher clock speeds will mean that processing is faster but the computer will use more power and generate more heat. </a:t>
            </a:r>
            <a:endParaRPr sz="1500"/>
          </a:p>
        </p:txBody>
      </p:sp>
      <p:sp>
        <p:nvSpPr>
          <p:cNvPr id="667" name="Google Shape;667;p41"/>
          <p:cNvSpPr txBox="1">
            <a:spLocks noGrp="1"/>
          </p:cNvSpPr>
          <p:nvPr>
            <p:ph type="title"/>
          </p:nvPr>
        </p:nvSpPr>
        <p:spPr>
          <a:xfrm>
            <a:off x="310900" y="2373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Processor performance</a:t>
            </a:r>
            <a:endParaRPr/>
          </a:p>
        </p:txBody>
      </p:sp>
      <p:sp>
        <p:nvSpPr>
          <p:cNvPr id="668" name="Google Shape;668;p41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  <p:sp>
        <p:nvSpPr>
          <p:cNvPr id="669" name="Google Shape;669;p41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608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3</a:t>
            </a:r>
            <a:endParaRPr/>
          </a:p>
        </p:txBody>
      </p:sp>
      <p:sp>
        <p:nvSpPr>
          <p:cNvPr id="670" name="Google Shape;670;p41"/>
          <p:cNvSpPr/>
          <p:nvPr/>
        </p:nvSpPr>
        <p:spPr>
          <a:xfrm>
            <a:off x="423275" y="3981900"/>
            <a:ext cx="8190900" cy="9117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Modern computer systems have multi-core processors that allow instructions to be run on separate cores at the same time, increasing overall speed for programs that support parallel processing.</a:t>
            </a:r>
            <a:endParaRPr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Starter activity</a:t>
            </a:r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11400" y="319625"/>
            <a:ext cx="85212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What is a computer?</a:t>
            </a:r>
            <a:endParaRPr/>
          </a:p>
        </p:txBody>
      </p:sp>
      <p:pic>
        <p:nvPicPr>
          <p:cNvPr id="90" name="Google Shape;90;p15"/>
          <p:cNvPicPr preferRelativeResize="0"/>
          <p:nvPr/>
        </p:nvPicPr>
        <p:blipFill rotWithShape="1">
          <a:blip r:embed="rId3">
            <a:alphaModFix/>
          </a:blip>
          <a:srcRect l="19" r="19"/>
          <a:stretch/>
        </p:blipFill>
        <p:spPr>
          <a:xfrm>
            <a:off x="5412688" y="1017700"/>
            <a:ext cx="2744314" cy="36590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1" name="Google Shape;91;p15"/>
          <p:cNvSpPr txBox="1">
            <a:spLocks noGrp="1"/>
          </p:cNvSpPr>
          <p:nvPr>
            <p:ph type="body" idx="1"/>
          </p:nvPr>
        </p:nvSpPr>
        <p:spPr>
          <a:xfrm>
            <a:off x="310900" y="1079449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What digital devices have you used in the past three days?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What does a device need to be considered a computer? </a:t>
            </a:r>
            <a:r>
              <a:rPr lang="en-GB" i="1"/>
              <a:t>What are the device’s characteristics?</a:t>
            </a:r>
            <a:endParaRPr i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/>
              <a:t>Discuss</a:t>
            </a:r>
            <a:r>
              <a:rPr lang="en-GB"/>
              <a:t> with the person next to you.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42"/>
          <p:cNvSpPr txBox="1">
            <a:spLocks noGrp="1"/>
          </p:cNvSpPr>
          <p:nvPr>
            <p:ph type="body" idx="1"/>
          </p:nvPr>
        </p:nvSpPr>
        <p:spPr>
          <a:xfrm>
            <a:off x="360050" y="1072575"/>
            <a:ext cx="5029200" cy="39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Processors generate heat and in order to maintain their performance, they need to have cooling systems. </a:t>
            </a:r>
            <a:endParaRPr sz="1400"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●"/>
            </a:pPr>
            <a:r>
              <a:rPr lang="en-GB" sz="1300" b="1"/>
              <a:t>Mineral air cooling: </a:t>
            </a:r>
            <a:r>
              <a:rPr lang="en-GB" sz="1300"/>
              <a:t>Components are submerged in mineral oil. The mineral oil acts as a heat transfer fluid, allowing heat to be efficiently dissipated from the components.</a:t>
            </a:r>
            <a:endParaRPr sz="1300"/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300"/>
              <a:buChar char="●"/>
            </a:pPr>
            <a:r>
              <a:rPr lang="en-GB" sz="1300" b="1"/>
              <a:t>Passive cooling: </a:t>
            </a:r>
            <a:r>
              <a:rPr lang="en-GB" sz="1300"/>
              <a:t>Cooling components by reducing the speed at which they operate and relying on heat sinks or vents to allow the heat to dissipate.</a:t>
            </a:r>
            <a:endParaRPr sz="1300"/>
          </a:p>
          <a:p>
            <a:pPr marL="457200" lvl="0" indent="-336550" algn="l" rtl="0">
              <a:spcBef>
                <a:spcPts val="1000"/>
              </a:spcBef>
              <a:spcAft>
                <a:spcPts val="1000"/>
              </a:spcAft>
              <a:buClr>
                <a:schemeClr val="accent6"/>
              </a:buClr>
              <a:buSzPts val="1700"/>
              <a:buChar char="●"/>
            </a:pPr>
            <a:r>
              <a:rPr lang="en-GB" sz="1300" b="1"/>
              <a:t>Active cooling: </a:t>
            </a:r>
            <a:r>
              <a:rPr lang="en-GB" sz="1300"/>
              <a:t>Using a fan to circulate air or a pump to distribute water in order to cool components.</a:t>
            </a:r>
            <a:endParaRPr sz="1700"/>
          </a:p>
        </p:txBody>
      </p:sp>
      <p:sp>
        <p:nvSpPr>
          <p:cNvPr id="676" name="Google Shape;676;p42"/>
          <p:cNvSpPr txBox="1">
            <a:spLocks noGrp="1"/>
          </p:cNvSpPr>
          <p:nvPr>
            <p:ph type="title"/>
          </p:nvPr>
        </p:nvSpPr>
        <p:spPr>
          <a:xfrm>
            <a:off x="310900" y="1611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Cooling</a:t>
            </a:r>
            <a:endParaRPr/>
          </a:p>
        </p:txBody>
      </p:sp>
      <p:sp>
        <p:nvSpPr>
          <p:cNvPr id="677" name="Google Shape;677;p42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  <p:sp>
        <p:nvSpPr>
          <p:cNvPr id="678" name="Google Shape;678;p42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608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3</a:t>
            </a:r>
            <a:endParaRPr/>
          </a:p>
        </p:txBody>
      </p:sp>
      <p:pic>
        <p:nvPicPr>
          <p:cNvPr id="679" name="Google Shape;679;p42"/>
          <p:cNvPicPr preferRelativeResize="0"/>
          <p:nvPr/>
        </p:nvPicPr>
        <p:blipFill rotWithShape="1">
          <a:blip r:embed="rId3">
            <a:alphaModFix/>
          </a:blip>
          <a:srcRect l="19" r="19"/>
          <a:stretch/>
        </p:blipFill>
        <p:spPr>
          <a:xfrm>
            <a:off x="5828875" y="1055688"/>
            <a:ext cx="2780950" cy="1986625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42"/>
          <p:cNvSpPr/>
          <p:nvPr/>
        </p:nvSpPr>
        <p:spPr>
          <a:xfrm>
            <a:off x="5602150" y="3413950"/>
            <a:ext cx="3321600" cy="1043700"/>
          </a:xfrm>
          <a:prstGeom prst="roundRect">
            <a:avLst>
              <a:gd name="adj" fmla="val 16667"/>
            </a:avLst>
          </a:prstGeom>
          <a:solidFill>
            <a:srgbClr val="CD235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Thermal paste is often applied between the heat sink and the processor to help transfer heat away from the processor.</a:t>
            </a:r>
            <a:endParaRPr sz="12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3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  <p:sp>
        <p:nvSpPr>
          <p:cNvPr id="686" name="Google Shape;686;p43"/>
          <p:cNvSpPr txBox="1">
            <a:spLocks noGrp="1"/>
          </p:cNvSpPr>
          <p:nvPr>
            <p:ph type="subTitle" idx="1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3</a:t>
            </a:r>
            <a:endParaRPr/>
          </a:p>
        </p:txBody>
      </p:sp>
      <p:grpSp>
        <p:nvGrpSpPr>
          <p:cNvPr id="687" name="Google Shape;687;p43"/>
          <p:cNvGrpSpPr/>
          <p:nvPr/>
        </p:nvGrpSpPr>
        <p:grpSpPr>
          <a:xfrm>
            <a:off x="871915" y="582712"/>
            <a:ext cx="7400100" cy="3992400"/>
            <a:chOff x="871915" y="582712"/>
            <a:chExt cx="7400100" cy="3992400"/>
          </a:xfrm>
        </p:grpSpPr>
        <p:sp>
          <p:nvSpPr>
            <p:cNvPr id="688" name="Google Shape;688;p43"/>
            <p:cNvSpPr/>
            <p:nvPr/>
          </p:nvSpPr>
          <p:spPr>
            <a:xfrm>
              <a:off x="871915" y="582712"/>
              <a:ext cx="7400100" cy="3992400"/>
            </a:xfrm>
            <a:prstGeom prst="roundRect">
              <a:avLst>
                <a:gd name="adj" fmla="val 3763"/>
              </a:avLst>
            </a:prstGeom>
            <a:solidFill>
              <a:srgbClr val="F5F5F5"/>
            </a:solidFill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9" name="Google Shape;689;p43"/>
            <p:cNvGrpSpPr/>
            <p:nvPr/>
          </p:nvGrpSpPr>
          <p:grpSpPr>
            <a:xfrm rot="5400000">
              <a:off x="5590005" y="2525850"/>
              <a:ext cx="1501240" cy="135000"/>
              <a:chOff x="4538151" y="1489625"/>
              <a:chExt cx="1501240" cy="135000"/>
            </a:xfrm>
          </p:grpSpPr>
          <p:sp>
            <p:nvSpPr>
              <p:cNvPr id="690" name="Google Shape;690;p43"/>
              <p:cNvSpPr/>
              <p:nvPr/>
            </p:nvSpPr>
            <p:spPr>
              <a:xfrm>
                <a:off x="4538151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43"/>
              <p:cNvSpPr/>
              <p:nvPr/>
            </p:nvSpPr>
            <p:spPr>
              <a:xfrm>
                <a:off x="4695922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43"/>
              <p:cNvSpPr/>
              <p:nvPr/>
            </p:nvSpPr>
            <p:spPr>
              <a:xfrm>
                <a:off x="4853693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43"/>
              <p:cNvSpPr/>
              <p:nvPr/>
            </p:nvSpPr>
            <p:spPr>
              <a:xfrm>
                <a:off x="5011464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43"/>
              <p:cNvSpPr/>
              <p:nvPr/>
            </p:nvSpPr>
            <p:spPr>
              <a:xfrm>
                <a:off x="5169235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43"/>
              <p:cNvSpPr/>
              <p:nvPr/>
            </p:nvSpPr>
            <p:spPr>
              <a:xfrm>
                <a:off x="5327006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43"/>
              <p:cNvSpPr/>
              <p:nvPr/>
            </p:nvSpPr>
            <p:spPr>
              <a:xfrm>
                <a:off x="5484777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43"/>
              <p:cNvSpPr/>
              <p:nvPr/>
            </p:nvSpPr>
            <p:spPr>
              <a:xfrm>
                <a:off x="5642548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43"/>
              <p:cNvSpPr/>
              <p:nvPr/>
            </p:nvSpPr>
            <p:spPr>
              <a:xfrm>
                <a:off x="5800319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43"/>
              <p:cNvSpPr/>
              <p:nvPr/>
            </p:nvSpPr>
            <p:spPr>
              <a:xfrm>
                <a:off x="5958090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0" name="Google Shape;700;p43"/>
            <p:cNvGrpSpPr/>
            <p:nvPr/>
          </p:nvGrpSpPr>
          <p:grpSpPr>
            <a:xfrm rot="5400000">
              <a:off x="3499375" y="2525850"/>
              <a:ext cx="1501240" cy="135000"/>
              <a:chOff x="4538151" y="1489625"/>
              <a:chExt cx="1501240" cy="135000"/>
            </a:xfrm>
          </p:grpSpPr>
          <p:sp>
            <p:nvSpPr>
              <p:cNvPr id="701" name="Google Shape;701;p43"/>
              <p:cNvSpPr/>
              <p:nvPr/>
            </p:nvSpPr>
            <p:spPr>
              <a:xfrm>
                <a:off x="4538151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43"/>
              <p:cNvSpPr/>
              <p:nvPr/>
            </p:nvSpPr>
            <p:spPr>
              <a:xfrm>
                <a:off x="4695922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43"/>
              <p:cNvSpPr/>
              <p:nvPr/>
            </p:nvSpPr>
            <p:spPr>
              <a:xfrm>
                <a:off x="4853693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43"/>
              <p:cNvSpPr/>
              <p:nvPr/>
            </p:nvSpPr>
            <p:spPr>
              <a:xfrm>
                <a:off x="5011464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43"/>
              <p:cNvSpPr/>
              <p:nvPr/>
            </p:nvSpPr>
            <p:spPr>
              <a:xfrm>
                <a:off x="5169235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43"/>
              <p:cNvSpPr/>
              <p:nvPr/>
            </p:nvSpPr>
            <p:spPr>
              <a:xfrm>
                <a:off x="5327006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43"/>
              <p:cNvSpPr/>
              <p:nvPr/>
            </p:nvSpPr>
            <p:spPr>
              <a:xfrm>
                <a:off x="5484777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43"/>
              <p:cNvSpPr/>
              <p:nvPr/>
            </p:nvSpPr>
            <p:spPr>
              <a:xfrm>
                <a:off x="5642548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43"/>
              <p:cNvSpPr/>
              <p:nvPr/>
            </p:nvSpPr>
            <p:spPr>
              <a:xfrm>
                <a:off x="5800319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43"/>
              <p:cNvSpPr/>
              <p:nvPr/>
            </p:nvSpPr>
            <p:spPr>
              <a:xfrm>
                <a:off x="5958090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1" name="Google Shape;711;p43"/>
            <p:cNvGrpSpPr/>
            <p:nvPr/>
          </p:nvGrpSpPr>
          <p:grpSpPr>
            <a:xfrm>
              <a:off x="4549713" y="1489625"/>
              <a:ext cx="1501240" cy="135000"/>
              <a:chOff x="4538151" y="1489625"/>
              <a:chExt cx="1501240" cy="135000"/>
            </a:xfrm>
          </p:grpSpPr>
          <p:sp>
            <p:nvSpPr>
              <p:cNvPr id="712" name="Google Shape;712;p43"/>
              <p:cNvSpPr/>
              <p:nvPr/>
            </p:nvSpPr>
            <p:spPr>
              <a:xfrm>
                <a:off x="4538151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43"/>
              <p:cNvSpPr/>
              <p:nvPr/>
            </p:nvSpPr>
            <p:spPr>
              <a:xfrm>
                <a:off x="4695922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43"/>
              <p:cNvSpPr/>
              <p:nvPr/>
            </p:nvSpPr>
            <p:spPr>
              <a:xfrm>
                <a:off x="4853693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43"/>
              <p:cNvSpPr/>
              <p:nvPr/>
            </p:nvSpPr>
            <p:spPr>
              <a:xfrm>
                <a:off x="5011464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43"/>
              <p:cNvSpPr/>
              <p:nvPr/>
            </p:nvSpPr>
            <p:spPr>
              <a:xfrm>
                <a:off x="5169235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43"/>
              <p:cNvSpPr/>
              <p:nvPr/>
            </p:nvSpPr>
            <p:spPr>
              <a:xfrm>
                <a:off x="5327006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43"/>
              <p:cNvSpPr/>
              <p:nvPr/>
            </p:nvSpPr>
            <p:spPr>
              <a:xfrm>
                <a:off x="5484777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43"/>
              <p:cNvSpPr/>
              <p:nvPr/>
            </p:nvSpPr>
            <p:spPr>
              <a:xfrm>
                <a:off x="5642548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43"/>
              <p:cNvSpPr/>
              <p:nvPr/>
            </p:nvSpPr>
            <p:spPr>
              <a:xfrm>
                <a:off x="5800319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43"/>
              <p:cNvSpPr/>
              <p:nvPr/>
            </p:nvSpPr>
            <p:spPr>
              <a:xfrm>
                <a:off x="5958090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2" name="Google Shape;722;p43"/>
            <p:cNvGrpSpPr/>
            <p:nvPr/>
          </p:nvGrpSpPr>
          <p:grpSpPr>
            <a:xfrm>
              <a:off x="3502068" y="3288299"/>
              <a:ext cx="4075244" cy="951628"/>
              <a:chOff x="3901825" y="3355400"/>
              <a:chExt cx="2717554" cy="680950"/>
            </a:xfrm>
          </p:grpSpPr>
          <p:sp>
            <p:nvSpPr>
              <p:cNvPr id="723" name="Google Shape;723;p43"/>
              <p:cNvSpPr/>
              <p:nvPr/>
            </p:nvSpPr>
            <p:spPr>
              <a:xfrm>
                <a:off x="4032386" y="3355400"/>
                <a:ext cx="2349304" cy="450275"/>
              </a:xfrm>
              <a:custGeom>
                <a:avLst/>
                <a:gdLst/>
                <a:ahLst/>
                <a:cxnLst/>
                <a:rect l="l" t="t" r="r" b="b"/>
                <a:pathLst>
                  <a:path w="88154" h="18011" extrusionOk="0">
                    <a:moveTo>
                      <a:pt x="0" y="0"/>
                    </a:moveTo>
                    <a:lnTo>
                      <a:pt x="0" y="18011"/>
                    </a:lnTo>
                    <a:lnTo>
                      <a:pt x="88150" y="18011"/>
                    </a:lnTo>
                    <a:lnTo>
                      <a:pt x="88154" y="7397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4" name="Google Shape;724;p43"/>
              <p:cNvSpPr/>
              <p:nvPr/>
            </p:nvSpPr>
            <p:spPr>
              <a:xfrm>
                <a:off x="3965493" y="3356250"/>
                <a:ext cx="2529165" cy="583650"/>
              </a:xfrm>
              <a:custGeom>
                <a:avLst/>
                <a:gdLst/>
                <a:ahLst/>
                <a:cxnLst/>
                <a:rect l="l" t="t" r="r" b="b"/>
                <a:pathLst>
                  <a:path w="94903" h="23346" extrusionOk="0">
                    <a:moveTo>
                      <a:pt x="0" y="0"/>
                    </a:moveTo>
                    <a:lnTo>
                      <a:pt x="0" y="23346"/>
                    </a:lnTo>
                    <a:lnTo>
                      <a:pt x="94902" y="23346"/>
                    </a:lnTo>
                    <a:lnTo>
                      <a:pt x="94903" y="7315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5" name="Google Shape;725;p43"/>
              <p:cNvSpPr/>
              <p:nvPr/>
            </p:nvSpPr>
            <p:spPr>
              <a:xfrm>
                <a:off x="3901825" y="3356250"/>
                <a:ext cx="2717554" cy="678875"/>
              </a:xfrm>
              <a:custGeom>
                <a:avLst/>
                <a:gdLst/>
                <a:ahLst/>
                <a:cxnLst/>
                <a:rect l="l" t="t" r="r" b="b"/>
                <a:pathLst>
                  <a:path w="101972" h="27155" extrusionOk="0">
                    <a:moveTo>
                      <a:pt x="0" y="0"/>
                    </a:moveTo>
                    <a:lnTo>
                      <a:pt x="0" y="27155"/>
                    </a:lnTo>
                    <a:lnTo>
                      <a:pt x="101972" y="27155"/>
                    </a:lnTo>
                    <a:lnTo>
                      <a:pt x="101935" y="7315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cxnSp>
            <p:nvCxnSpPr>
              <p:cNvPr id="726" name="Google Shape;726;p43"/>
              <p:cNvCxnSpPr/>
              <p:nvPr/>
            </p:nvCxnSpPr>
            <p:spPr>
              <a:xfrm>
                <a:off x="5151353" y="3540150"/>
                <a:ext cx="0" cy="398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43"/>
              <p:cNvCxnSpPr/>
              <p:nvPr/>
            </p:nvCxnSpPr>
            <p:spPr>
              <a:xfrm>
                <a:off x="5049766" y="3540150"/>
                <a:ext cx="0" cy="2628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43"/>
              <p:cNvCxnSpPr/>
              <p:nvPr/>
            </p:nvCxnSpPr>
            <p:spPr>
              <a:xfrm>
                <a:off x="5257715" y="3540150"/>
                <a:ext cx="0" cy="496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99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729" name="Google Shape;729;p43"/>
            <p:cNvSpPr/>
            <p:nvPr/>
          </p:nvSpPr>
          <p:spPr>
            <a:xfrm>
              <a:off x="1114175" y="2233346"/>
              <a:ext cx="900000" cy="720000"/>
            </a:xfrm>
            <a:prstGeom prst="roundRect">
              <a:avLst>
                <a:gd name="adj" fmla="val 21957"/>
              </a:avLst>
            </a:prstGeom>
            <a:solidFill>
              <a:srgbClr val="9C0E6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FFF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Secondary storage</a:t>
              </a:r>
              <a:endParaRPr sz="11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sp>
          <p:nvSpPr>
            <p:cNvPr id="730" name="Google Shape;730;p43"/>
            <p:cNvSpPr/>
            <p:nvPr/>
          </p:nvSpPr>
          <p:spPr>
            <a:xfrm>
              <a:off x="2537825" y="3694151"/>
              <a:ext cx="900000" cy="720000"/>
            </a:xfrm>
            <a:prstGeom prst="roundRect">
              <a:avLst>
                <a:gd name="adj" fmla="val 21957"/>
              </a:avLst>
            </a:prstGeom>
            <a:solidFill>
              <a:srgbClr val="9C0E6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FFFFFF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Output devices</a:t>
              </a:r>
              <a:endParaRPr sz="1100">
                <a:solidFill>
                  <a:srgbClr val="FFFFFF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sp>
          <p:nvSpPr>
            <p:cNvPr id="731" name="Google Shape;731;p43"/>
            <p:cNvSpPr/>
            <p:nvPr/>
          </p:nvSpPr>
          <p:spPr>
            <a:xfrm>
              <a:off x="2537825" y="724800"/>
              <a:ext cx="900000" cy="720000"/>
            </a:xfrm>
            <a:prstGeom prst="roundRect">
              <a:avLst>
                <a:gd name="adj" fmla="val 21957"/>
              </a:avLst>
            </a:prstGeom>
            <a:solidFill>
              <a:srgbClr val="9C0E6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1">
                  <a:solidFill>
                    <a:schemeClr val="lt1"/>
                  </a:solidFill>
                  <a:latin typeface="Quicksand"/>
                  <a:ea typeface="Quicksand"/>
                  <a:cs typeface="Quicksand"/>
                  <a:sym typeface="Quicksand"/>
                </a:rPr>
                <a:t>Input devices</a:t>
              </a:r>
              <a:endParaRPr sz="1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sp>
          <p:nvSpPr>
            <p:cNvPr id="732" name="Google Shape;732;p43"/>
            <p:cNvSpPr/>
            <p:nvPr/>
          </p:nvSpPr>
          <p:spPr>
            <a:xfrm>
              <a:off x="2531504" y="1873346"/>
              <a:ext cx="1261500" cy="1440000"/>
            </a:xfrm>
            <a:prstGeom prst="roundRect">
              <a:avLst>
                <a:gd name="adj" fmla="val 14770"/>
              </a:avLst>
            </a:prstGeom>
            <a:solidFill>
              <a:srgbClr val="5ED3C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Input / Output controllers</a:t>
              </a:r>
              <a:endPara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cxnSp>
          <p:nvCxnSpPr>
            <p:cNvPr id="733" name="Google Shape;733;p43"/>
            <p:cNvCxnSpPr>
              <a:stCxn id="729" idx="3"/>
              <a:endCxn id="732" idx="1"/>
            </p:cNvCxnSpPr>
            <p:nvPr/>
          </p:nvCxnSpPr>
          <p:spPr>
            <a:xfrm>
              <a:off x="2014175" y="2593346"/>
              <a:ext cx="517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734" name="Google Shape;734;p43"/>
            <p:cNvCxnSpPr>
              <a:stCxn id="731" idx="2"/>
            </p:cNvCxnSpPr>
            <p:nvPr/>
          </p:nvCxnSpPr>
          <p:spPr>
            <a:xfrm>
              <a:off x="2987825" y="1444800"/>
              <a:ext cx="0" cy="4101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735" name="Google Shape;735;p43"/>
            <p:cNvCxnSpPr>
              <a:endCxn id="730" idx="0"/>
            </p:cNvCxnSpPr>
            <p:nvPr/>
          </p:nvCxnSpPr>
          <p:spPr>
            <a:xfrm>
              <a:off x="2987825" y="3308651"/>
              <a:ext cx="0" cy="385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736" name="Google Shape;736;p43"/>
            <p:cNvGrpSpPr/>
            <p:nvPr/>
          </p:nvGrpSpPr>
          <p:grpSpPr>
            <a:xfrm>
              <a:off x="6807662" y="1603351"/>
              <a:ext cx="1079944" cy="1979991"/>
              <a:chOff x="7534850" y="1549200"/>
              <a:chExt cx="1183500" cy="1936800"/>
            </a:xfrm>
          </p:grpSpPr>
          <p:sp>
            <p:nvSpPr>
              <p:cNvPr id="737" name="Google Shape;737;p43"/>
              <p:cNvSpPr/>
              <p:nvPr/>
            </p:nvSpPr>
            <p:spPr>
              <a:xfrm>
                <a:off x="7534850" y="1549200"/>
                <a:ext cx="1183500" cy="1936800"/>
              </a:xfrm>
              <a:prstGeom prst="roundRect">
                <a:avLst>
                  <a:gd name="adj" fmla="val 14770"/>
                </a:avLst>
              </a:prstGeom>
              <a:solidFill>
                <a:srgbClr val="FFFF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54000" rIns="0" bIns="540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latin typeface="Quicksand SemiBold"/>
                    <a:ea typeface="Quicksand SemiBold"/>
                    <a:cs typeface="Quicksand SemiBold"/>
                    <a:sym typeface="Quicksand SemiBold"/>
                  </a:rPr>
                  <a:t>Main </a:t>
                </a:r>
                <a:endParaRPr>
                  <a:latin typeface="Quicksand SemiBold"/>
                  <a:ea typeface="Quicksand SemiBold"/>
                  <a:cs typeface="Quicksand SemiBold"/>
                  <a:sym typeface="Quicksand SemiBold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latin typeface="Quicksand SemiBold"/>
                    <a:ea typeface="Quicksand SemiBold"/>
                    <a:cs typeface="Quicksand SemiBold"/>
                    <a:sym typeface="Quicksand SemiBold"/>
                  </a:rPr>
                  <a:t>memory</a:t>
                </a:r>
                <a:endParaRPr>
                  <a:latin typeface="Quicksand SemiBold"/>
                  <a:ea typeface="Quicksand SemiBold"/>
                  <a:cs typeface="Quicksand SemiBold"/>
                  <a:sym typeface="Quicksand SemiBold"/>
                </a:endParaRPr>
              </a:p>
            </p:txBody>
          </p:sp>
          <p:sp>
            <p:nvSpPr>
              <p:cNvPr id="738" name="Google Shape;738;p43"/>
              <p:cNvSpPr/>
              <p:nvPr/>
            </p:nvSpPr>
            <p:spPr>
              <a:xfrm>
                <a:off x="7650800" y="1717800"/>
                <a:ext cx="951600" cy="200400"/>
              </a:xfrm>
              <a:prstGeom prst="rect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43"/>
              <p:cNvSpPr/>
              <p:nvPr/>
            </p:nvSpPr>
            <p:spPr>
              <a:xfrm>
                <a:off x="7650800" y="1963200"/>
                <a:ext cx="951600" cy="116700"/>
              </a:xfrm>
              <a:prstGeom prst="rect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43"/>
              <p:cNvSpPr/>
              <p:nvPr/>
            </p:nvSpPr>
            <p:spPr>
              <a:xfrm>
                <a:off x="7650800" y="3122400"/>
                <a:ext cx="951600" cy="200400"/>
              </a:xfrm>
              <a:prstGeom prst="rect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43"/>
              <p:cNvSpPr/>
              <p:nvPr/>
            </p:nvSpPr>
            <p:spPr>
              <a:xfrm>
                <a:off x="7650800" y="2132400"/>
                <a:ext cx="951600" cy="116700"/>
              </a:xfrm>
              <a:prstGeom prst="rect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43"/>
              <p:cNvSpPr/>
              <p:nvPr/>
            </p:nvSpPr>
            <p:spPr>
              <a:xfrm>
                <a:off x="7650800" y="2773850"/>
                <a:ext cx="951600" cy="116700"/>
              </a:xfrm>
              <a:prstGeom prst="rect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43"/>
              <p:cNvSpPr/>
              <p:nvPr/>
            </p:nvSpPr>
            <p:spPr>
              <a:xfrm>
                <a:off x="7650800" y="2943050"/>
                <a:ext cx="951600" cy="116700"/>
              </a:xfrm>
              <a:prstGeom prst="rect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4" name="Google Shape;744;p43"/>
            <p:cNvGrpSpPr/>
            <p:nvPr/>
          </p:nvGrpSpPr>
          <p:grpSpPr>
            <a:xfrm>
              <a:off x="4549713" y="3569027"/>
              <a:ext cx="1501240" cy="135000"/>
              <a:chOff x="4538151" y="1489625"/>
              <a:chExt cx="1501240" cy="135000"/>
            </a:xfrm>
          </p:grpSpPr>
          <p:sp>
            <p:nvSpPr>
              <p:cNvPr id="745" name="Google Shape;745;p43"/>
              <p:cNvSpPr/>
              <p:nvPr/>
            </p:nvSpPr>
            <p:spPr>
              <a:xfrm>
                <a:off x="4538151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43"/>
              <p:cNvSpPr/>
              <p:nvPr/>
            </p:nvSpPr>
            <p:spPr>
              <a:xfrm>
                <a:off x="4695922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43"/>
              <p:cNvSpPr/>
              <p:nvPr/>
            </p:nvSpPr>
            <p:spPr>
              <a:xfrm>
                <a:off x="4853693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43"/>
              <p:cNvSpPr/>
              <p:nvPr/>
            </p:nvSpPr>
            <p:spPr>
              <a:xfrm>
                <a:off x="5011464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43"/>
              <p:cNvSpPr/>
              <p:nvPr/>
            </p:nvSpPr>
            <p:spPr>
              <a:xfrm>
                <a:off x="5169235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43"/>
              <p:cNvSpPr/>
              <p:nvPr/>
            </p:nvSpPr>
            <p:spPr>
              <a:xfrm>
                <a:off x="5327006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43"/>
              <p:cNvSpPr/>
              <p:nvPr/>
            </p:nvSpPr>
            <p:spPr>
              <a:xfrm>
                <a:off x="5484777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43"/>
              <p:cNvSpPr/>
              <p:nvPr/>
            </p:nvSpPr>
            <p:spPr>
              <a:xfrm>
                <a:off x="5642548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43"/>
              <p:cNvSpPr/>
              <p:nvPr/>
            </p:nvSpPr>
            <p:spPr>
              <a:xfrm>
                <a:off x="5800319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43"/>
              <p:cNvSpPr/>
              <p:nvPr/>
            </p:nvSpPr>
            <p:spPr>
              <a:xfrm>
                <a:off x="5958090" y="1489625"/>
                <a:ext cx="81300" cy="135000"/>
              </a:xfrm>
              <a:prstGeom prst="rect">
                <a:avLst/>
              </a:prstGeom>
              <a:solidFill>
                <a:srgbClr val="FAED00"/>
              </a:solidFill>
              <a:ln w="28575" cap="flat" cmpd="sng">
                <a:solidFill>
                  <a:srgbClr val="9C712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5" name="Google Shape;755;p43"/>
            <p:cNvSpPr/>
            <p:nvPr/>
          </p:nvSpPr>
          <p:spPr>
            <a:xfrm>
              <a:off x="4310333" y="1603346"/>
              <a:ext cx="1980000" cy="1980000"/>
            </a:xfrm>
            <a:prstGeom prst="roundRect">
              <a:avLst>
                <a:gd name="adj" fmla="val 14770"/>
              </a:avLst>
            </a:prstGeom>
            <a:solidFill>
              <a:srgbClr val="5ED3C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54000" rIns="0" bIns="540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dk1"/>
                  </a:solidFill>
                  <a:latin typeface="Quicksand SemiBold"/>
                  <a:ea typeface="Quicksand SemiBold"/>
                  <a:cs typeface="Quicksand SemiBold"/>
                  <a:sym typeface="Quicksand SemiBold"/>
                </a:rPr>
                <a:t>Processor</a:t>
              </a:r>
              <a:endParaRPr>
                <a:solidFill>
                  <a:schemeClr val="dk1"/>
                </a:solidFill>
                <a:latin typeface="Quicksand SemiBold"/>
                <a:ea typeface="Quicksand SemiBold"/>
                <a:cs typeface="Quicksand SemiBold"/>
                <a:sym typeface="Quicksand SemiBold"/>
              </a:endParaRPr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7902981" y="372775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8038927" y="372775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7902981" y="386500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8038927" y="386500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7902981" y="400225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8038927" y="400225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7902981" y="413950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8038927" y="4139500"/>
              <a:ext cx="93600" cy="90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44"/>
          <p:cNvSpPr txBox="1">
            <a:spLocks noGrp="1"/>
          </p:cNvSpPr>
          <p:nvPr>
            <p:ph type="body" idx="1"/>
          </p:nvPr>
        </p:nvSpPr>
        <p:spPr>
          <a:xfrm>
            <a:off x="311400" y="960925"/>
            <a:ext cx="4601700" cy="38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Main memory is memory that can be accessed </a:t>
            </a:r>
            <a:r>
              <a:rPr lang="en-GB" b="1"/>
              <a:t>directly by the processor</a:t>
            </a:r>
            <a:r>
              <a:rPr lang="en-GB"/>
              <a:t>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RAM (Random Access Memory) is main memory that consists of memory locations that store instructions or data which is being processed.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You will learn more about main memory and secondary storage in subsequent sessions.</a:t>
            </a:r>
            <a:endParaRPr/>
          </a:p>
        </p:txBody>
      </p:sp>
      <p:sp>
        <p:nvSpPr>
          <p:cNvPr id="769" name="Google Shape;769;p44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  <p:sp>
        <p:nvSpPr>
          <p:cNvPr id="770" name="Google Shape;770;p44"/>
          <p:cNvSpPr txBox="1">
            <a:spLocks noGrp="1"/>
          </p:cNvSpPr>
          <p:nvPr>
            <p:ph type="title"/>
          </p:nvPr>
        </p:nvSpPr>
        <p:spPr>
          <a:xfrm>
            <a:off x="311400" y="252024"/>
            <a:ext cx="8521200" cy="7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Main memory</a:t>
            </a:r>
            <a:endParaRPr/>
          </a:p>
        </p:txBody>
      </p:sp>
      <p:sp>
        <p:nvSpPr>
          <p:cNvPr id="771" name="Google Shape;771;p44"/>
          <p:cNvSpPr txBox="1">
            <a:spLocks noGrp="1"/>
          </p:cNvSpPr>
          <p:nvPr>
            <p:ph type="subTitle" idx="2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3</a:t>
            </a:r>
            <a:endParaRPr/>
          </a:p>
        </p:txBody>
      </p:sp>
      <p:pic>
        <p:nvPicPr>
          <p:cNvPr id="772" name="Google Shape;772;p44"/>
          <p:cNvPicPr preferRelativeResize="0"/>
          <p:nvPr/>
        </p:nvPicPr>
        <p:blipFill rotWithShape="1">
          <a:blip r:embed="rId3">
            <a:alphaModFix/>
          </a:blip>
          <a:srcRect t="19" b="29"/>
          <a:stretch/>
        </p:blipFill>
        <p:spPr>
          <a:xfrm>
            <a:off x="5065500" y="1113324"/>
            <a:ext cx="3926101" cy="2618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45"/>
          <p:cNvSpPr txBox="1">
            <a:spLocks noGrp="1"/>
          </p:cNvSpPr>
          <p:nvPr>
            <p:ph type="body" idx="1"/>
          </p:nvPr>
        </p:nvSpPr>
        <p:spPr>
          <a:xfrm>
            <a:off x="310900" y="1017725"/>
            <a:ext cx="4314300" cy="3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Motherboards can vary in size and shape depending on the device.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They are the main printed circuit board within a computer and hold the components such as the: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CPU (</a:t>
            </a:r>
            <a:r>
              <a:rPr lang="en-GB" b="1"/>
              <a:t>C</a:t>
            </a:r>
            <a:r>
              <a:rPr lang="en-GB"/>
              <a:t>entral </a:t>
            </a:r>
            <a:r>
              <a:rPr lang="en-GB" b="1"/>
              <a:t>P</a:t>
            </a:r>
            <a:r>
              <a:rPr lang="en-GB"/>
              <a:t>rocessing </a:t>
            </a:r>
            <a:r>
              <a:rPr lang="en-GB" b="1"/>
              <a:t>U</a:t>
            </a:r>
            <a:r>
              <a:rPr lang="en-GB"/>
              <a:t>nit)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RAM (</a:t>
            </a:r>
            <a:r>
              <a:rPr lang="en-GB" b="1"/>
              <a:t>R</a:t>
            </a:r>
            <a:r>
              <a:rPr lang="en-GB"/>
              <a:t>andom </a:t>
            </a:r>
            <a:r>
              <a:rPr lang="en-GB" b="1"/>
              <a:t>A</a:t>
            </a:r>
            <a:r>
              <a:rPr lang="en-GB"/>
              <a:t>ccess </a:t>
            </a:r>
            <a:r>
              <a:rPr lang="en-GB" b="1"/>
              <a:t>M</a:t>
            </a:r>
            <a:r>
              <a:rPr lang="en-GB"/>
              <a:t>emory)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GPU (</a:t>
            </a:r>
            <a:r>
              <a:rPr lang="en-GB" b="1"/>
              <a:t>G</a:t>
            </a:r>
            <a:r>
              <a:rPr lang="en-GB"/>
              <a:t>raphics </a:t>
            </a:r>
            <a:r>
              <a:rPr lang="en-GB" b="1"/>
              <a:t>P</a:t>
            </a:r>
            <a:r>
              <a:rPr lang="en-GB"/>
              <a:t>rocessing </a:t>
            </a:r>
            <a:r>
              <a:rPr lang="en-GB" b="1"/>
              <a:t>U</a:t>
            </a:r>
            <a:r>
              <a:rPr lang="en-GB"/>
              <a:t>nit)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BIOS (</a:t>
            </a:r>
            <a:r>
              <a:rPr lang="en-GB" b="1"/>
              <a:t>B</a:t>
            </a:r>
            <a:r>
              <a:rPr lang="en-GB"/>
              <a:t>asic </a:t>
            </a:r>
            <a:r>
              <a:rPr lang="en-GB" b="1"/>
              <a:t>I</a:t>
            </a:r>
            <a:r>
              <a:rPr lang="en-GB"/>
              <a:t>nput/</a:t>
            </a:r>
            <a:r>
              <a:rPr lang="en-GB" b="1"/>
              <a:t>O</a:t>
            </a:r>
            <a:r>
              <a:rPr lang="en-GB"/>
              <a:t>utput </a:t>
            </a:r>
            <a:r>
              <a:rPr lang="en-GB" b="1"/>
              <a:t>S</a:t>
            </a:r>
            <a:r>
              <a:rPr lang="en-GB"/>
              <a:t>ystem)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Heatsink and fan assembly</a:t>
            </a:r>
            <a:endParaRPr/>
          </a:p>
        </p:txBody>
      </p:sp>
      <p:sp>
        <p:nvSpPr>
          <p:cNvPr id="778" name="Google Shape;778;p45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Motherboard</a:t>
            </a:r>
            <a:endParaRPr/>
          </a:p>
        </p:txBody>
      </p:sp>
      <p:sp>
        <p:nvSpPr>
          <p:cNvPr id="779" name="Google Shape;779;p45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  <p:sp>
        <p:nvSpPr>
          <p:cNvPr id="780" name="Google Shape;780;p45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608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3</a:t>
            </a:r>
            <a:endParaRPr/>
          </a:p>
        </p:txBody>
      </p:sp>
      <p:pic>
        <p:nvPicPr>
          <p:cNvPr id="781" name="Google Shape;781;p45"/>
          <p:cNvPicPr preferRelativeResize="0"/>
          <p:nvPr/>
        </p:nvPicPr>
        <p:blipFill rotWithShape="1">
          <a:blip r:embed="rId3">
            <a:alphaModFix/>
          </a:blip>
          <a:srcRect l="19" r="19"/>
          <a:stretch/>
        </p:blipFill>
        <p:spPr>
          <a:xfrm>
            <a:off x="4786825" y="1011612"/>
            <a:ext cx="4214000" cy="3010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46"/>
          <p:cNvSpPr txBox="1"/>
          <p:nvPr/>
        </p:nvSpPr>
        <p:spPr>
          <a:xfrm>
            <a:off x="309304" y="3054775"/>
            <a:ext cx="4086000" cy="20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highlight>
                  <a:srgbClr val="CD2355"/>
                </a:highlight>
                <a:latin typeface="Quicksand"/>
                <a:ea typeface="Quicksand"/>
                <a:cs typeface="Quicksand"/>
                <a:sym typeface="Quicksand"/>
              </a:rPr>
              <a:t> Question 2 </a:t>
            </a:r>
            <a:r>
              <a:rPr lang="en-GB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r>
              <a:rPr lang="en-GB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Which two peripherals are classed as input devices?</a:t>
            </a:r>
            <a:endParaRPr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Scanner and printer</a:t>
            </a:r>
            <a:endParaRPr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Mouse and monitor</a:t>
            </a:r>
            <a:endParaRPr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Sensor and microphone</a:t>
            </a:r>
            <a:endParaRPr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87" name="Google Shape;787;p46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608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Retrieval activity</a:t>
            </a:r>
            <a:endParaRPr/>
          </a:p>
        </p:txBody>
      </p:sp>
      <p:sp>
        <p:nvSpPr>
          <p:cNvPr id="788" name="Google Shape;788;p46"/>
          <p:cNvSpPr txBox="1">
            <a:spLocks noGrp="1"/>
          </p:cNvSpPr>
          <p:nvPr>
            <p:ph type="title"/>
          </p:nvPr>
        </p:nvSpPr>
        <p:spPr>
          <a:xfrm>
            <a:off x="311400" y="159887"/>
            <a:ext cx="85212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Retrieval practice</a:t>
            </a:r>
            <a:endParaRPr/>
          </a:p>
        </p:txBody>
      </p:sp>
      <p:sp>
        <p:nvSpPr>
          <p:cNvPr id="789" name="Google Shape;789;p46"/>
          <p:cNvSpPr txBox="1"/>
          <p:nvPr/>
        </p:nvSpPr>
        <p:spPr>
          <a:xfrm>
            <a:off x="4889000" y="753621"/>
            <a:ext cx="4086000" cy="20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highlight>
                  <a:srgbClr val="CD2355"/>
                </a:highlight>
                <a:latin typeface="Quicksand"/>
                <a:ea typeface="Quicksand"/>
                <a:cs typeface="Quicksand"/>
                <a:sym typeface="Quicksand"/>
              </a:rPr>
              <a:t> Question  3 </a:t>
            </a:r>
            <a:r>
              <a:rPr lang="en-GB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r>
              <a:rPr lang="en-GB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Which of these cooling methods relies on a fan or pump?</a:t>
            </a:r>
            <a:endParaRPr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Passive cooling</a:t>
            </a:r>
            <a:endParaRPr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Mineral air cooling</a:t>
            </a:r>
            <a:endParaRPr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Active cooling</a:t>
            </a:r>
            <a:endParaRPr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90" name="Google Shape;790;p46"/>
          <p:cNvSpPr txBox="1"/>
          <p:nvPr/>
        </p:nvSpPr>
        <p:spPr>
          <a:xfrm>
            <a:off x="4888998" y="3019528"/>
            <a:ext cx="4086000" cy="20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highlight>
                  <a:srgbClr val="CD2355"/>
                </a:highlight>
                <a:latin typeface="Quicksand"/>
                <a:ea typeface="Quicksand"/>
                <a:cs typeface="Quicksand"/>
                <a:sym typeface="Quicksand"/>
              </a:rPr>
              <a:t> Question 4 </a:t>
            </a:r>
            <a:r>
              <a:rPr lang="en-GB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r>
              <a:rPr lang="en-GB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Which component of a computer system can execute an instruction?</a:t>
            </a:r>
            <a:endParaRPr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Arithmetic and logic unit</a:t>
            </a:r>
            <a:endParaRPr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Bus</a:t>
            </a:r>
            <a:endParaRPr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Clock</a:t>
            </a:r>
            <a:endParaRPr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91" name="Google Shape;791;p46"/>
          <p:cNvSpPr txBox="1"/>
          <p:nvPr/>
        </p:nvSpPr>
        <p:spPr>
          <a:xfrm>
            <a:off x="309603" y="847375"/>
            <a:ext cx="40860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  <a:highlight>
                  <a:srgbClr val="CD2355"/>
                </a:highlight>
                <a:latin typeface="Quicksand"/>
                <a:ea typeface="Quicksand"/>
                <a:cs typeface="Quicksand"/>
                <a:sym typeface="Quicksand"/>
              </a:rPr>
              <a:t> Question 1 </a:t>
            </a:r>
            <a:r>
              <a:rPr lang="en-GB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r>
              <a:rPr lang="en-GB" dirty="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dirty="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dirty="0">
                <a:latin typeface="Quicksand"/>
                <a:ea typeface="Quicksand"/>
                <a:cs typeface="Quicksand"/>
                <a:sym typeface="Quicksand"/>
              </a:rPr>
              <a:t>Which of the following are </a:t>
            </a:r>
            <a:r>
              <a:rPr lang="en-GB" b="1" dirty="0">
                <a:latin typeface="Quicksand"/>
                <a:ea typeface="Quicksand"/>
                <a:cs typeface="Quicksand"/>
                <a:sym typeface="Quicksand"/>
              </a:rPr>
              <a:t>not </a:t>
            </a:r>
            <a:r>
              <a:rPr lang="en-GB" dirty="0">
                <a:latin typeface="Quicksand"/>
                <a:ea typeface="Quicksand"/>
                <a:cs typeface="Quicksand"/>
                <a:sym typeface="Quicksand"/>
              </a:rPr>
              <a:t>included in the </a:t>
            </a:r>
            <a:r>
              <a:rPr lang="en-GB" sz="13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von Neumann architecture model?</a:t>
            </a:r>
            <a:endParaRPr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 dirty="0">
                <a:latin typeface="Quicksand"/>
                <a:ea typeface="Quicksand"/>
                <a:cs typeface="Quicksand"/>
                <a:sym typeface="Quicksand"/>
              </a:rPr>
              <a:t>Input/output controllers</a:t>
            </a:r>
            <a:endParaRPr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 dirty="0">
                <a:latin typeface="Quicksand"/>
                <a:ea typeface="Quicksand"/>
                <a:cs typeface="Quicksand"/>
                <a:sym typeface="Quicksand"/>
              </a:rPr>
              <a:t>Sensors</a:t>
            </a:r>
            <a:endParaRPr dirty="0"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 dirty="0">
                <a:latin typeface="Quicksand"/>
                <a:ea typeface="Quicksand"/>
                <a:cs typeface="Quicksand"/>
                <a:sym typeface="Quicksand"/>
              </a:rPr>
              <a:t>Main memory</a:t>
            </a:r>
            <a:endParaRPr dirty="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92" name="Google Shape;792;p46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  <p:sp>
        <p:nvSpPr>
          <p:cNvPr id="793" name="Google Shape;793;p46"/>
          <p:cNvSpPr txBox="1"/>
          <p:nvPr/>
        </p:nvSpPr>
        <p:spPr>
          <a:xfrm>
            <a:off x="309310" y="847950"/>
            <a:ext cx="40860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  <a:highlight>
                  <a:srgbClr val="CD2355"/>
                </a:highlight>
                <a:latin typeface="Quicksand"/>
                <a:ea typeface="Quicksand"/>
                <a:cs typeface="Quicksand"/>
                <a:sym typeface="Quicksand"/>
              </a:rPr>
              <a:t> Question 1 </a:t>
            </a:r>
            <a:r>
              <a:rPr lang="en-GB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r>
              <a:rPr lang="en-GB" dirty="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dirty="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dirty="0">
                <a:latin typeface="Quicksand"/>
                <a:ea typeface="Quicksand"/>
                <a:cs typeface="Quicksand"/>
                <a:sym typeface="Quicksand"/>
              </a:rPr>
              <a:t>Which of the following are </a:t>
            </a:r>
            <a:r>
              <a:rPr lang="en-GB" b="1" dirty="0">
                <a:latin typeface="Quicksand"/>
                <a:ea typeface="Quicksand"/>
                <a:cs typeface="Quicksand"/>
                <a:sym typeface="Quicksand"/>
              </a:rPr>
              <a:t>not </a:t>
            </a:r>
            <a:r>
              <a:rPr lang="en-GB" dirty="0">
                <a:latin typeface="Quicksand"/>
                <a:ea typeface="Quicksand"/>
                <a:cs typeface="Quicksand"/>
                <a:sym typeface="Quicksand"/>
              </a:rPr>
              <a:t>included in the </a:t>
            </a:r>
            <a:r>
              <a:rPr lang="en-GB" sz="13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von Neumann architecture model?</a:t>
            </a:r>
            <a:endParaRPr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 dirty="0">
                <a:latin typeface="Quicksand"/>
                <a:ea typeface="Quicksand"/>
                <a:cs typeface="Quicksand"/>
                <a:sym typeface="Quicksand"/>
              </a:rPr>
              <a:t>Input/output controllers</a:t>
            </a:r>
            <a:endParaRPr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 dirty="0">
                <a:sym typeface="Quicksand"/>
              </a:rPr>
              <a:t>Sensors</a:t>
            </a:r>
            <a:endParaRPr dirty="0"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 dirty="0">
                <a:latin typeface="Quicksand"/>
                <a:ea typeface="Quicksand"/>
                <a:cs typeface="Quicksand"/>
                <a:sym typeface="Quicksand"/>
              </a:rPr>
              <a:t>Main memory</a:t>
            </a:r>
            <a:endParaRPr dirty="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94" name="Google Shape;794;p46"/>
          <p:cNvSpPr txBox="1"/>
          <p:nvPr/>
        </p:nvSpPr>
        <p:spPr>
          <a:xfrm>
            <a:off x="4889000" y="753621"/>
            <a:ext cx="4086000" cy="20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highlight>
                  <a:srgbClr val="CD2355"/>
                </a:highlight>
                <a:latin typeface="Quicksand"/>
                <a:ea typeface="Quicksand"/>
                <a:cs typeface="Quicksand"/>
                <a:sym typeface="Quicksand"/>
              </a:rPr>
              <a:t> Question  3 </a:t>
            </a:r>
            <a:r>
              <a:rPr lang="en-GB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r>
              <a:rPr lang="en-GB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Which of these cooling methods relies on a fan or pump?</a:t>
            </a:r>
            <a:endParaRPr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Passive cooling</a:t>
            </a:r>
            <a:endParaRPr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>
                <a:latin typeface="Quicksand"/>
                <a:ea typeface="Quicksand"/>
                <a:cs typeface="Quicksand"/>
                <a:sym typeface="Quicksand"/>
              </a:rPr>
              <a:t>Mineral air cooling</a:t>
            </a:r>
            <a:endParaRPr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 b="1">
                <a:latin typeface="Quicksand"/>
                <a:ea typeface="Quicksand"/>
                <a:cs typeface="Quicksand"/>
                <a:sym typeface="Quicksand"/>
              </a:rPr>
              <a:t>Active cooling</a:t>
            </a:r>
            <a:endParaRPr b="1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95" name="Google Shape;795;p46"/>
          <p:cNvSpPr txBox="1"/>
          <p:nvPr/>
        </p:nvSpPr>
        <p:spPr>
          <a:xfrm>
            <a:off x="312741" y="3054775"/>
            <a:ext cx="4086000" cy="20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  <a:highlight>
                  <a:srgbClr val="CD2355"/>
                </a:highlight>
                <a:latin typeface="Quicksand"/>
                <a:ea typeface="Quicksand"/>
                <a:cs typeface="Quicksand"/>
                <a:sym typeface="Quicksand"/>
              </a:rPr>
              <a:t> Question 2 </a:t>
            </a:r>
            <a:r>
              <a:rPr lang="en-GB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r>
              <a:rPr lang="en-GB" dirty="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dirty="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dirty="0">
                <a:latin typeface="Quicksand"/>
                <a:ea typeface="Quicksand"/>
                <a:cs typeface="Quicksand"/>
                <a:sym typeface="Quicksand"/>
              </a:rPr>
              <a:t>Which two peripherals are classed as input devices?</a:t>
            </a:r>
            <a:endParaRPr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 dirty="0">
                <a:latin typeface="Quicksand"/>
                <a:ea typeface="Quicksand"/>
                <a:cs typeface="Quicksand"/>
                <a:sym typeface="Quicksand"/>
              </a:rPr>
              <a:t>Scanner and printer</a:t>
            </a:r>
            <a:endParaRPr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 dirty="0">
                <a:latin typeface="Quicksand"/>
                <a:ea typeface="Quicksand"/>
                <a:cs typeface="Quicksand"/>
                <a:sym typeface="Quicksand"/>
              </a:rPr>
              <a:t>Mouse and monitor</a:t>
            </a:r>
            <a:endParaRPr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 b="1" dirty="0">
                <a:latin typeface="Quicksand"/>
                <a:ea typeface="Quicksand"/>
                <a:cs typeface="Quicksand"/>
                <a:sym typeface="Quicksand"/>
              </a:rPr>
              <a:t>Sensor and microphone</a:t>
            </a:r>
            <a:endParaRPr b="1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96" name="Google Shape;796;p46"/>
          <p:cNvSpPr txBox="1"/>
          <p:nvPr/>
        </p:nvSpPr>
        <p:spPr>
          <a:xfrm>
            <a:off x="4884988" y="3019528"/>
            <a:ext cx="4086000" cy="20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  <a:highlight>
                  <a:srgbClr val="CD2355"/>
                </a:highlight>
                <a:latin typeface="Quicksand"/>
                <a:ea typeface="Quicksand"/>
                <a:cs typeface="Quicksand"/>
                <a:sym typeface="Quicksand"/>
              </a:rPr>
              <a:t> Question 4 </a:t>
            </a:r>
            <a:r>
              <a:rPr lang="en-GB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r>
              <a:rPr lang="en-GB" dirty="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dirty="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dirty="0">
                <a:latin typeface="Quicksand"/>
                <a:ea typeface="Quicksand"/>
                <a:cs typeface="Quicksand"/>
                <a:sym typeface="Quicksand"/>
              </a:rPr>
              <a:t>Which component of a computer system can execute an instruction?</a:t>
            </a:r>
            <a:endParaRPr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12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 b="1" dirty="0">
                <a:latin typeface="Quicksand"/>
                <a:ea typeface="Quicksand"/>
                <a:cs typeface="Quicksand"/>
                <a:sym typeface="Quicksand"/>
              </a:rPr>
              <a:t>Arithmetic and logic unit</a:t>
            </a:r>
            <a:endParaRPr b="1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 dirty="0">
                <a:latin typeface="Quicksand"/>
                <a:ea typeface="Quicksand"/>
                <a:cs typeface="Quicksand"/>
                <a:sym typeface="Quicksand"/>
              </a:rPr>
              <a:t>Bus</a:t>
            </a:r>
            <a:endParaRPr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1750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>
                <a:srgbClr val="CD2355"/>
              </a:buClr>
              <a:buSzPts val="1400"/>
              <a:buFont typeface="Quicksand"/>
              <a:buAutoNum type="alphaUcPeriod"/>
            </a:pPr>
            <a:r>
              <a:rPr lang="en-GB" dirty="0">
                <a:latin typeface="Quicksand"/>
                <a:ea typeface="Quicksand"/>
                <a:cs typeface="Quicksand"/>
                <a:sym typeface="Quicksand"/>
              </a:rPr>
              <a:t>Clock</a:t>
            </a:r>
            <a:endParaRPr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47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>
                <a:solidFill>
                  <a:schemeClr val="lt1"/>
                </a:solidFill>
              </a:rPr>
              <a:t>Apply it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02" name="Google Shape;802;p47"/>
          <p:cNvSpPr txBox="1">
            <a:spLocks noGrp="1"/>
          </p:cNvSpPr>
          <p:nvPr>
            <p:ph type="title"/>
          </p:nvPr>
        </p:nvSpPr>
        <p:spPr>
          <a:xfrm>
            <a:off x="82300" y="-67488"/>
            <a:ext cx="85212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>
                <a:solidFill>
                  <a:schemeClr val="lt1"/>
                </a:solidFill>
              </a:rPr>
              <a:t>Apply it – activity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03" name="Google Shape;803;p47"/>
          <p:cNvSpPr txBox="1">
            <a:spLocks noGrp="1"/>
          </p:cNvSpPr>
          <p:nvPr>
            <p:ph type="body" idx="1"/>
          </p:nvPr>
        </p:nvSpPr>
        <p:spPr>
          <a:xfrm>
            <a:off x="-95500" y="615925"/>
            <a:ext cx="67998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GB" sz="1400">
                <a:solidFill>
                  <a:schemeClr val="lt1"/>
                </a:solidFill>
              </a:rPr>
              <a:t>Ella is a personal trainer who has decided to set up her own fitness suite. She has rented a room at the local leisure centre, which already has some fitness machines and weights. </a:t>
            </a:r>
            <a:endParaRPr sz="1400"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GB" sz="1400">
                <a:solidFill>
                  <a:schemeClr val="lt1"/>
                </a:solidFill>
              </a:rPr>
              <a:t>She has a high-specification laptop which she can use for administrative tasks, but is keen to invest in more technology for other areas of the business. She has received a grant of £10,000 from the local council through an initiative to improve the health and wellbeing of the local population. </a:t>
            </a:r>
            <a:endParaRPr sz="1400"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-GB" sz="1400">
                <a:solidFill>
                  <a:schemeClr val="lt1"/>
                </a:solidFill>
              </a:rPr>
              <a:t>There are </a:t>
            </a:r>
            <a:r>
              <a:rPr lang="en-GB" sz="1400" b="1">
                <a:solidFill>
                  <a:schemeClr val="lt1"/>
                </a:solidFill>
              </a:rPr>
              <a:t>two</a:t>
            </a:r>
            <a:r>
              <a:rPr lang="en-GB" sz="1400">
                <a:solidFill>
                  <a:schemeClr val="lt1"/>
                </a:solidFill>
              </a:rPr>
              <a:t> areas that Ella would like to focus on:</a:t>
            </a:r>
            <a:endParaRPr sz="1400">
              <a:solidFill>
                <a:schemeClr val="lt1"/>
              </a:solidFill>
            </a:endParaRPr>
          </a:p>
          <a:p>
            <a:pPr marL="914400" lvl="1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-GB" b="1">
                <a:solidFill>
                  <a:schemeClr val="lt1"/>
                </a:solidFill>
              </a:rPr>
              <a:t>Entry/exit to the fitness suite</a:t>
            </a:r>
            <a:r>
              <a:rPr lang="en-GB">
                <a:solidFill>
                  <a:schemeClr val="lt1"/>
                </a:solidFill>
              </a:rPr>
              <a:t> as she doesn’t want general leisure centre visitors to have access to the fitness suite</a:t>
            </a:r>
            <a:endParaRPr>
              <a:solidFill>
                <a:schemeClr val="lt1"/>
              </a:solidFill>
            </a:endParaRPr>
          </a:p>
          <a:p>
            <a:pPr marL="914400" lvl="1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-GB" b="1">
                <a:solidFill>
                  <a:schemeClr val="lt1"/>
                </a:solidFill>
              </a:rPr>
              <a:t>Entertainment</a:t>
            </a:r>
            <a:r>
              <a:rPr lang="en-GB">
                <a:solidFill>
                  <a:schemeClr val="lt1"/>
                </a:solidFill>
              </a:rPr>
              <a:t> for clients using the fitness suite </a:t>
            </a:r>
            <a:endParaRPr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400"/>
              <a:buChar char="●"/>
            </a:pPr>
            <a:r>
              <a:rPr lang="en-GB" sz="1400">
                <a:solidFill>
                  <a:schemeClr val="lt1"/>
                </a:solidFill>
              </a:rPr>
              <a:t>Produce a </a:t>
            </a:r>
            <a:r>
              <a:rPr lang="en-GB" sz="1400" b="1">
                <a:solidFill>
                  <a:schemeClr val="lt1"/>
                </a:solidFill>
              </a:rPr>
              <a:t>proposal </a:t>
            </a:r>
            <a:r>
              <a:rPr lang="en-GB" sz="1400">
                <a:solidFill>
                  <a:schemeClr val="lt1"/>
                </a:solidFill>
              </a:rPr>
              <a:t>that specifies the hardware Ella should invest in. You should explain the purpose of each device and justify your choices by explaining how they would benefit the business. 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804" name="Google Shape;804;p47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  <p:pic>
        <p:nvPicPr>
          <p:cNvPr id="805" name="Google Shape;80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6700" y="783012"/>
            <a:ext cx="2134900" cy="3195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48"/>
          <p:cNvSpPr txBox="1">
            <a:spLocks noGrp="1"/>
          </p:cNvSpPr>
          <p:nvPr>
            <p:ph type="subTitle" idx="2"/>
          </p:nvPr>
        </p:nvSpPr>
        <p:spPr>
          <a:xfrm>
            <a:off x="6840000" y="0"/>
            <a:ext cx="19611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>
                <a:solidFill>
                  <a:schemeClr val="lt1"/>
                </a:solidFill>
              </a:rPr>
              <a:t>Apply it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11" name="Google Shape;811;p48"/>
          <p:cNvSpPr txBox="1">
            <a:spLocks noGrp="1"/>
          </p:cNvSpPr>
          <p:nvPr>
            <p:ph type="title"/>
          </p:nvPr>
        </p:nvSpPr>
        <p:spPr>
          <a:xfrm>
            <a:off x="310900" y="823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>
                <a:solidFill>
                  <a:schemeClr val="lt1"/>
                </a:solidFill>
              </a:rPr>
              <a:t>Apply it – possible solutions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12" name="Google Shape;812;p48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  <p:graphicFrame>
        <p:nvGraphicFramePr>
          <p:cNvPr id="813" name="Google Shape;813;p48"/>
          <p:cNvGraphicFramePr/>
          <p:nvPr/>
        </p:nvGraphicFramePr>
        <p:xfrm>
          <a:off x="258800" y="789100"/>
          <a:ext cx="8411700" cy="3708400"/>
        </p:xfrm>
        <a:graphic>
          <a:graphicData uri="http://schemas.openxmlformats.org/drawingml/2006/table">
            <a:tbl>
              <a:tblPr>
                <a:noFill/>
                <a:tableStyleId>{AA47C6FB-10AA-4D4E-87A0-59B767ABB805}</a:tableStyleId>
              </a:tblPr>
              <a:tblGrid>
                <a:gridCol w="280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7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Device</a:t>
                      </a:r>
                      <a:endParaRPr sz="1500" b="1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Purpose</a:t>
                      </a:r>
                      <a:endParaRPr sz="1500" b="1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Justification</a:t>
                      </a:r>
                      <a:endParaRPr sz="1500" b="1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solidFill>
                            <a:schemeClr val="dk1"/>
                          </a:solidFill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Swipe entry/exit system</a:t>
                      </a:r>
                      <a:endParaRPr sz="1500">
                        <a:solidFill>
                          <a:schemeClr val="dk1"/>
                        </a:solidFill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L="63500" marR="63500" marT="63500" marB="63500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solidFill>
                            <a:schemeClr val="dk1"/>
                          </a:solidFill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To open the door when triggered by an authorised entry device.</a:t>
                      </a:r>
                      <a:endParaRPr sz="1500">
                        <a:solidFill>
                          <a:schemeClr val="dk1"/>
                        </a:solidFill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L="63500" marR="63500" marT="63500" marB="63500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solidFill>
                            <a:schemeClr val="dk1"/>
                          </a:solidFill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Would allow clients to enter/exit the room without Ella having to go to the door. Would record who came in and at what time, and when they exited the room. </a:t>
                      </a:r>
                      <a:endParaRPr sz="1500">
                        <a:solidFill>
                          <a:schemeClr val="dk1"/>
                        </a:solidFill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L="63500" marR="63500" marT="63500" marB="63500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Music streaming system</a:t>
                      </a:r>
                      <a:endParaRPr sz="1500">
                        <a:solidFill>
                          <a:schemeClr val="dk1"/>
                        </a:solidFill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Smart speakers connected to a control system.</a:t>
                      </a:r>
                      <a:endParaRPr sz="1500">
                        <a:solidFill>
                          <a:schemeClr val="dk1"/>
                        </a:solidFill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The music could be streamed from the laptop and could provide sound to suit the particular type of training session/activity being undertaken. </a:t>
                      </a:r>
                      <a:endParaRPr sz="1500">
                        <a:solidFill>
                          <a:schemeClr val="dk1"/>
                        </a:solidFill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Smart TV</a:t>
                      </a:r>
                      <a:endParaRPr sz="15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Smart TV to play news or music channels. </a:t>
                      </a:r>
                      <a:endParaRPr sz="150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dirty="0">
                          <a:latin typeface="Handlee"/>
                          <a:ea typeface="Handlee"/>
                          <a:cs typeface="Handlee"/>
                          <a:sym typeface="Handlee"/>
                        </a:rPr>
                        <a:t>The TV could be in a location that customers can watch whilst they are using fitness equipment. Ella could connect via the internet. </a:t>
                      </a:r>
                      <a:endParaRPr sz="1500" dirty="0">
                        <a:latin typeface="Handlee"/>
                        <a:ea typeface="Handlee"/>
                        <a:cs typeface="Handlee"/>
                        <a:sym typeface="Handlee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49"/>
          <p:cNvSpPr txBox="1">
            <a:spLocks noGrp="1"/>
          </p:cNvSpPr>
          <p:nvPr>
            <p:ph type="body" idx="2"/>
          </p:nvPr>
        </p:nvSpPr>
        <p:spPr>
          <a:xfrm>
            <a:off x="375950" y="1017725"/>
            <a:ext cx="4096500" cy="3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600" b="1"/>
              <a:t>In this lesson, you…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lang="en-GB" sz="1600" b="1"/>
              <a:t>Recognised</a:t>
            </a:r>
            <a:r>
              <a:rPr lang="en-GB" sz="1600"/>
              <a:t> key features of a computer system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lang="en-GB" sz="1600" b="1"/>
              <a:t>Compared</a:t>
            </a:r>
            <a:r>
              <a:rPr lang="en-GB" sz="1600"/>
              <a:t> a range of digital devices, considering purpose and features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lang="en-GB" sz="1600" b="1"/>
              <a:t>Identified</a:t>
            </a:r>
            <a:r>
              <a:rPr lang="en-GB" sz="1600"/>
              <a:t> the role of key hardware components and peripherals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lang="en-GB" sz="1600" b="1"/>
              <a:t>Applied </a:t>
            </a:r>
            <a:r>
              <a:rPr lang="en-GB" sz="1600"/>
              <a:t>your knowledge of computer systems and hardware to real-world scenarios</a:t>
            </a:r>
            <a:endParaRPr sz="160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400" b="1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400" b="1"/>
          </a:p>
        </p:txBody>
      </p:sp>
      <p:sp>
        <p:nvSpPr>
          <p:cNvPr id="819" name="Google Shape;819;p49"/>
          <p:cNvSpPr txBox="1">
            <a:spLocks noGrp="1"/>
          </p:cNvSpPr>
          <p:nvPr>
            <p:ph type="title"/>
          </p:nvPr>
        </p:nvSpPr>
        <p:spPr>
          <a:xfrm>
            <a:off x="311400" y="309612"/>
            <a:ext cx="85212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Next lesson</a:t>
            </a:r>
            <a:endParaRPr/>
          </a:p>
        </p:txBody>
      </p:sp>
      <p:sp>
        <p:nvSpPr>
          <p:cNvPr id="820" name="Google Shape;820;p49"/>
          <p:cNvSpPr txBox="1">
            <a:spLocks noGrp="1"/>
          </p:cNvSpPr>
          <p:nvPr>
            <p:ph type="body" idx="1"/>
          </p:nvPr>
        </p:nvSpPr>
        <p:spPr>
          <a:xfrm>
            <a:off x="4589625" y="941536"/>
            <a:ext cx="4096500" cy="36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700" b="1"/>
              <a:t>Next lesson, you will…</a:t>
            </a:r>
            <a:endParaRPr sz="1700" b="1"/>
          </a:p>
          <a:p>
            <a:pPr marL="457200" lvl="0" indent="-32385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●"/>
            </a:pPr>
            <a:r>
              <a:rPr lang="en-GB" sz="1500" b="1"/>
              <a:t>Identify </a:t>
            </a:r>
            <a:r>
              <a:rPr lang="en-GB" sz="1500"/>
              <a:t>the purpose of software used in computer systems</a:t>
            </a:r>
            <a:endParaRPr sz="150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●"/>
            </a:pPr>
            <a:r>
              <a:rPr lang="en-GB" sz="1500" b="1"/>
              <a:t>Compare </a:t>
            </a:r>
            <a:r>
              <a:rPr lang="en-GB" sz="1500"/>
              <a:t>different types of software, considering purpose and features</a:t>
            </a:r>
            <a:endParaRPr sz="150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●"/>
            </a:pPr>
            <a:r>
              <a:rPr lang="en-GB" sz="1500" b="1"/>
              <a:t>Explore </a:t>
            </a:r>
            <a:r>
              <a:rPr lang="en-GB" sz="1500"/>
              <a:t>the role of the operating system</a:t>
            </a:r>
            <a:endParaRPr sz="150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●"/>
            </a:pPr>
            <a:r>
              <a:rPr lang="en-GB" sz="1500" b="1"/>
              <a:t>Apply </a:t>
            </a:r>
            <a:r>
              <a:rPr lang="en-GB" sz="1500"/>
              <a:t>your knowledge of computer systems and software to real-world scenarios</a:t>
            </a:r>
            <a:endParaRPr sz="1500"/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500" b="1"/>
          </a:p>
        </p:txBody>
      </p:sp>
      <p:sp>
        <p:nvSpPr>
          <p:cNvPr id="821" name="Google Shape;821;p49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Summary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Starter activity</a:t>
            </a:r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What is a computer?</a:t>
            </a:r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Which of these devices are computers? </a:t>
            </a:r>
            <a:r>
              <a:rPr lang="en-GB" b="1"/>
              <a:t>Do they have the characteristics you discussed?</a:t>
            </a:r>
            <a:endParaRPr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Mobile phone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Video game console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A tablet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Calculator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Smartwatch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Laser pointer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Coffee machine</a:t>
            </a:r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pic>
        <p:nvPicPr>
          <p:cNvPr id="101" name="Google Shape;10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9800" y="1164012"/>
            <a:ext cx="4431799" cy="295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310900" y="941525"/>
            <a:ext cx="51234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700" b="1"/>
              <a:t>In this lesson, you will:</a:t>
            </a:r>
            <a:endParaRPr sz="17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100" b="1"/>
          </a:p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Char char="●"/>
            </a:pPr>
            <a:r>
              <a:rPr lang="en-GB" sz="1700" b="1"/>
              <a:t>Recognise</a:t>
            </a:r>
            <a:r>
              <a:rPr lang="en-GB" sz="1700"/>
              <a:t> key features of a computer system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Char char="●"/>
            </a:pPr>
            <a:r>
              <a:rPr lang="en-GB" sz="1700" b="1"/>
              <a:t>Compare</a:t>
            </a:r>
            <a:r>
              <a:rPr lang="en-GB" sz="1700"/>
              <a:t> a range of digital devices, considering purpose and features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Char char="●"/>
            </a:pPr>
            <a:r>
              <a:rPr lang="en-GB" sz="1700" b="1"/>
              <a:t>Identify</a:t>
            </a:r>
            <a:r>
              <a:rPr lang="en-GB" sz="1700"/>
              <a:t> the role of key hardware components and peripherals</a:t>
            </a:r>
            <a:endParaRPr sz="1700"/>
          </a:p>
          <a:p>
            <a:pPr marL="457200" lvl="0" indent="-336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700"/>
              <a:buChar char="●"/>
            </a:pPr>
            <a:r>
              <a:rPr lang="en-GB" sz="1700" b="1"/>
              <a:t>Apply </a:t>
            </a:r>
            <a:r>
              <a:rPr lang="en-GB" sz="1700"/>
              <a:t>your knowledge of computer systems and hardware to real-world scenarios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700"/>
          </a:p>
        </p:txBody>
      </p:sp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b="1">
                <a:latin typeface="Quicksand"/>
                <a:ea typeface="Quicksand"/>
                <a:cs typeface="Quicksand"/>
                <a:sym typeface="Quicksand"/>
              </a:rPr>
              <a:t>Lesson </a:t>
            </a:r>
            <a:r>
              <a:rPr lang="en-GB"/>
              <a:t>1</a:t>
            </a:r>
            <a:r>
              <a:rPr lang="en-GB" b="1">
                <a:latin typeface="Quicksand"/>
                <a:ea typeface="Quicksand"/>
                <a:cs typeface="Quicksand"/>
                <a:sym typeface="Quicksand"/>
              </a:rPr>
              <a:t>: </a:t>
            </a:r>
            <a:r>
              <a:rPr lang="en-GB"/>
              <a:t>Computer systems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2"/>
          </p:nvPr>
        </p:nvSpPr>
        <p:spPr>
          <a:xfrm>
            <a:off x="5257800" y="0"/>
            <a:ext cx="35649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b="0"/>
              <a:t>Objectives</a:t>
            </a:r>
            <a:endParaRPr b="0"/>
          </a:p>
        </p:txBody>
      </p:sp>
      <p:sp>
        <p:nvSpPr>
          <p:cNvPr id="109" name="Google Shape;109;p17"/>
          <p:cNvSpPr txBox="1">
            <a:spLocks noGrp="1"/>
          </p:cNvSpPr>
          <p:nvPr>
            <p:ph type="sldNum" idx="4294967295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sp>
        <p:nvSpPr>
          <p:cNvPr id="110" name="Google Shape;110;p17"/>
          <p:cNvSpPr txBox="1"/>
          <p:nvPr/>
        </p:nvSpPr>
        <p:spPr>
          <a:xfrm>
            <a:off x="5971800" y="1954475"/>
            <a:ext cx="2852400" cy="17856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Quicksand"/>
                <a:ea typeface="Quicksand"/>
                <a:cs typeface="Quicksand"/>
                <a:sym typeface="Quicksand"/>
              </a:rPr>
              <a:t>General competencies:</a:t>
            </a:r>
            <a:endParaRPr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Quicksand"/>
              <a:ea typeface="Quicksand"/>
              <a:cs typeface="Quicksand"/>
              <a:sym typeface="Quicksand"/>
            </a:endParaRPr>
          </a:p>
          <a:p>
            <a:pPr marL="360000" lvl="0" indent="-2984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Quicksand"/>
              <a:buChar char="●"/>
            </a:pPr>
            <a:r>
              <a:rPr lang="en-GB" sz="1100">
                <a:latin typeface="Quicksand"/>
                <a:ea typeface="Quicksand"/>
                <a:cs typeface="Quicksand"/>
                <a:sym typeface="Quicksand"/>
              </a:rPr>
              <a:t>E1 - convey technical information</a:t>
            </a:r>
            <a:endParaRPr sz="1100">
              <a:latin typeface="Quicksand"/>
              <a:ea typeface="Quicksand"/>
              <a:cs typeface="Quicksand"/>
              <a:sym typeface="Quicksand"/>
            </a:endParaRPr>
          </a:p>
          <a:p>
            <a:pPr marL="360000" lvl="0" indent="-2984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Quicksand"/>
              <a:buChar char="●"/>
            </a:pPr>
            <a:r>
              <a:rPr lang="en-GB" sz="1100">
                <a:latin typeface="Quicksand"/>
                <a:ea typeface="Quicksand"/>
                <a:cs typeface="Quicksand"/>
                <a:sym typeface="Quicksand"/>
              </a:rPr>
              <a:t>E2 - present information and ideas</a:t>
            </a:r>
            <a:endParaRPr sz="1100">
              <a:latin typeface="Quicksand"/>
              <a:ea typeface="Quicksand"/>
              <a:cs typeface="Quicksand"/>
              <a:sym typeface="Quicksand"/>
            </a:endParaRPr>
          </a:p>
          <a:p>
            <a:pPr marL="360000" lvl="0" indent="-2984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Quicksand"/>
              <a:buChar char="●"/>
            </a:pPr>
            <a:r>
              <a:rPr lang="en-GB" sz="1100">
                <a:latin typeface="Quicksand"/>
                <a:ea typeface="Quicksand"/>
                <a:cs typeface="Quicksand"/>
                <a:sym typeface="Quicksand"/>
              </a:rPr>
              <a:t>E3 - create texts </a:t>
            </a:r>
            <a:endParaRPr sz="1100">
              <a:latin typeface="Quicksand"/>
              <a:ea typeface="Quicksand"/>
              <a:cs typeface="Quicksand"/>
              <a:sym typeface="Quicksand"/>
            </a:endParaRPr>
          </a:p>
          <a:p>
            <a:pPr marL="360000" lvl="0" indent="-2984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Quicksand"/>
              <a:buChar char="●"/>
            </a:pPr>
            <a:r>
              <a:rPr lang="en-GB" sz="1100">
                <a:latin typeface="Quicksand"/>
                <a:ea typeface="Quicksand"/>
                <a:cs typeface="Quicksand"/>
                <a:sym typeface="Quicksand"/>
              </a:rPr>
              <a:t>E4 - summarise information</a:t>
            </a:r>
            <a:endParaRPr sz="1100">
              <a:latin typeface="Quicksand"/>
              <a:ea typeface="Quicksand"/>
              <a:cs typeface="Quicksand"/>
              <a:sym typeface="Quicksand"/>
            </a:endParaRPr>
          </a:p>
          <a:p>
            <a:pPr marL="360000" lvl="0" indent="-2984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Quicksand"/>
              <a:buChar char="●"/>
            </a:pPr>
            <a:r>
              <a:rPr lang="en-GB" sz="1100">
                <a:latin typeface="Quicksand"/>
                <a:ea typeface="Quicksand"/>
                <a:cs typeface="Quicksand"/>
                <a:sym typeface="Quicksand"/>
              </a:rPr>
              <a:t>E6 - take part in discussions</a:t>
            </a:r>
            <a:endParaRPr sz="1100">
              <a:latin typeface="Quicksand"/>
              <a:ea typeface="Quicksand"/>
              <a:cs typeface="Quicksand"/>
              <a:sym typeface="Quicksand"/>
            </a:endParaRPr>
          </a:p>
          <a:p>
            <a:pPr marL="360000" lvl="0" indent="-2984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Quicksand"/>
              <a:buChar char="●"/>
            </a:pPr>
            <a:r>
              <a:rPr lang="en-GB" sz="1100">
                <a:latin typeface="Quicksand"/>
                <a:ea typeface="Quicksand"/>
                <a:cs typeface="Quicksand"/>
                <a:sym typeface="Quicksand"/>
              </a:rPr>
              <a:t>D1 - use digital technology</a:t>
            </a:r>
            <a:endParaRPr sz="1100">
              <a:latin typeface="Quicksand"/>
              <a:ea typeface="Quicksand"/>
              <a:cs typeface="Quicksand"/>
              <a:sym typeface="Quicksand"/>
            </a:endParaRPr>
          </a:p>
          <a:p>
            <a:pPr marL="360000" lvl="0" indent="-2984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Quicksand"/>
              <a:buChar char="●"/>
            </a:pPr>
            <a:r>
              <a:rPr lang="en-GB" sz="1100">
                <a:latin typeface="Quicksand"/>
                <a:ea typeface="Quicksand"/>
                <a:cs typeface="Quicksand"/>
                <a:sym typeface="Quicksand"/>
              </a:rPr>
              <a:t>D3 - communicate and collaborate</a:t>
            </a:r>
            <a:endParaRPr sz="110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/>
          <p:nvPr/>
        </p:nvSpPr>
        <p:spPr>
          <a:xfrm>
            <a:off x="4735525" y="1170075"/>
            <a:ext cx="4096500" cy="2152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Activity 1</a:t>
            </a:r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What is a computer?</a:t>
            </a:r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1"/>
          </p:nvPr>
        </p:nvSpPr>
        <p:spPr>
          <a:xfrm>
            <a:off x="310900" y="1017724"/>
            <a:ext cx="40965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/>
              <a:t>A programmable device that takes data as inputs, processes it, and then outputs the data so it can be used. 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/>
              <a:t>During processing, data may be stored for later retrieval.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This is often described as the </a:t>
            </a:r>
            <a:r>
              <a:rPr lang="en-GB" b="1"/>
              <a:t>I</a:t>
            </a:r>
            <a:r>
              <a:rPr lang="en-GB"/>
              <a:t>nput, </a:t>
            </a:r>
            <a:r>
              <a:rPr lang="en-GB" b="1"/>
              <a:t>P</a:t>
            </a:r>
            <a:r>
              <a:rPr lang="en-GB"/>
              <a:t>rocess, </a:t>
            </a:r>
            <a:r>
              <a:rPr lang="en-GB" b="1"/>
              <a:t>O</a:t>
            </a:r>
            <a:r>
              <a:rPr lang="en-GB"/>
              <a:t>utput and </a:t>
            </a:r>
            <a:r>
              <a:rPr lang="en-GB" b="1"/>
              <a:t>S</a:t>
            </a:r>
            <a:r>
              <a:rPr lang="en-GB"/>
              <a:t>torage model.</a:t>
            </a:r>
            <a:endParaRPr b="1"/>
          </a:p>
        </p:txBody>
      </p:sp>
      <p:sp>
        <p:nvSpPr>
          <p:cNvPr id="119" name="Google Shape;119;p18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sp>
        <p:nvSpPr>
          <p:cNvPr id="120" name="Google Shape;120;p18"/>
          <p:cNvSpPr txBox="1"/>
          <p:nvPr/>
        </p:nvSpPr>
        <p:spPr>
          <a:xfrm>
            <a:off x="7685275" y="1459463"/>
            <a:ext cx="968700" cy="461700"/>
          </a:xfrm>
          <a:prstGeom prst="rect">
            <a:avLst/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Output</a:t>
            </a:r>
            <a:endParaRPr sz="18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121" name="Google Shape;121;p18"/>
          <p:cNvCxnSpPr>
            <a:stCxn id="122" idx="3"/>
            <a:endCxn id="120" idx="1"/>
          </p:cNvCxnSpPr>
          <p:nvPr/>
        </p:nvCxnSpPr>
        <p:spPr>
          <a:xfrm>
            <a:off x="7337925" y="1690313"/>
            <a:ext cx="347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123" name="Google Shape;123;p18"/>
          <p:cNvSpPr txBox="1"/>
          <p:nvPr/>
        </p:nvSpPr>
        <p:spPr>
          <a:xfrm>
            <a:off x="4951475" y="1459463"/>
            <a:ext cx="968700" cy="461700"/>
          </a:xfrm>
          <a:prstGeom prst="rect">
            <a:avLst/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Input</a:t>
            </a:r>
            <a:endParaRPr sz="18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6267525" y="1459463"/>
            <a:ext cx="1070400" cy="461700"/>
          </a:xfrm>
          <a:prstGeom prst="rect">
            <a:avLst/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Process</a:t>
            </a:r>
            <a:endParaRPr sz="18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124" name="Google Shape;124;p18"/>
          <p:cNvCxnSpPr>
            <a:stCxn id="123" idx="3"/>
            <a:endCxn id="122" idx="1"/>
          </p:cNvCxnSpPr>
          <p:nvPr/>
        </p:nvCxnSpPr>
        <p:spPr>
          <a:xfrm>
            <a:off x="5920175" y="1690313"/>
            <a:ext cx="347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125" name="Google Shape;125;p18"/>
          <p:cNvSpPr txBox="1"/>
          <p:nvPr/>
        </p:nvSpPr>
        <p:spPr>
          <a:xfrm>
            <a:off x="6216225" y="2651017"/>
            <a:ext cx="1173000" cy="4617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accent6"/>
                </a:solidFill>
                <a:latin typeface="Quicksand"/>
                <a:ea typeface="Quicksand"/>
                <a:cs typeface="Quicksand"/>
                <a:sym typeface="Quicksand"/>
              </a:rPr>
              <a:t>Storage</a:t>
            </a:r>
            <a:endParaRPr sz="1800" b="1">
              <a:solidFill>
                <a:schemeClr val="accent6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126" name="Google Shape;126;p18"/>
          <p:cNvCxnSpPr/>
          <p:nvPr/>
        </p:nvCxnSpPr>
        <p:spPr>
          <a:xfrm>
            <a:off x="6971100" y="1971466"/>
            <a:ext cx="0" cy="621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127" name="Google Shape;127;p18"/>
          <p:cNvCxnSpPr/>
          <p:nvPr/>
        </p:nvCxnSpPr>
        <p:spPr>
          <a:xfrm rot="10800000">
            <a:off x="6666300" y="1971481"/>
            <a:ext cx="0" cy="621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1</a:t>
            </a:r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title"/>
          </p:nvPr>
        </p:nvSpPr>
        <p:spPr>
          <a:xfrm>
            <a:off x="310900" y="161112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Categories of computer</a:t>
            </a:r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body" idx="1"/>
          </p:nvPr>
        </p:nvSpPr>
        <p:spPr>
          <a:xfrm>
            <a:off x="269950" y="789125"/>
            <a:ext cx="55653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Computers can be put into different categories depending on their use and features. Common categories include: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Personal computers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Mobile devices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Servers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</a:pPr>
            <a:r>
              <a:rPr lang="en-GB"/>
              <a:t>Smart/internet-enabled devices</a:t>
            </a:r>
            <a:endParaRPr sz="1200" i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i="1"/>
              <a:t>What would an organisation have to </a:t>
            </a:r>
            <a:r>
              <a:rPr lang="en-GB" b="1" i="1"/>
              <a:t>consider</a:t>
            </a:r>
            <a:r>
              <a:rPr lang="en-GB" i="1"/>
              <a:t> when buying new computers?</a:t>
            </a:r>
            <a:endParaRPr i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i="1"/>
          </a:p>
        </p:txBody>
      </p:sp>
      <p:sp>
        <p:nvSpPr>
          <p:cNvPr id="136" name="Google Shape;136;p19"/>
          <p:cNvSpPr/>
          <p:nvPr/>
        </p:nvSpPr>
        <p:spPr>
          <a:xfrm>
            <a:off x="164950" y="4231100"/>
            <a:ext cx="8813100" cy="822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As with many computers, the COVID-19 pandemic caused supply chain issues for Raspberry Pi manufacturing, and some end users simply could not get hold of one. In 2023, manufacturing numbers were increased to 1 million units a month to meet demand!</a:t>
            </a:r>
            <a:endParaRPr>
              <a:solidFill>
                <a:schemeClr val="lt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pic>
        <p:nvPicPr>
          <p:cNvPr id="137" name="Google Shape;13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4025" y="1320662"/>
            <a:ext cx="3003950" cy="200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Activity 1</a:t>
            </a:r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title"/>
          </p:nvPr>
        </p:nvSpPr>
        <p:spPr>
          <a:xfrm>
            <a:off x="310900" y="313512"/>
            <a:ext cx="85212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Considerations when buying a personal computer</a:t>
            </a:r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body" idx="1"/>
          </p:nvPr>
        </p:nvSpPr>
        <p:spPr>
          <a:xfrm>
            <a:off x="310900" y="941525"/>
            <a:ext cx="62250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lang="en-GB" sz="1600"/>
              <a:t>A personal computer (PC) is a computer that is designed to be used in a home or office environment 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lang="en-GB" sz="1600"/>
              <a:t>PCs are typically desktop computers or laptops</a:t>
            </a:r>
            <a:endParaRPr sz="1600"/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</a:pPr>
            <a:r>
              <a:rPr lang="en-GB" sz="1600"/>
              <a:t>What should be considered when buying a new PC? 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Physical size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Storage type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Storage size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Processor speed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Random Access Memory (RAM) capacity 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Network connectivity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GB" sz="1600"/>
              <a:t>Cost</a:t>
            </a:r>
            <a:endParaRPr sz="1600"/>
          </a:p>
        </p:txBody>
      </p:sp>
      <p:sp>
        <p:nvSpPr>
          <p:cNvPr id="145" name="Google Shape;145;p20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pic>
        <p:nvPicPr>
          <p:cNvPr id="146" name="Google Shape;146;p20"/>
          <p:cNvPicPr preferRelativeResize="0"/>
          <p:nvPr/>
        </p:nvPicPr>
        <p:blipFill rotWithShape="1">
          <a:blip r:embed="rId3">
            <a:alphaModFix/>
          </a:blip>
          <a:srcRect t="9" b="9"/>
          <a:stretch/>
        </p:blipFill>
        <p:spPr>
          <a:xfrm>
            <a:off x="6628500" y="1103613"/>
            <a:ext cx="1959901" cy="293626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7" name="Google Shape;147;p20"/>
          <p:cNvSpPr/>
          <p:nvPr/>
        </p:nvSpPr>
        <p:spPr>
          <a:xfrm>
            <a:off x="397500" y="4392250"/>
            <a:ext cx="8190900" cy="6531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Purpose – </a:t>
            </a:r>
            <a:r>
              <a:rPr lang="en-GB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when assessing the suitability of digital devices, it is important to consider the intended use of the device.</a:t>
            </a:r>
            <a:endParaRPr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>
            <a:spLocks noGrp="1"/>
          </p:cNvSpPr>
          <p:nvPr>
            <p:ph type="subTitle" idx="3"/>
          </p:nvPr>
        </p:nvSpPr>
        <p:spPr>
          <a:xfrm>
            <a:off x="6840000" y="0"/>
            <a:ext cx="19599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Activity 1</a:t>
            </a:r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title"/>
          </p:nvPr>
        </p:nvSpPr>
        <p:spPr>
          <a:xfrm>
            <a:off x="311400" y="157887"/>
            <a:ext cx="85212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Considerations when buying a mobile device</a:t>
            </a:r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body" idx="1"/>
          </p:nvPr>
        </p:nvSpPr>
        <p:spPr>
          <a:xfrm>
            <a:off x="362175" y="855974"/>
            <a:ext cx="55800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●"/>
            </a:pPr>
            <a:r>
              <a:rPr lang="en-GB" sz="1500"/>
              <a:t>A mobile device is a </a:t>
            </a:r>
            <a:r>
              <a:rPr lang="en-GB" sz="1500" b="1"/>
              <a:t>portable</a:t>
            </a:r>
            <a:r>
              <a:rPr lang="en-GB" sz="1500"/>
              <a:t> digital device that is designed to be carried around and used on the go</a:t>
            </a:r>
            <a:endParaRPr sz="1500"/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●"/>
            </a:pPr>
            <a:r>
              <a:rPr lang="en-GB" sz="1500"/>
              <a:t>Common types of mobile devices include </a:t>
            </a:r>
            <a:r>
              <a:rPr lang="en-GB" sz="1500" b="1"/>
              <a:t>smartphones</a:t>
            </a:r>
            <a:r>
              <a:rPr lang="en-GB" sz="1500"/>
              <a:t>, </a:t>
            </a:r>
            <a:r>
              <a:rPr lang="en-GB" sz="1500" b="1"/>
              <a:t>tablets,</a:t>
            </a:r>
            <a:r>
              <a:rPr lang="en-GB" sz="1500"/>
              <a:t> and </a:t>
            </a:r>
            <a:r>
              <a:rPr lang="en-GB" sz="1500" b="1"/>
              <a:t>handheld game consoles</a:t>
            </a:r>
            <a:endParaRPr sz="1500"/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500"/>
              <a:buChar char="●"/>
            </a:pPr>
            <a:r>
              <a:rPr lang="en-GB" sz="1500"/>
              <a:t>What should be considered when buying a mobile device?</a:t>
            </a:r>
            <a:endParaRPr sz="150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sz="1100"/>
              <a:t>Camera specification </a:t>
            </a:r>
            <a:endParaRPr sz="110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sz="1100"/>
              <a:t>Battery duration</a:t>
            </a:r>
            <a:endParaRPr sz="110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sz="1100"/>
              <a:t>User interface and OS version</a:t>
            </a:r>
            <a:endParaRPr sz="110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sz="1100"/>
              <a:t>Size and resolution of display </a:t>
            </a:r>
            <a:endParaRPr sz="110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sz="1100"/>
              <a:t>Storage </a:t>
            </a:r>
            <a:endParaRPr sz="110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sz="1100"/>
              <a:t>Processing power</a:t>
            </a:r>
            <a:endParaRPr sz="110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sz="1100"/>
              <a:t>Audio and speaker quality </a:t>
            </a:r>
            <a:endParaRPr sz="110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 sz="1100"/>
              <a:t>Cost</a:t>
            </a:r>
            <a:endParaRPr sz="11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500"/>
          </a:p>
        </p:txBody>
      </p:sp>
      <p:sp>
        <p:nvSpPr>
          <p:cNvPr id="155" name="Google Shape;155;p21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sp>
        <p:nvSpPr>
          <p:cNvPr id="156" name="Google Shape;156;p21"/>
          <p:cNvSpPr/>
          <p:nvPr/>
        </p:nvSpPr>
        <p:spPr>
          <a:xfrm>
            <a:off x="362175" y="4395475"/>
            <a:ext cx="8190900" cy="6531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Purpose – </a:t>
            </a:r>
            <a:r>
              <a:rPr lang="en-GB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when assessing the suitability of digital devices, it is important to consider the intended use of the device.</a:t>
            </a:r>
            <a:endParaRPr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pic>
        <p:nvPicPr>
          <p:cNvPr id="157" name="Google Shape;15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1650" y="1032212"/>
            <a:ext cx="2052709" cy="3079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PF Curriculum Slides">
  <a:themeElements>
    <a:clrScheme name="Simple Light">
      <a:dk1>
        <a:srgbClr val="000000"/>
      </a:dk1>
      <a:lt1>
        <a:srgbClr val="FFFFFF"/>
      </a:lt1>
      <a:dk2>
        <a:srgbClr val="F7F6FB"/>
      </a:dk2>
      <a:lt2>
        <a:srgbClr val="F2FCFC"/>
      </a:lt2>
      <a:accent1>
        <a:srgbClr val="F1FAFF"/>
      </a:accent1>
      <a:accent2>
        <a:srgbClr val="FFF8F3"/>
      </a:accent2>
      <a:accent3>
        <a:srgbClr val="FFFEF2"/>
      </a:accent3>
      <a:accent4>
        <a:srgbClr val="F5FBF5"/>
      </a:accent4>
      <a:accent5>
        <a:srgbClr val="F5FBF5"/>
      </a:accent5>
      <a:accent6>
        <a:srgbClr val="CD2355"/>
      </a:accent6>
      <a:hlink>
        <a:srgbClr val="0000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5bd0bae-f88e-4010-86b3-4f837abcc0be" xsi:nil="true"/>
    <lcf76f155ced4ddcb4097134ff3c332f xmlns="793c77ee-4b4c-4c71-81d8-13ade05a272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3CBE4BB3A37E488EBA36778162DF73" ma:contentTypeVersion="14" ma:contentTypeDescription="Create a new document." ma:contentTypeScope="" ma:versionID="0ca46bf19ef785bbbc8660e038fa42bd">
  <xsd:schema xmlns:xsd="http://www.w3.org/2001/XMLSchema" xmlns:xs="http://www.w3.org/2001/XMLSchema" xmlns:p="http://schemas.microsoft.com/office/2006/metadata/properties" xmlns:ns2="793c77ee-4b4c-4c71-81d8-13ade05a2728" xmlns:ns3="35bd0bae-f88e-4010-86b3-4f837abcc0be" targetNamespace="http://schemas.microsoft.com/office/2006/metadata/properties" ma:root="true" ma:fieldsID="5715f077389cd6616b2945872cd585d5" ns2:_="" ns3:_="">
    <xsd:import namespace="793c77ee-4b4c-4c71-81d8-13ade05a2728"/>
    <xsd:import namespace="35bd0bae-f88e-4010-86b3-4f837abcc0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3c77ee-4b4c-4c71-81d8-13ade05a27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5c323eb9-42bf-4c5f-9fdb-2be1ed835c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bd0bae-f88e-4010-86b3-4f837abcc0b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528b4b58-1043-4966-96c8-0b089c760a9f}" ma:internalName="TaxCatchAll" ma:showField="CatchAllData" ma:web="35bd0bae-f88e-4010-86b3-4f837abcc0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BE18FA-82E6-48F8-A8B9-0DB696B95D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A78CEC-FBB0-4D13-860E-D310EB3949DA}">
  <ds:schemaRefs>
    <ds:schemaRef ds:uri="http://schemas.microsoft.com/office/2006/metadata/properties"/>
    <ds:schemaRef ds:uri="http://schemas.microsoft.com/office/infopath/2007/PartnerControls"/>
    <ds:schemaRef ds:uri="35bd0bae-f88e-4010-86b3-4f837abcc0be"/>
    <ds:schemaRef ds:uri="793c77ee-4b4c-4c71-81d8-13ade05a2728"/>
  </ds:schemaRefs>
</ds:datastoreItem>
</file>

<file path=customXml/itemProps3.xml><?xml version="1.0" encoding="utf-8"?>
<ds:datastoreItem xmlns:ds="http://schemas.openxmlformats.org/officeDocument/2006/customXml" ds:itemID="{594260DF-005C-47A0-9F32-04837BD776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3c77ee-4b4c-4c71-81d8-13ade05a2728"/>
    <ds:schemaRef ds:uri="35bd0bae-f88e-4010-86b3-4f837abcc0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2993</Words>
  <Application>Microsoft Office PowerPoint</Application>
  <PresentationFormat>On-screen Show (16:9)</PresentationFormat>
  <Paragraphs>465</Paragraphs>
  <Slides>37</Slides>
  <Notes>37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Roboto</vt:lpstr>
      <vt:lpstr>Quicksand</vt:lpstr>
      <vt:lpstr>Arial</vt:lpstr>
      <vt:lpstr>Quicksand SemiBold</vt:lpstr>
      <vt:lpstr>Quicksand Medium</vt:lpstr>
      <vt:lpstr>Handlee</vt:lpstr>
      <vt:lpstr>RPF Curriculum Slides</vt:lpstr>
      <vt:lpstr>Lesson 1: Computer systems</vt:lpstr>
      <vt:lpstr>PowerPoint Presentation</vt:lpstr>
      <vt:lpstr>What is a computer?</vt:lpstr>
      <vt:lpstr>What is a computer?</vt:lpstr>
      <vt:lpstr>Lesson 1: Computer systems</vt:lpstr>
      <vt:lpstr>What is a computer?</vt:lpstr>
      <vt:lpstr>Categories of computer</vt:lpstr>
      <vt:lpstr>Considerations when buying a personal computer</vt:lpstr>
      <vt:lpstr>Considerations when buying a mobile device</vt:lpstr>
      <vt:lpstr>Servers</vt:lpstr>
      <vt:lpstr>Internet of Things (IoT)</vt:lpstr>
      <vt:lpstr>Smart/internet-enabled devices</vt:lpstr>
      <vt:lpstr>Smart/internet-enabled devices</vt:lpstr>
      <vt:lpstr>Smart/internet-enabled devices</vt:lpstr>
      <vt:lpstr>PowerPoint Presentation</vt:lpstr>
      <vt:lpstr>Von Neumann architecture</vt:lpstr>
      <vt:lpstr>PowerPoint Presentation</vt:lpstr>
      <vt:lpstr>PowerPoint Presentation</vt:lpstr>
      <vt:lpstr>Input devices</vt:lpstr>
      <vt:lpstr>PowerPoint Presentation</vt:lpstr>
      <vt:lpstr>Output devices</vt:lpstr>
      <vt:lpstr>Industry spotlight</vt:lpstr>
      <vt:lpstr>Industry spotlight</vt:lpstr>
      <vt:lpstr>Input or output</vt:lpstr>
      <vt:lpstr>PowerPoint Presentation</vt:lpstr>
      <vt:lpstr>Processor</vt:lpstr>
      <vt:lpstr>Inside the processor</vt:lpstr>
      <vt:lpstr>Inside the processor – Answers</vt:lpstr>
      <vt:lpstr>Processor performance</vt:lpstr>
      <vt:lpstr>Cooling</vt:lpstr>
      <vt:lpstr>PowerPoint Presentation</vt:lpstr>
      <vt:lpstr>Main memory</vt:lpstr>
      <vt:lpstr>Motherboard</vt:lpstr>
      <vt:lpstr>Retrieval practice</vt:lpstr>
      <vt:lpstr>Apply it – activity</vt:lpstr>
      <vt:lpstr>Apply it – possible solutions</vt:lpstr>
      <vt:lpstr>Next lesson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2024-06-11T14:01:58Z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0x010100823CBE4BB3A37E488EBA36778162DF73</vt:lpwstr>
  </property>
</Properties>
</file>