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1" r:id="rId4"/>
    <p:sldMasterId id="2147483672"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embeddedFontLst>
    <p:embeddedFont>
      <p:font typeface="Handlee" panose="020B0604020202020204" charset="0"/>
      <p:regular r:id="rId27"/>
    </p:embeddedFont>
    <p:embeddedFont>
      <p:font typeface="Quicksand" charset="0"/>
      <p:regular r:id="rId28"/>
      <p:bold r:id="rId29"/>
    </p:embeddedFont>
    <p:embeddedFont>
      <p:font typeface="Quicksand Medium" charset="0"/>
      <p:regular r:id="rId30"/>
      <p:bold r:id="rId31"/>
    </p:embeddedFont>
    <p:embeddedFont>
      <p:font typeface="Quicksand SemiBold" charset="0"/>
      <p:regular r:id="rId32"/>
      <p:bold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95">
          <p15:clr>
            <a:srgbClr val="EA9999"/>
          </p15:clr>
        </p15:guide>
        <p15:guide id="2" pos="1034">
          <p15:clr>
            <a:srgbClr val="EA9999"/>
          </p15:clr>
        </p15:guide>
        <p15:guide id="3" pos="1102">
          <p15:clr>
            <a:srgbClr val="EA9999"/>
          </p15:clr>
        </p15:guide>
        <p15:guide id="4" pos="1940">
          <p15:clr>
            <a:srgbClr val="EA9999"/>
          </p15:clr>
        </p15:guide>
        <p15:guide id="5" pos="2007">
          <p15:clr>
            <a:srgbClr val="EA9999"/>
          </p15:clr>
        </p15:guide>
        <p15:guide id="6" pos="2846">
          <p15:clr>
            <a:srgbClr val="EA9999"/>
          </p15:clr>
        </p15:guide>
        <p15:guide id="7" pos="2914">
          <p15:clr>
            <a:srgbClr val="EA9999"/>
          </p15:clr>
        </p15:guide>
        <p15:guide id="8" pos="3753">
          <p15:clr>
            <a:srgbClr val="EA9999"/>
          </p15:clr>
        </p15:guide>
        <p15:guide id="9" pos="3821">
          <p15:clr>
            <a:srgbClr val="EA9999"/>
          </p15:clr>
        </p15:guide>
        <p15:guide id="10" pos="4660">
          <p15:clr>
            <a:srgbClr val="EA9999"/>
          </p15:clr>
        </p15:guide>
        <p15:guide id="11" pos="4728">
          <p15:clr>
            <a:srgbClr val="EA9999"/>
          </p15:clr>
        </p15:guide>
        <p15:guide id="12" pos="5567">
          <p15:clr>
            <a:srgbClr val="EA9999"/>
          </p15:clr>
        </p15:guide>
        <p15:guide id="13" orient="horz" pos="195">
          <p15:clr>
            <a:srgbClr val="EA9999"/>
          </p15:clr>
        </p15:guide>
        <p15:guide id="14" orient="horz" pos="1145">
          <p15:clr>
            <a:srgbClr val="EA9999"/>
          </p15:clr>
        </p15:guide>
        <p15:guide id="15" orient="horz" pos="1423">
          <p15:clr>
            <a:srgbClr val="EA9999"/>
          </p15:clr>
        </p15:guide>
        <p15:guide id="16" orient="horz" pos="2093">
          <p15:clr>
            <a:srgbClr val="EA9999"/>
          </p15:clr>
        </p15:guide>
        <p15:guide id="17" orient="horz" pos="3041">
          <p15:clr>
            <a:srgbClr val="EA9999"/>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B8D0F-281D-4CF1-9959-A8C9D6917110}" v="7" dt="2024-05-28T11:43:55.294"/>
  </p1510:revLst>
</p1510:revInfo>
</file>

<file path=ppt/tableStyles.xml><?xml version="1.0" encoding="utf-8"?>
<a:tblStyleLst xmlns:a="http://schemas.openxmlformats.org/drawingml/2006/main" def="{3541E02F-A016-497E-99A8-047E3C7E1594}">
  <a:tblStyle styleId="{3541E02F-A016-497E-99A8-047E3C7E15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45A46F1-D88D-4699-B028-B81869A3F3F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p:restoredTop sz="86375" autoAdjust="0"/>
  </p:normalViewPr>
  <p:slideViewPr>
    <p:cSldViewPr snapToGrid="0">
      <p:cViewPr varScale="1">
        <p:scale>
          <a:sx n="85" d="100"/>
          <a:sy n="85" d="100"/>
        </p:scale>
        <p:origin x="644" y="48"/>
      </p:cViewPr>
      <p:guideLst>
        <p:guide pos="195"/>
        <p:guide pos="1034"/>
        <p:guide pos="1102"/>
        <p:guide pos="1940"/>
        <p:guide pos="2007"/>
        <p:guide pos="2846"/>
        <p:guide pos="2914"/>
        <p:guide pos="3753"/>
        <p:guide pos="3821"/>
        <p:guide pos="4660"/>
        <p:guide pos="4728"/>
        <p:guide pos="5567"/>
        <p:guide orient="horz" pos="195"/>
        <p:guide orient="horz" pos="1145"/>
        <p:guide orient="horz" pos="1423"/>
        <p:guide orient="horz" pos="2093"/>
        <p:guide orient="horz" pos="30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farm-mining-the-ethereum-market-285202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xels.com/photo/black-samsung-tablet-computer-10634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photos/pros-and-cons-compare-choice-520137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photo/man-in-white-polo-shirt-using-a-tablet-computer-5025643/"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pexels.com/photo/top-view-photo-of-restaurant-2253643/" TargetMode="External"/><Relationship Id="rId4" Type="http://schemas.openxmlformats.org/officeDocument/2006/relationships/hyperlink" Target="https://www.pexels.com/photo/a-person-checking-the-blood-pressure-of-the-patient-532786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software-engineer-looking-at-an-ipad-118133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photo/young-troubled-woman-using-laptop-at-home-375575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xels.com/photo/server-racks-on-data-center-548078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ea948baa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dirty="0"/>
              <a:t>Version 1, </a:t>
            </a:r>
            <a:r>
              <a:rPr lang="en-GB" dirty="0"/>
              <a:t>June</a:t>
            </a:r>
            <a:r>
              <a:rPr dirty="0"/>
              <a:t> 2024	</a:t>
            </a:r>
            <a:endParaRPr sz="1000" dirty="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487b07199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487b07199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solidFill>
                  <a:srgbClr val="191B26"/>
                </a:solidFill>
                <a:highlight>
                  <a:srgbClr val="FFFFFF"/>
                </a:highlight>
              </a:rPr>
              <a:t>Images from https://pixabay.com/vectors/cold-thermometer-weather-159379/</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87b07199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87b07199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7b1e29a0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47b1e29a0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7b1e29a0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47b1e29a0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Photo by rebcenter-moscow from Pixabay: </a:t>
            </a:r>
            <a:r>
              <a:rPr lang="en-GB" u="sng">
                <a:solidFill>
                  <a:schemeClr val="hlink"/>
                </a:solidFill>
                <a:hlinkClick r:id="rId3"/>
              </a:rPr>
              <a:t>https://pixabay.com/photos/farm-mining-the-ethereum-market-2852024</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487b07199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487b07199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PhotoMIX Company from Pexels: </a:t>
            </a:r>
            <a:r>
              <a:rPr lang="en-GB" sz="1050" u="sng">
                <a:solidFill>
                  <a:schemeClr val="hlink"/>
                </a:solidFill>
                <a:latin typeface="Roboto"/>
                <a:ea typeface="Roboto"/>
                <a:cs typeface="Roboto"/>
                <a:sym typeface="Roboto"/>
                <a:hlinkClick r:id="rId3"/>
              </a:rPr>
              <a:t>https://www.pexels.com/photo/black-samsung-tablet-computer-106344/</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47b1e29a0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47b1e29a0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Photo by Tumisu from Pixabay: </a:t>
            </a:r>
            <a:r>
              <a:rPr lang="en-GB" u="sng">
                <a:solidFill>
                  <a:schemeClr val="hlink"/>
                </a:solidFill>
                <a:hlinkClick r:id="rId3"/>
              </a:rPr>
              <a:t>https://pixabay.com/photos/pros-and-cons-compare-choice-5201376/</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bdf8cfb0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4bdf8cfb0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solidFill>
                  <a:srgbClr val="191B26"/>
                </a:solidFill>
                <a:highlight>
                  <a:srgbClr val="FFFFFF"/>
                </a:highlight>
              </a:rPr>
              <a:t>Images from https://pixabay.com/vectors/tick-complete-check-right-correct-27406/</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2997a215a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2997a215a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e3b240edc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e3b240edc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Answers: warm backup site – B; reason for building </a:t>
            </a:r>
            <a:r>
              <a:rPr lang="en-GB"/>
              <a:t>digital resilience - A</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3f3b03e96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3f3b03e96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dirty="0">
                <a:solidFill>
                  <a:schemeClr val="dk1"/>
                </a:solidFill>
                <a:latin typeface="Roboto"/>
                <a:ea typeface="Roboto"/>
                <a:cs typeface="Roboto"/>
                <a:sym typeface="Roboto"/>
              </a:rPr>
              <a:t>Photo by Artem </a:t>
            </a:r>
            <a:r>
              <a:rPr lang="en-GB" sz="1050" dirty="0" err="1">
                <a:solidFill>
                  <a:schemeClr val="dk1"/>
                </a:solidFill>
                <a:latin typeface="Roboto"/>
                <a:ea typeface="Roboto"/>
                <a:cs typeface="Roboto"/>
                <a:sym typeface="Roboto"/>
              </a:rPr>
              <a:t>Podrez</a:t>
            </a:r>
            <a:r>
              <a:rPr lang="en-GB" sz="1050" dirty="0">
                <a:solidFill>
                  <a:schemeClr val="dk1"/>
                </a:solidFill>
                <a:latin typeface="Roboto"/>
                <a:ea typeface="Roboto"/>
                <a:cs typeface="Roboto"/>
                <a:sym typeface="Roboto"/>
              </a:rPr>
              <a:t> from </a:t>
            </a:r>
            <a:r>
              <a:rPr lang="en-GB" sz="1050" dirty="0" err="1">
                <a:solidFill>
                  <a:schemeClr val="dk1"/>
                </a:solidFill>
                <a:latin typeface="Roboto"/>
                <a:ea typeface="Roboto"/>
                <a:cs typeface="Roboto"/>
                <a:sym typeface="Roboto"/>
              </a:rPr>
              <a:t>Pexels</a:t>
            </a:r>
            <a:r>
              <a:rPr lang="en-GB" sz="1050" dirty="0">
                <a:solidFill>
                  <a:schemeClr val="dk1"/>
                </a:solidFill>
                <a:latin typeface="Roboto"/>
                <a:ea typeface="Roboto"/>
                <a:cs typeface="Roboto"/>
                <a:sym typeface="Roboto"/>
              </a:rPr>
              <a:t>: </a:t>
            </a:r>
            <a:r>
              <a:rPr lang="en-GB" sz="1050" u="sng" dirty="0">
                <a:solidFill>
                  <a:schemeClr val="hlink"/>
                </a:solidFill>
                <a:latin typeface="Roboto"/>
                <a:ea typeface="Roboto"/>
                <a:cs typeface="Roboto"/>
                <a:sym typeface="Roboto"/>
                <a:hlinkClick r:id="rId3"/>
              </a:rPr>
              <a:t>https://www.pexels.com/photo/man-in-white-polo-shirt-using-a-tablet-computer-5025643/</a:t>
            </a:r>
            <a:endParaRPr sz="1050" dirty="0">
              <a:solidFill>
                <a:schemeClr val="dk1"/>
              </a:solidFill>
              <a:latin typeface="Roboto"/>
              <a:ea typeface="Roboto"/>
              <a:cs typeface="Roboto"/>
              <a:sym typeface="Roboto"/>
            </a:endParaRPr>
          </a:p>
          <a:p>
            <a:pPr marL="0" lvl="0" indent="0" algn="l" rtl="0">
              <a:spcBef>
                <a:spcPts val="0"/>
              </a:spcBef>
              <a:spcAft>
                <a:spcPts val="0"/>
              </a:spcAft>
              <a:buNone/>
            </a:pPr>
            <a:r>
              <a:rPr lang="en-GB" sz="1050" dirty="0">
                <a:solidFill>
                  <a:schemeClr val="dk1"/>
                </a:solidFill>
                <a:latin typeface="Roboto"/>
                <a:ea typeface="Roboto"/>
                <a:cs typeface="Roboto"/>
                <a:sym typeface="Roboto"/>
              </a:rPr>
              <a:t>Photo by </a:t>
            </a:r>
            <a:r>
              <a:rPr lang="en-GB" sz="1050" dirty="0" err="1">
                <a:solidFill>
                  <a:schemeClr val="dk1"/>
                </a:solidFill>
                <a:latin typeface="Roboto"/>
                <a:ea typeface="Roboto"/>
                <a:cs typeface="Roboto"/>
                <a:sym typeface="Roboto"/>
              </a:rPr>
              <a:t>Thirdman</a:t>
            </a:r>
            <a:r>
              <a:rPr lang="en-GB" sz="1050" dirty="0">
                <a:solidFill>
                  <a:schemeClr val="dk1"/>
                </a:solidFill>
                <a:latin typeface="Roboto"/>
                <a:ea typeface="Roboto"/>
                <a:cs typeface="Roboto"/>
                <a:sym typeface="Roboto"/>
              </a:rPr>
              <a:t> from </a:t>
            </a:r>
            <a:r>
              <a:rPr lang="en-GB" sz="1050" dirty="0" err="1">
                <a:solidFill>
                  <a:schemeClr val="dk1"/>
                </a:solidFill>
                <a:latin typeface="Roboto"/>
                <a:ea typeface="Roboto"/>
                <a:cs typeface="Roboto"/>
                <a:sym typeface="Roboto"/>
              </a:rPr>
              <a:t>Pexels</a:t>
            </a:r>
            <a:r>
              <a:rPr lang="en-GB" sz="1050" dirty="0">
                <a:solidFill>
                  <a:schemeClr val="dk1"/>
                </a:solidFill>
                <a:latin typeface="Roboto"/>
                <a:ea typeface="Roboto"/>
                <a:cs typeface="Roboto"/>
                <a:sym typeface="Roboto"/>
              </a:rPr>
              <a:t>: </a:t>
            </a:r>
            <a:r>
              <a:rPr lang="en-GB" sz="1050" u="sng" dirty="0">
                <a:solidFill>
                  <a:schemeClr val="hlink"/>
                </a:solidFill>
                <a:latin typeface="Roboto"/>
                <a:ea typeface="Roboto"/>
                <a:cs typeface="Roboto"/>
                <a:sym typeface="Roboto"/>
                <a:hlinkClick r:id="rId4"/>
              </a:rPr>
              <a:t>https://www.pexels.com/photo/a-person-checking-the-blood-pressure-of-the-patient-5327862/</a:t>
            </a:r>
            <a:endParaRPr sz="1050" dirty="0">
              <a:solidFill>
                <a:schemeClr val="dk1"/>
              </a:solidFill>
              <a:latin typeface="Roboto"/>
              <a:ea typeface="Roboto"/>
              <a:cs typeface="Roboto"/>
              <a:sym typeface="Roboto"/>
            </a:endParaRPr>
          </a:p>
          <a:p>
            <a:pPr marL="0" lvl="0" indent="0" algn="l" rtl="0">
              <a:spcBef>
                <a:spcPts val="0"/>
              </a:spcBef>
              <a:spcAft>
                <a:spcPts val="0"/>
              </a:spcAft>
              <a:buNone/>
            </a:pPr>
            <a:r>
              <a:rPr lang="en-GB" sz="1050" dirty="0">
                <a:solidFill>
                  <a:schemeClr val="dk1"/>
                </a:solidFill>
                <a:latin typeface="Roboto"/>
                <a:ea typeface="Roboto"/>
                <a:cs typeface="Roboto"/>
                <a:sym typeface="Roboto"/>
              </a:rPr>
              <a:t>Photo by Dmitry </a:t>
            </a:r>
            <a:r>
              <a:rPr lang="en-GB" sz="1050" dirty="0" err="1">
                <a:solidFill>
                  <a:schemeClr val="dk1"/>
                </a:solidFill>
                <a:latin typeface="Roboto"/>
                <a:ea typeface="Roboto"/>
                <a:cs typeface="Roboto"/>
                <a:sym typeface="Roboto"/>
              </a:rPr>
              <a:t>Zvolskiy</a:t>
            </a:r>
            <a:r>
              <a:rPr lang="en-GB" sz="1050" dirty="0">
                <a:solidFill>
                  <a:schemeClr val="dk1"/>
                </a:solidFill>
                <a:latin typeface="Roboto"/>
                <a:ea typeface="Roboto"/>
                <a:cs typeface="Roboto"/>
                <a:sym typeface="Roboto"/>
              </a:rPr>
              <a:t> from </a:t>
            </a:r>
            <a:r>
              <a:rPr lang="en-GB" sz="1050" dirty="0" err="1">
                <a:solidFill>
                  <a:schemeClr val="dk1"/>
                </a:solidFill>
                <a:latin typeface="Roboto"/>
                <a:ea typeface="Roboto"/>
                <a:cs typeface="Roboto"/>
                <a:sym typeface="Roboto"/>
              </a:rPr>
              <a:t>Pexels</a:t>
            </a:r>
            <a:r>
              <a:rPr lang="en-GB" sz="1050" dirty="0">
                <a:solidFill>
                  <a:schemeClr val="dk1"/>
                </a:solidFill>
                <a:latin typeface="Roboto"/>
                <a:ea typeface="Roboto"/>
                <a:cs typeface="Roboto"/>
                <a:sym typeface="Roboto"/>
              </a:rPr>
              <a:t>: </a:t>
            </a:r>
            <a:r>
              <a:rPr lang="en-GB" sz="1050" u="sng" dirty="0">
                <a:solidFill>
                  <a:schemeClr val="hlink"/>
                </a:solidFill>
                <a:latin typeface="Roboto"/>
                <a:ea typeface="Roboto"/>
                <a:cs typeface="Roboto"/>
                <a:sym typeface="Roboto"/>
                <a:hlinkClick r:id="rId5"/>
              </a:rPr>
              <a:t>https://www.pexels.com/photo/top-view-photo-of-restaurant-2253643/</a:t>
            </a:r>
            <a:endParaRPr sz="105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dirty="0">
              <a:solidFill>
                <a:schemeClr val="dk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3976b1957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3976b195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3f3b03e96c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23f3b03e96c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e3b240ed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e3b240e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a22e51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2a22e51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f3b03e96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3f3b03e96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Christina Morillo from Pexels: </a:t>
            </a:r>
            <a:r>
              <a:rPr lang="en-GB" sz="1050" u="sng">
                <a:solidFill>
                  <a:schemeClr val="hlink"/>
                </a:solidFill>
                <a:latin typeface="Roboto"/>
                <a:ea typeface="Roboto"/>
                <a:cs typeface="Roboto"/>
                <a:sym typeface="Roboto"/>
                <a:hlinkClick r:id="rId3"/>
              </a:rPr>
              <a:t>https://www.pexels.com/photo/software-engineer-looking-at-an-ipad-1181335/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1e30cb24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41e30cb24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Andrea Piacquadio from Pexels: </a:t>
            </a:r>
            <a:r>
              <a:rPr lang="en-GB" sz="1050" u="sng">
                <a:solidFill>
                  <a:schemeClr val="hlink"/>
                </a:solidFill>
                <a:latin typeface="Roboto"/>
                <a:ea typeface="Roboto"/>
                <a:cs typeface="Roboto"/>
                <a:sym typeface="Roboto"/>
                <a:hlinkClick r:id="rId3"/>
              </a:rPr>
              <a:t>https://www.pexels.com/photo/young-troubled-woman-using-laptop-at-home-3755755/</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41e30cb24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41e30cb24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1e30cb243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41e30cb24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1e30cb24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41e30cb2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Brett Sayles from Pexels:</a:t>
            </a:r>
            <a:r>
              <a:rPr lang="en-GB" sz="1050" u="sng">
                <a:solidFill>
                  <a:schemeClr val="hlink"/>
                </a:solidFill>
                <a:latin typeface="Roboto"/>
                <a:ea typeface="Roboto"/>
                <a:cs typeface="Roboto"/>
                <a:sym typeface="Roboto"/>
                <a:hlinkClick r:id="rId3"/>
              </a:rPr>
              <a:t> https://www.pexels.com/photo/server-racks-on-data-center-5480781/</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3" name="Google Shape;13;p2"/>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63" name="Google Shape;63;p11"/>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4"/>
        <p:cNvGrpSpPr/>
        <p:nvPr/>
      </p:nvGrpSpPr>
      <p:grpSpPr>
        <a:xfrm>
          <a:off x="0" y="0"/>
          <a:ext cx="0" cy="0"/>
          <a:chOff x="0" y="0"/>
          <a:chExt cx="0" cy="0"/>
        </a:xfrm>
      </p:grpSpPr>
      <p:sp>
        <p:nvSpPr>
          <p:cNvPr id="65" name="Google Shape;6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image (no text under) 1">
  <p:cSld name="TITLE_4_1_1_1_3_2_1_1">
    <p:bg>
      <p:bgPr>
        <a:solidFill>
          <a:srgbClr val="F7F7F7"/>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0" name="Google Shape;70;p13"/>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1" name="Google Shape;71;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72" name="Google Shape;72;p13"/>
          <p:cNvSpPr txBox="1">
            <a:spLocks noGrp="1"/>
          </p:cNvSpPr>
          <p:nvPr>
            <p:ph type="subTitle" idx="2"/>
          </p:nvPr>
        </p:nvSpPr>
        <p:spPr>
          <a:xfrm>
            <a:off x="7541025" y="30250"/>
            <a:ext cx="1542600" cy="38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77"/>
        <p:cNvGrpSpPr/>
        <p:nvPr/>
      </p:nvGrpSpPr>
      <p:grpSpPr>
        <a:xfrm>
          <a:off x="0" y="0"/>
          <a:ext cx="0" cy="0"/>
          <a:chOff x="0" y="0"/>
          <a:chExt cx="0" cy="0"/>
        </a:xfrm>
      </p:grpSpPr>
      <p:sp>
        <p:nvSpPr>
          <p:cNvPr id="78" name="Google Shape;78;p15"/>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79" name="Google Shape;79;p15"/>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 name="Google Shape;80;p15"/>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81" name="Google Shape;81;p15"/>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4" name="Google Shape;84;p16"/>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5" name="Google Shape;85;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86" name="Google Shape;86;p16"/>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9" name="Google Shape;89;p17"/>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0" name="Google Shape;90;p1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 name="Google Shape;91;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2" name="Google Shape;92;p17"/>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95" name="Google Shape;95;p18"/>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96" name="Google Shape;96;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97" name="Google Shape;97;p18"/>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0" name="Google Shape;100;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1" name="Google Shape;101;p19"/>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2" name="Google Shape;102;p19"/>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5" name="Google Shape;105;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06" name="Google Shape;106;p20"/>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7" name="Google Shape;107;p2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2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109"/>
        <p:cNvGrpSpPr/>
        <p:nvPr/>
      </p:nvGrpSpPr>
      <p:grpSpPr>
        <a:xfrm>
          <a:off x="0" y="0"/>
          <a:ext cx="0" cy="0"/>
          <a:chOff x="0" y="0"/>
          <a:chExt cx="0" cy="0"/>
        </a:xfrm>
      </p:grpSpPr>
      <p:sp>
        <p:nvSpPr>
          <p:cNvPr id="110" name="Google Shape;110;p21"/>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1" name="Google Shape;111;p2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 name="Google Shape;112;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13" name="Google Shape;113;p21"/>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4" name="Google Shape;114;p2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6" name="Google Shape;16;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8" name="Google Shape;18;p3"/>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115"/>
        <p:cNvGrpSpPr/>
        <p:nvPr/>
      </p:nvGrpSpPr>
      <p:grpSpPr>
        <a:xfrm>
          <a:off x="0" y="0"/>
          <a:ext cx="0" cy="0"/>
          <a:chOff x="0" y="0"/>
          <a:chExt cx="0" cy="0"/>
        </a:xfrm>
      </p:grpSpPr>
      <p:sp>
        <p:nvSpPr>
          <p:cNvPr id="116" name="Google Shape;116;p22"/>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8" name="Google Shape;118;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19" name="Google Shape;119;p22"/>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20" name="Google Shape;120;p2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121"/>
        <p:cNvGrpSpPr/>
        <p:nvPr/>
      </p:nvGrpSpPr>
      <p:grpSpPr>
        <a:xfrm>
          <a:off x="0" y="0"/>
          <a:ext cx="0" cy="0"/>
          <a:chOff x="0" y="0"/>
          <a:chExt cx="0" cy="0"/>
        </a:xfrm>
      </p:grpSpPr>
      <p:sp>
        <p:nvSpPr>
          <p:cNvPr id="122" name="Google Shape;122;p23"/>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23" name="Google Shape;123;p23"/>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4" name="Google Shape;124;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25" name="Google Shape;125;p23"/>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26" name="Google Shape;126;p2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7" name="Google Shape;127;p23"/>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0" name="Google Shape;130;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31" name="Google Shape;131;p24"/>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5" name="Google Shape;13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1" name="Google Shape;21;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2" name="Google Shape;22;p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4" name="Google Shape;24;p4"/>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7" name="Google Shape;27;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28" name="Google Shape;28;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9" name="Google Shape;29;p5"/>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2" name="Google Shape;32;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7" name="Google Shape;37;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7"/>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9" name="Google Shape;39;p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0" name="Google Shape;40;p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41"/>
        <p:cNvGrpSpPr/>
        <p:nvPr/>
      </p:nvGrpSpPr>
      <p:grpSpPr>
        <a:xfrm>
          <a:off x="0" y="0"/>
          <a:ext cx="0" cy="0"/>
          <a:chOff x="0" y="0"/>
          <a:chExt cx="0" cy="0"/>
        </a:xfrm>
      </p:grpSpPr>
      <p:sp>
        <p:nvSpPr>
          <p:cNvPr id="42" name="Google Shape;42;p8"/>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3" name="Google Shape;43;p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6" name="Google Shape;46;p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9" name="Google Shape;49;p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9"/>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2" name="Google Shape;52;p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5" name="Google Shape;55;p1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7" name="Google Shape;57;p10"/>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8" name="Google Shape;58;p1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9" name="Google Shape;59;p10"/>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5" name="Google Shape;75;p14"/>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76" name="Google Shape;76;p14"/>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10: Resilience of environment</a:t>
            </a:r>
            <a:endParaRPr/>
          </a:p>
        </p:txBody>
      </p:sp>
      <p:sp>
        <p:nvSpPr>
          <p:cNvPr id="141" name="Google Shape;141;p26"/>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Digital environments</a:t>
            </a:r>
            <a:endParaRPr/>
          </a:p>
          <a:p>
            <a:pPr marL="0" lvl="0" indent="0" algn="l" rtl="0">
              <a:spcBef>
                <a:spcPts val="1600"/>
              </a:spcBef>
              <a:spcAft>
                <a:spcPts val="1600"/>
              </a:spcAft>
              <a:buNone/>
            </a:pPr>
            <a:endParaRPr/>
          </a:p>
        </p:txBody>
      </p:sp>
      <p:pic>
        <p:nvPicPr>
          <p:cNvPr id="142" name="Google Shape;142;p26"/>
          <p:cNvPicPr preferRelativeResize="0"/>
          <p:nvPr/>
        </p:nvPicPr>
        <p:blipFill>
          <a:blip r:embed="rId3">
            <a:alphaModFix/>
          </a:blip>
          <a:stretch>
            <a:fillRect/>
          </a:stretch>
        </p:blipFill>
        <p:spPr>
          <a:xfrm>
            <a:off x="104488" y="4408551"/>
            <a:ext cx="1355401" cy="540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9"/>
        <p:cNvGrpSpPr/>
        <p:nvPr/>
      </p:nvGrpSpPr>
      <p:grpSpPr>
        <a:xfrm>
          <a:off x="0" y="0"/>
          <a:ext cx="0" cy="0"/>
          <a:chOff x="0" y="0"/>
          <a:chExt cx="0" cy="0"/>
        </a:xfrm>
      </p:grpSpPr>
      <p:sp>
        <p:nvSpPr>
          <p:cNvPr id="220" name="Google Shape;220;p3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221" name="Google Shape;221;p35"/>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22" name="Google Shape;222;p35"/>
          <p:cNvSpPr txBox="1">
            <a:spLocks noGrp="1"/>
          </p:cNvSpPr>
          <p:nvPr>
            <p:ph type="title"/>
          </p:nvPr>
        </p:nvSpPr>
        <p:spPr>
          <a:xfrm>
            <a:off x="258125" y="-10988"/>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Disaster Recovery Sites</a:t>
            </a:r>
            <a:endParaRPr/>
          </a:p>
        </p:txBody>
      </p:sp>
      <p:graphicFrame>
        <p:nvGraphicFramePr>
          <p:cNvPr id="223" name="Google Shape;223;p35"/>
          <p:cNvGraphicFramePr/>
          <p:nvPr/>
        </p:nvGraphicFramePr>
        <p:xfrm>
          <a:off x="312263" y="610900"/>
          <a:ext cx="8626025" cy="4328685"/>
        </p:xfrm>
        <a:graphic>
          <a:graphicData uri="http://schemas.openxmlformats.org/drawingml/2006/table">
            <a:tbl>
              <a:tblPr>
                <a:noFill/>
                <a:tableStyleId>{3541E02F-A016-497E-99A8-047E3C7E1594}</a:tableStyleId>
              </a:tblPr>
              <a:tblGrid>
                <a:gridCol w="3011525">
                  <a:extLst>
                    <a:ext uri="{9D8B030D-6E8A-4147-A177-3AD203B41FA5}">
                      <a16:colId xmlns:a16="http://schemas.microsoft.com/office/drawing/2014/main" val="20000"/>
                    </a:ext>
                  </a:extLst>
                </a:gridCol>
                <a:gridCol w="2681425">
                  <a:extLst>
                    <a:ext uri="{9D8B030D-6E8A-4147-A177-3AD203B41FA5}">
                      <a16:colId xmlns:a16="http://schemas.microsoft.com/office/drawing/2014/main" val="20001"/>
                    </a:ext>
                  </a:extLst>
                </a:gridCol>
                <a:gridCol w="2933075">
                  <a:extLst>
                    <a:ext uri="{9D8B030D-6E8A-4147-A177-3AD203B41FA5}">
                      <a16:colId xmlns:a16="http://schemas.microsoft.com/office/drawing/2014/main" val="20002"/>
                    </a:ext>
                  </a:extLst>
                </a:gridCol>
              </a:tblGrid>
              <a:tr h="373600">
                <a:tc>
                  <a:txBody>
                    <a:bodyPr/>
                    <a:lstStyle/>
                    <a:p>
                      <a:pPr marL="0" lvl="0" indent="0" algn="ctr" rtl="0">
                        <a:spcBef>
                          <a:spcPts val="0"/>
                        </a:spcBef>
                        <a:spcAft>
                          <a:spcPts val="0"/>
                        </a:spcAft>
                        <a:buNone/>
                      </a:pPr>
                      <a:r>
                        <a:rPr lang="en-GB" b="1">
                          <a:latin typeface="Quicksand"/>
                          <a:ea typeface="Quicksand"/>
                          <a:cs typeface="Quicksand"/>
                          <a:sym typeface="Quicksand"/>
                        </a:rPr>
                        <a:t>Hot site</a:t>
                      </a:r>
                      <a:endParaRPr b="1">
                        <a:latin typeface="Quicksand"/>
                        <a:ea typeface="Quicksand"/>
                        <a:cs typeface="Quicksand"/>
                        <a:sym typeface="Quicksand"/>
                      </a:endParaRPr>
                    </a:p>
                  </a:txBody>
                  <a:tcPr marL="91425" marR="91425" marT="91425" marB="91425">
                    <a:solidFill>
                      <a:schemeClr val="lt1"/>
                    </a:solidFill>
                  </a:tcPr>
                </a:tc>
                <a:tc>
                  <a:txBody>
                    <a:bodyPr/>
                    <a:lstStyle/>
                    <a:p>
                      <a:pPr marL="0" lvl="0" indent="0" algn="ctr" rtl="0">
                        <a:spcBef>
                          <a:spcPts val="0"/>
                        </a:spcBef>
                        <a:spcAft>
                          <a:spcPts val="0"/>
                        </a:spcAft>
                        <a:buNone/>
                      </a:pPr>
                      <a:r>
                        <a:rPr lang="en-GB" b="1">
                          <a:latin typeface="Quicksand"/>
                          <a:ea typeface="Quicksand"/>
                          <a:cs typeface="Quicksand"/>
                          <a:sym typeface="Quicksand"/>
                        </a:rPr>
                        <a:t>Cold site</a:t>
                      </a:r>
                      <a:endParaRPr b="1">
                        <a:latin typeface="Quicksand"/>
                        <a:ea typeface="Quicksand"/>
                        <a:cs typeface="Quicksand"/>
                        <a:sym typeface="Quicksand"/>
                      </a:endParaRPr>
                    </a:p>
                  </a:txBody>
                  <a:tcPr marL="91425" marR="91425" marT="91425" marB="91425">
                    <a:solidFill>
                      <a:schemeClr val="lt1"/>
                    </a:solidFill>
                  </a:tcPr>
                </a:tc>
                <a:tc>
                  <a:txBody>
                    <a:bodyPr/>
                    <a:lstStyle/>
                    <a:p>
                      <a:pPr marL="0" lvl="0" indent="0" algn="ctr" rtl="0">
                        <a:spcBef>
                          <a:spcPts val="0"/>
                        </a:spcBef>
                        <a:spcAft>
                          <a:spcPts val="0"/>
                        </a:spcAft>
                        <a:buNone/>
                      </a:pPr>
                      <a:r>
                        <a:rPr lang="en-GB" b="1">
                          <a:latin typeface="Quicksand"/>
                          <a:ea typeface="Quicksand"/>
                          <a:cs typeface="Quicksand"/>
                          <a:sym typeface="Quicksand"/>
                        </a:rPr>
                        <a:t>Warm site</a:t>
                      </a:r>
                      <a:endParaRPr b="1">
                        <a:latin typeface="Quicksand"/>
                        <a:ea typeface="Quicksand"/>
                        <a:cs typeface="Quicksand"/>
                        <a:sym typeface="Quicksand"/>
                      </a:endParaRPr>
                    </a:p>
                  </a:txBody>
                  <a:tcPr marL="91425" marR="91425" marT="91425" marB="91425">
                    <a:solidFill>
                      <a:schemeClr val="lt1"/>
                    </a:solidFill>
                  </a:tcPr>
                </a:tc>
                <a:extLst>
                  <a:ext uri="{0D108BD9-81ED-4DB2-BD59-A6C34878D82A}">
                    <a16:rowId xmlns:a16="http://schemas.microsoft.com/office/drawing/2014/main" val="10000"/>
                  </a:ext>
                </a:extLst>
              </a:tr>
              <a:tr h="720675">
                <a:tc>
                  <a:txBody>
                    <a:bodyPr/>
                    <a:lstStyle/>
                    <a:p>
                      <a:pPr marL="0" lvl="0" indent="0" algn="ctr" rtl="0">
                        <a:spcBef>
                          <a:spcPts val="0"/>
                        </a:spcBef>
                        <a:spcAft>
                          <a:spcPts val="0"/>
                        </a:spcAft>
                        <a:buNone/>
                      </a:pPr>
                      <a:endParaRPr>
                        <a:latin typeface="Quicksand Medium"/>
                        <a:ea typeface="Quicksand Medium"/>
                        <a:cs typeface="Quicksand Medium"/>
                        <a:sym typeface="Quicksand Medium"/>
                      </a:endParaRPr>
                    </a:p>
                    <a:p>
                      <a:pPr marL="0" lvl="0" indent="0" algn="l" rtl="0">
                        <a:spcBef>
                          <a:spcPts val="0"/>
                        </a:spcBef>
                        <a:spcAft>
                          <a:spcPts val="0"/>
                        </a:spcAft>
                        <a:buNone/>
                      </a:pPr>
                      <a:endParaRPr>
                        <a:latin typeface="Quicksand Medium"/>
                        <a:ea typeface="Quicksand Medium"/>
                        <a:cs typeface="Quicksand Medium"/>
                        <a:sym typeface="Quicksand Medium"/>
                      </a:endParaRPr>
                    </a:p>
                  </a:txBody>
                  <a:tcPr marL="91425" marR="91425" marT="91425" marB="91425">
                    <a:solidFill>
                      <a:schemeClr val="lt1"/>
                    </a:solidFill>
                  </a:tcPr>
                </a:tc>
                <a:tc>
                  <a:txBody>
                    <a:bodyPr/>
                    <a:lstStyle/>
                    <a:p>
                      <a:pPr marL="0" lvl="0" indent="0" algn="ctr" rtl="0">
                        <a:spcBef>
                          <a:spcPts val="0"/>
                        </a:spcBef>
                        <a:spcAft>
                          <a:spcPts val="0"/>
                        </a:spcAft>
                        <a:buNone/>
                      </a:pPr>
                      <a:endParaRPr>
                        <a:latin typeface="Quicksand Medium"/>
                        <a:ea typeface="Quicksand Medium"/>
                        <a:cs typeface="Quicksand Medium"/>
                        <a:sym typeface="Quicksand Medium"/>
                      </a:endParaRPr>
                    </a:p>
                  </a:txBody>
                  <a:tcPr marL="91425" marR="91425" marT="91425" marB="91425">
                    <a:solidFill>
                      <a:schemeClr val="lt1"/>
                    </a:solidFill>
                  </a:tcPr>
                </a:tc>
                <a:tc>
                  <a:txBody>
                    <a:bodyPr/>
                    <a:lstStyle/>
                    <a:p>
                      <a:pPr marL="0" lvl="0" indent="0" algn="ctr" rtl="0">
                        <a:spcBef>
                          <a:spcPts val="0"/>
                        </a:spcBef>
                        <a:spcAft>
                          <a:spcPts val="0"/>
                        </a:spcAft>
                        <a:buNone/>
                      </a:pPr>
                      <a:endParaRPr>
                        <a:latin typeface="Quicksand Medium"/>
                        <a:ea typeface="Quicksand Medium"/>
                        <a:cs typeface="Quicksand Medium"/>
                        <a:sym typeface="Quicksand Medium"/>
                      </a:endParaRPr>
                    </a:p>
                  </a:txBody>
                  <a:tcPr marL="91425" marR="91425" marT="91425" marB="91425">
                    <a:solidFill>
                      <a:schemeClr val="lt1"/>
                    </a:solidFill>
                  </a:tcPr>
                </a:tc>
                <a:extLst>
                  <a:ext uri="{0D108BD9-81ED-4DB2-BD59-A6C34878D82A}">
                    <a16:rowId xmlns:a16="http://schemas.microsoft.com/office/drawing/2014/main" val="10001"/>
                  </a:ext>
                </a:extLst>
              </a:tr>
              <a:tr h="2859575">
                <a:tc>
                  <a:txBody>
                    <a:bodyPr/>
                    <a:lstStyle/>
                    <a:p>
                      <a:pPr marL="457200" lvl="0" indent="-304800" algn="l" rtl="0">
                        <a:lnSpc>
                          <a:spcPct val="115000"/>
                        </a:lnSpc>
                        <a:spcBef>
                          <a:spcPts val="0"/>
                        </a:spcBef>
                        <a:spcAft>
                          <a:spcPts val="0"/>
                        </a:spcAft>
                        <a:buClr>
                          <a:schemeClr val="accent6"/>
                        </a:buClr>
                        <a:buSzPts val="1200"/>
                        <a:buFont typeface="Quicksand"/>
                        <a:buChar char="●"/>
                      </a:pPr>
                      <a:r>
                        <a:rPr lang="en-GB" sz="1200">
                          <a:solidFill>
                            <a:schemeClr val="dk1"/>
                          </a:solidFill>
                          <a:latin typeface="Quicksand"/>
                          <a:ea typeface="Quicksand"/>
                          <a:cs typeface="Quicksand"/>
                          <a:sym typeface="Quicksand"/>
                        </a:rPr>
                        <a:t>Fully operational backup facility equipped with all the necessary hardware and software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accent6"/>
                        </a:buClr>
                        <a:buSzPts val="1200"/>
                        <a:buFont typeface="Quicksand"/>
                        <a:buChar char="●"/>
                      </a:pPr>
                      <a:r>
                        <a:rPr lang="en-GB" sz="1200">
                          <a:solidFill>
                            <a:schemeClr val="dk1"/>
                          </a:solidFill>
                          <a:latin typeface="Quicksand"/>
                          <a:ea typeface="Quicksand"/>
                          <a:cs typeface="Quicksand"/>
                          <a:sym typeface="Quicksand"/>
                        </a:rPr>
                        <a:t>It mirrors the main systems in real-time, meaning it is continuously updated with the latest changes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accent6"/>
                        </a:buClr>
                        <a:buSzPts val="1200"/>
                        <a:buFont typeface="Quicksand"/>
                        <a:buChar char="●"/>
                      </a:pPr>
                      <a:r>
                        <a:rPr lang="en-GB" sz="1200">
                          <a:solidFill>
                            <a:schemeClr val="dk1"/>
                          </a:solidFill>
                          <a:latin typeface="Quicksand"/>
                          <a:ea typeface="Quicksand"/>
                          <a:cs typeface="Quicksand"/>
                          <a:sym typeface="Quicksand"/>
                        </a:rPr>
                        <a:t>In the event of a disaster, the hot site can quickly take over and seamlessly continue operations with minimal downtime</a:t>
                      </a:r>
                      <a:endParaRPr sz="1200">
                        <a:latin typeface="Quicksand"/>
                        <a:ea typeface="Quicksand"/>
                        <a:cs typeface="Quicksand"/>
                        <a:sym typeface="Quicksand"/>
                      </a:endParaRPr>
                    </a:p>
                  </a:txBody>
                  <a:tcPr marL="91425" marR="91425" marT="91425" marB="91425">
                    <a:solidFill>
                      <a:schemeClr val="lt1"/>
                    </a:solidFill>
                  </a:tcPr>
                </a:tc>
                <a:tc>
                  <a:txBody>
                    <a:bodyPr/>
                    <a:lstStyle/>
                    <a:p>
                      <a:pPr marL="457200" lvl="0" indent="-304800" algn="l" rtl="0">
                        <a:spcBef>
                          <a:spcPts val="0"/>
                        </a:spcBef>
                        <a:spcAft>
                          <a:spcPts val="0"/>
                        </a:spcAft>
                        <a:buClr>
                          <a:schemeClr val="accent6"/>
                        </a:buClr>
                        <a:buSzPts val="1200"/>
                        <a:buFont typeface="Quicksand"/>
                        <a:buChar char="●"/>
                      </a:pPr>
                      <a:r>
                        <a:rPr lang="en-GB" sz="1200" dirty="0">
                          <a:latin typeface="Quicksand"/>
                          <a:ea typeface="Quicksand"/>
                          <a:cs typeface="Quicksand"/>
                          <a:sym typeface="Quicksand"/>
                        </a:rPr>
                        <a:t>Basic facility that provides only the physical space and </a:t>
                      </a:r>
                      <a:r>
                        <a:rPr lang="en-GB" sz="1200" dirty="0">
                          <a:solidFill>
                            <a:schemeClr val="dk1"/>
                          </a:solidFill>
                          <a:latin typeface="Quicksand"/>
                          <a:ea typeface="Quicksand"/>
                          <a:cs typeface="Quicksand"/>
                          <a:sym typeface="Quicksand"/>
                        </a:rPr>
                        <a:t>infrastructure necessary to restore operations</a:t>
                      </a:r>
                      <a:endParaRPr sz="1200" dirty="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accent6"/>
                        </a:buClr>
                        <a:buSzPts val="1200"/>
                        <a:buFont typeface="Quicksand"/>
                        <a:buChar char="●"/>
                      </a:pPr>
                      <a:r>
                        <a:rPr lang="en-GB" sz="1200" dirty="0">
                          <a:solidFill>
                            <a:schemeClr val="dk1"/>
                          </a:solidFill>
                          <a:latin typeface="Quicksand"/>
                          <a:ea typeface="Quicksand"/>
                          <a:cs typeface="Quicksand"/>
                          <a:sym typeface="Quicksand"/>
                        </a:rPr>
                        <a:t>When a disaster occurs, organisations must procure and install the required hardware and software, and perform data backups manually</a:t>
                      </a:r>
                      <a:endParaRPr sz="1200" dirty="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accent6"/>
                        </a:buClr>
                        <a:buSzPts val="1200"/>
                        <a:buFont typeface="Quicksand"/>
                        <a:buChar char="●"/>
                      </a:pPr>
                      <a:r>
                        <a:rPr lang="en-GB" sz="1200" dirty="0">
                          <a:solidFill>
                            <a:schemeClr val="dk1"/>
                          </a:solidFill>
                          <a:latin typeface="Quicksand"/>
                          <a:ea typeface="Quicksand"/>
                          <a:cs typeface="Quicksand"/>
                          <a:sym typeface="Quicksand"/>
                        </a:rPr>
                        <a:t>This process can take a significant amount of time, resulting in longer downtime compared to hot or warm sites</a:t>
                      </a:r>
                      <a:endParaRPr sz="1200" dirty="0">
                        <a:solidFill>
                          <a:schemeClr val="dk1"/>
                        </a:solidFill>
                        <a:latin typeface="Quicksand"/>
                        <a:ea typeface="Quicksand"/>
                        <a:cs typeface="Quicksand"/>
                        <a:sym typeface="Quicksand"/>
                      </a:endParaRPr>
                    </a:p>
                  </a:txBody>
                  <a:tcPr marL="91425" marR="91425" marT="91425" marB="91425">
                    <a:solidFill>
                      <a:schemeClr val="lt1"/>
                    </a:solidFill>
                  </a:tcPr>
                </a:tc>
                <a:tc>
                  <a:txBody>
                    <a:bodyPr/>
                    <a:lstStyle/>
                    <a:p>
                      <a:pPr marL="457200" lvl="0" indent="-304800" algn="l" rtl="0">
                        <a:lnSpc>
                          <a:spcPct val="115000"/>
                        </a:lnSpc>
                        <a:spcBef>
                          <a:spcPts val="0"/>
                        </a:spcBef>
                        <a:spcAft>
                          <a:spcPts val="0"/>
                        </a:spcAft>
                        <a:buClr>
                          <a:schemeClr val="accent6"/>
                        </a:buClr>
                        <a:buSzPts val="1200"/>
                        <a:buFont typeface="Quicksand"/>
                        <a:buChar char="●"/>
                      </a:pPr>
                      <a:r>
                        <a:rPr lang="en-GB" sz="1200" dirty="0">
                          <a:solidFill>
                            <a:schemeClr val="dk1"/>
                          </a:solidFill>
                          <a:latin typeface="Quicksand"/>
                          <a:ea typeface="Quicksand"/>
                          <a:cs typeface="Quicksand"/>
                          <a:sym typeface="Quicksand"/>
                        </a:rPr>
                        <a:t>A partially configured backup facility that has some hardware and software in place</a:t>
                      </a:r>
                      <a:endParaRPr sz="1200" dirty="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accent6"/>
                        </a:buClr>
                        <a:buSzPts val="1200"/>
                        <a:buFont typeface="Quicksand"/>
                        <a:buChar char="●"/>
                      </a:pPr>
                      <a:r>
                        <a:rPr lang="en-GB" sz="1200" dirty="0">
                          <a:solidFill>
                            <a:schemeClr val="dk1"/>
                          </a:solidFill>
                          <a:latin typeface="Quicksand"/>
                          <a:ea typeface="Quicksand"/>
                          <a:cs typeface="Quicksand"/>
                          <a:sym typeface="Quicksand"/>
                        </a:rPr>
                        <a:t>May not have the same level of up-to-date data replication as a hot site</a:t>
                      </a:r>
                      <a:endParaRPr sz="1200" dirty="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accent6"/>
                        </a:buClr>
                        <a:buSzPts val="1200"/>
                        <a:buFont typeface="Quicksand"/>
                        <a:buChar char="●"/>
                      </a:pPr>
                      <a:r>
                        <a:rPr lang="en-GB" sz="1200" dirty="0">
                          <a:solidFill>
                            <a:schemeClr val="dk1"/>
                          </a:solidFill>
                          <a:latin typeface="Quicksand"/>
                          <a:ea typeface="Quicksand"/>
                          <a:cs typeface="Quicksand"/>
                          <a:sym typeface="Quicksand"/>
                        </a:rPr>
                        <a:t>It requires additional setup and configuration before it can become fully operational</a:t>
                      </a:r>
                      <a:endParaRPr sz="1200" dirty="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accent6"/>
                        </a:buClr>
                        <a:buSzPts val="1200"/>
                        <a:buFont typeface="Quicksand"/>
                        <a:buChar char="●"/>
                      </a:pPr>
                      <a:r>
                        <a:rPr lang="en-GB" sz="1200" dirty="0">
                          <a:solidFill>
                            <a:schemeClr val="dk1"/>
                          </a:solidFill>
                          <a:latin typeface="Quicksand"/>
                          <a:ea typeface="Quicksand"/>
                          <a:cs typeface="Quicksand"/>
                          <a:sym typeface="Quicksand"/>
                        </a:rPr>
                        <a:t>When activated, it can restore operations within a reasonable timeframe, but there may be a short interruption in services</a:t>
                      </a:r>
                      <a:endParaRPr sz="1200" dirty="0">
                        <a:latin typeface="Quicksand"/>
                        <a:ea typeface="Quicksand"/>
                        <a:cs typeface="Quicksand"/>
                        <a:sym typeface="Quicksand"/>
                      </a:endParaRPr>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pic>
        <p:nvPicPr>
          <p:cNvPr id="224" name="Google Shape;224;p35"/>
          <p:cNvPicPr preferRelativeResize="0"/>
          <p:nvPr/>
        </p:nvPicPr>
        <p:blipFill>
          <a:blip r:embed="rId3">
            <a:alphaModFix/>
          </a:blip>
          <a:stretch>
            <a:fillRect/>
          </a:stretch>
        </p:blipFill>
        <p:spPr>
          <a:xfrm>
            <a:off x="1796363" y="1084398"/>
            <a:ext cx="252774" cy="505549"/>
          </a:xfrm>
          <a:prstGeom prst="rect">
            <a:avLst/>
          </a:prstGeom>
          <a:noFill/>
          <a:ln>
            <a:noFill/>
          </a:ln>
        </p:spPr>
      </p:pic>
      <p:pic>
        <p:nvPicPr>
          <p:cNvPr id="225" name="Google Shape;225;p35"/>
          <p:cNvPicPr preferRelativeResize="0"/>
          <p:nvPr/>
        </p:nvPicPr>
        <p:blipFill>
          <a:blip r:embed="rId4">
            <a:alphaModFix/>
          </a:blip>
          <a:stretch>
            <a:fillRect/>
          </a:stretch>
        </p:blipFill>
        <p:spPr>
          <a:xfrm>
            <a:off x="4506014" y="1085175"/>
            <a:ext cx="252000" cy="504000"/>
          </a:xfrm>
          <a:prstGeom prst="rect">
            <a:avLst/>
          </a:prstGeom>
          <a:noFill/>
          <a:ln>
            <a:noFill/>
          </a:ln>
        </p:spPr>
      </p:pic>
      <p:pic>
        <p:nvPicPr>
          <p:cNvPr id="226" name="Google Shape;226;p35"/>
          <p:cNvPicPr preferRelativeResize="0"/>
          <p:nvPr/>
        </p:nvPicPr>
        <p:blipFill>
          <a:blip r:embed="rId3">
            <a:alphaModFix/>
          </a:blip>
          <a:stretch>
            <a:fillRect/>
          </a:stretch>
        </p:blipFill>
        <p:spPr>
          <a:xfrm>
            <a:off x="7271988" y="1085169"/>
            <a:ext cx="252000" cy="504000"/>
          </a:xfrm>
          <a:prstGeom prst="rect">
            <a:avLst/>
          </a:prstGeom>
          <a:noFill/>
          <a:ln>
            <a:noFill/>
          </a:ln>
        </p:spPr>
      </p:pic>
      <p:pic>
        <p:nvPicPr>
          <p:cNvPr id="227" name="Google Shape;227;p35"/>
          <p:cNvPicPr preferRelativeResize="0"/>
          <p:nvPr/>
        </p:nvPicPr>
        <p:blipFill>
          <a:blip r:embed="rId4">
            <a:alphaModFix/>
          </a:blip>
          <a:stretch>
            <a:fillRect/>
          </a:stretch>
        </p:blipFill>
        <p:spPr>
          <a:xfrm>
            <a:off x="7605705" y="1085200"/>
            <a:ext cx="252000" cy="5039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1"/>
        <p:cNvGrpSpPr/>
        <p:nvPr/>
      </p:nvGrpSpPr>
      <p:grpSpPr>
        <a:xfrm>
          <a:off x="0" y="0"/>
          <a:ext cx="0" cy="0"/>
          <a:chOff x="0" y="0"/>
          <a:chExt cx="0" cy="0"/>
        </a:xfrm>
      </p:grpSpPr>
      <p:sp>
        <p:nvSpPr>
          <p:cNvPr id="232" name="Google Shape;232;p3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233" name="Google Shape;233;p36"/>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34" name="Google Shape;234;p36"/>
          <p:cNvSpPr txBox="1">
            <a:spLocks noGrp="1"/>
          </p:cNvSpPr>
          <p:nvPr>
            <p:ph type="body" idx="4294967295"/>
          </p:nvPr>
        </p:nvSpPr>
        <p:spPr>
          <a:xfrm>
            <a:off x="310900" y="847225"/>
            <a:ext cx="79236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Data backup is the process of creating duplicate copies of important files, documents, databases, or entire systems. These can then be used to recover data following a disaster.</a:t>
            </a:r>
            <a:endParaRPr/>
          </a:p>
          <a:p>
            <a:pPr marL="457200" lvl="0" indent="-330200" algn="l" rtl="0">
              <a:spcBef>
                <a:spcPts val="1600"/>
              </a:spcBef>
              <a:spcAft>
                <a:spcPts val="0"/>
              </a:spcAft>
              <a:buClr>
                <a:srgbClr val="CD2355"/>
              </a:buClr>
              <a:buSzPts val="1600"/>
              <a:buChar char="●"/>
            </a:pPr>
            <a:r>
              <a:rPr lang="en-GB" sz="1600" b="1"/>
              <a:t>Full backups</a:t>
            </a:r>
            <a:r>
              <a:rPr lang="en-GB" sz="1600"/>
              <a:t> provide a complete copy of data but require large storage space and more time for saving and restoring</a:t>
            </a:r>
            <a:endParaRPr sz="1600"/>
          </a:p>
          <a:p>
            <a:pPr marL="457200" lvl="0" indent="-330200" algn="l" rtl="0">
              <a:spcBef>
                <a:spcPts val="0"/>
              </a:spcBef>
              <a:spcAft>
                <a:spcPts val="0"/>
              </a:spcAft>
              <a:buClr>
                <a:srgbClr val="CD2355"/>
              </a:buClr>
              <a:buSzPts val="1600"/>
              <a:buChar char="●"/>
            </a:pPr>
            <a:r>
              <a:rPr lang="en-GB" sz="1600" b="1"/>
              <a:t>Incremental</a:t>
            </a:r>
            <a:r>
              <a:rPr lang="en-GB" sz="1600"/>
              <a:t> </a:t>
            </a:r>
            <a:r>
              <a:rPr lang="en-GB" sz="1600" b="1"/>
              <a:t>backups</a:t>
            </a:r>
            <a:r>
              <a:rPr lang="en-GB" sz="1600"/>
              <a:t> require less storage space than full backups and are faster to save, but restoring data may take longer as multiple backups need to be restored sequentially</a:t>
            </a:r>
            <a:endParaRPr sz="1600"/>
          </a:p>
          <a:p>
            <a:pPr marL="457200" lvl="0" indent="-330200" algn="l" rtl="0">
              <a:spcBef>
                <a:spcPts val="0"/>
              </a:spcBef>
              <a:spcAft>
                <a:spcPts val="0"/>
              </a:spcAft>
              <a:buClr>
                <a:srgbClr val="CD2355"/>
              </a:buClr>
              <a:buSzPts val="1600"/>
              <a:buChar char="●"/>
            </a:pPr>
            <a:r>
              <a:rPr lang="en-GB" sz="1600" b="1"/>
              <a:t>Differential backups</a:t>
            </a:r>
            <a:r>
              <a:rPr lang="en-GB" sz="1600"/>
              <a:t> strike a balance between backup time and restore time, requiring a full backup and the most recent differential backup for restoration</a:t>
            </a:r>
            <a:endParaRPr sz="1600"/>
          </a:p>
          <a:p>
            <a:pPr marL="457200" lvl="0" indent="-330200" algn="l" rtl="0">
              <a:spcBef>
                <a:spcPts val="0"/>
              </a:spcBef>
              <a:spcAft>
                <a:spcPts val="0"/>
              </a:spcAft>
              <a:buClr>
                <a:srgbClr val="CD2355"/>
              </a:buClr>
              <a:buSzPts val="1600"/>
              <a:buChar char="●"/>
            </a:pPr>
            <a:r>
              <a:rPr lang="en-GB" sz="1600" b="1"/>
              <a:t>Mirror backups</a:t>
            </a:r>
            <a:r>
              <a:rPr lang="en-GB" sz="1600"/>
              <a:t> provide real-time or near real-time replication, enabling quick recovery but requiring sufficient storage space and network bandwidth</a:t>
            </a:r>
            <a:endParaRPr sz="1600"/>
          </a:p>
        </p:txBody>
      </p:sp>
      <p:sp>
        <p:nvSpPr>
          <p:cNvPr id="235" name="Google Shape;235;p36"/>
          <p:cNvSpPr txBox="1">
            <a:spLocks noGrp="1"/>
          </p:cNvSpPr>
          <p:nvPr>
            <p:ph type="title"/>
          </p:nvPr>
        </p:nvSpPr>
        <p:spPr>
          <a:xfrm>
            <a:off x="258125" y="260225"/>
            <a:ext cx="8521200" cy="7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latin typeface="Quicksand"/>
                <a:ea typeface="Quicksand"/>
                <a:cs typeface="Quicksand"/>
                <a:sym typeface="Quicksand"/>
              </a:rPr>
              <a:t>Data backup and recovery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9"/>
        <p:cNvGrpSpPr/>
        <p:nvPr/>
      </p:nvGrpSpPr>
      <p:grpSpPr>
        <a:xfrm>
          <a:off x="0" y="0"/>
          <a:ext cx="0" cy="0"/>
          <a:chOff x="0" y="0"/>
          <a:chExt cx="0" cy="0"/>
        </a:xfrm>
      </p:grpSpPr>
      <p:sp>
        <p:nvSpPr>
          <p:cNvPr id="240" name="Google Shape;240;p3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241" name="Google Shape;241;p3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42" name="Google Shape;242;p37"/>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Different situations and organisations will have different backup and recovery needs. </a:t>
            </a:r>
            <a:endParaRPr/>
          </a:p>
          <a:p>
            <a:pPr marL="0" lvl="0" indent="0" algn="l" rtl="0">
              <a:spcBef>
                <a:spcPts val="1600"/>
              </a:spcBef>
              <a:spcAft>
                <a:spcPts val="0"/>
              </a:spcAft>
              <a:buNone/>
            </a:pPr>
            <a:r>
              <a:rPr lang="en-GB"/>
              <a:t>Open and complete  ‘</a:t>
            </a:r>
            <a:r>
              <a:rPr lang="en-GB" b="1"/>
              <a:t>A2 Activity sheet</a:t>
            </a:r>
            <a:r>
              <a:rPr lang="en-GB"/>
              <a:t> – Types of backup’ to identify and justify which backup method is most suitable for each industry scenario. </a:t>
            </a:r>
            <a:endParaRPr/>
          </a:p>
          <a:p>
            <a:pPr marL="914400" lvl="0" indent="0" algn="l" rtl="0">
              <a:spcBef>
                <a:spcPts val="1600"/>
              </a:spcBef>
              <a:spcAft>
                <a:spcPts val="1600"/>
              </a:spcAft>
              <a:buNone/>
            </a:pPr>
            <a:endParaRPr/>
          </a:p>
        </p:txBody>
      </p:sp>
      <p:sp>
        <p:nvSpPr>
          <p:cNvPr id="243" name="Google Shape;243;p3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Types of backup</a:t>
            </a:r>
            <a:endParaRPr/>
          </a:p>
        </p:txBody>
      </p:sp>
      <p:sp>
        <p:nvSpPr>
          <p:cNvPr id="244" name="Google Shape;244;p37"/>
          <p:cNvSpPr txBox="1"/>
          <p:nvPr/>
        </p:nvSpPr>
        <p:spPr>
          <a:xfrm>
            <a:off x="4625275" y="1098400"/>
            <a:ext cx="4354500" cy="3261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GB" sz="1900">
                <a:solidFill>
                  <a:srgbClr val="CD2355"/>
                </a:solidFill>
                <a:latin typeface="Quicksand SemiBold"/>
                <a:ea typeface="Quicksand SemiBold"/>
                <a:cs typeface="Quicksand SemiBold"/>
                <a:sym typeface="Quicksand SemiBold"/>
              </a:rPr>
              <a:t>Types of backup </a:t>
            </a:r>
            <a:endParaRPr sz="900">
              <a:latin typeface="Quicksand"/>
              <a:ea typeface="Quicksand"/>
              <a:cs typeface="Quicksand"/>
              <a:sym typeface="Quicksand"/>
            </a:endParaRPr>
          </a:p>
          <a:p>
            <a:pPr marL="0" lvl="0" indent="0" algn="l" rtl="0">
              <a:lnSpc>
                <a:spcPct val="115000"/>
              </a:lnSpc>
              <a:spcBef>
                <a:spcPts val="600"/>
              </a:spcBef>
              <a:spcAft>
                <a:spcPts val="0"/>
              </a:spcAft>
              <a:buClr>
                <a:schemeClr val="dk1"/>
              </a:buClr>
              <a:buSzPts val="1100"/>
              <a:buFont typeface="Arial"/>
              <a:buNone/>
            </a:pPr>
            <a:r>
              <a:rPr lang="en-GB" sz="900">
                <a:solidFill>
                  <a:schemeClr val="dk1"/>
                </a:solidFill>
                <a:latin typeface="Quicksand"/>
                <a:ea typeface="Quicksand"/>
                <a:cs typeface="Quicksand"/>
                <a:sym typeface="Quicksand"/>
              </a:rPr>
              <a:t>There are four different vocational scenarios, each representing a specific backup type. Identify which backup method: </a:t>
            </a:r>
            <a:r>
              <a:rPr lang="en-GB" sz="900" b="1">
                <a:solidFill>
                  <a:schemeClr val="dk1"/>
                </a:solidFill>
                <a:latin typeface="Quicksand"/>
                <a:ea typeface="Quicksand"/>
                <a:cs typeface="Quicksand"/>
                <a:sym typeface="Quicksand"/>
              </a:rPr>
              <a:t>full, incremental, differential, or mirror</a:t>
            </a:r>
            <a:r>
              <a:rPr lang="en-GB" sz="900">
                <a:solidFill>
                  <a:schemeClr val="dk1"/>
                </a:solidFill>
                <a:latin typeface="Quicksand"/>
                <a:ea typeface="Quicksand"/>
                <a:cs typeface="Quicksand"/>
                <a:sym typeface="Quicksand"/>
              </a:rPr>
              <a:t> is most suitable for each scenario. Try to justify your decision.</a:t>
            </a:r>
            <a:endParaRPr sz="700">
              <a:latin typeface="Quicksand"/>
              <a:ea typeface="Quicksand"/>
              <a:cs typeface="Quicksand"/>
              <a:sym typeface="Quicksand"/>
            </a:endParaRPr>
          </a:p>
          <a:p>
            <a:pPr marL="0" lvl="0" indent="0" algn="l" rtl="0">
              <a:lnSpc>
                <a:spcPct val="115000"/>
              </a:lnSpc>
              <a:spcBef>
                <a:spcPts val="1800"/>
              </a:spcBef>
              <a:spcAft>
                <a:spcPts val="0"/>
              </a:spcAft>
              <a:buClr>
                <a:schemeClr val="dk1"/>
              </a:buClr>
              <a:buSzPts val="1100"/>
              <a:buFont typeface="Arial"/>
              <a:buNone/>
            </a:pPr>
            <a:endParaRPr sz="900">
              <a:latin typeface="Quicksand"/>
              <a:ea typeface="Quicksand"/>
              <a:cs typeface="Quicksand"/>
              <a:sym typeface="Quicksand"/>
            </a:endParaRPr>
          </a:p>
          <a:p>
            <a:pPr marL="0" lvl="0" indent="0" algn="l" rtl="0">
              <a:lnSpc>
                <a:spcPct val="115000"/>
              </a:lnSpc>
              <a:spcBef>
                <a:spcPts val="1800"/>
              </a:spcBef>
              <a:spcAft>
                <a:spcPts val="0"/>
              </a:spcAft>
              <a:buClr>
                <a:schemeClr val="dk1"/>
              </a:buClr>
              <a:buSzPts val="1100"/>
              <a:buFont typeface="Arial"/>
              <a:buNone/>
            </a:pPr>
            <a:endParaRPr sz="900">
              <a:latin typeface="Quicksand"/>
              <a:ea typeface="Quicksand"/>
              <a:cs typeface="Quicksand"/>
              <a:sym typeface="Quicksand"/>
            </a:endParaRPr>
          </a:p>
          <a:p>
            <a:pPr marL="0" lvl="0" indent="0" algn="l" rtl="0">
              <a:lnSpc>
                <a:spcPct val="115000"/>
              </a:lnSpc>
              <a:spcBef>
                <a:spcPts val="1800"/>
              </a:spcBef>
              <a:spcAft>
                <a:spcPts val="0"/>
              </a:spcAft>
              <a:buClr>
                <a:schemeClr val="dk1"/>
              </a:buClr>
              <a:buSzPts val="1100"/>
              <a:buFont typeface="Arial"/>
              <a:buNone/>
            </a:pPr>
            <a:endParaRPr sz="900">
              <a:latin typeface="Quicksand"/>
              <a:ea typeface="Quicksand"/>
              <a:cs typeface="Quicksand"/>
              <a:sym typeface="Quicksand"/>
            </a:endParaRPr>
          </a:p>
          <a:p>
            <a:pPr marL="0" lvl="0" indent="0" algn="l" rtl="0">
              <a:lnSpc>
                <a:spcPct val="115000"/>
              </a:lnSpc>
              <a:spcBef>
                <a:spcPts val="1800"/>
              </a:spcBef>
              <a:spcAft>
                <a:spcPts val="600"/>
              </a:spcAft>
              <a:buClr>
                <a:schemeClr val="dk1"/>
              </a:buClr>
              <a:buSzPts val="1100"/>
              <a:buFont typeface="Arial"/>
              <a:buNone/>
            </a:pPr>
            <a:endParaRPr sz="900">
              <a:latin typeface="Quicksand"/>
              <a:ea typeface="Quicksand"/>
              <a:cs typeface="Quicksand"/>
              <a:sym typeface="Quicksand"/>
            </a:endParaRPr>
          </a:p>
        </p:txBody>
      </p:sp>
      <p:graphicFrame>
        <p:nvGraphicFramePr>
          <p:cNvPr id="245" name="Google Shape;245;p37"/>
          <p:cNvGraphicFramePr/>
          <p:nvPr>
            <p:extLst>
              <p:ext uri="{D42A27DB-BD31-4B8C-83A1-F6EECF244321}">
                <p14:modId xmlns:p14="http://schemas.microsoft.com/office/powerpoint/2010/main" val="2676332234"/>
              </p:ext>
            </p:extLst>
          </p:nvPr>
        </p:nvGraphicFramePr>
        <p:xfrm>
          <a:off x="4787711" y="2387133"/>
          <a:ext cx="4052200" cy="1838960"/>
        </p:xfrm>
        <a:graphic>
          <a:graphicData uri="http://schemas.openxmlformats.org/drawingml/2006/table">
            <a:tbl>
              <a:tblPr>
                <a:noFill/>
                <a:tableStyleId>{645A46F1-D88D-4699-B028-B81869A3F3F7}</a:tableStyleId>
              </a:tblPr>
              <a:tblGrid>
                <a:gridCol w="2026100">
                  <a:extLst>
                    <a:ext uri="{9D8B030D-6E8A-4147-A177-3AD203B41FA5}">
                      <a16:colId xmlns:a16="http://schemas.microsoft.com/office/drawing/2014/main" val="20000"/>
                    </a:ext>
                  </a:extLst>
                </a:gridCol>
                <a:gridCol w="2026100">
                  <a:extLst>
                    <a:ext uri="{9D8B030D-6E8A-4147-A177-3AD203B41FA5}">
                      <a16:colId xmlns:a16="http://schemas.microsoft.com/office/drawing/2014/main" val="20001"/>
                    </a:ext>
                  </a:extLst>
                </a:gridCol>
              </a:tblGrid>
              <a:tr h="235700">
                <a:tc>
                  <a:txBody>
                    <a:bodyPr/>
                    <a:lstStyle/>
                    <a:p>
                      <a:pPr marL="0" lvl="0" indent="0" algn="l" rtl="0">
                        <a:spcBef>
                          <a:spcPts val="0"/>
                        </a:spcBef>
                        <a:spcAft>
                          <a:spcPts val="0"/>
                        </a:spcAft>
                        <a:buNone/>
                      </a:pPr>
                      <a:r>
                        <a:rPr lang="en-GB" sz="800" dirty="0">
                          <a:latin typeface="Quicksand"/>
                          <a:ea typeface="Quicksand"/>
                          <a:cs typeface="Quicksand"/>
                          <a:sym typeface="Quicksand"/>
                        </a:rPr>
                        <a:t>Industry scenario</a:t>
                      </a:r>
                      <a:endParaRPr sz="800" dirty="0">
                        <a:latin typeface="Quicksand"/>
                        <a:ea typeface="Quicksand"/>
                        <a:cs typeface="Quicksand"/>
                        <a:sym typeface="Quicksand"/>
                      </a:endParaRPr>
                    </a:p>
                  </a:txBody>
                  <a:tcPr marL="63500" marR="63500" marT="63500" marB="63500"/>
                </a:tc>
                <a:tc>
                  <a:txBody>
                    <a:bodyPr/>
                    <a:lstStyle/>
                    <a:p>
                      <a:pPr marL="0" lvl="0" indent="0" algn="l" rtl="0">
                        <a:spcBef>
                          <a:spcPts val="0"/>
                        </a:spcBef>
                        <a:spcAft>
                          <a:spcPts val="0"/>
                        </a:spcAft>
                        <a:buNone/>
                      </a:pPr>
                      <a:r>
                        <a:rPr lang="en-GB" sz="800">
                          <a:latin typeface="Quicksand"/>
                          <a:ea typeface="Quicksand"/>
                          <a:cs typeface="Quicksand"/>
                          <a:sym typeface="Quicksand"/>
                        </a:rPr>
                        <a:t>Chosen backup type</a:t>
                      </a:r>
                      <a:endParaRPr sz="800">
                        <a:latin typeface="Quicksand"/>
                        <a:ea typeface="Quicksand"/>
                        <a:cs typeface="Quicksand"/>
                        <a:sym typeface="Quicksand"/>
                      </a:endParaRPr>
                    </a:p>
                  </a:txBody>
                  <a:tcPr marL="63500" marR="63500" marT="63500" marB="63500"/>
                </a:tc>
                <a:extLst>
                  <a:ext uri="{0D108BD9-81ED-4DB2-BD59-A6C34878D82A}">
                    <a16:rowId xmlns:a16="http://schemas.microsoft.com/office/drawing/2014/main" val="10000"/>
                  </a:ext>
                </a:extLst>
              </a:tr>
              <a:tr h="701100">
                <a:tc>
                  <a:txBody>
                    <a:bodyPr/>
                    <a:lstStyle/>
                    <a:p>
                      <a:pPr marL="0" lvl="0" indent="0" algn="l" rtl="0">
                        <a:spcBef>
                          <a:spcPts val="0"/>
                        </a:spcBef>
                        <a:spcAft>
                          <a:spcPts val="0"/>
                        </a:spcAft>
                        <a:buClr>
                          <a:schemeClr val="dk1"/>
                        </a:buClr>
                        <a:buSzPts val="1100"/>
                        <a:buFont typeface="Arial"/>
                        <a:buNone/>
                      </a:pPr>
                      <a:r>
                        <a:rPr lang="en-GB" sz="800">
                          <a:solidFill>
                            <a:schemeClr val="dk1"/>
                          </a:solidFill>
                          <a:latin typeface="Quicksand"/>
                          <a:ea typeface="Quicksand"/>
                          <a:cs typeface="Quicksand"/>
                          <a:sym typeface="Quicksand"/>
                        </a:rPr>
                        <a:t>Kai is working on a major website development project for their client in the UK. They have spent several weeks creating and editing numerous files, including graphics, videos, and documents. Kai has plenty of unused storage and would like the data to be quickly restored in case of loss. They work on the project every day and make changes regularly. The devices are not used in the evenings or overnight.</a:t>
                      </a:r>
                      <a:endParaRPr sz="500">
                        <a:latin typeface="Quicksand"/>
                        <a:ea typeface="Quicksand"/>
                        <a:cs typeface="Quicksand"/>
                        <a:sym typeface="Quicksand"/>
                      </a:endParaRPr>
                    </a:p>
                  </a:txBody>
                  <a:tcPr marL="63500" marR="63500" marT="63500" marB="63500"/>
                </a:tc>
                <a:tc>
                  <a:txBody>
                    <a:bodyPr/>
                    <a:lstStyle/>
                    <a:p>
                      <a:pPr marL="0" lvl="0" indent="0" algn="l" rtl="0">
                        <a:spcBef>
                          <a:spcPts val="0"/>
                        </a:spcBef>
                        <a:spcAft>
                          <a:spcPts val="0"/>
                        </a:spcAft>
                        <a:buNone/>
                      </a:pPr>
                      <a:endParaRPr sz="800" dirty="0">
                        <a:solidFill>
                          <a:srgbClr val="FF0000"/>
                        </a:solidFill>
                        <a:latin typeface="Handlee"/>
                        <a:ea typeface="Handlee"/>
                        <a:cs typeface="Handlee"/>
                        <a:sym typeface="Handlee"/>
                      </a:endParaRPr>
                    </a:p>
                  </a:txBody>
                  <a:tcPr marL="63500" marR="63500" marT="63500" marB="63500"/>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9"/>
        <p:cNvGrpSpPr/>
        <p:nvPr/>
      </p:nvGrpSpPr>
      <p:grpSpPr>
        <a:xfrm>
          <a:off x="0" y="0"/>
          <a:ext cx="0" cy="0"/>
          <a:chOff x="0" y="0"/>
          <a:chExt cx="0" cy="0"/>
        </a:xfrm>
      </p:grpSpPr>
      <p:sp>
        <p:nvSpPr>
          <p:cNvPr id="250" name="Google Shape;250;p3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251" name="Google Shape;251;p3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252" name="Google Shape;252;p38"/>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r>
              <a:rPr lang="en-GB"/>
              <a:t>Hardware redundancy involves having </a:t>
            </a:r>
            <a:r>
              <a:rPr lang="en-GB" b="1"/>
              <a:t>backup</a:t>
            </a:r>
            <a:r>
              <a:rPr lang="en-GB"/>
              <a:t> or </a:t>
            </a:r>
            <a:r>
              <a:rPr lang="en-GB" b="1"/>
              <a:t>duplicate hardware components</a:t>
            </a:r>
            <a:r>
              <a:rPr lang="en-GB"/>
              <a:t> in a computer system or network</a:t>
            </a:r>
            <a:endParaRPr/>
          </a:p>
          <a:p>
            <a:pPr marL="457200" lvl="0" indent="-342900" algn="l" rtl="0">
              <a:spcBef>
                <a:spcPts val="0"/>
              </a:spcBef>
              <a:spcAft>
                <a:spcPts val="0"/>
              </a:spcAft>
              <a:buClr>
                <a:schemeClr val="accent6"/>
              </a:buClr>
              <a:buSzPts val="1800"/>
              <a:buChar char="●"/>
            </a:pPr>
            <a:r>
              <a:rPr lang="en-GB"/>
              <a:t>The purpose of hardware redundancy is to ensure that the system continues to function properly even if one or more hardware components fail</a:t>
            </a:r>
            <a:endParaRPr/>
          </a:p>
          <a:p>
            <a:pPr marL="457200" lvl="0" indent="-342900" algn="l" rtl="0">
              <a:spcBef>
                <a:spcPts val="0"/>
              </a:spcBef>
              <a:spcAft>
                <a:spcPts val="0"/>
              </a:spcAft>
              <a:buClr>
                <a:schemeClr val="accent6"/>
              </a:buClr>
              <a:buSzPts val="1800"/>
              <a:buChar char="●"/>
            </a:pPr>
            <a:r>
              <a:rPr lang="en-GB"/>
              <a:t>It's like having a spare part ready to take over if something goes wrong</a:t>
            </a:r>
            <a:endParaRPr/>
          </a:p>
          <a:p>
            <a:pPr marL="0" lvl="0" indent="0" algn="l" rtl="0">
              <a:spcBef>
                <a:spcPts val="1600"/>
              </a:spcBef>
              <a:spcAft>
                <a:spcPts val="1600"/>
              </a:spcAft>
              <a:buNone/>
            </a:pPr>
            <a:endParaRPr/>
          </a:p>
        </p:txBody>
      </p:sp>
      <p:sp>
        <p:nvSpPr>
          <p:cNvPr id="253" name="Google Shape;253;p3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Hardware redundancy</a:t>
            </a:r>
            <a:endParaRPr/>
          </a:p>
        </p:txBody>
      </p:sp>
      <p:pic>
        <p:nvPicPr>
          <p:cNvPr id="254" name="Google Shape;254;p38"/>
          <p:cNvPicPr preferRelativeResize="0"/>
          <p:nvPr/>
        </p:nvPicPr>
        <p:blipFill>
          <a:blip r:embed="rId3">
            <a:alphaModFix/>
          </a:blip>
          <a:stretch>
            <a:fillRect/>
          </a:stretch>
        </p:blipFill>
        <p:spPr>
          <a:xfrm>
            <a:off x="4872966" y="1350425"/>
            <a:ext cx="3965024" cy="2642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58"/>
        <p:cNvGrpSpPr/>
        <p:nvPr/>
      </p:nvGrpSpPr>
      <p:grpSpPr>
        <a:xfrm>
          <a:off x="0" y="0"/>
          <a:ext cx="0" cy="0"/>
          <a:chOff x="0" y="0"/>
          <a:chExt cx="0" cy="0"/>
        </a:xfrm>
      </p:grpSpPr>
      <p:sp>
        <p:nvSpPr>
          <p:cNvPr id="259" name="Google Shape;259;p3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260" name="Google Shape;260;p3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261" name="Google Shape;261;p39"/>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r>
              <a:rPr lang="en-GB"/>
              <a:t>This is having </a:t>
            </a:r>
            <a:r>
              <a:rPr lang="en-GB" b="1"/>
              <a:t>mirrored</a:t>
            </a:r>
            <a:r>
              <a:rPr lang="en-GB"/>
              <a:t> or duplicate software systems in place</a:t>
            </a:r>
            <a:endParaRPr/>
          </a:p>
          <a:p>
            <a:pPr marL="457200" lvl="0" indent="-342900" algn="l" rtl="0">
              <a:spcBef>
                <a:spcPts val="0"/>
              </a:spcBef>
              <a:spcAft>
                <a:spcPts val="0"/>
              </a:spcAft>
              <a:buClr>
                <a:schemeClr val="accent6"/>
              </a:buClr>
              <a:buSzPts val="1800"/>
              <a:buChar char="●"/>
            </a:pPr>
            <a:r>
              <a:rPr lang="en-GB"/>
              <a:t>The goal is to ensure that even if the primary system encounters a problem, there's a recovery mechanism ready to take over and keep things running smoothly</a:t>
            </a:r>
            <a:endParaRPr/>
          </a:p>
          <a:p>
            <a:pPr marL="0" lvl="0" indent="0" algn="l" rtl="0">
              <a:spcBef>
                <a:spcPts val="1600"/>
              </a:spcBef>
              <a:spcAft>
                <a:spcPts val="1600"/>
              </a:spcAft>
              <a:buNone/>
            </a:pPr>
            <a:endParaRPr/>
          </a:p>
        </p:txBody>
      </p:sp>
      <p:sp>
        <p:nvSpPr>
          <p:cNvPr id="262" name="Google Shape;262;p3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Software redundancy</a:t>
            </a:r>
            <a:endParaRPr/>
          </a:p>
        </p:txBody>
      </p:sp>
      <p:pic>
        <p:nvPicPr>
          <p:cNvPr id="263" name="Google Shape;263;p39"/>
          <p:cNvPicPr preferRelativeResize="0"/>
          <p:nvPr/>
        </p:nvPicPr>
        <p:blipFill>
          <a:blip r:embed="rId3">
            <a:alphaModFix/>
          </a:blip>
          <a:stretch>
            <a:fillRect/>
          </a:stretch>
        </p:blipFill>
        <p:spPr>
          <a:xfrm>
            <a:off x="4936750" y="1282463"/>
            <a:ext cx="3863148" cy="2578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7"/>
        <p:cNvGrpSpPr/>
        <p:nvPr/>
      </p:nvGrpSpPr>
      <p:grpSpPr>
        <a:xfrm>
          <a:off x="0" y="0"/>
          <a:ext cx="0" cy="0"/>
          <a:chOff x="0" y="0"/>
          <a:chExt cx="0" cy="0"/>
        </a:xfrm>
      </p:grpSpPr>
      <p:sp>
        <p:nvSpPr>
          <p:cNvPr id="268" name="Google Shape;268;p4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69" name="Google Shape;269;p4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270" name="Google Shape;270;p40"/>
          <p:cNvSpPr txBox="1">
            <a:spLocks noGrp="1"/>
          </p:cNvSpPr>
          <p:nvPr>
            <p:ph type="title"/>
          </p:nvPr>
        </p:nvSpPr>
        <p:spPr>
          <a:xfrm>
            <a:off x="310900" y="849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Benefits and drawbacks of redundancy </a:t>
            </a:r>
            <a:endParaRPr/>
          </a:p>
        </p:txBody>
      </p:sp>
      <p:sp>
        <p:nvSpPr>
          <p:cNvPr id="271" name="Google Shape;271;p40"/>
          <p:cNvSpPr txBox="1">
            <a:spLocks noGrp="1"/>
          </p:cNvSpPr>
          <p:nvPr>
            <p:ph type="body" idx="1"/>
          </p:nvPr>
        </p:nvSpPr>
        <p:spPr>
          <a:xfrm>
            <a:off x="290150" y="865324"/>
            <a:ext cx="55800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have been asked by your network manager to research </a:t>
            </a:r>
            <a:r>
              <a:rPr lang="en-GB" b="1"/>
              <a:t>hardware and software redundancy</a:t>
            </a:r>
            <a:r>
              <a:rPr lang="en-GB"/>
              <a:t> and to present your findings at the next team meeting. </a:t>
            </a:r>
            <a:endParaRPr/>
          </a:p>
          <a:p>
            <a:pPr marL="0" lvl="0" indent="0" algn="l" rtl="0">
              <a:spcBef>
                <a:spcPts val="1600"/>
              </a:spcBef>
              <a:spcAft>
                <a:spcPts val="0"/>
              </a:spcAft>
              <a:buNone/>
            </a:pPr>
            <a:r>
              <a:rPr lang="en-GB"/>
              <a:t>To prepare for this, you should make a list of </a:t>
            </a:r>
            <a:r>
              <a:rPr lang="en-GB" b="1"/>
              <a:t>benefits and drawbacks</a:t>
            </a:r>
            <a:r>
              <a:rPr lang="en-GB"/>
              <a:t> of hardware and software redundancy.</a:t>
            </a:r>
            <a:endParaRPr/>
          </a:p>
          <a:p>
            <a:pPr marL="0" lvl="0" indent="0" algn="l" rtl="0">
              <a:spcBef>
                <a:spcPts val="1600"/>
              </a:spcBef>
              <a:spcAft>
                <a:spcPts val="1600"/>
              </a:spcAft>
              <a:buNone/>
            </a:pPr>
            <a:r>
              <a:rPr lang="en-GB"/>
              <a:t>Complete the task in small groups and use any resources available to you.</a:t>
            </a:r>
            <a:endParaRPr/>
          </a:p>
        </p:txBody>
      </p:sp>
      <p:pic>
        <p:nvPicPr>
          <p:cNvPr id="272" name="Google Shape;272;p40"/>
          <p:cNvPicPr preferRelativeResize="0"/>
          <p:nvPr/>
        </p:nvPicPr>
        <p:blipFill rotWithShape="1">
          <a:blip r:embed="rId3">
            <a:alphaModFix/>
          </a:blip>
          <a:srcRect l="17708" r="17520" b="2400"/>
          <a:stretch/>
        </p:blipFill>
        <p:spPr>
          <a:xfrm>
            <a:off x="5957312" y="1501775"/>
            <a:ext cx="2881376" cy="2557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76"/>
        <p:cNvGrpSpPr/>
        <p:nvPr/>
      </p:nvGrpSpPr>
      <p:grpSpPr>
        <a:xfrm>
          <a:off x="0" y="0"/>
          <a:ext cx="0" cy="0"/>
          <a:chOff x="0" y="0"/>
          <a:chExt cx="0" cy="0"/>
        </a:xfrm>
      </p:grpSpPr>
      <p:graphicFrame>
        <p:nvGraphicFramePr>
          <p:cNvPr id="277" name="Google Shape;277;p41"/>
          <p:cNvGraphicFramePr/>
          <p:nvPr/>
        </p:nvGraphicFramePr>
        <p:xfrm>
          <a:off x="300138" y="1017725"/>
          <a:ext cx="8437175" cy="3814940"/>
        </p:xfrm>
        <a:graphic>
          <a:graphicData uri="http://schemas.openxmlformats.org/drawingml/2006/table">
            <a:tbl>
              <a:tblPr>
                <a:noFill/>
                <a:tableStyleId>{3541E02F-A016-497E-99A8-047E3C7E1594}</a:tableStyleId>
              </a:tblPr>
              <a:tblGrid>
                <a:gridCol w="6486475">
                  <a:extLst>
                    <a:ext uri="{9D8B030D-6E8A-4147-A177-3AD203B41FA5}">
                      <a16:colId xmlns:a16="http://schemas.microsoft.com/office/drawing/2014/main" val="20000"/>
                    </a:ext>
                  </a:extLst>
                </a:gridCol>
                <a:gridCol w="979475">
                  <a:extLst>
                    <a:ext uri="{9D8B030D-6E8A-4147-A177-3AD203B41FA5}">
                      <a16:colId xmlns:a16="http://schemas.microsoft.com/office/drawing/2014/main" val="20001"/>
                    </a:ext>
                  </a:extLst>
                </a:gridCol>
                <a:gridCol w="971225">
                  <a:extLst>
                    <a:ext uri="{9D8B030D-6E8A-4147-A177-3AD203B41FA5}">
                      <a16:colId xmlns:a16="http://schemas.microsoft.com/office/drawing/2014/main" val="20002"/>
                    </a:ext>
                  </a:extLst>
                </a:gridCol>
              </a:tblGrid>
              <a:tr h="4524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93725">
                <a:tc>
                  <a:txBody>
                    <a:bodyPr/>
                    <a:lstStyle/>
                    <a:p>
                      <a:pPr marL="0" lvl="0" indent="0" algn="l" rtl="0">
                        <a:spcBef>
                          <a:spcPts val="0"/>
                        </a:spcBef>
                        <a:spcAft>
                          <a:spcPts val="0"/>
                        </a:spcAft>
                        <a:buNone/>
                      </a:pPr>
                      <a:r>
                        <a:rPr lang="en-GB" b="1">
                          <a:solidFill>
                            <a:schemeClr val="dk1"/>
                          </a:solidFill>
                          <a:latin typeface="Quicksand"/>
                          <a:ea typeface="Quicksand"/>
                          <a:cs typeface="Quicksand"/>
                          <a:sym typeface="Quicksand"/>
                        </a:rPr>
                        <a:t>Improved reliability</a:t>
                      </a:r>
                      <a:r>
                        <a:rPr lang="en-GB">
                          <a:solidFill>
                            <a:schemeClr val="dk1"/>
                          </a:solidFill>
                          <a:latin typeface="Quicksand"/>
                          <a:ea typeface="Quicksand"/>
                          <a:cs typeface="Quicksand"/>
                          <a:sym typeface="Quicksand"/>
                        </a:rPr>
                        <a:t> by providing mirrored components or systems that can take over in case of failures. This ensures uninterrupted operation and minimises downtime.</a:t>
                      </a:r>
                      <a:endParaRPr sz="10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452425">
                <a:tc>
                  <a:txBody>
                    <a:bodyPr/>
                    <a:lstStyle/>
                    <a:p>
                      <a:pPr marL="0" lvl="0" indent="0" algn="l" rtl="0">
                        <a:spcBef>
                          <a:spcPts val="0"/>
                        </a:spcBef>
                        <a:spcAft>
                          <a:spcPts val="0"/>
                        </a:spcAft>
                        <a:buNone/>
                      </a:pPr>
                      <a:r>
                        <a:rPr lang="en-GB">
                          <a:solidFill>
                            <a:schemeClr val="dk1"/>
                          </a:solidFill>
                          <a:latin typeface="Quicksand"/>
                          <a:ea typeface="Quicksand"/>
                          <a:cs typeface="Quicksand"/>
                          <a:sym typeface="Quicksand"/>
                        </a:rPr>
                        <a:t>Add </a:t>
                      </a:r>
                      <a:r>
                        <a:rPr lang="en-GB" b="1">
                          <a:solidFill>
                            <a:schemeClr val="dk1"/>
                          </a:solidFill>
                          <a:latin typeface="Quicksand"/>
                          <a:ea typeface="Quicksand"/>
                          <a:cs typeface="Quicksand"/>
                          <a:sym typeface="Quicksand"/>
                        </a:rPr>
                        <a:t>complexity </a:t>
                      </a:r>
                      <a:r>
                        <a:rPr lang="en-GB">
                          <a:solidFill>
                            <a:schemeClr val="dk1"/>
                          </a:solidFill>
                          <a:latin typeface="Quicksand"/>
                          <a:ea typeface="Quicksand"/>
                          <a:cs typeface="Quicksand"/>
                          <a:sym typeface="Quicksand"/>
                        </a:rPr>
                        <a:t>to system design and management. Multiple components or systems need to be properly configured, synchronised, and monitored.</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435075">
                <a:tc>
                  <a:txBody>
                    <a:bodyPr/>
                    <a:lstStyle/>
                    <a:p>
                      <a:pPr marL="0" lvl="0" indent="0" algn="l" rtl="0">
                        <a:spcBef>
                          <a:spcPts val="0"/>
                        </a:spcBef>
                        <a:spcAft>
                          <a:spcPts val="0"/>
                        </a:spcAft>
                        <a:buNone/>
                      </a:pPr>
                      <a:r>
                        <a:rPr lang="en-GB" b="1">
                          <a:solidFill>
                            <a:schemeClr val="dk1"/>
                          </a:solidFill>
                          <a:latin typeface="Quicksand"/>
                          <a:ea typeface="Quicksand"/>
                          <a:cs typeface="Quicksand"/>
                          <a:sym typeface="Quicksand"/>
                        </a:rPr>
                        <a:t>Over reliance </a:t>
                      </a:r>
                      <a:r>
                        <a:rPr lang="en-GB">
                          <a:solidFill>
                            <a:schemeClr val="dk1"/>
                          </a:solidFill>
                          <a:latin typeface="Quicksand"/>
                          <a:ea typeface="Quicksand"/>
                          <a:cs typeface="Quicksand"/>
                          <a:sym typeface="Quicksand"/>
                        </a:rPr>
                        <a:t>on redundancy: Depending too heavily on redundancy can create a false sense of security. It's important to remember that redundancy is not foolproof and can still experience failures. A comprehensive backup and recovery strategy should be in place to mitigate risks.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452425">
                <a:tc>
                  <a:txBody>
                    <a:bodyPr/>
                    <a:lstStyle/>
                    <a:p>
                      <a:pPr marL="0" lvl="0" indent="0" algn="l" rtl="0">
                        <a:spcBef>
                          <a:spcPts val="0"/>
                        </a:spcBef>
                        <a:spcAft>
                          <a:spcPts val="0"/>
                        </a:spcAft>
                        <a:buNone/>
                      </a:pPr>
                      <a:r>
                        <a:rPr lang="en-GB">
                          <a:solidFill>
                            <a:schemeClr val="dk1"/>
                          </a:solidFill>
                          <a:latin typeface="Quicksand"/>
                          <a:ea typeface="Quicksand"/>
                          <a:cs typeface="Quicksand"/>
                          <a:sym typeface="Quicksand"/>
                        </a:rPr>
                        <a:t>Allows for </a:t>
                      </a:r>
                      <a:r>
                        <a:rPr lang="en-GB" b="1">
                          <a:solidFill>
                            <a:schemeClr val="dk1"/>
                          </a:solidFill>
                          <a:latin typeface="Quicksand"/>
                          <a:ea typeface="Quicksand"/>
                          <a:cs typeface="Quicksand"/>
                          <a:sym typeface="Quicksand"/>
                        </a:rPr>
                        <a:t>scalability and flexibility</a:t>
                      </a:r>
                      <a:r>
                        <a:rPr lang="en-GB">
                          <a:solidFill>
                            <a:schemeClr val="dk1"/>
                          </a:solidFill>
                          <a:latin typeface="Quicksand"/>
                          <a:ea typeface="Quicksand"/>
                          <a:cs typeface="Quicksand"/>
                          <a:sym typeface="Quicksand"/>
                        </a:rPr>
                        <a:t>. Additional hardware or software components can be added as needed without disrupting ongoing operations, providing the ability to adapt to changing requirements.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
        <p:nvSpPr>
          <p:cNvPr id="278" name="Google Shape;278;p4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279" name="Google Shape;279;p4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280" name="Google Shape;280;p41"/>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Benefits and drawbacks of redundancy </a:t>
            </a:r>
            <a:endParaRPr/>
          </a:p>
        </p:txBody>
      </p:sp>
      <p:sp>
        <p:nvSpPr>
          <p:cNvPr id="281" name="Google Shape;281;p41"/>
          <p:cNvSpPr/>
          <p:nvPr/>
        </p:nvSpPr>
        <p:spPr>
          <a:xfrm>
            <a:off x="6983700" y="989050"/>
            <a:ext cx="522300" cy="470100"/>
          </a:xfrm>
          <a:prstGeom prst="mathPlus">
            <a:avLst>
              <a:gd name="adj1" fmla="val 23520"/>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1"/>
          <p:cNvSpPr/>
          <p:nvPr/>
        </p:nvSpPr>
        <p:spPr>
          <a:xfrm>
            <a:off x="7957650" y="931000"/>
            <a:ext cx="586500" cy="586200"/>
          </a:xfrm>
          <a:prstGeom prst="mathMinus">
            <a:avLst>
              <a:gd name="adj1" fmla="val 2352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 name="Google Shape;283;p41"/>
          <p:cNvPicPr preferRelativeResize="0"/>
          <p:nvPr/>
        </p:nvPicPr>
        <p:blipFill>
          <a:blip r:embed="rId3">
            <a:alphaModFix/>
          </a:blip>
          <a:stretch>
            <a:fillRect/>
          </a:stretch>
        </p:blipFill>
        <p:spPr>
          <a:xfrm>
            <a:off x="7004726" y="1684275"/>
            <a:ext cx="480234" cy="470101"/>
          </a:xfrm>
          <a:prstGeom prst="rect">
            <a:avLst/>
          </a:prstGeom>
          <a:noFill/>
          <a:ln>
            <a:noFill/>
          </a:ln>
        </p:spPr>
      </p:pic>
      <p:pic>
        <p:nvPicPr>
          <p:cNvPr id="284" name="Google Shape;284;p41"/>
          <p:cNvPicPr preferRelativeResize="0"/>
          <p:nvPr/>
        </p:nvPicPr>
        <p:blipFill>
          <a:blip r:embed="rId3">
            <a:alphaModFix/>
          </a:blip>
          <a:stretch>
            <a:fillRect/>
          </a:stretch>
        </p:blipFill>
        <p:spPr>
          <a:xfrm>
            <a:off x="8010788" y="2464350"/>
            <a:ext cx="480234" cy="470101"/>
          </a:xfrm>
          <a:prstGeom prst="rect">
            <a:avLst/>
          </a:prstGeom>
          <a:noFill/>
          <a:ln>
            <a:noFill/>
          </a:ln>
        </p:spPr>
      </p:pic>
      <p:pic>
        <p:nvPicPr>
          <p:cNvPr id="285" name="Google Shape;285;p41"/>
          <p:cNvPicPr preferRelativeResize="0"/>
          <p:nvPr/>
        </p:nvPicPr>
        <p:blipFill>
          <a:blip r:embed="rId3">
            <a:alphaModFix/>
          </a:blip>
          <a:stretch>
            <a:fillRect/>
          </a:stretch>
        </p:blipFill>
        <p:spPr>
          <a:xfrm>
            <a:off x="8010788" y="3322800"/>
            <a:ext cx="480234" cy="470101"/>
          </a:xfrm>
          <a:prstGeom prst="rect">
            <a:avLst/>
          </a:prstGeom>
          <a:noFill/>
          <a:ln>
            <a:noFill/>
          </a:ln>
        </p:spPr>
      </p:pic>
      <p:pic>
        <p:nvPicPr>
          <p:cNvPr id="286" name="Google Shape;286;p41"/>
          <p:cNvPicPr preferRelativeResize="0"/>
          <p:nvPr/>
        </p:nvPicPr>
        <p:blipFill>
          <a:blip r:embed="rId3">
            <a:alphaModFix/>
          </a:blip>
          <a:stretch>
            <a:fillRect/>
          </a:stretch>
        </p:blipFill>
        <p:spPr>
          <a:xfrm>
            <a:off x="7004726" y="4181425"/>
            <a:ext cx="480234" cy="470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90"/>
        <p:cNvGrpSpPr/>
        <p:nvPr/>
      </p:nvGrpSpPr>
      <p:grpSpPr>
        <a:xfrm>
          <a:off x="0" y="0"/>
          <a:ext cx="0" cy="0"/>
          <a:chOff x="0" y="0"/>
          <a:chExt cx="0" cy="0"/>
        </a:xfrm>
      </p:grpSpPr>
      <p:sp>
        <p:nvSpPr>
          <p:cNvPr id="291" name="Google Shape;291;p4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292" name="Google Shape;292;p4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293" name="Google Shape;293;p42"/>
          <p:cNvSpPr txBox="1">
            <a:spLocks noGrp="1"/>
          </p:cNvSpPr>
          <p:nvPr>
            <p:ph type="title"/>
          </p:nvPr>
        </p:nvSpPr>
        <p:spPr>
          <a:xfrm>
            <a:off x="310900" y="849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Device hardening</a:t>
            </a:r>
            <a:endParaRPr/>
          </a:p>
        </p:txBody>
      </p:sp>
      <p:sp>
        <p:nvSpPr>
          <p:cNvPr id="294" name="Google Shape;294;p42"/>
          <p:cNvSpPr txBox="1">
            <a:spLocks noGrp="1"/>
          </p:cNvSpPr>
          <p:nvPr>
            <p:ph type="body" idx="1"/>
          </p:nvPr>
        </p:nvSpPr>
        <p:spPr>
          <a:xfrm>
            <a:off x="316600" y="742200"/>
            <a:ext cx="85098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Device hardening</a:t>
            </a:r>
            <a:r>
              <a:rPr lang="en-GB"/>
              <a:t> involves implementing measures to enhance the </a:t>
            </a:r>
            <a:r>
              <a:rPr lang="en-GB" b="1"/>
              <a:t>security </a:t>
            </a:r>
            <a:r>
              <a:rPr lang="en-GB"/>
              <a:t>of digital devices, making them more resilient against hacker attacks. This can be achieved in a number of ways:</a:t>
            </a:r>
            <a:endParaRPr/>
          </a:p>
          <a:p>
            <a:pPr marL="457200" lvl="0" indent="-323850" algn="l" rtl="0">
              <a:spcBef>
                <a:spcPts val="1600"/>
              </a:spcBef>
              <a:spcAft>
                <a:spcPts val="0"/>
              </a:spcAft>
              <a:buClr>
                <a:srgbClr val="CD2355"/>
              </a:buClr>
              <a:buSzPts val="1500"/>
              <a:buChar char="●"/>
            </a:pPr>
            <a:r>
              <a:rPr lang="en-GB" sz="1500" b="1"/>
              <a:t>Auto logout:</a:t>
            </a:r>
            <a:r>
              <a:rPr lang="en-GB" sz="1500"/>
              <a:t> Set up an automatic logout feature that logs users out after a specified period of inactivity</a:t>
            </a:r>
            <a:endParaRPr sz="1500"/>
          </a:p>
          <a:p>
            <a:pPr marL="457200" lvl="0" indent="-323850" algn="l" rtl="0">
              <a:spcBef>
                <a:spcPts val="0"/>
              </a:spcBef>
              <a:spcAft>
                <a:spcPts val="0"/>
              </a:spcAft>
              <a:buClr>
                <a:srgbClr val="CD2355"/>
              </a:buClr>
              <a:buSzPts val="1500"/>
              <a:buChar char="●"/>
            </a:pPr>
            <a:r>
              <a:rPr lang="en-GB" sz="1500" b="1"/>
              <a:t>Port disabling</a:t>
            </a:r>
            <a:r>
              <a:rPr lang="en-GB" sz="1500"/>
              <a:t>: Disable unnecessary ports on digital devices to prevent unauthorised access</a:t>
            </a:r>
            <a:endParaRPr sz="1500"/>
          </a:p>
          <a:p>
            <a:pPr marL="457200" lvl="0" indent="-323850" algn="l" rtl="0">
              <a:spcBef>
                <a:spcPts val="0"/>
              </a:spcBef>
              <a:spcAft>
                <a:spcPts val="0"/>
              </a:spcAft>
              <a:buClr>
                <a:srgbClr val="CD2355"/>
              </a:buClr>
              <a:buSzPts val="1500"/>
              <a:buChar char="●"/>
            </a:pPr>
            <a:r>
              <a:rPr lang="en-GB" sz="1500" b="1"/>
              <a:t>User access restriction</a:t>
            </a:r>
            <a:r>
              <a:rPr lang="en-GB" sz="1500"/>
              <a:t>: Implement user access controls to restrict privileges based on user roles and responsibilities</a:t>
            </a:r>
            <a:endParaRPr sz="1500"/>
          </a:p>
          <a:p>
            <a:pPr marL="457200" lvl="0" indent="-323850" algn="l" rtl="0">
              <a:spcBef>
                <a:spcPts val="0"/>
              </a:spcBef>
              <a:spcAft>
                <a:spcPts val="0"/>
              </a:spcAft>
              <a:buClr>
                <a:srgbClr val="CD2355"/>
              </a:buClr>
              <a:buSzPts val="1500"/>
              <a:buChar char="●"/>
            </a:pPr>
            <a:r>
              <a:rPr lang="en-GB" sz="1500" b="1"/>
              <a:t>Two-Factor Authentication (2FA)</a:t>
            </a:r>
            <a:r>
              <a:rPr lang="en-GB" sz="1500"/>
              <a:t>: Enable two-factor authentication to add an extra layer of security during login</a:t>
            </a:r>
            <a:endParaRPr sz="1500"/>
          </a:p>
          <a:p>
            <a:pPr marL="457200" lvl="0" indent="-323850" algn="l" rtl="0">
              <a:spcBef>
                <a:spcPts val="0"/>
              </a:spcBef>
              <a:spcAft>
                <a:spcPts val="0"/>
              </a:spcAft>
              <a:buClr>
                <a:srgbClr val="CD2355"/>
              </a:buClr>
              <a:buSzPts val="1500"/>
              <a:buChar char="●"/>
            </a:pPr>
            <a:r>
              <a:rPr lang="en-GB" sz="1500" b="1"/>
              <a:t>Removing unnecessary applications</a:t>
            </a:r>
            <a:r>
              <a:rPr lang="en-GB" sz="1500"/>
              <a:t>: Remove or disable applications that are not required for the device's intended functionality</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sp>
        <p:nvSpPr>
          <p:cNvPr id="300" name="Google Shape;300;p4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Retrieval activity </a:t>
            </a:r>
            <a:endParaRPr/>
          </a:p>
        </p:txBody>
      </p:sp>
      <p:sp>
        <p:nvSpPr>
          <p:cNvPr id="301" name="Google Shape;301;p43"/>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Retrieval practice</a:t>
            </a:r>
            <a:endParaRPr/>
          </a:p>
        </p:txBody>
      </p:sp>
      <p:sp>
        <p:nvSpPr>
          <p:cNvPr id="302" name="Google Shape;302;p43"/>
          <p:cNvSpPr txBox="1"/>
          <p:nvPr/>
        </p:nvSpPr>
        <p:spPr>
          <a:xfrm>
            <a:off x="321400" y="1017714"/>
            <a:ext cx="4086000" cy="38661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of the following is the correct description of </a:t>
            </a:r>
            <a:r>
              <a:rPr lang="en-GB" b="1">
                <a:latin typeface="Quicksand"/>
                <a:ea typeface="Quicksand"/>
                <a:cs typeface="Quicksand"/>
                <a:sym typeface="Quicksand"/>
              </a:rPr>
              <a:t>a warm backup site?</a:t>
            </a:r>
            <a:endParaRPr b="1">
              <a:latin typeface="Quicksand"/>
              <a:ea typeface="Quicksand"/>
              <a:cs typeface="Quicksand"/>
              <a:sym typeface="Quicksand"/>
            </a:endParaRPr>
          </a:p>
          <a:p>
            <a:pPr marL="0" lvl="0" indent="0" algn="l" rtl="0">
              <a:lnSpc>
                <a:spcPct val="112000"/>
              </a:lnSpc>
              <a:spcBef>
                <a:spcPts val="600"/>
              </a:spcBef>
              <a:spcAft>
                <a:spcPts val="0"/>
              </a:spcAft>
              <a:buNone/>
            </a:pP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 basic facility that provides only the physical space and infrastructure necessary to restore operations. </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 partially configured backup facility that has some hardware and software in place.</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 fully operational backup facility equipped with all the necessary hardware and software. </a:t>
            </a:r>
            <a:endParaRPr>
              <a:latin typeface="Quicksand"/>
              <a:ea typeface="Quicksand"/>
              <a:cs typeface="Quicksand"/>
              <a:sym typeface="Quicksand"/>
            </a:endParaRPr>
          </a:p>
          <a:p>
            <a:pPr marL="457200" lvl="0" indent="0" algn="l" rtl="0">
              <a:lnSpc>
                <a:spcPct val="112000"/>
              </a:lnSpc>
              <a:spcBef>
                <a:spcPts val="600"/>
              </a:spcBef>
              <a:spcAft>
                <a:spcPts val="0"/>
              </a:spcAft>
              <a:buNone/>
            </a:pPr>
            <a:endParaRPr>
              <a:latin typeface="Quicksand"/>
              <a:ea typeface="Quicksand"/>
              <a:cs typeface="Quicksand"/>
              <a:sym typeface="Quicksand"/>
            </a:endParaRPr>
          </a:p>
        </p:txBody>
      </p:sp>
      <p:sp>
        <p:nvSpPr>
          <p:cNvPr id="303" name="Google Shape;303;p43"/>
          <p:cNvSpPr txBox="1"/>
          <p:nvPr/>
        </p:nvSpPr>
        <p:spPr>
          <a:xfrm>
            <a:off x="4852725" y="1019622"/>
            <a:ext cx="4086000" cy="36657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of the following is a reason for building digital resilience? </a:t>
            </a:r>
            <a:endParaRPr b="1" i="1">
              <a:latin typeface="Quicksand"/>
              <a:ea typeface="Quicksand"/>
              <a:cs typeface="Quicksand"/>
              <a:sym typeface="Quicksand"/>
            </a:endParaRPr>
          </a:p>
          <a:p>
            <a:pPr marL="0" lvl="0" indent="0" algn="l" rtl="0">
              <a:lnSpc>
                <a:spcPct val="112000"/>
              </a:lnSpc>
              <a:spcBef>
                <a:spcPts val="600"/>
              </a:spcBef>
              <a:spcAft>
                <a:spcPts val="0"/>
              </a:spcAft>
              <a:buNone/>
            </a:pPr>
            <a:endParaRPr i="1">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Mitigate risks by implementing measures to prevent or minimise the impact loss of digital services.</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Add complexity to system design and management. Multiple components or systems need to be properly configured, synchronised, and monitored.</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To increase business costs in relation to the storage of data.</a:t>
            </a:r>
            <a:endParaRPr>
              <a:latin typeface="Quicksand"/>
              <a:ea typeface="Quicksand"/>
              <a:cs typeface="Quicksand"/>
              <a:sym typeface="Quicksand"/>
            </a:endParaRPr>
          </a:p>
          <a:p>
            <a:pPr marL="457200" lvl="0" indent="0" algn="l" rtl="0">
              <a:lnSpc>
                <a:spcPct val="112000"/>
              </a:lnSpc>
              <a:spcBef>
                <a:spcPts val="600"/>
              </a:spcBef>
              <a:spcAft>
                <a:spcPts val="0"/>
              </a:spcAft>
              <a:buNone/>
            </a:pPr>
            <a:endParaRPr>
              <a:latin typeface="Quicksand"/>
              <a:ea typeface="Quicksand"/>
              <a:cs typeface="Quicksand"/>
              <a:sym typeface="Quicksand"/>
            </a:endParaRPr>
          </a:p>
        </p:txBody>
      </p:sp>
      <p:sp>
        <p:nvSpPr>
          <p:cNvPr id="304" name="Google Shape;304;p43"/>
          <p:cNvSpPr txBox="1"/>
          <p:nvPr/>
        </p:nvSpPr>
        <p:spPr>
          <a:xfrm>
            <a:off x="320816" y="1019626"/>
            <a:ext cx="4086000" cy="38661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of the following is the correct description of </a:t>
            </a:r>
            <a:r>
              <a:rPr lang="en-GB" b="1">
                <a:latin typeface="Quicksand"/>
                <a:ea typeface="Quicksand"/>
                <a:cs typeface="Quicksand"/>
                <a:sym typeface="Quicksand"/>
              </a:rPr>
              <a:t>a warm backup site?</a:t>
            </a:r>
            <a:endParaRPr b="1">
              <a:latin typeface="Quicksand"/>
              <a:ea typeface="Quicksand"/>
              <a:cs typeface="Quicksand"/>
              <a:sym typeface="Quicksand"/>
            </a:endParaRPr>
          </a:p>
          <a:p>
            <a:pPr marL="0" lvl="0" indent="0" algn="l" rtl="0">
              <a:lnSpc>
                <a:spcPct val="112000"/>
              </a:lnSpc>
              <a:spcBef>
                <a:spcPts val="600"/>
              </a:spcBef>
              <a:spcAft>
                <a:spcPts val="0"/>
              </a:spcAft>
              <a:buNone/>
            </a:pP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 basic facility that provides only the physical space and infrastructure necessary to restore operations. </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b="1">
                <a:latin typeface="Quicksand"/>
                <a:ea typeface="Quicksand"/>
                <a:cs typeface="Quicksand"/>
                <a:sym typeface="Quicksand"/>
              </a:rPr>
              <a:t>A partially configured backup facility that has some hardware and software in place.</a:t>
            </a:r>
            <a:endParaRPr b="1">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 fully operational backup facility equipped with all the necessary hardware and software. </a:t>
            </a:r>
            <a:endParaRPr>
              <a:latin typeface="Quicksand"/>
              <a:ea typeface="Quicksand"/>
              <a:cs typeface="Quicksand"/>
              <a:sym typeface="Quicksand"/>
            </a:endParaRPr>
          </a:p>
          <a:p>
            <a:pPr marL="457200" lvl="0" indent="0" algn="l" rtl="0">
              <a:lnSpc>
                <a:spcPct val="112000"/>
              </a:lnSpc>
              <a:spcBef>
                <a:spcPts val="600"/>
              </a:spcBef>
              <a:spcAft>
                <a:spcPts val="0"/>
              </a:spcAft>
              <a:buNone/>
            </a:pPr>
            <a:endParaRPr>
              <a:latin typeface="Quicksand"/>
              <a:ea typeface="Quicksand"/>
              <a:cs typeface="Quicksand"/>
              <a:sym typeface="Quicksand"/>
            </a:endParaRPr>
          </a:p>
        </p:txBody>
      </p:sp>
      <p:sp>
        <p:nvSpPr>
          <p:cNvPr id="305" name="Google Shape;305;p43"/>
          <p:cNvSpPr txBox="1"/>
          <p:nvPr/>
        </p:nvSpPr>
        <p:spPr>
          <a:xfrm>
            <a:off x="4848558" y="1019622"/>
            <a:ext cx="4086000" cy="36657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of the following is a reason for building digital resilience? </a:t>
            </a:r>
            <a:endParaRPr b="1" i="1">
              <a:latin typeface="Quicksand"/>
              <a:ea typeface="Quicksand"/>
              <a:cs typeface="Quicksand"/>
              <a:sym typeface="Quicksand"/>
            </a:endParaRPr>
          </a:p>
          <a:p>
            <a:pPr marL="0" lvl="0" indent="0" algn="l" rtl="0">
              <a:lnSpc>
                <a:spcPct val="112000"/>
              </a:lnSpc>
              <a:spcBef>
                <a:spcPts val="600"/>
              </a:spcBef>
              <a:spcAft>
                <a:spcPts val="0"/>
              </a:spcAft>
              <a:buNone/>
            </a:pPr>
            <a:endParaRPr i="1">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b="1">
                <a:latin typeface="Quicksand"/>
                <a:ea typeface="Quicksand"/>
                <a:cs typeface="Quicksand"/>
                <a:sym typeface="Quicksand"/>
              </a:rPr>
              <a:t>Mitigate risks by implementing measures to prevent or minimise the impact loss of digital services.</a:t>
            </a:r>
            <a:endParaRPr b="1">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Add complexity to system design and management. Multiple components or systems need to be properly configured, synchronised, and monitored.</a:t>
            </a:r>
            <a:endParaRPr>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To increase business costs in relation to the storage of data.</a:t>
            </a:r>
            <a:endParaRPr>
              <a:latin typeface="Quicksand"/>
              <a:ea typeface="Quicksand"/>
              <a:cs typeface="Quicksand"/>
              <a:sym typeface="Quicksand"/>
            </a:endParaRPr>
          </a:p>
          <a:p>
            <a:pPr marL="457200" lvl="0" indent="0" algn="l" rtl="0">
              <a:lnSpc>
                <a:spcPct val="112000"/>
              </a:lnSpc>
              <a:spcBef>
                <a:spcPts val="600"/>
              </a:spcBef>
              <a:spcAft>
                <a:spcPts val="0"/>
              </a:spcAft>
              <a:buNone/>
            </a:pPr>
            <a:endParaRPr>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0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xfrm>
            <a:off x="310900" y="1550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activity</a:t>
            </a:r>
            <a:endParaRPr>
              <a:solidFill>
                <a:schemeClr val="lt1"/>
              </a:solidFill>
            </a:endParaRPr>
          </a:p>
        </p:txBody>
      </p:sp>
      <p:sp>
        <p:nvSpPr>
          <p:cNvPr id="311" name="Google Shape;311;p44"/>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sp>
        <p:nvSpPr>
          <p:cNvPr id="312" name="Google Shape;312;p44"/>
          <p:cNvSpPr txBox="1">
            <a:spLocks noGrp="1"/>
          </p:cNvSpPr>
          <p:nvPr>
            <p:ph type="body" idx="1"/>
          </p:nvPr>
        </p:nvSpPr>
        <p:spPr>
          <a:xfrm>
            <a:off x="310900" y="1016325"/>
            <a:ext cx="46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lt1"/>
                </a:solidFill>
              </a:rPr>
              <a:t>Resilience is important for any organisation. Pick </a:t>
            </a:r>
            <a:r>
              <a:rPr lang="en-GB" b="1">
                <a:solidFill>
                  <a:schemeClr val="lt1"/>
                </a:solidFill>
              </a:rPr>
              <a:t>any</a:t>
            </a:r>
            <a:r>
              <a:rPr lang="en-GB">
                <a:solidFill>
                  <a:schemeClr val="lt1"/>
                </a:solidFill>
              </a:rPr>
              <a:t> of the case studies you have seen during the unit and explain:</a:t>
            </a:r>
            <a:endParaRPr>
              <a:solidFill>
                <a:schemeClr val="lt1"/>
              </a:solidFill>
            </a:endParaRPr>
          </a:p>
          <a:p>
            <a:pPr marL="457200" lvl="0" indent="-342900" algn="l" rtl="0">
              <a:spcBef>
                <a:spcPts val="1600"/>
              </a:spcBef>
              <a:spcAft>
                <a:spcPts val="0"/>
              </a:spcAft>
              <a:buClr>
                <a:schemeClr val="lt1"/>
              </a:buClr>
              <a:buSzPts val="1800"/>
              <a:buChar char="●"/>
            </a:pPr>
            <a:r>
              <a:rPr lang="en-GB" b="1">
                <a:solidFill>
                  <a:schemeClr val="lt1"/>
                </a:solidFill>
              </a:rPr>
              <a:t>Why</a:t>
            </a:r>
            <a:r>
              <a:rPr lang="en-GB">
                <a:solidFill>
                  <a:schemeClr val="lt1"/>
                </a:solidFill>
              </a:rPr>
              <a:t> is resilience important for the organisation?</a:t>
            </a:r>
            <a:endParaRPr>
              <a:solidFill>
                <a:schemeClr val="lt1"/>
              </a:solidFill>
            </a:endParaRPr>
          </a:p>
          <a:p>
            <a:pPr marL="457200" lvl="0" indent="-342900" algn="l" rtl="0">
              <a:spcBef>
                <a:spcPts val="0"/>
              </a:spcBef>
              <a:spcAft>
                <a:spcPts val="0"/>
              </a:spcAft>
              <a:buClr>
                <a:schemeClr val="lt1"/>
              </a:buClr>
              <a:buSzPts val="1800"/>
              <a:buChar char="●"/>
            </a:pPr>
            <a:r>
              <a:rPr lang="en-GB" b="1">
                <a:solidFill>
                  <a:schemeClr val="lt1"/>
                </a:solidFill>
              </a:rPr>
              <a:t>What</a:t>
            </a:r>
            <a:r>
              <a:rPr lang="en-GB">
                <a:solidFill>
                  <a:schemeClr val="lt1"/>
                </a:solidFill>
              </a:rPr>
              <a:t> data is particularly important for the organisation?</a:t>
            </a:r>
            <a:endParaRPr>
              <a:solidFill>
                <a:schemeClr val="lt1"/>
              </a:solidFill>
            </a:endParaRPr>
          </a:p>
          <a:p>
            <a:pPr marL="457200" lvl="0" indent="-342900" algn="l" rtl="0">
              <a:spcBef>
                <a:spcPts val="0"/>
              </a:spcBef>
              <a:spcAft>
                <a:spcPts val="0"/>
              </a:spcAft>
              <a:buClr>
                <a:schemeClr val="lt1"/>
              </a:buClr>
              <a:buSzPts val="1800"/>
              <a:buChar char="●"/>
            </a:pPr>
            <a:r>
              <a:rPr lang="en-GB" b="1">
                <a:solidFill>
                  <a:schemeClr val="lt1"/>
                </a:solidFill>
              </a:rPr>
              <a:t>Recommend</a:t>
            </a:r>
            <a:r>
              <a:rPr lang="en-GB">
                <a:solidFill>
                  <a:schemeClr val="lt1"/>
                </a:solidFill>
              </a:rPr>
              <a:t> how the organisation could build in resilience to their systems.</a:t>
            </a:r>
            <a:endParaRPr>
              <a:solidFill>
                <a:schemeClr val="lt1"/>
              </a:solidFill>
            </a:endParaRPr>
          </a:p>
          <a:p>
            <a:pPr marL="0" lvl="0" indent="0" algn="l" rtl="0">
              <a:spcBef>
                <a:spcPts val="1600"/>
              </a:spcBef>
              <a:spcAft>
                <a:spcPts val="1600"/>
              </a:spcAft>
              <a:buNone/>
            </a:pPr>
            <a:endParaRPr/>
          </a:p>
        </p:txBody>
      </p:sp>
      <p:sp>
        <p:nvSpPr>
          <p:cNvPr id="313" name="Google Shape;313;p4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pic>
        <p:nvPicPr>
          <p:cNvPr id="314" name="Google Shape;314;p44"/>
          <p:cNvPicPr preferRelativeResize="0"/>
          <p:nvPr/>
        </p:nvPicPr>
        <p:blipFill>
          <a:blip r:embed="rId3">
            <a:alphaModFix/>
          </a:blip>
          <a:stretch>
            <a:fillRect/>
          </a:stretch>
        </p:blipFill>
        <p:spPr>
          <a:xfrm>
            <a:off x="5317150" y="461999"/>
            <a:ext cx="3243776" cy="1824627"/>
          </a:xfrm>
          <a:prstGeom prst="rect">
            <a:avLst/>
          </a:prstGeom>
          <a:noFill/>
          <a:ln>
            <a:noFill/>
          </a:ln>
        </p:spPr>
      </p:pic>
      <p:pic>
        <p:nvPicPr>
          <p:cNvPr id="315" name="Google Shape;315;p44"/>
          <p:cNvPicPr preferRelativeResize="0"/>
          <p:nvPr/>
        </p:nvPicPr>
        <p:blipFill>
          <a:blip r:embed="rId4">
            <a:alphaModFix/>
          </a:blip>
          <a:stretch>
            <a:fillRect/>
          </a:stretch>
        </p:blipFill>
        <p:spPr>
          <a:xfrm>
            <a:off x="7184751" y="2350550"/>
            <a:ext cx="1376176" cy="2064773"/>
          </a:xfrm>
          <a:prstGeom prst="rect">
            <a:avLst/>
          </a:prstGeom>
          <a:noFill/>
          <a:ln>
            <a:noFill/>
          </a:ln>
        </p:spPr>
      </p:pic>
      <p:pic>
        <p:nvPicPr>
          <p:cNvPr id="316" name="Google Shape;316;p44"/>
          <p:cNvPicPr preferRelativeResize="0"/>
          <p:nvPr/>
        </p:nvPicPr>
        <p:blipFill>
          <a:blip r:embed="rId5">
            <a:alphaModFix/>
          </a:blip>
          <a:stretch>
            <a:fillRect/>
          </a:stretch>
        </p:blipFill>
        <p:spPr>
          <a:xfrm>
            <a:off x="5317150" y="2719775"/>
            <a:ext cx="1696700" cy="2260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6"/>
        <p:cNvGrpSpPr/>
        <p:nvPr/>
      </p:nvGrpSpPr>
      <p:grpSpPr>
        <a:xfrm>
          <a:off x="0" y="0"/>
          <a:ext cx="0" cy="0"/>
          <a:chOff x="0" y="0"/>
          <a:chExt cx="0" cy="0"/>
        </a:xfrm>
      </p:grpSpPr>
      <p:sp>
        <p:nvSpPr>
          <p:cNvPr id="147" name="Google Shape;147;p2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sp>
        <p:nvSpPr>
          <p:cNvPr id="148" name="Google Shape;148;p27"/>
          <p:cNvSpPr txBox="1">
            <a:spLocks noGrp="1"/>
          </p:cNvSpPr>
          <p:nvPr>
            <p:ph type="body" idx="1"/>
          </p:nvPr>
        </p:nvSpPr>
        <p:spPr>
          <a:xfrm>
            <a:off x="310900" y="1170125"/>
            <a:ext cx="81531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supermarket employs data scientists to analyse sales and performance of particular products, stores, and promotions. </a:t>
            </a:r>
            <a:endParaRPr/>
          </a:p>
          <a:p>
            <a:pPr marL="0" lvl="0" indent="0" algn="l" rtl="0">
              <a:spcBef>
                <a:spcPts val="1600"/>
              </a:spcBef>
              <a:spcAft>
                <a:spcPts val="0"/>
              </a:spcAft>
              <a:buNone/>
            </a:pPr>
            <a:r>
              <a:rPr lang="en-GB"/>
              <a:t>Discuss how Data as a Service (DaaS) could be used by the data scientists. </a:t>
            </a:r>
            <a:endParaRPr/>
          </a:p>
          <a:p>
            <a:pPr marL="0" lvl="0" indent="0" algn="r" rtl="0">
              <a:spcBef>
                <a:spcPts val="1600"/>
              </a:spcBef>
              <a:spcAft>
                <a:spcPts val="1600"/>
              </a:spcAft>
              <a:buNone/>
            </a:pPr>
            <a:endParaRPr i="1"/>
          </a:p>
        </p:txBody>
      </p:sp>
      <p:sp>
        <p:nvSpPr>
          <p:cNvPr id="149" name="Google Shape;149;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150" name="Google Shape;150;p27"/>
          <p:cNvSpPr txBox="1">
            <a:spLocks noGrp="1"/>
          </p:cNvSpPr>
          <p:nvPr>
            <p:ph type="title"/>
          </p:nvPr>
        </p:nvSpPr>
        <p:spPr>
          <a:xfrm>
            <a:off x="311400" y="3141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DaaS – study question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0"/>
        <p:cNvGrpSpPr/>
        <p:nvPr/>
      </p:nvGrpSpPr>
      <p:grpSpPr>
        <a:xfrm>
          <a:off x="0" y="0"/>
          <a:ext cx="0" cy="0"/>
          <a:chOff x="0" y="0"/>
          <a:chExt cx="0" cy="0"/>
        </a:xfrm>
      </p:grpSpPr>
      <p:sp>
        <p:nvSpPr>
          <p:cNvPr id="321" name="Google Shape;321;p45"/>
          <p:cNvSpPr txBox="1">
            <a:spLocks noGrp="1"/>
          </p:cNvSpPr>
          <p:nvPr>
            <p:ph type="body" idx="2"/>
          </p:nvPr>
        </p:nvSpPr>
        <p:spPr>
          <a:xfrm>
            <a:off x="375950" y="865325"/>
            <a:ext cx="43956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400" b="1"/>
              <a:t>In this lesson, you…</a:t>
            </a:r>
            <a:endParaRPr sz="1400"/>
          </a:p>
          <a:p>
            <a:pPr marL="457200" lvl="0" indent="-317500" algn="l" rtl="0">
              <a:lnSpc>
                <a:spcPct val="150000"/>
              </a:lnSpc>
              <a:spcBef>
                <a:spcPts val="1600"/>
              </a:spcBef>
              <a:spcAft>
                <a:spcPts val="0"/>
              </a:spcAft>
              <a:buClr>
                <a:schemeClr val="accent6"/>
              </a:buClr>
              <a:buSzPts val="1400"/>
              <a:buChar char="●"/>
            </a:pPr>
            <a:r>
              <a:rPr lang="en-GB" sz="1400" b="1"/>
              <a:t>Recognised</a:t>
            </a:r>
            <a:r>
              <a:rPr lang="en-GB" sz="1400"/>
              <a:t> the need to ensure digital environments are resilient</a:t>
            </a:r>
            <a:endParaRPr sz="1400"/>
          </a:p>
          <a:p>
            <a:pPr marL="457200" lvl="0" indent="-317500" algn="l" rtl="0">
              <a:lnSpc>
                <a:spcPct val="150000"/>
              </a:lnSpc>
              <a:spcBef>
                <a:spcPts val="0"/>
              </a:spcBef>
              <a:spcAft>
                <a:spcPts val="0"/>
              </a:spcAft>
              <a:buClr>
                <a:schemeClr val="accent6"/>
              </a:buClr>
              <a:buSzPts val="1400"/>
              <a:buChar char="●"/>
            </a:pPr>
            <a:r>
              <a:rPr lang="en-GB" sz="1400" b="1"/>
              <a:t>Compared</a:t>
            </a:r>
            <a:r>
              <a:rPr lang="en-GB" sz="1400"/>
              <a:t> a range of methods used to improve the resilience of digital environments</a:t>
            </a:r>
            <a:endParaRPr sz="1400"/>
          </a:p>
          <a:p>
            <a:pPr marL="457200" lvl="0" indent="-317500" algn="l" rtl="0">
              <a:lnSpc>
                <a:spcPct val="150000"/>
              </a:lnSpc>
              <a:spcBef>
                <a:spcPts val="0"/>
              </a:spcBef>
              <a:spcAft>
                <a:spcPts val="0"/>
              </a:spcAft>
              <a:buClr>
                <a:schemeClr val="accent6"/>
              </a:buClr>
              <a:buSzPts val="1400"/>
              <a:buChar char="●"/>
            </a:pPr>
            <a:r>
              <a:rPr lang="en-GB" sz="1400" b="1"/>
              <a:t>Identified</a:t>
            </a:r>
            <a:r>
              <a:rPr lang="en-GB" sz="1400"/>
              <a:t> the impact on organisations and stakeholders if resilience is not achieved</a:t>
            </a:r>
            <a:endParaRPr sz="1400"/>
          </a:p>
          <a:p>
            <a:pPr marL="457200" lvl="0" indent="-317500" algn="l" rtl="0">
              <a:lnSpc>
                <a:spcPct val="150000"/>
              </a:lnSpc>
              <a:spcBef>
                <a:spcPts val="0"/>
              </a:spcBef>
              <a:spcAft>
                <a:spcPts val="0"/>
              </a:spcAft>
              <a:buClr>
                <a:schemeClr val="accent6"/>
              </a:buClr>
              <a:buSzPts val="1400"/>
              <a:buChar char="●"/>
            </a:pPr>
            <a:r>
              <a:rPr lang="en-GB" sz="1400" b="1"/>
              <a:t>Applied </a:t>
            </a:r>
            <a:r>
              <a:rPr lang="en-GB" sz="1400"/>
              <a:t>your knowledge to enhance the resilience of digital environments in a real-world scenario</a:t>
            </a:r>
            <a:endParaRPr sz="1000"/>
          </a:p>
        </p:txBody>
      </p:sp>
      <p:sp>
        <p:nvSpPr>
          <p:cNvPr id="322" name="Google Shape;322;p45"/>
          <p:cNvSpPr txBox="1">
            <a:spLocks noGrp="1"/>
          </p:cNvSpPr>
          <p:nvPr>
            <p:ph type="title"/>
          </p:nvPr>
        </p:nvSpPr>
        <p:spPr>
          <a:xfrm>
            <a:off x="311400" y="1572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This lesson</a:t>
            </a:r>
            <a:endParaRPr/>
          </a:p>
        </p:txBody>
      </p:sp>
      <p:sp>
        <p:nvSpPr>
          <p:cNvPr id="323" name="Google Shape;323;p45"/>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sp>
        <p:nvSpPr>
          <p:cNvPr id="156" name="Google Shape;156;p28"/>
          <p:cNvSpPr txBox="1">
            <a:spLocks noGrp="1"/>
          </p:cNvSpPr>
          <p:nvPr>
            <p:ph type="body" idx="1"/>
          </p:nvPr>
        </p:nvSpPr>
        <p:spPr>
          <a:xfrm>
            <a:off x="330850" y="1170200"/>
            <a:ext cx="81531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Sample answer:</a:t>
            </a:r>
            <a:endParaRPr/>
          </a:p>
          <a:p>
            <a:pPr marL="0" lvl="0" indent="0" algn="l" rtl="0">
              <a:spcBef>
                <a:spcPts val="1600"/>
              </a:spcBef>
              <a:spcAft>
                <a:spcPts val="0"/>
              </a:spcAft>
              <a:buNone/>
            </a:pPr>
            <a:r>
              <a:rPr lang="en-GB">
                <a:solidFill>
                  <a:schemeClr val="accent6"/>
                </a:solidFill>
                <a:latin typeface="Handlee"/>
                <a:ea typeface="Handlee"/>
                <a:cs typeface="Handlee"/>
                <a:sym typeface="Handlee"/>
              </a:rPr>
              <a:t>Data is extremely important for the supermarket so they can effectively monitor the sales of particular products and change marketing strategies. Data dashboards could be used to visualise the performance of certain products or to compare sales in different stores or locations. This data would allow the supermarket management to make informed decisions about issues such as future promotions or stock levels. </a:t>
            </a:r>
            <a:endParaRPr>
              <a:solidFill>
                <a:schemeClr val="accent6"/>
              </a:solidFill>
              <a:latin typeface="Handlee"/>
              <a:ea typeface="Handlee"/>
              <a:cs typeface="Handlee"/>
              <a:sym typeface="Handlee"/>
            </a:endParaRPr>
          </a:p>
          <a:p>
            <a:pPr marL="0" lvl="0" indent="0" algn="l" rtl="0">
              <a:spcBef>
                <a:spcPts val="1600"/>
              </a:spcBef>
              <a:spcAft>
                <a:spcPts val="0"/>
              </a:spcAft>
              <a:buNone/>
            </a:pPr>
            <a:r>
              <a:rPr lang="en-GB">
                <a:solidFill>
                  <a:schemeClr val="accent6"/>
                </a:solidFill>
                <a:latin typeface="Handlee"/>
                <a:ea typeface="Handlee"/>
                <a:cs typeface="Handlee"/>
                <a:sym typeface="Handlee"/>
              </a:rPr>
              <a:t>As the DaaS is cloud-based, this would mean managers from lots of different stores and locations could share and access the information. Having a centralised location for the data means the whole organisation can add to and benefit from the information. </a:t>
            </a:r>
            <a:endParaRPr>
              <a:solidFill>
                <a:schemeClr val="accent6"/>
              </a:solidFill>
              <a:latin typeface="Handlee"/>
              <a:ea typeface="Handlee"/>
              <a:cs typeface="Handlee"/>
              <a:sym typeface="Handlee"/>
            </a:endParaRPr>
          </a:p>
          <a:p>
            <a:pPr marL="0" lvl="0" indent="0" algn="l" rtl="0">
              <a:spcBef>
                <a:spcPts val="1600"/>
              </a:spcBef>
              <a:spcAft>
                <a:spcPts val="1600"/>
              </a:spcAft>
              <a:buNone/>
            </a:pPr>
            <a:endParaRPr/>
          </a:p>
        </p:txBody>
      </p:sp>
      <p:sp>
        <p:nvSpPr>
          <p:cNvPr id="157" name="Google Shape;157;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158" name="Google Shape;158;p28"/>
          <p:cNvSpPr txBox="1">
            <a:spLocks noGrp="1"/>
          </p:cNvSpPr>
          <p:nvPr>
            <p:ph type="title"/>
          </p:nvPr>
        </p:nvSpPr>
        <p:spPr>
          <a:xfrm>
            <a:off x="311400" y="3141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DaaS – study question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2"/>
        <p:cNvGrpSpPr/>
        <p:nvPr/>
      </p:nvGrpSpPr>
      <p:grpSpPr>
        <a:xfrm>
          <a:off x="0" y="0"/>
          <a:ext cx="0" cy="0"/>
          <a:chOff x="0" y="0"/>
          <a:chExt cx="0" cy="0"/>
        </a:xfrm>
      </p:grpSpPr>
      <p:sp>
        <p:nvSpPr>
          <p:cNvPr id="163" name="Google Shape;163;p29"/>
          <p:cNvSpPr txBox="1">
            <a:spLocks noGrp="1"/>
          </p:cNvSpPr>
          <p:nvPr>
            <p:ph type="body" idx="1"/>
          </p:nvPr>
        </p:nvSpPr>
        <p:spPr>
          <a:xfrm>
            <a:off x="364225" y="960400"/>
            <a:ext cx="5060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In this lesson you will:</a:t>
            </a:r>
            <a:endParaRPr b="1" dirty="0"/>
          </a:p>
          <a:p>
            <a:pPr marL="457200" lvl="0" indent="-330200" algn="l" rtl="0">
              <a:lnSpc>
                <a:spcPct val="150000"/>
              </a:lnSpc>
              <a:spcBef>
                <a:spcPts val="1600"/>
              </a:spcBef>
              <a:spcAft>
                <a:spcPts val="0"/>
              </a:spcAft>
              <a:buClr>
                <a:schemeClr val="accent6"/>
              </a:buClr>
              <a:buSzPts val="1600"/>
              <a:buChar char="●"/>
            </a:pPr>
            <a:r>
              <a:rPr lang="en-GB" sz="1600" b="1" dirty="0"/>
              <a:t>Recognise</a:t>
            </a:r>
            <a:r>
              <a:rPr lang="en-GB" sz="1600" dirty="0"/>
              <a:t> the need to ensure digital environments are resilient</a:t>
            </a:r>
            <a:endParaRPr sz="1600" dirty="0"/>
          </a:p>
          <a:p>
            <a:pPr marL="457200" lvl="0" indent="-330200" algn="l" rtl="0">
              <a:lnSpc>
                <a:spcPct val="150000"/>
              </a:lnSpc>
              <a:spcBef>
                <a:spcPts val="0"/>
              </a:spcBef>
              <a:spcAft>
                <a:spcPts val="0"/>
              </a:spcAft>
              <a:buClr>
                <a:schemeClr val="accent6"/>
              </a:buClr>
              <a:buSzPts val="1600"/>
              <a:buChar char="●"/>
            </a:pPr>
            <a:r>
              <a:rPr lang="en-GB" sz="1600" b="1" dirty="0"/>
              <a:t>Compare</a:t>
            </a:r>
            <a:r>
              <a:rPr lang="en-GB" sz="1600" dirty="0"/>
              <a:t> a range of methods used to improve the resilience of digital environments</a:t>
            </a:r>
            <a:endParaRPr sz="1600" dirty="0"/>
          </a:p>
          <a:p>
            <a:pPr marL="457200" lvl="0" indent="-330200" algn="l" rtl="0">
              <a:lnSpc>
                <a:spcPct val="150000"/>
              </a:lnSpc>
              <a:spcBef>
                <a:spcPts val="0"/>
              </a:spcBef>
              <a:spcAft>
                <a:spcPts val="0"/>
              </a:spcAft>
              <a:buClr>
                <a:schemeClr val="accent6"/>
              </a:buClr>
              <a:buSzPts val="1600"/>
              <a:buChar char="●"/>
            </a:pPr>
            <a:r>
              <a:rPr lang="en-GB" sz="1600" b="1" dirty="0"/>
              <a:t>Identify</a:t>
            </a:r>
            <a:r>
              <a:rPr lang="en-GB" sz="1600" dirty="0"/>
              <a:t> the impact on organisations and stakeholders if resilience is not achieved</a:t>
            </a:r>
            <a:endParaRPr sz="1600" dirty="0"/>
          </a:p>
          <a:p>
            <a:pPr marL="457200" lvl="0" indent="-330200" algn="l" rtl="0">
              <a:lnSpc>
                <a:spcPct val="150000"/>
              </a:lnSpc>
              <a:spcBef>
                <a:spcPts val="0"/>
              </a:spcBef>
              <a:spcAft>
                <a:spcPts val="0"/>
              </a:spcAft>
              <a:buClr>
                <a:schemeClr val="accent6"/>
              </a:buClr>
              <a:buSzPts val="1600"/>
              <a:buChar char="●"/>
            </a:pPr>
            <a:r>
              <a:rPr lang="en-GB" sz="1600" b="1" dirty="0"/>
              <a:t>Apply</a:t>
            </a:r>
            <a:r>
              <a:rPr lang="en-GB" sz="1600" dirty="0"/>
              <a:t> your knowledge to enhance the resilience of digital environments in a real-world scenario</a:t>
            </a:r>
            <a:endParaRPr sz="1600" dirty="0"/>
          </a:p>
          <a:p>
            <a:pPr marL="457200" lvl="0" indent="0" algn="l" rtl="0">
              <a:lnSpc>
                <a:spcPct val="150000"/>
              </a:lnSpc>
              <a:spcBef>
                <a:spcPts val="1600"/>
              </a:spcBef>
              <a:spcAft>
                <a:spcPts val="1600"/>
              </a:spcAft>
              <a:buNone/>
            </a:pPr>
            <a:endParaRPr dirty="0"/>
          </a:p>
        </p:txBody>
      </p:sp>
      <p:sp>
        <p:nvSpPr>
          <p:cNvPr id="164" name="Google Shape;164;p29"/>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10: Resilience of environment</a:t>
            </a:r>
            <a:endParaRPr/>
          </a:p>
        </p:txBody>
      </p:sp>
      <p:sp>
        <p:nvSpPr>
          <p:cNvPr id="165" name="Google Shape;165;p29"/>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
        <p:nvSpPr>
          <p:cNvPr id="166" name="Google Shape;166;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167" name="Google Shape;167;p29"/>
          <p:cNvSpPr txBox="1"/>
          <p:nvPr/>
        </p:nvSpPr>
        <p:spPr>
          <a:xfrm>
            <a:off x="5971800" y="1805650"/>
            <a:ext cx="2852400" cy="2121000"/>
          </a:xfrm>
          <a:prstGeom prst="rect">
            <a:avLst/>
          </a:prstGeom>
          <a:noFill/>
          <a:ln w="9525" cap="flat" cmpd="sng">
            <a:solidFill>
              <a:srgbClr val="CD235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Quicksand"/>
                <a:ea typeface="Quicksand"/>
                <a:cs typeface="Quicksand"/>
                <a:sym typeface="Quicksand"/>
              </a:rPr>
              <a:t>General competencies:</a:t>
            </a:r>
            <a:endParaRPr b="1" dirty="0">
              <a:latin typeface="Quicksand"/>
              <a:ea typeface="Quicksand"/>
              <a:cs typeface="Quicksand"/>
              <a:sym typeface="Quicksand"/>
            </a:endParaRPr>
          </a:p>
          <a:p>
            <a:pPr marL="0" lvl="0" indent="0" algn="l" rtl="0">
              <a:spcBef>
                <a:spcPts val="0"/>
              </a:spcBef>
              <a:spcAft>
                <a:spcPts val="0"/>
              </a:spcAft>
              <a:buNone/>
            </a:pPr>
            <a:endParaRPr sz="1100">
              <a:latin typeface="Quicksand"/>
              <a:ea typeface="Quicksand"/>
              <a:cs typeface="Quicksand"/>
              <a:sym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E1 - convey technical information</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E2 - present information and ideas</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E4 - summarise information</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E5 - synthesise information</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E6 - take part in discussions</a:t>
            </a:r>
            <a:endParaRPr sz="1100" dirty="0">
              <a:latin typeface="Quicksand"/>
              <a:ea typeface="Quicksand"/>
              <a:cs typeface="Quicksand"/>
            </a:endParaRPr>
          </a:p>
          <a:p>
            <a:pPr marL="359410" indent="-298450">
              <a:buClr>
                <a:srgbClr val="CD2355"/>
              </a:buClr>
              <a:buSzPts val="1100"/>
              <a:buFont typeface="Quicksand"/>
              <a:buChar char="●"/>
            </a:pPr>
            <a:r>
              <a:rPr lang="en-GB" sz="1100" dirty="0">
                <a:latin typeface="Quicksand"/>
                <a:ea typeface="Quicksand"/>
              </a:rPr>
              <a:t>M6 - understand data and risk</a:t>
            </a:r>
            <a:endParaRPr lang="en-GB" sz="1100" dirty="0">
              <a:latin typeface="Quicksand"/>
              <a:ea typeface="Quicksand"/>
              <a:cs typeface="Quicksand"/>
              <a:sym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D1 - use digital technology</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D2 - design digital media</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a:latin typeface="Quicksand"/>
                <a:ea typeface="Quicksand"/>
                <a:cs typeface="Quicksand"/>
                <a:sym typeface="Quicksand"/>
              </a:rPr>
              <a:t>D3 - communicate and collaborate</a:t>
            </a:r>
            <a:endParaRPr sz="1100">
              <a:latin typeface="Quicksand"/>
              <a:ea typeface="Quicksand"/>
              <a:cs typeface="Quicksand"/>
            </a:endParaRPr>
          </a:p>
          <a:p>
            <a:pPr lvl="0" algn="l" rtl="0">
              <a:spcBef>
                <a:spcPts val="0"/>
              </a:spcBef>
              <a:spcAft>
                <a:spcPts val="0"/>
              </a:spcAft>
            </a:pPr>
            <a:endParaRPr lang="en-GB">
              <a:latin typeface="Quicksand"/>
              <a:ea typeface="Quicksand"/>
              <a:cs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173" name="Google Shape;173;p3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74" name="Google Shape;174;p30"/>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Computer systems and infrastructures that are designed to withstand and recover from disruptions, threats, and unexpected events.</a:t>
            </a:r>
            <a:endParaRPr/>
          </a:p>
          <a:p>
            <a:pPr marL="0" lvl="0" indent="0" algn="l" rtl="0">
              <a:spcBef>
                <a:spcPts val="1600"/>
              </a:spcBef>
              <a:spcAft>
                <a:spcPts val="0"/>
              </a:spcAft>
              <a:buClr>
                <a:schemeClr val="dk1"/>
              </a:buClr>
              <a:buSzPts val="1100"/>
              <a:buFont typeface="Arial"/>
              <a:buNone/>
            </a:pPr>
            <a:r>
              <a:rPr lang="en-GB"/>
              <a:t>These environments ensure the continuity of digital services and operations even in challenging circumstances.</a:t>
            </a:r>
            <a:endParaRPr/>
          </a:p>
          <a:p>
            <a:pPr marL="0" lvl="0" indent="0" algn="l" rtl="0">
              <a:spcBef>
                <a:spcPts val="1600"/>
              </a:spcBef>
              <a:spcAft>
                <a:spcPts val="1600"/>
              </a:spcAft>
              <a:buNone/>
            </a:pPr>
            <a:endParaRPr/>
          </a:p>
        </p:txBody>
      </p:sp>
      <p:sp>
        <p:nvSpPr>
          <p:cNvPr id="175" name="Google Shape;175;p3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are digitally resilient environments?</a:t>
            </a:r>
            <a:endParaRPr/>
          </a:p>
        </p:txBody>
      </p:sp>
      <p:pic>
        <p:nvPicPr>
          <p:cNvPr id="176" name="Google Shape;176;p30"/>
          <p:cNvPicPr preferRelativeResize="0"/>
          <p:nvPr/>
        </p:nvPicPr>
        <p:blipFill>
          <a:blip r:embed="rId3">
            <a:alphaModFix/>
          </a:blip>
          <a:stretch>
            <a:fillRect/>
          </a:stretch>
        </p:blipFill>
        <p:spPr>
          <a:xfrm>
            <a:off x="4559800" y="1164012"/>
            <a:ext cx="4431800" cy="29571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0"/>
        <p:cNvGrpSpPr/>
        <p:nvPr/>
      </p:nvGrpSpPr>
      <p:grpSpPr>
        <a:xfrm>
          <a:off x="0" y="0"/>
          <a:ext cx="0" cy="0"/>
          <a:chOff x="0" y="0"/>
          <a:chExt cx="0" cy="0"/>
        </a:xfrm>
      </p:grpSpPr>
      <p:sp>
        <p:nvSpPr>
          <p:cNvPr id="181" name="Google Shape;181;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82" name="Google Shape;182;p31"/>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83" name="Google Shape;183;p31"/>
          <p:cNvSpPr txBox="1">
            <a:spLocks noGrp="1"/>
          </p:cNvSpPr>
          <p:nvPr>
            <p:ph type="body" idx="1"/>
          </p:nvPr>
        </p:nvSpPr>
        <p:spPr>
          <a:xfrm>
            <a:off x="310900" y="1090886"/>
            <a:ext cx="4096500" cy="3659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accent6"/>
              </a:buClr>
              <a:buSzPts val="1800"/>
              <a:buChar char="●"/>
            </a:pPr>
            <a:r>
              <a:rPr lang="en-GB"/>
              <a:t>Understand the </a:t>
            </a:r>
            <a:r>
              <a:rPr lang="en-GB" b="1"/>
              <a:t>risks</a:t>
            </a:r>
            <a:r>
              <a:rPr lang="en-GB"/>
              <a:t> and </a:t>
            </a:r>
            <a:r>
              <a:rPr lang="en-GB" b="1"/>
              <a:t>threats</a:t>
            </a:r>
            <a:r>
              <a:rPr lang="en-GB"/>
              <a:t> to computer systems</a:t>
            </a:r>
            <a:endParaRPr/>
          </a:p>
          <a:p>
            <a:pPr marL="457200" lvl="0" indent="-342900" algn="l" rtl="0">
              <a:lnSpc>
                <a:spcPct val="115000"/>
              </a:lnSpc>
              <a:spcBef>
                <a:spcPts val="0"/>
              </a:spcBef>
              <a:spcAft>
                <a:spcPts val="0"/>
              </a:spcAft>
              <a:buClr>
                <a:schemeClr val="accent6"/>
              </a:buClr>
              <a:buSzPts val="1800"/>
              <a:buChar char="●"/>
            </a:pPr>
            <a:r>
              <a:rPr lang="en-GB"/>
              <a:t>Develop plans to </a:t>
            </a:r>
            <a:r>
              <a:rPr lang="en-GB" b="1"/>
              <a:t>mitigate</a:t>
            </a:r>
            <a:r>
              <a:rPr lang="en-GB"/>
              <a:t> (reduce) the risks</a:t>
            </a:r>
            <a:endParaRPr/>
          </a:p>
          <a:p>
            <a:pPr marL="457200" lvl="0" indent="-342900" algn="l" rtl="0">
              <a:lnSpc>
                <a:spcPct val="115000"/>
              </a:lnSpc>
              <a:spcBef>
                <a:spcPts val="0"/>
              </a:spcBef>
              <a:spcAft>
                <a:spcPts val="0"/>
              </a:spcAft>
              <a:buClr>
                <a:schemeClr val="accent6"/>
              </a:buClr>
              <a:buSzPts val="1800"/>
              <a:buChar char="●"/>
            </a:pPr>
            <a:r>
              <a:rPr lang="en-GB"/>
              <a:t>Identify the causes of problems in computer systems</a:t>
            </a:r>
            <a:endParaRPr/>
          </a:p>
          <a:p>
            <a:pPr marL="457200" lvl="0" indent="-342900" algn="l" rtl="0">
              <a:lnSpc>
                <a:spcPct val="115000"/>
              </a:lnSpc>
              <a:spcBef>
                <a:spcPts val="0"/>
              </a:spcBef>
              <a:spcAft>
                <a:spcPts val="0"/>
              </a:spcAft>
              <a:buClr>
                <a:schemeClr val="accent6"/>
              </a:buClr>
              <a:buSzPts val="1800"/>
              <a:buChar char="●"/>
            </a:pPr>
            <a:r>
              <a:rPr lang="en-GB"/>
              <a:t>Prepare how to </a:t>
            </a:r>
            <a:r>
              <a:rPr lang="en-GB" b="1"/>
              <a:t>recover</a:t>
            </a:r>
            <a:r>
              <a:rPr lang="en-GB"/>
              <a:t> from problems</a:t>
            </a:r>
            <a:endParaRPr/>
          </a:p>
          <a:p>
            <a:pPr marL="457200" lvl="0" indent="-342900" algn="l" rtl="0">
              <a:lnSpc>
                <a:spcPct val="115000"/>
              </a:lnSpc>
              <a:spcBef>
                <a:spcPts val="0"/>
              </a:spcBef>
              <a:spcAft>
                <a:spcPts val="0"/>
              </a:spcAft>
              <a:buClr>
                <a:schemeClr val="accent6"/>
              </a:buClr>
              <a:buSzPts val="1800"/>
              <a:buChar char="●"/>
            </a:pPr>
            <a:r>
              <a:rPr lang="en-GB"/>
              <a:t>Review and </a:t>
            </a:r>
            <a:r>
              <a:rPr lang="en-GB" b="1"/>
              <a:t>update</a:t>
            </a:r>
            <a:r>
              <a:rPr lang="en-GB"/>
              <a:t> a plan to mitigate any future similar problems</a:t>
            </a:r>
            <a:endParaRPr/>
          </a:p>
          <a:p>
            <a:pPr marL="0" lvl="0" indent="0" algn="l" rtl="0">
              <a:spcBef>
                <a:spcPts val="1600"/>
              </a:spcBef>
              <a:spcAft>
                <a:spcPts val="1600"/>
              </a:spcAft>
              <a:buNone/>
            </a:pPr>
            <a:endParaRPr/>
          </a:p>
        </p:txBody>
      </p:sp>
      <p:sp>
        <p:nvSpPr>
          <p:cNvPr id="184" name="Google Shape;184;p31"/>
          <p:cNvSpPr txBox="1">
            <a:spLocks noGrp="1"/>
          </p:cNvSpPr>
          <p:nvPr>
            <p:ph type="title"/>
          </p:nvPr>
        </p:nvSpPr>
        <p:spPr>
          <a:xfrm>
            <a:off x="310900" y="2373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Steps to achieve digital resilience</a:t>
            </a:r>
            <a:endParaRPr/>
          </a:p>
        </p:txBody>
      </p:sp>
      <p:pic>
        <p:nvPicPr>
          <p:cNvPr id="185" name="Google Shape;185;p31"/>
          <p:cNvPicPr preferRelativeResize="0"/>
          <p:nvPr/>
        </p:nvPicPr>
        <p:blipFill>
          <a:blip r:embed="rId3">
            <a:alphaModFix/>
          </a:blip>
          <a:stretch>
            <a:fillRect/>
          </a:stretch>
        </p:blipFill>
        <p:spPr>
          <a:xfrm>
            <a:off x="4625275" y="1236012"/>
            <a:ext cx="4431800" cy="29554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9"/>
        <p:cNvGrpSpPr/>
        <p:nvPr/>
      </p:nvGrpSpPr>
      <p:grpSpPr>
        <a:xfrm>
          <a:off x="0" y="0"/>
          <a:ext cx="0" cy="0"/>
          <a:chOff x="0" y="0"/>
          <a:chExt cx="0" cy="0"/>
        </a:xfrm>
      </p:grpSpPr>
      <p:sp>
        <p:nvSpPr>
          <p:cNvPr id="190" name="Google Shape;190;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91" name="Google Shape;191;p3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92" name="Google Shape;192;p32"/>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r>
              <a:rPr lang="en-GB"/>
              <a:t>Ensures that critical systems and services can </a:t>
            </a:r>
            <a:r>
              <a:rPr lang="en-GB" b="1"/>
              <a:t>continue functioning </a:t>
            </a:r>
            <a:r>
              <a:rPr lang="en-GB"/>
              <a:t>even during disruptions caused by unexpected events</a:t>
            </a:r>
            <a:endParaRPr/>
          </a:p>
          <a:p>
            <a:pPr marL="457200" lvl="0" indent="-342900" algn="l" rtl="0">
              <a:spcBef>
                <a:spcPts val="0"/>
              </a:spcBef>
              <a:spcAft>
                <a:spcPts val="0"/>
              </a:spcAft>
              <a:buClr>
                <a:schemeClr val="accent6"/>
              </a:buClr>
              <a:buSzPts val="1800"/>
              <a:buChar char="●"/>
            </a:pPr>
            <a:r>
              <a:rPr lang="en-GB"/>
              <a:t>Mitigates risks by implementing measures to </a:t>
            </a:r>
            <a:r>
              <a:rPr lang="en-GB" b="1"/>
              <a:t>prevent or minimise</a:t>
            </a:r>
            <a:r>
              <a:rPr lang="en-GB"/>
              <a:t> the impact of loss of digital services</a:t>
            </a:r>
            <a:endParaRPr/>
          </a:p>
          <a:p>
            <a:pPr marL="0" lvl="0" indent="0" algn="l" rtl="0">
              <a:spcBef>
                <a:spcPts val="1600"/>
              </a:spcBef>
              <a:spcAft>
                <a:spcPts val="1600"/>
              </a:spcAft>
              <a:buNone/>
            </a:pPr>
            <a:endParaRPr/>
          </a:p>
        </p:txBody>
      </p:sp>
      <p:sp>
        <p:nvSpPr>
          <p:cNvPr id="193" name="Google Shape;193;p32"/>
          <p:cNvSpPr txBox="1">
            <a:spLocks noGrp="1"/>
          </p:cNvSpPr>
          <p:nvPr>
            <p:ph type="body" idx="2"/>
          </p:nvPr>
        </p:nvSpPr>
        <p:spPr>
          <a:xfrm>
            <a:off x="4736600" y="1007700"/>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r>
              <a:rPr lang="en-GB"/>
              <a:t>Protects sensitive information and maintain </a:t>
            </a:r>
            <a:r>
              <a:rPr lang="en-GB" b="1"/>
              <a:t>privacy</a:t>
            </a:r>
            <a:endParaRPr b="1"/>
          </a:p>
          <a:p>
            <a:pPr marL="457200" lvl="0" indent="-342900" algn="l" rtl="0">
              <a:spcBef>
                <a:spcPts val="0"/>
              </a:spcBef>
              <a:spcAft>
                <a:spcPts val="0"/>
              </a:spcAft>
              <a:buClr>
                <a:schemeClr val="accent6"/>
              </a:buClr>
              <a:buSzPts val="1800"/>
              <a:buChar char="●"/>
            </a:pPr>
            <a:r>
              <a:rPr lang="en-GB"/>
              <a:t>Adapts to technological advancements, changing business needs, and </a:t>
            </a:r>
            <a:r>
              <a:rPr lang="en-GB" b="1"/>
              <a:t>evolving threats</a:t>
            </a:r>
            <a:endParaRPr b="1"/>
          </a:p>
          <a:p>
            <a:pPr marL="457200" lvl="0" indent="-342900" algn="l" rtl="0">
              <a:spcBef>
                <a:spcPts val="0"/>
              </a:spcBef>
              <a:spcAft>
                <a:spcPts val="0"/>
              </a:spcAft>
              <a:buClr>
                <a:schemeClr val="accent6"/>
              </a:buClr>
              <a:buSzPts val="1800"/>
              <a:buChar char="●"/>
            </a:pPr>
            <a:r>
              <a:rPr lang="en-GB"/>
              <a:t>Complies with rules and </a:t>
            </a:r>
            <a:r>
              <a:rPr lang="en-GB" b="1"/>
              <a:t>regulations</a:t>
            </a:r>
            <a:r>
              <a:rPr lang="en-GB"/>
              <a:t> by implementing appropriate security measures</a:t>
            </a:r>
            <a:endParaRPr/>
          </a:p>
        </p:txBody>
      </p:sp>
      <p:sp>
        <p:nvSpPr>
          <p:cNvPr id="194" name="Google Shape;194;p32"/>
          <p:cNvSpPr txBox="1">
            <a:spLocks noGrp="1"/>
          </p:cNvSpPr>
          <p:nvPr>
            <p:ph type="title"/>
          </p:nvPr>
        </p:nvSpPr>
        <p:spPr>
          <a:xfrm>
            <a:off x="311400" y="3096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Reasons for digital resilience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8"/>
        <p:cNvGrpSpPr/>
        <p:nvPr/>
      </p:nvGrpSpPr>
      <p:grpSpPr>
        <a:xfrm>
          <a:off x="0" y="0"/>
          <a:ext cx="0" cy="0"/>
          <a:chOff x="0" y="0"/>
          <a:chExt cx="0" cy="0"/>
        </a:xfrm>
      </p:grpSpPr>
      <p:sp>
        <p:nvSpPr>
          <p:cNvPr id="199" name="Google Shape;199;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200" name="Google Shape;200;p33"/>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201" name="Google Shape;201;p33"/>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many different types of threats to computer systems. These can range from deliberate attempts to disrupt a service through to natural disasters, such as flooding.</a:t>
            </a:r>
            <a:endParaRPr/>
          </a:p>
          <a:p>
            <a:pPr marL="0" lvl="0" indent="0" algn="l" rtl="0">
              <a:spcBef>
                <a:spcPts val="1600"/>
              </a:spcBef>
              <a:spcAft>
                <a:spcPts val="0"/>
              </a:spcAft>
              <a:buNone/>
            </a:pPr>
            <a:r>
              <a:rPr lang="en-GB"/>
              <a:t>In groups, </a:t>
            </a:r>
            <a:r>
              <a:rPr lang="en-GB" b="1"/>
              <a:t>identify</a:t>
            </a:r>
            <a:r>
              <a:rPr lang="en-GB"/>
              <a:t> some threats to computer systems and then open and complete</a:t>
            </a:r>
            <a:r>
              <a:rPr lang="en-GB" b="1"/>
              <a:t> </a:t>
            </a:r>
            <a:r>
              <a:rPr lang="en-GB"/>
              <a:t>‘</a:t>
            </a:r>
            <a:r>
              <a:rPr lang="en-GB" b="1"/>
              <a:t>A1 Activity sheet</a:t>
            </a:r>
            <a:r>
              <a:rPr lang="en-GB"/>
              <a:t> – Threats to computer systems’ to record your discussion. </a:t>
            </a:r>
            <a:endParaRPr/>
          </a:p>
          <a:p>
            <a:pPr marL="0" lvl="0" indent="0" algn="l" rtl="0">
              <a:spcBef>
                <a:spcPts val="1600"/>
              </a:spcBef>
              <a:spcAft>
                <a:spcPts val="0"/>
              </a:spcAft>
              <a:buNone/>
            </a:pPr>
            <a:endParaRPr sz="1800"/>
          </a:p>
          <a:p>
            <a:pPr marL="0" lvl="0" indent="0" algn="l" rtl="0">
              <a:spcBef>
                <a:spcPts val="1600"/>
              </a:spcBef>
              <a:spcAft>
                <a:spcPts val="1600"/>
              </a:spcAft>
              <a:buNone/>
            </a:pPr>
            <a:endParaRPr/>
          </a:p>
        </p:txBody>
      </p:sp>
      <p:sp>
        <p:nvSpPr>
          <p:cNvPr id="202" name="Google Shape;202;p33"/>
          <p:cNvSpPr txBox="1">
            <a:spLocks noGrp="1"/>
          </p:cNvSpPr>
          <p:nvPr>
            <p:ph type="title"/>
          </p:nvPr>
        </p:nvSpPr>
        <p:spPr>
          <a:xfrm>
            <a:off x="288475" y="129587"/>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Threats to computer systems</a:t>
            </a:r>
            <a:endParaRPr/>
          </a:p>
        </p:txBody>
      </p:sp>
      <p:sp>
        <p:nvSpPr>
          <p:cNvPr id="203" name="Google Shape;203;p33"/>
          <p:cNvSpPr txBox="1"/>
          <p:nvPr/>
        </p:nvSpPr>
        <p:spPr>
          <a:xfrm>
            <a:off x="4679200" y="1065275"/>
            <a:ext cx="4354500" cy="3709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800"/>
              </a:spcBef>
              <a:spcAft>
                <a:spcPts val="0"/>
              </a:spcAft>
              <a:buClr>
                <a:schemeClr val="dk1"/>
              </a:buClr>
              <a:buSzPts val="1100"/>
              <a:buFont typeface="Arial"/>
              <a:buNone/>
            </a:pPr>
            <a:r>
              <a:rPr lang="en-GB" sz="1900" dirty="0">
                <a:solidFill>
                  <a:srgbClr val="CD2355"/>
                </a:solidFill>
                <a:latin typeface="Quicksand SemiBold"/>
                <a:ea typeface="Quicksand SemiBold"/>
                <a:cs typeface="Quicksand SemiBold"/>
                <a:sym typeface="Quicksand SemiBold"/>
              </a:rPr>
              <a:t>Threats to computer systems </a:t>
            </a:r>
            <a:endParaRPr sz="900" dirty="0">
              <a:latin typeface="Quicksand"/>
              <a:ea typeface="Quicksand"/>
              <a:cs typeface="Quicksand"/>
              <a:sym typeface="Quicksand"/>
            </a:endParaRPr>
          </a:p>
          <a:p>
            <a:pPr marL="0" lvl="0" indent="0" algn="l" rtl="0">
              <a:lnSpc>
                <a:spcPct val="115000"/>
              </a:lnSpc>
              <a:spcBef>
                <a:spcPts val="1800"/>
              </a:spcBef>
              <a:spcAft>
                <a:spcPts val="0"/>
              </a:spcAft>
              <a:buClr>
                <a:schemeClr val="dk1"/>
              </a:buClr>
              <a:buSzPts val="1100"/>
              <a:buFont typeface="Arial"/>
              <a:buNone/>
            </a:pPr>
            <a:r>
              <a:rPr lang="en-GB" sz="900" dirty="0">
                <a:latin typeface="Quicksand"/>
                <a:ea typeface="Quicksand"/>
                <a:cs typeface="Quicksand"/>
                <a:sym typeface="Quicksand"/>
              </a:rPr>
              <a:t>In your groups, identify threats to computer systems. Record your discussion in the space below. You may want to use diagrams or text. Here are a few suggestions for you to include:</a:t>
            </a:r>
            <a:endParaRPr sz="900" dirty="0">
              <a:latin typeface="Quicksand"/>
              <a:ea typeface="Quicksand"/>
              <a:cs typeface="Quicksand"/>
              <a:sym typeface="Quicksand"/>
            </a:endParaRPr>
          </a:p>
          <a:p>
            <a:pPr marL="457200" lvl="0" indent="-285750" algn="l" rtl="0">
              <a:lnSpc>
                <a:spcPct val="115000"/>
              </a:lnSpc>
              <a:spcBef>
                <a:spcPts val="1800"/>
              </a:spcBef>
              <a:spcAft>
                <a:spcPts val="0"/>
              </a:spcAft>
              <a:buClr>
                <a:schemeClr val="accent6"/>
              </a:buClr>
              <a:buSzPts val="900"/>
              <a:buFont typeface="Quicksand"/>
              <a:buChar char="●"/>
            </a:pPr>
            <a:r>
              <a:rPr lang="en-GB" sz="900" dirty="0">
                <a:latin typeface="Quicksand"/>
                <a:ea typeface="Quicksand"/>
                <a:cs typeface="Quicksand"/>
                <a:sym typeface="Quicksand"/>
              </a:rPr>
              <a:t>Flooding</a:t>
            </a:r>
            <a:endParaRPr sz="900" dirty="0">
              <a:latin typeface="Quicksand"/>
              <a:ea typeface="Quicksand"/>
              <a:cs typeface="Quicksand"/>
              <a:sym typeface="Quicksand"/>
            </a:endParaRPr>
          </a:p>
          <a:p>
            <a:pPr marL="457200" lvl="0" indent="-285750" algn="l" rtl="0">
              <a:lnSpc>
                <a:spcPct val="115000"/>
              </a:lnSpc>
              <a:spcBef>
                <a:spcPts val="0"/>
              </a:spcBef>
              <a:spcAft>
                <a:spcPts val="0"/>
              </a:spcAft>
              <a:buClr>
                <a:schemeClr val="accent6"/>
              </a:buClr>
              <a:buSzPts val="900"/>
              <a:buFont typeface="Quicksand"/>
              <a:buChar char="●"/>
            </a:pPr>
            <a:r>
              <a:rPr lang="en-GB" sz="900" dirty="0">
                <a:latin typeface="Quicksand"/>
                <a:ea typeface="Quicksand"/>
                <a:cs typeface="Quicksand"/>
                <a:sym typeface="Quicksand"/>
              </a:rPr>
              <a:t>Power supply outage</a:t>
            </a:r>
            <a:endParaRPr sz="900" dirty="0">
              <a:latin typeface="Quicksand"/>
              <a:ea typeface="Quicksand"/>
              <a:cs typeface="Quicksand"/>
              <a:sym typeface="Quicksand"/>
            </a:endParaRPr>
          </a:p>
          <a:p>
            <a:pPr marL="0" lvl="0" indent="0" algn="l" rtl="0">
              <a:lnSpc>
                <a:spcPct val="115000"/>
              </a:lnSpc>
              <a:spcBef>
                <a:spcPts val="1800"/>
              </a:spcBef>
              <a:spcAft>
                <a:spcPts val="0"/>
              </a:spcAft>
              <a:buNone/>
            </a:pPr>
            <a:endParaRPr sz="900" dirty="0">
              <a:latin typeface="Quicksand"/>
              <a:ea typeface="Quicksand"/>
              <a:cs typeface="Quicksand"/>
              <a:sym typeface="Quicksand"/>
            </a:endParaRPr>
          </a:p>
          <a:p>
            <a:pPr marL="0" lvl="0" indent="0" algn="l" rtl="0">
              <a:lnSpc>
                <a:spcPct val="115000"/>
              </a:lnSpc>
              <a:spcBef>
                <a:spcPts val="1800"/>
              </a:spcBef>
              <a:spcAft>
                <a:spcPts val="0"/>
              </a:spcAft>
              <a:buNone/>
            </a:pPr>
            <a:endParaRPr sz="900" dirty="0">
              <a:latin typeface="Quicksand"/>
              <a:ea typeface="Quicksand"/>
              <a:cs typeface="Quicksand"/>
              <a:sym typeface="Quicksand"/>
            </a:endParaRPr>
          </a:p>
          <a:p>
            <a:pPr marL="0" lvl="0" indent="0" algn="l" rtl="0">
              <a:lnSpc>
                <a:spcPct val="115000"/>
              </a:lnSpc>
              <a:spcBef>
                <a:spcPts val="1800"/>
              </a:spcBef>
              <a:spcAft>
                <a:spcPts val="0"/>
              </a:spcAft>
              <a:buNone/>
            </a:pPr>
            <a:endParaRPr sz="900" dirty="0">
              <a:latin typeface="Quicksand"/>
              <a:ea typeface="Quicksand"/>
              <a:cs typeface="Quicksand"/>
              <a:sym typeface="Quicksand"/>
            </a:endParaRPr>
          </a:p>
          <a:p>
            <a:pPr marL="0" lvl="0" indent="0" algn="l" rtl="0">
              <a:lnSpc>
                <a:spcPct val="115000"/>
              </a:lnSpc>
              <a:spcBef>
                <a:spcPts val="1800"/>
              </a:spcBef>
              <a:spcAft>
                <a:spcPts val="0"/>
              </a:spcAft>
              <a:buNone/>
            </a:pPr>
            <a:endParaRPr sz="900" dirty="0">
              <a:latin typeface="Quicksand"/>
              <a:ea typeface="Quicksand"/>
              <a:cs typeface="Quicksand"/>
              <a:sym typeface="Quicksand"/>
            </a:endParaRPr>
          </a:p>
          <a:p>
            <a:pPr marL="0" lvl="0" indent="0" algn="l" rtl="0">
              <a:lnSpc>
                <a:spcPct val="115000"/>
              </a:lnSpc>
              <a:spcBef>
                <a:spcPts val="1800"/>
              </a:spcBef>
              <a:spcAft>
                <a:spcPts val="600"/>
              </a:spcAft>
              <a:buNone/>
            </a:pPr>
            <a:endParaRPr sz="900" dirty="0">
              <a:latin typeface="Quicksand"/>
              <a:ea typeface="Quicksand"/>
              <a:cs typeface="Quicksand"/>
              <a:sym typeface="Quicksand"/>
            </a:endParaRPr>
          </a:p>
        </p:txBody>
      </p:sp>
      <p:sp>
        <p:nvSpPr>
          <p:cNvPr id="204" name="Google Shape;204;p33"/>
          <p:cNvSpPr txBox="1"/>
          <p:nvPr/>
        </p:nvSpPr>
        <p:spPr>
          <a:xfrm>
            <a:off x="6794000" y="2332886"/>
            <a:ext cx="2118300" cy="323100"/>
          </a:xfrm>
          <a:prstGeom prst="rect">
            <a:avLst/>
          </a:prstGeom>
          <a:noFill/>
          <a:ln>
            <a:noFill/>
          </a:ln>
        </p:spPr>
        <p:txBody>
          <a:bodyPr spcFirstLastPara="1" wrap="square" lIns="91425" tIns="91425" rIns="91425" bIns="91425" anchor="t" anchorCtr="0">
            <a:spAutoFit/>
          </a:bodyPr>
          <a:lstStyle/>
          <a:p>
            <a:pPr marL="457200" lvl="0" indent="-285750" algn="l" rtl="0">
              <a:lnSpc>
                <a:spcPct val="115000"/>
              </a:lnSpc>
              <a:spcBef>
                <a:spcPts val="1800"/>
              </a:spcBef>
              <a:spcAft>
                <a:spcPts val="0"/>
              </a:spcAft>
              <a:buClr>
                <a:schemeClr val="accent6"/>
              </a:buClr>
              <a:buSzPts val="900"/>
              <a:buFont typeface="Quicksand"/>
              <a:buChar char="●"/>
            </a:pPr>
            <a:r>
              <a:rPr lang="en-GB" sz="900">
                <a:solidFill>
                  <a:schemeClr val="dk1"/>
                </a:solidFill>
                <a:latin typeface="Quicksand"/>
                <a:ea typeface="Quicksand"/>
                <a:cs typeface="Quicksand"/>
                <a:sym typeface="Quicksand"/>
              </a:rPr>
              <a:t>Not updating software</a:t>
            </a:r>
            <a:endParaRPr>
              <a:latin typeface="Quicksand"/>
              <a:ea typeface="Quicksand"/>
              <a:cs typeface="Quicksand"/>
              <a:sym typeface="Quicksand"/>
            </a:endParaRPr>
          </a:p>
        </p:txBody>
      </p:sp>
      <p:sp>
        <p:nvSpPr>
          <p:cNvPr id="205" name="Google Shape;205;p33"/>
          <p:cNvSpPr txBox="1"/>
          <p:nvPr/>
        </p:nvSpPr>
        <p:spPr>
          <a:xfrm>
            <a:off x="4741460" y="3048000"/>
            <a:ext cx="4170840" cy="169274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206" name="Google Shape;206;p33"/>
          <p:cNvSpPr/>
          <p:nvPr/>
        </p:nvSpPr>
        <p:spPr>
          <a:xfrm>
            <a:off x="6231850" y="3439650"/>
            <a:ext cx="1249200" cy="6060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Handlee"/>
                <a:ea typeface="Handlee"/>
                <a:cs typeface="Handlee"/>
                <a:sym typeface="Handlee"/>
              </a:rPr>
              <a:t>Threats to computer systems</a:t>
            </a:r>
            <a:endParaRPr sz="1000">
              <a:latin typeface="Handlee"/>
              <a:ea typeface="Handlee"/>
              <a:cs typeface="Handlee"/>
              <a:sym typeface="Handle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0"/>
        <p:cNvGrpSpPr/>
        <p:nvPr/>
      </p:nvGrpSpPr>
      <p:grpSpPr>
        <a:xfrm>
          <a:off x="0" y="0"/>
          <a:ext cx="0" cy="0"/>
          <a:chOff x="0" y="0"/>
          <a:chExt cx="0" cy="0"/>
        </a:xfrm>
      </p:grpSpPr>
      <p:sp>
        <p:nvSpPr>
          <p:cNvPr id="211" name="Google Shape;211;p3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212" name="Google Shape;212;p34"/>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213" name="Google Shape;213;p34"/>
          <p:cNvSpPr txBox="1">
            <a:spLocks noGrp="1"/>
          </p:cNvSpPr>
          <p:nvPr>
            <p:ph type="body" idx="1"/>
          </p:nvPr>
        </p:nvSpPr>
        <p:spPr>
          <a:xfrm>
            <a:off x="309600" y="1017725"/>
            <a:ext cx="5434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Disaster recovery sites</a:t>
            </a:r>
            <a:endParaRPr sz="1600" b="1"/>
          </a:p>
          <a:p>
            <a:pPr marL="0" lvl="0" indent="0" algn="l" rtl="0">
              <a:spcBef>
                <a:spcPts val="1600"/>
              </a:spcBef>
              <a:spcAft>
                <a:spcPts val="0"/>
              </a:spcAft>
              <a:buNone/>
            </a:pPr>
            <a:r>
              <a:rPr lang="en-GB" sz="1600"/>
              <a:t>Disaster recovery sites are locations or facilities that organisations use to restore their IT infrastructure and operations in the event of a significant disruption or disaster. </a:t>
            </a:r>
            <a:endParaRPr sz="1600"/>
          </a:p>
          <a:p>
            <a:pPr marL="0" lvl="0" indent="0" algn="l" rtl="0">
              <a:spcBef>
                <a:spcPts val="1600"/>
              </a:spcBef>
              <a:spcAft>
                <a:spcPts val="0"/>
              </a:spcAft>
              <a:buNone/>
            </a:pPr>
            <a:r>
              <a:rPr lang="en-GB" sz="1600"/>
              <a:t>These sites serve as backup environments that can be activated when the primary systems are unavailable or compromised. </a:t>
            </a:r>
            <a:endParaRPr sz="1600"/>
          </a:p>
          <a:p>
            <a:pPr marL="0" lvl="0" indent="0" algn="l" rtl="0">
              <a:spcBef>
                <a:spcPts val="1600"/>
              </a:spcBef>
              <a:spcAft>
                <a:spcPts val="0"/>
              </a:spcAft>
              <a:buNone/>
            </a:pPr>
            <a:r>
              <a:rPr lang="en-GB" sz="1600"/>
              <a:t>The purpose of disaster recovery sites is to minimise downtime, ensure business continuity, and recover critical data and services.</a:t>
            </a:r>
            <a:endParaRPr sz="1600"/>
          </a:p>
          <a:p>
            <a:pPr marL="914400" lvl="0" indent="0" algn="l" rtl="0">
              <a:spcBef>
                <a:spcPts val="1600"/>
              </a:spcBef>
              <a:spcAft>
                <a:spcPts val="1600"/>
              </a:spcAft>
              <a:buNone/>
            </a:pPr>
            <a:endParaRPr/>
          </a:p>
        </p:txBody>
      </p:sp>
      <p:sp>
        <p:nvSpPr>
          <p:cNvPr id="214" name="Google Shape;214;p34"/>
          <p:cNvSpPr txBox="1">
            <a:spLocks noGrp="1"/>
          </p:cNvSpPr>
          <p:nvPr>
            <p:ph type="title"/>
          </p:nvPr>
        </p:nvSpPr>
        <p:spPr>
          <a:xfrm>
            <a:off x="311400" y="226337"/>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Methods for improving resilience </a:t>
            </a:r>
            <a:endParaRPr/>
          </a:p>
        </p:txBody>
      </p:sp>
      <p:pic>
        <p:nvPicPr>
          <p:cNvPr id="215" name="Google Shape;215;p34"/>
          <p:cNvPicPr preferRelativeResize="0"/>
          <p:nvPr/>
        </p:nvPicPr>
        <p:blipFill>
          <a:blip r:embed="rId3">
            <a:alphaModFix/>
          </a:blip>
          <a:stretch>
            <a:fillRect/>
          </a:stretch>
        </p:blipFill>
        <p:spPr>
          <a:xfrm>
            <a:off x="5913925" y="1416837"/>
            <a:ext cx="3095100" cy="2059738"/>
          </a:xfrm>
          <a:prstGeom prst="rect">
            <a:avLst/>
          </a:prstGeom>
          <a:noFill/>
          <a:ln>
            <a:noFill/>
          </a:ln>
        </p:spPr>
      </p:pic>
    </p:spTree>
  </p:cSld>
  <p:clrMapOvr>
    <a:masterClrMapping/>
  </p:clrMapOvr>
</p:sld>
</file>

<file path=ppt/theme/theme1.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02385C-EBD3-443E-AB74-74BE33936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1A34BF-34F6-4D3D-BEA5-6AA4973DCE57}">
  <ds:schemaRefs>
    <ds:schemaRef ds:uri="http://schemas.microsoft.com/sharepoint/v3/contenttype/forms"/>
  </ds:schemaRefs>
</ds:datastoreItem>
</file>

<file path=customXml/itemProps3.xml><?xml version="1.0" encoding="utf-8"?>
<ds:datastoreItem xmlns:ds="http://schemas.openxmlformats.org/officeDocument/2006/customXml" ds:itemID="{9B8929AF-2D5E-4CEB-8103-DD1C801D0F4C}">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docProps/app.xml><?xml version="1.0" encoding="utf-8"?>
<Properties xmlns="http://schemas.openxmlformats.org/officeDocument/2006/extended-properties" xmlns:vt="http://schemas.openxmlformats.org/officeDocument/2006/docPropsVTypes">
  <TotalTime>0</TotalTime>
  <Words>2120</Words>
  <Application>Microsoft Office PowerPoint</Application>
  <PresentationFormat>On-screen Show (16:9)</PresentationFormat>
  <Paragraphs>202</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Handlee</vt:lpstr>
      <vt:lpstr>Quicksand</vt:lpstr>
      <vt:lpstr>Roboto</vt:lpstr>
      <vt:lpstr>Arial</vt:lpstr>
      <vt:lpstr>Quicksand SemiBold</vt:lpstr>
      <vt:lpstr>Quicksand Medium</vt:lpstr>
      <vt:lpstr>RPF Curriculum Slides</vt:lpstr>
      <vt:lpstr>RPF Curriculum Slides</vt:lpstr>
      <vt:lpstr>Lesson 10: Resilience of environment</vt:lpstr>
      <vt:lpstr>DaaS – study question </vt:lpstr>
      <vt:lpstr>DaaS – study question </vt:lpstr>
      <vt:lpstr>Lesson 10: Resilience of environment</vt:lpstr>
      <vt:lpstr>What are digitally resilient environments?</vt:lpstr>
      <vt:lpstr>Steps to achieve digital resilience</vt:lpstr>
      <vt:lpstr>Reasons for digital resilience</vt:lpstr>
      <vt:lpstr>Threats to computer systems</vt:lpstr>
      <vt:lpstr>Methods for improving resilience </vt:lpstr>
      <vt:lpstr>Disaster Recovery Sites</vt:lpstr>
      <vt:lpstr>Data backup and recovery</vt:lpstr>
      <vt:lpstr>Types of backup</vt:lpstr>
      <vt:lpstr>Hardware redundancy</vt:lpstr>
      <vt:lpstr>Software redundancy</vt:lpstr>
      <vt:lpstr>Benefits and drawbacks of redundancy </vt:lpstr>
      <vt:lpstr>Benefits and drawbacks of redundancy </vt:lpstr>
      <vt:lpstr>Device hardening</vt:lpstr>
      <vt:lpstr>Retrieval practice</vt:lpstr>
      <vt:lpstr>Apply it – activity</vt:lpstr>
      <vt:lpstr>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 Resilience of environment</dc:title>
  <dc:creator/>
  <cp:lastModifiedBy/>
  <cp:revision>4</cp:revision>
  <dcterms:modified xsi:type="dcterms:W3CDTF">2024-06-11T18:05:19Z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