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8"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5143500" type="screen16x9"/>
  <p:notesSz cx="6858000" cy="9144000"/>
  <p:embeddedFontLst>
    <p:embeddedFont>
      <p:font typeface="Handlee" panose="020B0604020202020204" charset="0"/>
      <p:regular r:id="rId29"/>
    </p:embeddedFont>
    <p:embeddedFont>
      <p:font typeface="Quicksand" charset="0"/>
      <p:regular r:id="rId30"/>
      <p:bold r:id="rId31"/>
    </p:embeddedFont>
    <p:embeddedFont>
      <p:font typeface="Quicksand Medium" charset="0"/>
      <p:regular r:id="rId32"/>
      <p:bold r:id="rId33"/>
    </p:embeddedFont>
    <p:embeddedFont>
      <p:font typeface="Quicksand SemiBold" charset="0"/>
      <p:regular r:id="rId34"/>
      <p:bold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95">
          <p15:clr>
            <a:srgbClr val="EA9999"/>
          </p15:clr>
        </p15:guide>
        <p15:guide id="2" pos="1034">
          <p15:clr>
            <a:srgbClr val="EA9999"/>
          </p15:clr>
        </p15:guide>
        <p15:guide id="3" pos="1102">
          <p15:clr>
            <a:srgbClr val="EA9999"/>
          </p15:clr>
        </p15:guide>
        <p15:guide id="4" pos="1940">
          <p15:clr>
            <a:srgbClr val="EA9999"/>
          </p15:clr>
        </p15:guide>
        <p15:guide id="5" pos="2007">
          <p15:clr>
            <a:srgbClr val="EA9999"/>
          </p15:clr>
        </p15:guide>
        <p15:guide id="6" pos="2846">
          <p15:clr>
            <a:srgbClr val="EA9999"/>
          </p15:clr>
        </p15:guide>
        <p15:guide id="7" pos="2914">
          <p15:clr>
            <a:srgbClr val="EA9999"/>
          </p15:clr>
        </p15:guide>
        <p15:guide id="8" pos="3753">
          <p15:clr>
            <a:srgbClr val="EA9999"/>
          </p15:clr>
        </p15:guide>
        <p15:guide id="9" pos="3821">
          <p15:clr>
            <a:srgbClr val="EA9999"/>
          </p15:clr>
        </p15:guide>
        <p15:guide id="10" pos="4660">
          <p15:clr>
            <a:srgbClr val="EA9999"/>
          </p15:clr>
        </p15:guide>
        <p15:guide id="11" pos="4728">
          <p15:clr>
            <a:srgbClr val="EA9999"/>
          </p15:clr>
        </p15:guide>
        <p15:guide id="12" pos="5567">
          <p15:clr>
            <a:srgbClr val="EA9999"/>
          </p15:clr>
        </p15:guide>
        <p15:guide id="13" orient="horz" pos="195">
          <p15:clr>
            <a:srgbClr val="EA9999"/>
          </p15:clr>
        </p15:guide>
        <p15:guide id="14" orient="horz" pos="1145">
          <p15:clr>
            <a:srgbClr val="EA9999"/>
          </p15:clr>
        </p15:guide>
        <p15:guide id="15" orient="horz" pos="1423">
          <p15:clr>
            <a:srgbClr val="EA9999"/>
          </p15:clr>
        </p15:guide>
        <p15:guide id="16" orient="horz" pos="2093">
          <p15:clr>
            <a:srgbClr val="EA9999"/>
          </p15:clr>
        </p15:guide>
        <p15:guide id="17" orient="horz" pos="3041">
          <p15:clr>
            <a:srgbClr val="EA9999"/>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A5EA4-A279-07C1-AD96-1EEF508A8A4E}" v="16" dt="2024-05-28T10:39:53.141"/>
  </p1510:revLst>
</p1510:revInfo>
</file>

<file path=ppt/tableStyles.xml><?xml version="1.0" encoding="utf-8"?>
<a:tblStyleLst xmlns:a="http://schemas.openxmlformats.org/drawingml/2006/main" def="{5137170E-F840-4BB1-A745-31CF34D6EAE2}">
  <a:tblStyle styleId="{5137170E-F840-4BB1-A745-31CF34D6EAE2}"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CAE2B0D-0AB9-44D6-99DB-F9D1D377D2D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9"/>
    <p:restoredTop sz="94689"/>
  </p:normalViewPr>
  <p:slideViewPr>
    <p:cSldViewPr snapToGrid="0">
      <p:cViewPr varScale="1">
        <p:scale>
          <a:sx n="138" d="100"/>
          <a:sy n="138" d="100"/>
        </p:scale>
        <p:origin x="924" y="120"/>
      </p:cViewPr>
      <p:guideLst>
        <p:guide pos="195"/>
        <p:guide pos="1034"/>
        <p:guide pos="1102"/>
        <p:guide pos="1940"/>
        <p:guide pos="2007"/>
        <p:guide pos="2846"/>
        <p:guide pos="2914"/>
        <p:guide pos="3753"/>
        <p:guide pos="3821"/>
        <p:guide pos="4660"/>
        <p:guide pos="4728"/>
        <p:guide pos="5567"/>
        <p:guide orient="horz" pos="195"/>
        <p:guide orient="horz" pos="1145"/>
        <p:guide orient="horz" pos="1423"/>
        <p:guide orient="horz" pos="2093"/>
        <p:guide orient="horz" pos="30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exels.com/photo/pilots-in-the-cockpit-420731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xels.com/photo/close-up-photography-of-smartphone-icons-26735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exels.com/photo/question-marks-on-paper-crafts-542883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exels.com/photo/man-in-orange-shirt-holding-black-and-orange-plastic-box-with-fresh-vegetables-6868797/"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pexels.com/photo/young-smiling-woman-from-food-delivery-service-13443788/"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exels.com/photo/businesswoman-checking-smartphone-while-using-laptop-691371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exels.com/photo/crop-faceless-developer-working-on-software-code-on-laptop-592638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photos/electrician-lego-repair-craftsmen-49979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exels.com/photo/gold-colored-coins-near-calculator-330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exels.com/photo/laptop-notebook-internet-connection-931752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ea948baa0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ea948baa0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dirty="0"/>
              <a:t>Version 1, </a:t>
            </a:r>
            <a:r>
              <a:rPr lang="en-GB" dirty="0"/>
              <a:t>June</a:t>
            </a:r>
            <a:r>
              <a:rPr dirty="0"/>
              <a:t> 2024</a:t>
            </a:r>
            <a:endParaRPr sz="1000" dirty="0">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2b52dfb04d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22b52dfb04d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Photo by Adrian Gagea from Pexels: </a:t>
            </a:r>
            <a:r>
              <a:rPr lang="en-GB" sz="1000" u="sng">
                <a:solidFill>
                  <a:schemeClr val="hlink"/>
                </a:solidFill>
                <a:latin typeface="Quicksand"/>
                <a:ea typeface="Quicksand"/>
                <a:cs typeface="Quicksand"/>
                <a:sym typeface="Quicksand"/>
                <a:hlinkClick r:id="rId3"/>
              </a:rPr>
              <a:t>https://www.pexels.com/photo/pilots-in-the-cockpit-4207314/</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b52dfb04d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2b52dfb04d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Image by Kacperq99, </a:t>
            </a:r>
            <a:r>
              <a:rPr lang="en-GB" sz="1000" u="sng">
                <a:solidFill>
                  <a:schemeClr val="hlink"/>
                </a:solidFill>
                <a:latin typeface="Quicksand"/>
                <a:ea typeface="Quicksand"/>
                <a:cs typeface="Quicksand"/>
                <a:sym typeface="Quicksand"/>
                <a:hlinkClick r:id="rId3"/>
              </a:rPr>
              <a:t>CC BY-SA 4.0</a:t>
            </a:r>
            <a:r>
              <a:rPr lang="en-GB" sz="1000">
                <a:solidFill>
                  <a:schemeClr val="dk1"/>
                </a:solidFill>
                <a:latin typeface="Quicksand"/>
                <a:ea typeface="Quicksand"/>
                <a:cs typeface="Quicksand"/>
                <a:sym typeface="Quicksand"/>
              </a:rPr>
              <a:t>, via Wikimedia Commons: https://commons.wikimedia.org/wiki/File:Windows_Server_2022_zrut_ekranu.png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b52dfb04d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22b52dfb04d_0_2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Photo by Pixabay from Pexels: </a:t>
            </a:r>
            <a:r>
              <a:rPr lang="en-GB" sz="1000" u="sng">
                <a:solidFill>
                  <a:schemeClr val="hlink"/>
                </a:solidFill>
                <a:latin typeface="Quicksand"/>
                <a:ea typeface="Quicksand"/>
                <a:cs typeface="Quicksand"/>
                <a:sym typeface="Quicksand"/>
                <a:hlinkClick r:id="rId3"/>
              </a:rPr>
              <a:t>https://www.pexels.com/photo/close-up-photography-of-smartphone-icons-267350/</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b52dfb04d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22b52dfb04d_0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2a802568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22a802568f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it-IT" dirty="0"/>
              <a:t>A2 Software film: https://vimeo.com/883954155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d3a84505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22d3a84505e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b52dfb04d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22b52dfb04d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2b52dfb04d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22b52dfb04d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b52dfb04d_0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22b52dfb04d_0_2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Screenshot of JavaScript code with the keywords highlighted</a:t>
            </a:r>
            <a:endParaRPr sz="1000">
              <a:latin typeface="Quicksand"/>
              <a:ea typeface="Quicksand"/>
              <a:cs typeface="Quicksand"/>
              <a:sym typeface="Quicksan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2b52dfb04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22b52dfb04d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2a802568fe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22a802568fe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2d3a84505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22d3a84505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000">
                <a:solidFill>
                  <a:schemeClr val="dk1"/>
                </a:solidFill>
                <a:latin typeface="Quicksand"/>
                <a:ea typeface="Quicksand"/>
                <a:cs typeface="Quicksand"/>
                <a:sym typeface="Quicksand"/>
              </a:rPr>
              <a:t>Photo by Leeloo Thefirst from Pexels: </a:t>
            </a:r>
            <a:r>
              <a:rPr lang="en-GB" sz="1000" u="sng">
                <a:solidFill>
                  <a:schemeClr val="hlink"/>
                </a:solidFill>
                <a:latin typeface="Quicksand"/>
                <a:ea typeface="Quicksand"/>
                <a:cs typeface="Quicksand"/>
                <a:sym typeface="Quicksand"/>
                <a:hlinkClick r:id="rId3"/>
              </a:rPr>
              <a:t>https://www.pexels.com/photo/question-marks-on-paper-crafts-5428833/</a:t>
            </a:r>
            <a:endParaRPr sz="1000">
              <a:latin typeface="Quicksand"/>
              <a:ea typeface="Quicksand"/>
              <a:cs typeface="Quicksand"/>
              <a:sym typeface="Quicksan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2a46d30a4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2a46d30a4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latin typeface="Roboto"/>
                <a:ea typeface="Roboto"/>
                <a:cs typeface="Roboto"/>
                <a:sym typeface="Roboto"/>
              </a:rPr>
              <a:t>Photo by Kindel Media from Pexels: </a:t>
            </a:r>
            <a:r>
              <a:rPr lang="en-GB" sz="1050" u="sng">
                <a:solidFill>
                  <a:schemeClr val="hlink"/>
                </a:solidFill>
                <a:latin typeface="Roboto"/>
                <a:ea typeface="Roboto"/>
                <a:cs typeface="Roboto"/>
                <a:sym typeface="Roboto"/>
                <a:hlinkClick r:id="rId3"/>
              </a:rPr>
              <a:t>https://www.pexels.com/photo/man-in-orange-shirt-holding-black-and-orange-plastic-box-with-fresh-vegetables-6868797/</a:t>
            </a:r>
            <a:endParaRPr sz="1050">
              <a:solidFill>
                <a:schemeClr val="dk1"/>
              </a:solidFill>
              <a:latin typeface="Roboto"/>
              <a:ea typeface="Roboto"/>
              <a:cs typeface="Roboto"/>
              <a:sym typeface="Roboto"/>
            </a:endParaRPr>
          </a:p>
          <a:p>
            <a:pPr marL="0" lvl="0" indent="0" algn="l" rtl="0">
              <a:spcBef>
                <a:spcPts val="0"/>
              </a:spcBef>
              <a:spcAft>
                <a:spcPts val="0"/>
              </a:spcAft>
              <a:buNone/>
            </a:pPr>
            <a:r>
              <a:rPr lang="en-GB" sz="1050">
                <a:solidFill>
                  <a:schemeClr val="dk1"/>
                </a:solidFill>
                <a:latin typeface="Roboto"/>
                <a:ea typeface="Roboto"/>
                <a:cs typeface="Roboto"/>
                <a:sym typeface="Roboto"/>
              </a:rPr>
              <a:t>Photo by Mizuno K from Pexels: </a:t>
            </a:r>
            <a:r>
              <a:rPr lang="en-GB" sz="1050" u="sng">
                <a:solidFill>
                  <a:schemeClr val="hlink"/>
                </a:solidFill>
                <a:latin typeface="Roboto"/>
                <a:ea typeface="Roboto"/>
                <a:cs typeface="Roboto"/>
                <a:sym typeface="Roboto"/>
                <a:hlinkClick r:id="rId4"/>
              </a:rPr>
              <a:t>https://www.pexels.com/photo/young-smiling-woman-from-food-delivery-service-13443788/</a:t>
            </a:r>
            <a:r>
              <a:rPr lang="en-GB" sz="1050">
                <a:solidFill>
                  <a:schemeClr val="dk1"/>
                </a:solidFill>
                <a:latin typeface="Roboto"/>
                <a:ea typeface="Roboto"/>
                <a:cs typeface="Roboto"/>
                <a:sym typeface="Roboto"/>
              </a:rPr>
              <a:t> </a:t>
            </a:r>
            <a:endParaRPr sz="1050">
              <a:solidFill>
                <a:schemeClr val="dk1"/>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44e65c194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244e65c1946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2d3a84505e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22d3a84505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44d3771c4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44d3771c4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A0 Operating system film: https://vimeo.com/883954171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d6a888d1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d6a888d1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2b52dfb04d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22b52dfb04d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000">
                <a:solidFill>
                  <a:schemeClr val="dk1"/>
                </a:solidFill>
                <a:latin typeface="Quicksand"/>
                <a:ea typeface="Quicksand"/>
                <a:cs typeface="Quicksand"/>
                <a:sym typeface="Quicksand"/>
              </a:rPr>
              <a:t>Photo by Teona Swift from Pexels: </a:t>
            </a:r>
            <a:r>
              <a:rPr lang="en-GB" sz="1000" u="sng">
                <a:solidFill>
                  <a:schemeClr val="hlink"/>
                </a:solidFill>
                <a:latin typeface="Quicksand"/>
                <a:ea typeface="Quicksand"/>
                <a:cs typeface="Quicksand"/>
                <a:sym typeface="Quicksand"/>
                <a:hlinkClick r:id="rId3"/>
              </a:rPr>
              <a:t>https://www.pexels.com/photo/businesswoman-checking-smartphone-while-using-laptop-6913714/</a:t>
            </a:r>
            <a:r>
              <a:rPr lang="en-GB" sz="1000">
                <a:solidFill>
                  <a:schemeClr val="dk1"/>
                </a:solidFill>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b52dfb04d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22b52dfb04d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dk1"/>
                </a:solidFill>
                <a:latin typeface="Quicksand"/>
                <a:ea typeface="Quicksand"/>
                <a:cs typeface="Quicksand"/>
                <a:sym typeface="Quicksand"/>
              </a:rPr>
              <a:t>Photo by Sora Shimazaki from Pexels: </a:t>
            </a:r>
            <a:r>
              <a:rPr lang="en-GB" sz="1000" u="sng">
                <a:solidFill>
                  <a:schemeClr val="hlink"/>
                </a:solidFill>
                <a:latin typeface="Quicksand"/>
                <a:ea typeface="Quicksand"/>
                <a:cs typeface="Quicksand"/>
                <a:sym typeface="Quicksand"/>
                <a:hlinkClick r:id="rId3"/>
              </a:rPr>
              <a:t>https://www.pexels.com/photo/crop-faceless-developer-working-on-software-code-on-laptop-5926382/</a:t>
            </a:r>
            <a:endParaRPr sz="1000">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b52dfb04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2b52dfb04d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Image by blickpixel from Pixabay: </a:t>
            </a:r>
            <a:r>
              <a:rPr lang="en-GB" sz="1000" u="sng">
                <a:solidFill>
                  <a:schemeClr val="hlink"/>
                </a:solidFill>
                <a:latin typeface="Quicksand"/>
                <a:ea typeface="Quicksand"/>
                <a:cs typeface="Quicksand"/>
                <a:sym typeface="Quicksand"/>
                <a:hlinkClick r:id="rId3"/>
              </a:rPr>
              <a:t>https://pixabay.com/photos/electrician-lego-repair-craftsmen-499799/</a:t>
            </a:r>
            <a:endParaRPr sz="1000">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b52dfb04d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22b52dfb04d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Photo by Breakingpic from Pexels: </a:t>
            </a:r>
            <a:r>
              <a:rPr lang="en-GB" sz="1000" u="sng">
                <a:solidFill>
                  <a:schemeClr val="hlink"/>
                </a:solidFill>
                <a:latin typeface="Quicksand"/>
                <a:ea typeface="Quicksand"/>
                <a:cs typeface="Quicksand"/>
                <a:sym typeface="Quicksand"/>
                <a:hlinkClick r:id="rId3"/>
              </a:rPr>
              <a:t>https://www.pexels.com/photo/gold-colored-coins-near-calculator-3305/</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b52dfb04d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22b52dfb04d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Photo by Adam Sondel from Pexels: </a:t>
            </a:r>
            <a:r>
              <a:rPr lang="en-GB" sz="1000" u="sng">
                <a:solidFill>
                  <a:schemeClr val="hlink"/>
                </a:solidFill>
                <a:latin typeface="Quicksand"/>
                <a:ea typeface="Quicksand"/>
                <a:cs typeface="Quicksand"/>
                <a:sym typeface="Quicksand"/>
                <a:hlinkClick r:id="rId3"/>
              </a:rPr>
              <a:t>https://www.pexels.com/photo/laptop-notebook-internet-connection-9317525/</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
        <p:nvSpPr>
          <p:cNvPr id="11" name="Google Shape;11;p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 name="Google Shape;12;p2"/>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pic>
        <p:nvPicPr>
          <p:cNvPr id="13" name="Google Shape;13;p2"/>
          <p:cNvPicPr preferRelativeResize="0"/>
          <p:nvPr/>
        </p:nvPicPr>
        <p:blipFill>
          <a:blip r:embed="rId2">
            <a:alphaModFix/>
          </a:blip>
          <a:stretch>
            <a:fillRect/>
          </a:stretch>
        </p:blipFill>
        <p:spPr>
          <a:xfrm>
            <a:off x="7455500" y="4491500"/>
            <a:ext cx="1407075" cy="425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10900" y="319600"/>
            <a:ext cx="8521200" cy="450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 name="Google Shape;62;p1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63" name="Google Shape;63;p11"/>
          <p:cNvSpPr txBox="1">
            <a:spLocks noGrp="1"/>
          </p:cNvSpPr>
          <p:nvPr>
            <p:ph type="subTitle" idx="1"/>
          </p:nvPr>
        </p:nvSpPr>
        <p:spPr>
          <a:xfrm>
            <a:off x="6840000" y="0"/>
            <a:ext cx="19623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310900" y="1017725"/>
            <a:ext cx="8522100" cy="3811500"/>
          </a:xfrm>
          <a:prstGeom prst="rect">
            <a:avLst/>
          </a:prstGeom>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Char char="●"/>
              <a:defRPr>
                <a:solidFill>
                  <a:schemeClr val="dk1"/>
                </a:solidFill>
              </a:defRPr>
            </a:lvl1pPr>
            <a:lvl2pPr marL="914400" lvl="1" indent="-317500" rtl="0">
              <a:lnSpc>
                <a:spcPct val="115000"/>
              </a:lnSpc>
              <a:spcBef>
                <a:spcPts val="1600"/>
              </a:spcBef>
              <a:spcAft>
                <a:spcPts val="0"/>
              </a:spcAft>
              <a:buClr>
                <a:schemeClr val="dk1"/>
              </a:buClr>
              <a:buSzPts val="1400"/>
              <a:buChar char="○"/>
              <a:defRPr>
                <a:solidFill>
                  <a:schemeClr val="dk1"/>
                </a:solidFill>
              </a:defRPr>
            </a:lvl2pPr>
            <a:lvl3pPr marL="1371600" lvl="2" indent="-317500" rtl="0">
              <a:lnSpc>
                <a:spcPct val="115000"/>
              </a:lnSpc>
              <a:spcBef>
                <a:spcPts val="1600"/>
              </a:spcBef>
              <a:spcAft>
                <a:spcPts val="0"/>
              </a:spcAft>
              <a:buClr>
                <a:schemeClr val="dk1"/>
              </a:buClr>
              <a:buSzPts val="1400"/>
              <a:buChar char="■"/>
              <a:defRPr>
                <a:solidFill>
                  <a:schemeClr val="dk1"/>
                </a:solidFill>
              </a:defRPr>
            </a:lvl3pPr>
            <a:lvl4pPr marL="1828800" lvl="3" indent="-317500" rtl="0">
              <a:lnSpc>
                <a:spcPct val="115000"/>
              </a:lnSpc>
              <a:spcBef>
                <a:spcPts val="1600"/>
              </a:spcBef>
              <a:spcAft>
                <a:spcPts val="0"/>
              </a:spcAft>
              <a:buClr>
                <a:schemeClr val="dk1"/>
              </a:buClr>
              <a:buSzPts val="1400"/>
              <a:buChar char="●"/>
              <a:defRPr>
                <a:solidFill>
                  <a:schemeClr val="dk1"/>
                </a:solidFill>
              </a:defRPr>
            </a:lvl4pPr>
            <a:lvl5pPr marL="2286000" lvl="4" indent="-317500" rtl="0">
              <a:lnSpc>
                <a:spcPct val="115000"/>
              </a:lnSpc>
              <a:spcBef>
                <a:spcPts val="1600"/>
              </a:spcBef>
              <a:spcAft>
                <a:spcPts val="0"/>
              </a:spcAft>
              <a:buClr>
                <a:schemeClr val="dk1"/>
              </a:buClr>
              <a:buSzPts val="1400"/>
              <a:buChar char="○"/>
              <a:defRPr>
                <a:solidFill>
                  <a:schemeClr val="dk1"/>
                </a:solidFill>
              </a:defRPr>
            </a:lvl5pPr>
            <a:lvl6pPr marL="2743200" lvl="5" indent="-317500" rtl="0">
              <a:lnSpc>
                <a:spcPct val="115000"/>
              </a:lnSpc>
              <a:spcBef>
                <a:spcPts val="1600"/>
              </a:spcBef>
              <a:spcAft>
                <a:spcPts val="0"/>
              </a:spcAft>
              <a:buClr>
                <a:schemeClr val="dk1"/>
              </a:buClr>
              <a:buSzPts val="1400"/>
              <a:buChar char="■"/>
              <a:defRPr>
                <a:solidFill>
                  <a:schemeClr val="dk1"/>
                </a:solidFill>
              </a:defRPr>
            </a:lvl6pPr>
            <a:lvl7pPr marL="3200400" lvl="6" indent="-317500" rtl="0">
              <a:lnSpc>
                <a:spcPct val="115000"/>
              </a:lnSpc>
              <a:spcBef>
                <a:spcPts val="1600"/>
              </a:spcBef>
              <a:spcAft>
                <a:spcPts val="0"/>
              </a:spcAft>
              <a:buClr>
                <a:schemeClr val="dk1"/>
              </a:buClr>
              <a:buSzPts val="1400"/>
              <a:buChar char="●"/>
              <a:defRPr>
                <a:solidFill>
                  <a:schemeClr val="dk1"/>
                </a:solidFill>
              </a:defRPr>
            </a:lvl7pPr>
            <a:lvl8pPr marL="3657600" lvl="7" indent="-317500" rtl="0">
              <a:lnSpc>
                <a:spcPct val="115000"/>
              </a:lnSpc>
              <a:spcBef>
                <a:spcPts val="1600"/>
              </a:spcBef>
              <a:spcAft>
                <a:spcPts val="0"/>
              </a:spcAft>
              <a:buClr>
                <a:schemeClr val="dk1"/>
              </a:buClr>
              <a:buSzPts val="1400"/>
              <a:buChar char="○"/>
              <a:defRPr>
                <a:solidFill>
                  <a:schemeClr val="dk1"/>
                </a:solidFill>
              </a:defRPr>
            </a:lvl8pPr>
            <a:lvl9pPr marL="4114800" lvl="8" indent="-317500" rtl="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6" name="Google Shape;16;p3"/>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 name="Google Shape;17;p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18" name="Google Shape;18;p3"/>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algn="r" rtl="0">
              <a:spcBef>
                <a:spcPts val="0"/>
              </a:spcBef>
              <a:spcAft>
                <a:spcPts val="0"/>
              </a:spcAft>
              <a:buNone/>
              <a:defRPr/>
            </a:lvl2pPr>
            <a:lvl3pPr lvl="2" algn="r" rtl="0">
              <a:spcBef>
                <a:spcPts val="1600"/>
              </a:spcBef>
              <a:spcAft>
                <a:spcPts val="0"/>
              </a:spcAft>
              <a:buNone/>
              <a:defRPr/>
            </a:lvl3pPr>
            <a:lvl4pPr lvl="3" algn="r" rtl="0">
              <a:spcBef>
                <a:spcPts val="1600"/>
              </a:spcBef>
              <a:spcAft>
                <a:spcPts val="0"/>
              </a:spcAft>
              <a:buNone/>
              <a:defRPr/>
            </a:lvl4pPr>
            <a:lvl5pPr lvl="4" algn="r" rtl="0">
              <a:spcBef>
                <a:spcPts val="1600"/>
              </a:spcBef>
              <a:spcAft>
                <a:spcPts val="0"/>
              </a:spcAft>
              <a:buNone/>
              <a:defRPr/>
            </a:lvl5pPr>
            <a:lvl6pPr lvl="5" algn="r" rtl="0">
              <a:spcBef>
                <a:spcPts val="1600"/>
              </a:spcBef>
              <a:spcAft>
                <a:spcPts val="0"/>
              </a:spcAft>
              <a:buNone/>
              <a:defRPr/>
            </a:lvl6pPr>
            <a:lvl7pPr lvl="6" algn="r" rtl="0">
              <a:spcBef>
                <a:spcPts val="1600"/>
              </a:spcBef>
              <a:spcAft>
                <a:spcPts val="0"/>
              </a:spcAft>
              <a:buNone/>
              <a:defRPr/>
            </a:lvl7pPr>
            <a:lvl8pPr lvl="7" algn="r" rtl="0">
              <a:spcBef>
                <a:spcPts val="1600"/>
              </a:spcBef>
              <a:spcAft>
                <a:spcPts val="0"/>
              </a:spcAft>
              <a:buNone/>
              <a:defRPr/>
            </a:lvl8pPr>
            <a:lvl9pPr lvl="8" algn="r"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10900" y="1017725"/>
            <a:ext cx="8521200" cy="30972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1" name="Google Shape;21;p4"/>
          <p:cNvSpPr txBox="1">
            <a:spLocks noGrp="1"/>
          </p:cNvSpPr>
          <p:nvPr>
            <p:ph type="body" idx="2"/>
          </p:nvPr>
        </p:nvSpPr>
        <p:spPr>
          <a:xfrm>
            <a:off x="310900" y="4117599"/>
            <a:ext cx="8521200" cy="698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2" name="Google Shape;22;p4"/>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 name="Google Shape;23;p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4" name="Google Shape;24;p4"/>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310900" y="472000"/>
            <a:ext cx="8521200" cy="37953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27" name="Google Shape;27;p5"/>
          <p:cNvSpPr txBox="1">
            <a:spLocks noGrp="1"/>
          </p:cNvSpPr>
          <p:nvPr>
            <p:ph type="body" idx="2"/>
          </p:nvPr>
        </p:nvSpPr>
        <p:spPr>
          <a:xfrm>
            <a:off x="310900" y="4282175"/>
            <a:ext cx="8521200" cy="5460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1"/>
              </a:buClr>
              <a:buSzPts val="1800"/>
              <a:buChar char="●"/>
              <a:defRPr>
                <a:solidFill>
                  <a:schemeClr val="dk1"/>
                </a:solidFill>
              </a:defRPr>
            </a:lvl1pPr>
            <a:lvl2pPr marL="914400" lvl="1" indent="-317500" algn="ctr" rtl="0">
              <a:spcBef>
                <a:spcPts val="1600"/>
              </a:spcBef>
              <a:spcAft>
                <a:spcPts val="0"/>
              </a:spcAft>
              <a:buClr>
                <a:schemeClr val="dk1"/>
              </a:buClr>
              <a:buSzPts val="1400"/>
              <a:buChar char="○"/>
              <a:defRPr>
                <a:solidFill>
                  <a:schemeClr val="dk1"/>
                </a:solidFill>
              </a:defRPr>
            </a:lvl2pPr>
            <a:lvl3pPr marL="1371600" lvl="2" indent="-317500" algn="ctr" rtl="0">
              <a:spcBef>
                <a:spcPts val="1600"/>
              </a:spcBef>
              <a:spcAft>
                <a:spcPts val="0"/>
              </a:spcAft>
              <a:buClr>
                <a:schemeClr val="dk1"/>
              </a:buClr>
              <a:buSzPts val="1400"/>
              <a:buChar char="■"/>
              <a:defRPr>
                <a:solidFill>
                  <a:schemeClr val="dk1"/>
                </a:solidFill>
              </a:defRPr>
            </a:lvl3pPr>
            <a:lvl4pPr marL="1828800" lvl="3" indent="-317500" algn="ctr" rtl="0">
              <a:spcBef>
                <a:spcPts val="1600"/>
              </a:spcBef>
              <a:spcAft>
                <a:spcPts val="0"/>
              </a:spcAft>
              <a:buClr>
                <a:schemeClr val="dk1"/>
              </a:buClr>
              <a:buSzPts val="1400"/>
              <a:buChar char="●"/>
              <a:defRPr>
                <a:solidFill>
                  <a:schemeClr val="dk1"/>
                </a:solidFill>
              </a:defRPr>
            </a:lvl4pPr>
            <a:lvl5pPr marL="2286000" lvl="4" indent="-317500" algn="ctr" rtl="0">
              <a:spcBef>
                <a:spcPts val="1600"/>
              </a:spcBef>
              <a:spcAft>
                <a:spcPts val="0"/>
              </a:spcAft>
              <a:buClr>
                <a:schemeClr val="dk1"/>
              </a:buClr>
              <a:buSzPts val="1400"/>
              <a:buChar char="○"/>
              <a:defRPr>
                <a:solidFill>
                  <a:schemeClr val="dk1"/>
                </a:solidFill>
              </a:defRPr>
            </a:lvl5pPr>
            <a:lvl6pPr marL="2743200" lvl="5" indent="-317500" algn="ctr" rtl="0">
              <a:spcBef>
                <a:spcPts val="1600"/>
              </a:spcBef>
              <a:spcAft>
                <a:spcPts val="0"/>
              </a:spcAft>
              <a:buClr>
                <a:schemeClr val="dk1"/>
              </a:buClr>
              <a:buSzPts val="1400"/>
              <a:buChar char="■"/>
              <a:defRPr>
                <a:solidFill>
                  <a:schemeClr val="dk1"/>
                </a:solidFill>
              </a:defRPr>
            </a:lvl6pPr>
            <a:lvl7pPr marL="3200400" lvl="6" indent="-317500" algn="ctr" rtl="0">
              <a:spcBef>
                <a:spcPts val="1600"/>
              </a:spcBef>
              <a:spcAft>
                <a:spcPts val="0"/>
              </a:spcAft>
              <a:buClr>
                <a:schemeClr val="dk1"/>
              </a:buClr>
              <a:buSzPts val="1400"/>
              <a:buChar char="●"/>
              <a:defRPr>
                <a:solidFill>
                  <a:schemeClr val="dk1"/>
                </a:solidFill>
              </a:defRPr>
            </a:lvl7pPr>
            <a:lvl8pPr marL="3657600" lvl="7" indent="-317500" algn="ctr" rtl="0">
              <a:spcBef>
                <a:spcPts val="1600"/>
              </a:spcBef>
              <a:spcAft>
                <a:spcPts val="0"/>
              </a:spcAft>
              <a:buClr>
                <a:schemeClr val="dk1"/>
              </a:buClr>
              <a:buSzPts val="1400"/>
              <a:buChar char="○"/>
              <a:defRPr>
                <a:solidFill>
                  <a:schemeClr val="dk1"/>
                </a:solidFill>
              </a:defRPr>
            </a:lvl8pPr>
            <a:lvl9pPr marL="4114800" lvl="8" indent="-317500" algn="ctr" rtl="0">
              <a:spcBef>
                <a:spcPts val="1600"/>
              </a:spcBef>
              <a:spcAft>
                <a:spcPts val="1600"/>
              </a:spcAft>
              <a:buClr>
                <a:schemeClr val="dk1"/>
              </a:buClr>
              <a:buSzPts val="1400"/>
              <a:buChar char="■"/>
              <a:defRPr>
                <a:solidFill>
                  <a:schemeClr val="dk1"/>
                </a:solidFill>
              </a:defRPr>
            </a:lvl9pPr>
          </a:lstStyle>
          <a:p>
            <a:endParaRPr/>
          </a:p>
        </p:txBody>
      </p:sp>
      <p:sp>
        <p:nvSpPr>
          <p:cNvPr id="28" name="Google Shape;28;p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29" name="Google Shape;29;p5"/>
          <p:cNvSpPr txBox="1">
            <a:spLocks noGrp="1"/>
          </p:cNvSpPr>
          <p:nvPr>
            <p:ph type="subTitle" idx="3"/>
          </p:nvPr>
        </p:nvSpPr>
        <p:spPr>
          <a:xfrm>
            <a:off x="6840000" y="0"/>
            <a:ext cx="19608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310900" y="1017725"/>
            <a:ext cx="8521200" cy="38115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2" name="Google Shape;32;p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3" name="Google Shape;33;p6"/>
          <p:cNvSpPr txBox="1">
            <a:spLocks noGrp="1"/>
          </p:cNvSpPr>
          <p:nvPr>
            <p:ph type="title"/>
          </p:nvPr>
        </p:nvSpPr>
        <p:spPr>
          <a:xfrm>
            <a:off x="310900" y="307424"/>
            <a:ext cx="8521200" cy="7089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ubTitle" idx="2"/>
          </p:nvPr>
        </p:nvSpPr>
        <p:spPr>
          <a:xfrm>
            <a:off x="6840000" y="0"/>
            <a:ext cx="19605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5"/>
        <p:cNvGrpSpPr/>
        <p:nvPr/>
      </p:nvGrpSpPr>
      <p:grpSpPr>
        <a:xfrm>
          <a:off x="0" y="0"/>
          <a:ext cx="0" cy="0"/>
          <a:chOff x="0" y="0"/>
          <a:chExt cx="0" cy="0"/>
        </a:xfrm>
      </p:grpSpPr>
      <p:sp>
        <p:nvSpPr>
          <p:cNvPr id="36" name="Google Shape;36;p7"/>
          <p:cNvSpPr txBox="1">
            <a:spLocks noGrp="1"/>
          </p:cNvSpPr>
          <p:nvPr>
            <p:ph type="body" idx="1"/>
          </p:nvPr>
        </p:nvSpPr>
        <p:spPr>
          <a:xfrm>
            <a:off x="310900" y="1017724"/>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7" name="Google Shape;37;p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38" name="Google Shape;38;p7"/>
          <p:cNvSpPr txBox="1">
            <a:spLocks noGrp="1"/>
          </p:cNvSpPr>
          <p:nvPr>
            <p:ph type="body" idx="2"/>
          </p:nvPr>
        </p:nvSpPr>
        <p:spPr>
          <a:xfrm>
            <a:off x="4736600" y="1017700"/>
            <a:ext cx="40965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39" name="Google Shape;39;p7"/>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40" name="Google Shape;40;p7"/>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r Images 2:1">
  <p:cSld name="TITLE_4_1_1_1_3_1_1_1_1">
    <p:spTree>
      <p:nvGrpSpPr>
        <p:cNvPr id="1" name="Shape 41"/>
        <p:cNvGrpSpPr/>
        <p:nvPr/>
      </p:nvGrpSpPr>
      <p:grpSpPr>
        <a:xfrm>
          <a:off x="0" y="0"/>
          <a:ext cx="0" cy="0"/>
          <a:chOff x="0" y="0"/>
          <a:chExt cx="0" cy="0"/>
        </a:xfrm>
      </p:grpSpPr>
      <p:sp>
        <p:nvSpPr>
          <p:cNvPr id="42" name="Google Shape;42;p8"/>
          <p:cNvSpPr txBox="1">
            <a:spLocks noGrp="1"/>
          </p:cNvSpPr>
          <p:nvPr>
            <p:ph type="body" idx="1"/>
          </p:nvPr>
        </p:nvSpPr>
        <p:spPr>
          <a:xfrm>
            <a:off x="310900" y="1017724"/>
            <a:ext cx="558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3" name="Google Shape;43;p8"/>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45" name="Google Shape;45;p8"/>
          <p:cNvSpPr txBox="1">
            <a:spLocks noGrp="1"/>
          </p:cNvSpPr>
          <p:nvPr>
            <p:ph type="body" idx="2"/>
          </p:nvPr>
        </p:nvSpPr>
        <p:spPr>
          <a:xfrm>
            <a:off x="6041575" y="1017700"/>
            <a:ext cx="27918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6" name="Google Shape;46;p8"/>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r Images 1:2">
  <p:cSld name="TITLE_4_1_1_1_3_1_1_1_1_1">
    <p:spTree>
      <p:nvGrpSpPr>
        <p:cNvPr id="1" name="Shape 47"/>
        <p:cNvGrpSpPr/>
        <p:nvPr/>
      </p:nvGrpSpPr>
      <p:grpSpPr>
        <a:xfrm>
          <a:off x="0" y="0"/>
          <a:ext cx="0" cy="0"/>
          <a:chOff x="0" y="0"/>
          <a:chExt cx="0" cy="0"/>
        </a:xfrm>
      </p:grpSpPr>
      <p:sp>
        <p:nvSpPr>
          <p:cNvPr id="48" name="Google Shape;48;p9"/>
          <p:cNvSpPr txBox="1">
            <a:spLocks noGrp="1"/>
          </p:cNvSpPr>
          <p:nvPr>
            <p:ph type="body" idx="1"/>
          </p:nvPr>
        </p:nvSpPr>
        <p:spPr>
          <a:xfrm>
            <a:off x="310900" y="1017724"/>
            <a:ext cx="279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49" name="Google Shape;49;p9"/>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 name="Google Shape;50;p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1" name="Google Shape;51;p9"/>
          <p:cNvSpPr txBox="1">
            <a:spLocks noGrp="1"/>
          </p:cNvSpPr>
          <p:nvPr>
            <p:ph type="body" idx="2"/>
          </p:nvPr>
        </p:nvSpPr>
        <p:spPr>
          <a:xfrm>
            <a:off x="3253475" y="1017700"/>
            <a:ext cx="55794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2" name="Google Shape;52;p9"/>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or Images 1:1:1">
  <p:cSld name="TITLE_4_1_1_1_3_1_1_1_1_1_1">
    <p:spTree>
      <p:nvGrpSpPr>
        <p:cNvPr id="1" name="Shape 53"/>
        <p:cNvGrpSpPr/>
        <p:nvPr/>
      </p:nvGrpSpPr>
      <p:grpSpPr>
        <a:xfrm>
          <a:off x="0" y="0"/>
          <a:ext cx="0" cy="0"/>
          <a:chOff x="0" y="0"/>
          <a:chExt cx="0" cy="0"/>
        </a:xfrm>
      </p:grpSpPr>
      <p:sp>
        <p:nvSpPr>
          <p:cNvPr id="54" name="Google Shape;54;p10"/>
          <p:cNvSpPr txBox="1">
            <a:spLocks noGrp="1"/>
          </p:cNvSpPr>
          <p:nvPr>
            <p:ph type="body" idx="1"/>
          </p:nvPr>
        </p:nvSpPr>
        <p:spPr>
          <a:xfrm>
            <a:off x="310900" y="1017724"/>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5" name="Google Shape;55;p10"/>
          <p:cNvSpPr txBox="1">
            <a:spLocks noGrp="1"/>
          </p:cNvSpPr>
          <p:nvPr>
            <p:ph type="title"/>
          </p:nvPr>
        </p:nvSpPr>
        <p:spPr>
          <a:xfrm>
            <a:off x="310900" y="313512"/>
            <a:ext cx="8521200" cy="6981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 name="Google Shape;56;p1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
        <p:nvSpPr>
          <p:cNvPr id="57" name="Google Shape;57;p10"/>
          <p:cNvSpPr txBox="1">
            <a:spLocks noGrp="1"/>
          </p:cNvSpPr>
          <p:nvPr>
            <p:ph type="body" idx="2"/>
          </p:nvPr>
        </p:nvSpPr>
        <p:spPr>
          <a:xfrm>
            <a:off x="32534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
        <p:nvSpPr>
          <p:cNvPr id="58" name="Google Shape;58;p10"/>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200">
                <a:solidFill>
                  <a:schemeClr val="dk1"/>
                </a:solidFill>
                <a:latin typeface="Quicksand Medium"/>
                <a:ea typeface="Quicksand Medium"/>
                <a:cs typeface="Quicksand Medium"/>
                <a:sym typeface="Quicksand Medium"/>
              </a:defRPr>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9" name="Google Shape;59;p10"/>
          <p:cNvSpPr txBox="1">
            <a:spLocks noGrp="1"/>
          </p:cNvSpPr>
          <p:nvPr>
            <p:ph type="body" idx="4"/>
          </p:nvPr>
        </p:nvSpPr>
        <p:spPr>
          <a:xfrm>
            <a:off x="6149075" y="1017700"/>
            <a:ext cx="2700000" cy="3659100"/>
          </a:xfrm>
          <a:prstGeom prst="rect">
            <a:avLst/>
          </a:prstGeom>
          <a:ln>
            <a:noFill/>
          </a:ln>
        </p:spPr>
        <p:txBody>
          <a:bodyPr spcFirstLastPara="1" wrap="square" lIns="91425" tIns="91425" rIns="91425" bIns="91425" anchor="t" anchorCtr="0">
            <a:no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17500" rtl="0">
              <a:spcBef>
                <a:spcPts val="1600"/>
              </a:spcBef>
              <a:spcAft>
                <a:spcPts val="0"/>
              </a:spcAft>
              <a:buClr>
                <a:schemeClr val="dk1"/>
              </a:buClr>
              <a:buSzPts val="1400"/>
              <a:buChar char="○"/>
              <a:defRPr>
                <a:solidFill>
                  <a:schemeClr val="dk1"/>
                </a:solidFill>
              </a:defRPr>
            </a:lvl2pPr>
            <a:lvl3pPr marL="1371600" lvl="2" indent="-317500" rtl="0">
              <a:spcBef>
                <a:spcPts val="1600"/>
              </a:spcBef>
              <a:spcAft>
                <a:spcPts val="0"/>
              </a:spcAft>
              <a:buClr>
                <a:schemeClr val="dk1"/>
              </a:buClr>
              <a:buSzPts val="1400"/>
              <a:buChar char="■"/>
              <a:defRPr>
                <a:solidFill>
                  <a:schemeClr val="dk1"/>
                </a:solidFill>
              </a:defRPr>
            </a:lvl3pPr>
            <a:lvl4pPr marL="1828800" lvl="3" indent="-317500" rtl="0">
              <a:spcBef>
                <a:spcPts val="1600"/>
              </a:spcBef>
              <a:spcAft>
                <a:spcPts val="0"/>
              </a:spcAft>
              <a:buClr>
                <a:schemeClr val="dk1"/>
              </a:buClr>
              <a:buSzPts val="1400"/>
              <a:buChar char="●"/>
              <a:defRPr>
                <a:solidFill>
                  <a:schemeClr val="dk1"/>
                </a:solidFill>
              </a:defRPr>
            </a:lvl4pPr>
            <a:lvl5pPr marL="2286000" lvl="4" indent="-317500" rtl="0">
              <a:spcBef>
                <a:spcPts val="1600"/>
              </a:spcBef>
              <a:spcAft>
                <a:spcPts val="0"/>
              </a:spcAft>
              <a:buClr>
                <a:schemeClr val="dk1"/>
              </a:buClr>
              <a:buSzPts val="1400"/>
              <a:buChar char="○"/>
              <a:defRPr>
                <a:solidFill>
                  <a:schemeClr val="dk1"/>
                </a:solidFill>
              </a:defRPr>
            </a:lvl5pPr>
            <a:lvl6pPr marL="2743200" lvl="5" indent="-317500" rtl="0">
              <a:spcBef>
                <a:spcPts val="1600"/>
              </a:spcBef>
              <a:spcAft>
                <a:spcPts val="0"/>
              </a:spcAft>
              <a:buClr>
                <a:schemeClr val="dk1"/>
              </a:buClr>
              <a:buSzPts val="1400"/>
              <a:buChar char="■"/>
              <a:defRPr>
                <a:solidFill>
                  <a:schemeClr val="dk1"/>
                </a:solidFill>
              </a:defRPr>
            </a:lvl6pPr>
            <a:lvl7pPr marL="3200400" lvl="6" indent="-317500" rtl="0">
              <a:spcBef>
                <a:spcPts val="1600"/>
              </a:spcBef>
              <a:spcAft>
                <a:spcPts val="0"/>
              </a:spcAft>
              <a:buClr>
                <a:schemeClr val="dk1"/>
              </a:buClr>
              <a:buSzPts val="1400"/>
              <a:buChar char="●"/>
              <a:defRPr>
                <a:solidFill>
                  <a:schemeClr val="dk1"/>
                </a:solidFill>
              </a:defRPr>
            </a:lvl7pPr>
            <a:lvl8pPr marL="3657600" lvl="7" indent="-317500" rtl="0">
              <a:spcBef>
                <a:spcPts val="1600"/>
              </a:spcBef>
              <a:spcAft>
                <a:spcPts val="0"/>
              </a:spcAft>
              <a:buClr>
                <a:schemeClr val="dk1"/>
              </a:buClr>
              <a:buSzPts val="1400"/>
              <a:buChar char="○"/>
              <a:defRPr>
                <a:solidFill>
                  <a:schemeClr val="dk1"/>
                </a:solidFill>
              </a:defRPr>
            </a:lvl8pPr>
            <a:lvl9pPr marL="4114800" lvl="8" indent="-317500" rtl="0">
              <a:spcBef>
                <a:spcPts val="1600"/>
              </a:spcBef>
              <a:spcAft>
                <a:spcPts val="1600"/>
              </a:spcAft>
              <a:buClr>
                <a:schemeClr val="dk1"/>
              </a:buClr>
              <a:buSzPts val="1400"/>
              <a:buChar char="■"/>
              <a:defRPr>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6"/>
              </a:buClr>
              <a:buSzPts val="2800"/>
              <a:buFont typeface="Quicksand"/>
              <a:buNone/>
              <a:defRPr sz="2800" b="1">
                <a:solidFill>
                  <a:schemeClr val="accent6"/>
                </a:solidFill>
                <a:latin typeface="Quicksand"/>
                <a:ea typeface="Quicksand"/>
                <a:cs typeface="Quicksand"/>
                <a:sym typeface="Quicksan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rtl="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rtl="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lvl="0" algn="ctr" rtl="0">
              <a:buNone/>
              <a:defRPr sz="800">
                <a:solidFill>
                  <a:srgbClr val="494985"/>
                </a:solidFill>
                <a:latin typeface="Quicksand Medium"/>
                <a:ea typeface="Quicksand Medium"/>
                <a:cs typeface="Quicksand Medium"/>
                <a:sym typeface="Quicksand Medium"/>
              </a:defRPr>
            </a:lvl1pPr>
            <a:lvl2pPr lvl="1" algn="ctr" rtl="0">
              <a:buNone/>
              <a:defRPr sz="800">
                <a:solidFill>
                  <a:srgbClr val="494985"/>
                </a:solidFill>
                <a:latin typeface="Quicksand Medium"/>
                <a:ea typeface="Quicksand Medium"/>
                <a:cs typeface="Quicksand Medium"/>
                <a:sym typeface="Quicksand Medium"/>
              </a:defRPr>
            </a:lvl2pPr>
            <a:lvl3pPr lvl="2" algn="ctr" rtl="0">
              <a:buNone/>
              <a:defRPr sz="800">
                <a:solidFill>
                  <a:srgbClr val="494985"/>
                </a:solidFill>
                <a:latin typeface="Quicksand Medium"/>
                <a:ea typeface="Quicksand Medium"/>
                <a:cs typeface="Quicksand Medium"/>
                <a:sym typeface="Quicksand Medium"/>
              </a:defRPr>
            </a:lvl3pPr>
            <a:lvl4pPr lvl="3" algn="ctr" rtl="0">
              <a:buNone/>
              <a:defRPr sz="800">
                <a:solidFill>
                  <a:srgbClr val="494985"/>
                </a:solidFill>
                <a:latin typeface="Quicksand Medium"/>
                <a:ea typeface="Quicksand Medium"/>
                <a:cs typeface="Quicksand Medium"/>
                <a:sym typeface="Quicksand Medium"/>
              </a:defRPr>
            </a:lvl4pPr>
            <a:lvl5pPr lvl="4" algn="ctr" rtl="0">
              <a:buNone/>
              <a:defRPr sz="800">
                <a:solidFill>
                  <a:srgbClr val="494985"/>
                </a:solidFill>
                <a:latin typeface="Quicksand Medium"/>
                <a:ea typeface="Quicksand Medium"/>
                <a:cs typeface="Quicksand Medium"/>
                <a:sym typeface="Quicksand Medium"/>
              </a:defRPr>
            </a:lvl5pPr>
            <a:lvl6pPr lvl="5" algn="ctr" rtl="0">
              <a:buNone/>
              <a:defRPr sz="800">
                <a:solidFill>
                  <a:srgbClr val="494985"/>
                </a:solidFill>
                <a:latin typeface="Quicksand Medium"/>
                <a:ea typeface="Quicksand Medium"/>
                <a:cs typeface="Quicksand Medium"/>
                <a:sym typeface="Quicksand Medium"/>
              </a:defRPr>
            </a:lvl6pPr>
            <a:lvl7pPr lvl="6" algn="ctr" rtl="0">
              <a:buNone/>
              <a:defRPr sz="800">
                <a:solidFill>
                  <a:srgbClr val="494985"/>
                </a:solidFill>
                <a:latin typeface="Quicksand Medium"/>
                <a:ea typeface="Quicksand Medium"/>
                <a:cs typeface="Quicksand Medium"/>
                <a:sym typeface="Quicksand Medium"/>
              </a:defRPr>
            </a:lvl7pPr>
            <a:lvl8pPr lvl="7" algn="ctr" rtl="0">
              <a:buNone/>
              <a:defRPr sz="800">
                <a:solidFill>
                  <a:srgbClr val="494985"/>
                </a:solidFill>
                <a:latin typeface="Quicksand Medium"/>
                <a:ea typeface="Quicksand Medium"/>
                <a:cs typeface="Quicksand Medium"/>
                <a:sym typeface="Quicksand Medium"/>
              </a:defRPr>
            </a:lvl8pPr>
            <a:lvl9pPr lvl="8" algn="ctr" rtl="0">
              <a:buNone/>
              <a:defRPr sz="800">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ideo" Target="https://player.vimeo.com/video/883954155?app_id=122963" TargetMode="External"/><Relationship Id="rId5" Type="http://schemas.openxmlformats.org/officeDocument/2006/relationships/image" Target="../media/image13.jpe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player.vimeo.com/video/883954171?app_id=122963" TargetMode="Externa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hyperlink" Target="http://drive.google.com/file/d/1dTYYufXblDl6iBSzoQBWvGLJRbqQ_H5t/vie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526875" y="576775"/>
            <a:ext cx="8095800" cy="20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Lesson 2: Software in computer systems</a:t>
            </a:r>
            <a:endParaRPr/>
          </a:p>
        </p:txBody>
      </p:sp>
      <p:sp>
        <p:nvSpPr>
          <p:cNvPr id="69" name="Google Shape;69;p12"/>
          <p:cNvSpPr txBox="1">
            <a:spLocks noGrp="1"/>
          </p:cNvSpPr>
          <p:nvPr>
            <p:ph type="subTitle" idx="2"/>
          </p:nvPr>
        </p:nvSpPr>
        <p:spPr>
          <a:xfrm>
            <a:off x="532725" y="2665400"/>
            <a:ext cx="8095800" cy="73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GB"/>
              <a:t>Digital environments</a:t>
            </a:r>
            <a:endParaRPr/>
          </a:p>
        </p:txBody>
      </p:sp>
      <p:pic>
        <p:nvPicPr>
          <p:cNvPr id="70" name="Google Shape;70;p12"/>
          <p:cNvPicPr preferRelativeResize="0"/>
          <p:nvPr/>
        </p:nvPicPr>
        <p:blipFill>
          <a:blip r:embed="rId3">
            <a:alphaModFix/>
          </a:blip>
          <a:stretch>
            <a:fillRect/>
          </a:stretch>
        </p:blipFill>
        <p:spPr>
          <a:xfrm>
            <a:off x="104488" y="4408551"/>
            <a:ext cx="1355401" cy="540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0"/>
        <p:cNvGrpSpPr/>
        <p:nvPr/>
      </p:nvGrpSpPr>
      <p:grpSpPr>
        <a:xfrm>
          <a:off x="0" y="0"/>
          <a:ext cx="0" cy="0"/>
          <a:chOff x="0" y="0"/>
          <a:chExt cx="0" cy="0"/>
        </a:xfrm>
      </p:grpSpPr>
      <p:sp>
        <p:nvSpPr>
          <p:cNvPr id="161" name="Google Shape;161;p21"/>
          <p:cNvSpPr txBox="1">
            <a:spLocks noGrp="1"/>
          </p:cNvSpPr>
          <p:nvPr>
            <p:ph type="subTitle" idx="2"/>
          </p:nvPr>
        </p:nvSpPr>
        <p:spPr>
          <a:xfrm>
            <a:off x="6840000" y="0"/>
            <a:ext cx="19611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SzPts val="1800"/>
              <a:buNone/>
            </a:pPr>
            <a:r>
              <a:rPr lang="en-GB"/>
              <a:t>Activity 1</a:t>
            </a:r>
            <a:endParaRPr/>
          </a:p>
        </p:txBody>
      </p:sp>
      <p:sp>
        <p:nvSpPr>
          <p:cNvPr id="162" name="Google Shape;162;p21"/>
          <p:cNvSpPr txBox="1">
            <a:spLocks noGrp="1"/>
          </p:cNvSpPr>
          <p:nvPr>
            <p:ph type="title"/>
          </p:nvPr>
        </p:nvSpPr>
        <p:spPr>
          <a:xfrm>
            <a:off x="310900" y="55975"/>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Real-time operating system (RTOS)</a:t>
            </a:r>
            <a:endParaRPr/>
          </a:p>
        </p:txBody>
      </p:sp>
      <p:sp>
        <p:nvSpPr>
          <p:cNvPr id="163" name="Google Shape;163;p21"/>
          <p:cNvSpPr txBox="1">
            <a:spLocks noGrp="1"/>
          </p:cNvSpPr>
          <p:nvPr>
            <p:ph type="body" idx="1"/>
          </p:nvPr>
        </p:nvSpPr>
        <p:spPr>
          <a:xfrm>
            <a:off x="202175" y="799225"/>
            <a:ext cx="5672100" cy="3811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6"/>
              </a:buClr>
              <a:buSzPts val="1400"/>
              <a:buChar char="●"/>
            </a:pPr>
            <a:r>
              <a:rPr lang="en-GB" sz="1400"/>
              <a:t>Responds to events or inputs within a guaranteed time frame. </a:t>
            </a:r>
            <a:endParaRPr sz="1400"/>
          </a:p>
          <a:p>
            <a:pPr marL="457200" lvl="0" indent="-317500" algn="l" rtl="0">
              <a:spcBef>
                <a:spcPts val="0"/>
              </a:spcBef>
              <a:spcAft>
                <a:spcPts val="0"/>
              </a:spcAft>
              <a:buClr>
                <a:schemeClr val="accent6"/>
              </a:buClr>
              <a:buSzPts val="1400"/>
              <a:buChar char="●"/>
            </a:pPr>
            <a:r>
              <a:rPr lang="en-GB" sz="1400"/>
              <a:t>Used in applications where the </a:t>
            </a:r>
            <a:r>
              <a:rPr lang="en-GB" sz="1400" b="1"/>
              <a:t>response time</a:t>
            </a:r>
            <a:r>
              <a:rPr lang="en-GB" sz="1400"/>
              <a:t> of the system is </a:t>
            </a:r>
            <a:r>
              <a:rPr lang="en-GB" sz="1400" b="1"/>
              <a:t>critical</a:t>
            </a:r>
            <a:r>
              <a:rPr lang="en-GB" sz="1400"/>
              <a:t>, and even a small delay can result in system failure.</a:t>
            </a:r>
            <a:endParaRPr sz="1400"/>
          </a:p>
          <a:p>
            <a:pPr marL="457200" lvl="0" indent="-317500" algn="l" rtl="0">
              <a:spcBef>
                <a:spcPts val="0"/>
              </a:spcBef>
              <a:spcAft>
                <a:spcPts val="0"/>
              </a:spcAft>
              <a:buClr>
                <a:schemeClr val="accent6"/>
              </a:buClr>
              <a:buSzPts val="1400"/>
              <a:buChar char="●"/>
            </a:pPr>
            <a:r>
              <a:rPr lang="en-GB" sz="1400"/>
              <a:t>Uses a</a:t>
            </a:r>
            <a:r>
              <a:rPr lang="en-GB" sz="1400" b="1"/>
              <a:t> priority-based scheduling algorithm</a:t>
            </a:r>
            <a:r>
              <a:rPr lang="en-GB" sz="1400"/>
              <a:t>, which assigns higher priorities to tasks that require immediate attention.</a:t>
            </a:r>
            <a:endParaRPr sz="1400"/>
          </a:p>
          <a:p>
            <a:pPr marL="457200" lvl="0" indent="-317500" algn="l" rtl="0">
              <a:spcBef>
                <a:spcPts val="0"/>
              </a:spcBef>
              <a:spcAft>
                <a:spcPts val="0"/>
              </a:spcAft>
              <a:buClr>
                <a:schemeClr val="accent6"/>
              </a:buClr>
              <a:buSzPts val="1400"/>
              <a:buChar char="●"/>
            </a:pPr>
            <a:r>
              <a:rPr lang="en-GB" sz="1400"/>
              <a:t>Reliable, with features such as fault tolerance and error recovery. These features ensure that the system can continue to operate even if one or more components fail.</a:t>
            </a:r>
            <a:endParaRPr sz="1400"/>
          </a:p>
          <a:p>
            <a:pPr marL="457200" lvl="0" indent="-317500" algn="l" rtl="0">
              <a:spcBef>
                <a:spcPts val="0"/>
              </a:spcBef>
              <a:spcAft>
                <a:spcPts val="0"/>
              </a:spcAft>
              <a:buClr>
                <a:schemeClr val="accent6"/>
              </a:buClr>
              <a:buSzPts val="1400"/>
              <a:buChar char="●"/>
            </a:pPr>
            <a:r>
              <a:rPr lang="en-GB" sz="1400" b="1"/>
              <a:t>Deterministic</a:t>
            </a:r>
            <a:r>
              <a:rPr lang="en-GB" sz="1400"/>
              <a:t>, because it will produce the same output if the same input is used.</a:t>
            </a:r>
            <a:endParaRPr sz="1400"/>
          </a:p>
          <a:p>
            <a:pPr marL="457200" lvl="0" indent="-317500" algn="l" rtl="0">
              <a:spcBef>
                <a:spcPts val="0"/>
              </a:spcBef>
              <a:spcAft>
                <a:spcPts val="0"/>
              </a:spcAft>
              <a:buClr>
                <a:schemeClr val="accent6"/>
              </a:buClr>
              <a:buSzPts val="1400"/>
              <a:buChar char="●"/>
            </a:pPr>
            <a:r>
              <a:rPr lang="en-GB" sz="1400"/>
              <a:t>Used in applications such as: </a:t>
            </a:r>
            <a:endParaRPr sz="1400"/>
          </a:p>
          <a:p>
            <a:pPr marL="914400" lvl="1" indent="-292100" algn="l" rtl="0">
              <a:spcBef>
                <a:spcPts val="0"/>
              </a:spcBef>
              <a:spcAft>
                <a:spcPts val="0"/>
              </a:spcAft>
              <a:buSzPts val="1000"/>
              <a:buChar char="○"/>
            </a:pPr>
            <a:r>
              <a:rPr lang="en-GB" sz="1000"/>
              <a:t>Medical devices</a:t>
            </a:r>
            <a:endParaRPr sz="1000"/>
          </a:p>
          <a:p>
            <a:pPr marL="914400" lvl="1" indent="-292100" algn="l" rtl="0">
              <a:spcBef>
                <a:spcPts val="0"/>
              </a:spcBef>
              <a:spcAft>
                <a:spcPts val="0"/>
              </a:spcAft>
              <a:buSzPts val="1000"/>
              <a:buChar char="○"/>
            </a:pPr>
            <a:r>
              <a:rPr lang="en-GB" sz="1000"/>
              <a:t>Aerospace systems</a:t>
            </a:r>
            <a:endParaRPr sz="1000"/>
          </a:p>
          <a:p>
            <a:pPr marL="914400" lvl="1" indent="-292100" algn="l" rtl="0">
              <a:spcBef>
                <a:spcPts val="0"/>
              </a:spcBef>
              <a:spcAft>
                <a:spcPts val="0"/>
              </a:spcAft>
              <a:buSzPts val="1000"/>
              <a:buChar char="○"/>
            </a:pPr>
            <a:r>
              <a:rPr lang="en-GB" sz="1000"/>
              <a:t>Military systems</a:t>
            </a:r>
            <a:endParaRPr sz="1000"/>
          </a:p>
        </p:txBody>
      </p:sp>
      <p:sp>
        <p:nvSpPr>
          <p:cNvPr id="164" name="Google Shape;164;p21"/>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pic>
        <p:nvPicPr>
          <p:cNvPr id="165" name="Google Shape;165;p21"/>
          <p:cNvPicPr preferRelativeResize="0"/>
          <p:nvPr/>
        </p:nvPicPr>
        <p:blipFill>
          <a:blip r:embed="rId3">
            <a:alphaModFix/>
          </a:blip>
          <a:stretch>
            <a:fillRect/>
          </a:stretch>
        </p:blipFill>
        <p:spPr>
          <a:xfrm>
            <a:off x="6131637" y="953600"/>
            <a:ext cx="2627075" cy="35027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9"/>
        <p:cNvGrpSpPr/>
        <p:nvPr/>
      </p:nvGrpSpPr>
      <p:grpSpPr>
        <a:xfrm>
          <a:off x="0" y="0"/>
          <a:ext cx="0" cy="0"/>
          <a:chOff x="0" y="0"/>
          <a:chExt cx="0" cy="0"/>
        </a:xfrm>
      </p:grpSpPr>
      <p:sp>
        <p:nvSpPr>
          <p:cNvPr id="170" name="Google Shape;170;p22"/>
          <p:cNvSpPr txBox="1">
            <a:spLocks noGrp="1"/>
          </p:cNvSpPr>
          <p:nvPr>
            <p:ph type="subTitle" idx="2"/>
          </p:nvPr>
        </p:nvSpPr>
        <p:spPr>
          <a:xfrm>
            <a:off x="6840000" y="0"/>
            <a:ext cx="19611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SzPts val="1800"/>
              <a:buNone/>
            </a:pPr>
            <a:r>
              <a:rPr lang="en-GB"/>
              <a:t>Activity 1</a:t>
            </a:r>
            <a:endParaRPr/>
          </a:p>
        </p:txBody>
      </p:sp>
      <p:sp>
        <p:nvSpPr>
          <p:cNvPr id="171" name="Google Shape;171;p22"/>
          <p:cNvSpPr txBox="1">
            <a:spLocks noGrp="1"/>
          </p:cNvSpPr>
          <p:nvPr>
            <p:ph type="title"/>
          </p:nvPr>
        </p:nvSpPr>
        <p:spPr>
          <a:xfrm>
            <a:off x="310900" y="1585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Network operating system (NOS)</a:t>
            </a:r>
            <a:endParaRPr/>
          </a:p>
        </p:txBody>
      </p:sp>
      <p:sp>
        <p:nvSpPr>
          <p:cNvPr id="172" name="Google Shape;172;p22"/>
          <p:cNvSpPr txBox="1">
            <a:spLocks noGrp="1"/>
          </p:cNvSpPr>
          <p:nvPr>
            <p:ph type="body" idx="1"/>
          </p:nvPr>
        </p:nvSpPr>
        <p:spPr>
          <a:xfrm>
            <a:off x="310900" y="865325"/>
            <a:ext cx="4652400" cy="38115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accent6"/>
              </a:buClr>
              <a:buSzPts val="1600"/>
              <a:buChar char="●"/>
            </a:pPr>
            <a:r>
              <a:rPr lang="en-GB" sz="1600"/>
              <a:t>Manages and controls a </a:t>
            </a:r>
            <a:r>
              <a:rPr lang="en-GB" sz="1600" b="1"/>
              <a:t>computer network</a:t>
            </a:r>
            <a:endParaRPr sz="1600"/>
          </a:p>
          <a:p>
            <a:pPr marL="457200" lvl="0" indent="-330200" algn="l" rtl="0">
              <a:spcBef>
                <a:spcPts val="0"/>
              </a:spcBef>
              <a:spcAft>
                <a:spcPts val="0"/>
              </a:spcAft>
              <a:buClr>
                <a:schemeClr val="accent6"/>
              </a:buClr>
              <a:buSzPts val="1600"/>
              <a:buChar char="●"/>
            </a:pPr>
            <a:r>
              <a:rPr lang="en-GB" sz="1600"/>
              <a:t>Enables multiple computers to communicate with each other and </a:t>
            </a:r>
            <a:r>
              <a:rPr lang="en-GB" sz="1600" b="1"/>
              <a:t>share resources </a:t>
            </a:r>
            <a:r>
              <a:rPr lang="en-GB" sz="1600"/>
              <a:t>such as printers, files, and data</a:t>
            </a:r>
            <a:endParaRPr sz="1600"/>
          </a:p>
          <a:p>
            <a:pPr marL="457200" lvl="0" indent="-330200" algn="l" rtl="0">
              <a:spcBef>
                <a:spcPts val="0"/>
              </a:spcBef>
              <a:spcAft>
                <a:spcPts val="0"/>
              </a:spcAft>
              <a:buClr>
                <a:schemeClr val="accent6"/>
              </a:buClr>
              <a:buSzPts val="1600"/>
              <a:buChar char="●"/>
            </a:pPr>
            <a:r>
              <a:rPr lang="en-GB" sz="1600"/>
              <a:t>Typically includes features such as: </a:t>
            </a:r>
            <a:endParaRPr sz="1600"/>
          </a:p>
          <a:p>
            <a:pPr marL="914400" lvl="1" indent="-304800" algn="l" rtl="0">
              <a:spcBef>
                <a:spcPts val="0"/>
              </a:spcBef>
              <a:spcAft>
                <a:spcPts val="0"/>
              </a:spcAft>
              <a:buSzPts val="1200"/>
              <a:buChar char="○"/>
            </a:pPr>
            <a:r>
              <a:rPr lang="en-GB" sz="1200"/>
              <a:t>Network security</a:t>
            </a:r>
            <a:endParaRPr sz="1200"/>
          </a:p>
          <a:p>
            <a:pPr marL="914400" lvl="1" indent="-304800" algn="l" rtl="0">
              <a:spcBef>
                <a:spcPts val="0"/>
              </a:spcBef>
              <a:spcAft>
                <a:spcPts val="0"/>
              </a:spcAft>
              <a:buSzPts val="1200"/>
              <a:buChar char="○"/>
            </a:pPr>
            <a:r>
              <a:rPr lang="en-GB" sz="1200"/>
              <a:t>User authentication</a:t>
            </a:r>
            <a:endParaRPr sz="1200"/>
          </a:p>
          <a:p>
            <a:pPr marL="914400" lvl="1" indent="-304800" algn="l" rtl="0">
              <a:spcBef>
                <a:spcPts val="0"/>
              </a:spcBef>
              <a:spcAft>
                <a:spcPts val="0"/>
              </a:spcAft>
              <a:buSzPts val="1200"/>
              <a:buChar char="○"/>
            </a:pPr>
            <a:r>
              <a:rPr lang="en-GB" sz="1200"/>
              <a:t>Data backup and recovery</a:t>
            </a:r>
            <a:endParaRPr sz="1100"/>
          </a:p>
          <a:p>
            <a:pPr marL="914400" lvl="1" indent="-304800" algn="l" rtl="0">
              <a:spcBef>
                <a:spcPts val="0"/>
              </a:spcBef>
              <a:spcAft>
                <a:spcPts val="0"/>
              </a:spcAft>
              <a:buSzPts val="1200"/>
              <a:buChar char="○"/>
            </a:pPr>
            <a:r>
              <a:rPr lang="en-GB" sz="1200"/>
              <a:t>User groups and access levels</a:t>
            </a:r>
            <a:endParaRPr sz="1200"/>
          </a:p>
          <a:p>
            <a:pPr marL="914400" lvl="1" indent="-304800" algn="l" rtl="0">
              <a:spcBef>
                <a:spcPts val="0"/>
              </a:spcBef>
              <a:spcAft>
                <a:spcPts val="0"/>
              </a:spcAft>
              <a:buSzPts val="1200"/>
              <a:buChar char="○"/>
            </a:pPr>
            <a:r>
              <a:rPr lang="en-GB" sz="1200"/>
              <a:t>Facilitating remote access from devices and servers not on the network</a:t>
            </a:r>
            <a:endParaRPr sz="1200"/>
          </a:p>
          <a:p>
            <a:pPr marL="457200" lvl="0" indent="-330200" algn="l" rtl="0">
              <a:spcBef>
                <a:spcPts val="0"/>
              </a:spcBef>
              <a:spcAft>
                <a:spcPts val="0"/>
              </a:spcAft>
              <a:buClr>
                <a:schemeClr val="accent6"/>
              </a:buClr>
              <a:buSzPts val="1600"/>
              <a:buChar char="●"/>
            </a:pPr>
            <a:r>
              <a:rPr lang="en-GB" sz="1600"/>
              <a:t>Commonly used in large organisations, where multiple computers are connected to central servers</a:t>
            </a:r>
            <a:endParaRPr sz="1600"/>
          </a:p>
        </p:txBody>
      </p:sp>
      <p:sp>
        <p:nvSpPr>
          <p:cNvPr id="173" name="Google Shape;173;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pic>
        <p:nvPicPr>
          <p:cNvPr id="174" name="Google Shape;174;p22"/>
          <p:cNvPicPr preferRelativeResize="0"/>
          <p:nvPr/>
        </p:nvPicPr>
        <p:blipFill>
          <a:blip r:embed="rId3">
            <a:alphaModFix/>
          </a:blip>
          <a:stretch>
            <a:fillRect/>
          </a:stretch>
        </p:blipFill>
        <p:spPr>
          <a:xfrm>
            <a:off x="5020625" y="1085663"/>
            <a:ext cx="3962774" cy="2972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8"/>
        <p:cNvGrpSpPr/>
        <p:nvPr/>
      </p:nvGrpSpPr>
      <p:grpSpPr>
        <a:xfrm>
          <a:off x="0" y="0"/>
          <a:ext cx="0" cy="0"/>
          <a:chOff x="0" y="0"/>
          <a:chExt cx="0" cy="0"/>
        </a:xfrm>
      </p:grpSpPr>
      <p:sp>
        <p:nvSpPr>
          <p:cNvPr id="179" name="Google Shape;179;p23"/>
          <p:cNvSpPr txBox="1">
            <a:spLocks noGrp="1"/>
          </p:cNvSpPr>
          <p:nvPr>
            <p:ph type="subTitle" idx="2"/>
          </p:nvPr>
        </p:nvSpPr>
        <p:spPr>
          <a:xfrm>
            <a:off x="6840000" y="0"/>
            <a:ext cx="19611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SzPts val="1800"/>
              <a:buNone/>
            </a:pPr>
            <a:r>
              <a:rPr lang="en-GB"/>
              <a:t>Activity 1</a:t>
            </a:r>
            <a:endParaRPr/>
          </a:p>
        </p:txBody>
      </p:sp>
      <p:sp>
        <p:nvSpPr>
          <p:cNvPr id="180" name="Google Shape;180;p23"/>
          <p:cNvSpPr txBox="1">
            <a:spLocks noGrp="1"/>
          </p:cNvSpPr>
          <p:nvPr>
            <p:ph type="title"/>
          </p:nvPr>
        </p:nvSpPr>
        <p:spPr>
          <a:xfrm>
            <a:off x="310900" y="2347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Mobile operating system</a:t>
            </a:r>
            <a:endParaRPr/>
          </a:p>
        </p:txBody>
      </p:sp>
      <p:sp>
        <p:nvSpPr>
          <p:cNvPr id="181" name="Google Shape;181;p23"/>
          <p:cNvSpPr txBox="1">
            <a:spLocks noGrp="1"/>
          </p:cNvSpPr>
          <p:nvPr>
            <p:ph type="body" idx="1"/>
          </p:nvPr>
        </p:nvSpPr>
        <p:spPr>
          <a:xfrm>
            <a:off x="255725" y="865325"/>
            <a:ext cx="5862000" cy="3811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accent6"/>
              </a:buClr>
              <a:buSzPts val="1500"/>
              <a:buChar char="●"/>
            </a:pPr>
            <a:r>
              <a:rPr lang="en-GB" sz="1500"/>
              <a:t>Designed for mobile devices such as </a:t>
            </a:r>
            <a:r>
              <a:rPr lang="en-GB" sz="1500" b="1"/>
              <a:t>smartphones, tablets</a:t>
            </a:r>
            <a:r>
              <a:rPr lang="en-GB" sz="1500"/>
              <a:t>, and </a:t>
            </a:r>
            <a:r>
              <a:rPr lang="en-GB" sz="1500" b="1"/>
              <a:t>wearable devices</a:t>
            </a:r>
            <a:endParaRPr sz="1500"/>
          </a:p>
          <a:p>
            <a:pPr marL="457200" lvl="0" indent="-323850" algn="l" rtl="0">
              <a:spcBef>
                <a:spcPts val="0"/>
              </a:spcBef>
              <a:spcAft>
                <a:spcPts val="0"/>
              </a:spcAft>
              <a:buClr>
                <a:schemeClr val="accent6"/>
              </a:buClr>
              <a:buSzPts val="1500"/>
              <a:buChar char="●"/>
            </a:pPr>
            <a:r>
              <a:rPr lang="en-GB" sz="1500"/>
              <a:t>Provides features such as touch-based user interfaces, gesture controls, and voice recognition, making it easy for users to navigate and interact with their devices</a:t>
            </a:r>
            <a:endParaRPr sz="1500"/>
          </a:p>
          <a:p>
            <a:pPr marL="457200" lvl="0" indent="-323850" algn="l" rtl="0">
              <a:spcBef>
                <a:spcPts val="0"/>
              </a:spcBef>
              <a:spcAft>
                <a:spcPts val="0"/>
              </a:spcAft>
              <a:buClr>
                <a:schemeClr val="accent6"/>
              </a:buClr>
              <a:buSzPts val="1500"/>
              <a:buChar char="●"/>
            </a:pPr>
            <a:r>
              <a:rPr lang="en-GB" sz="1500"/>
              <a:t>Enables users to access a wide range of applications and media</a:t>
            </a:r>
            <a:endParaRPr sz="1500"/>
          </a:p>
          <a:p>
            <a:pPr marL="457200" lvl="0" indent="-323850" algn="l" rtl="0">
              <a:spcBef>
                <a:spcPts val="0"/>
              </a:spcBef>
              <a:spcAft>
                <a:spcPts val="0"/>
              </a:spcAft>
              <a:buClr>
                <a:schemeClr val="accent6"/>
              </a:buClr>
              <a:buSzPts val="1500"/>
              <a:buChar char="●"/>
            </a:pPr>
            <a:r>
              <a:rPr lang="en-GB" sz="1500"/>
              <a:t>Manages connectivity between devices and the internet</a:t>
            </a:r>
            <a:endParaRPr sz="1500"/>
          </a:p>
          <a:p>
            <a:pPr marL="457200" lvl="0" indent="-323850" algn="l" rtl="0">
              <a:spcBef>
                <a:spcPts val="0"/>
              </a:spcBef>
              <a:spcAft>
                <a:spcPts val="0"/>
              </a:spcAft>
              <a:buClr>
                <a:schemeClr val="accent6"/>
              </a:buClr>
              <a:buSzPts val="1500"/>
              <a:buChar char="●"/>
            </a:pPr>
            <a:r>
              <a:rPr lang="en-GB" sz="1500"/>
              <a:t>Provides security features such as device encryption, face recognition, password protection, and remote wipe, which protect users’ personal and sensitive data from theft or loss</a:t>
            </a:r>
            <a:endParaRPr sz="1500"/>
          </a:p>
          <a:p>
            <a:pPr marL="457200" lvl="0" indent="-323850" algn="l" rtl="0">
              <a:spcBef>
                <a:spcPts val="0"/>
              </a:spcBef>
              <a:spcAft>
                <a:spcPts val="0"/>
              </a:spcAft>
              <a:buClr>
                <a:schemeClr val="accent6"/>
              </a:buClr>
              <a:buSzPts val="1500"/>
              <a:buChar char="●"/>
            </a:pPr>
            <a:r>
              <a:rPr lang="en-GB" sz="1500"/>
              <a:t>Common examples include: </a:t>
            </a:r>
            <a:endParaRPr sz="1500"/>
          </a:p>
          <a:p>
            <a:pPr marL="914400" lvl="1" indent="-298450" algn="l" rtl="0">
              <a:spcBef>
                <a:spcPts val="0"/>
              </a:spcBef>
              <a:spcAft>
                <a:spcPts val="0"/>
              </a:spcAft>
              <a:buSzPts val="1100"/>
              <a:buChar char="○"/>
            </a:pPr>
            <a:r>
              <a:rPr lang="en-GB" sz="1100"/>
              <a:t>Apple’s iOS</a:t>
            </a:r>
            <a:endParaRPr sz="1100"/>
          </a:p>
          <a:p>
            <a:pPr marL="914400" lvl="1" indent="-298450" algn="l" rtl="0">
              <a:spcBef>
                <a:spcPts val="0"/>
              </a:spcBef>
              <a:spcAft>
                <a:spcPts val="0"/>
              </a:spcAft>
              <a:buSzPts val="1100"/>
              <a:buChar char="○"/>
            </a:pPr>
            <a:r>
              <a:rPr lang="en-GB" sz="1100"/>
              <a:t>Google’s Android</a:t>
            </a:r>
            <a:endParaRPr sz="1100"/>
          </a:p>
        </p:txBody>
      </p:sp>
      <p:sp>
        <p:nvSpPr>
          <p:cNvPr id="182" name="Google Shape;182;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pic>
        <p:nvPicPr>
          <p:cNvPr id="183" name="Google Shape;183;p23"/>
          <p:cNvPicPr preferRelativeResize="0"/>
          <p:nvPr/>
        </p:nvPicPr>
        <p:blipFill>
          <a:blip r:embed="rId3">
            <a:alphaModFix/>
          </a:blip>
          <a:stretch>
            <a:fillRect/>
          </a:stretch>
        </p:blipFill>
        <p:spPr>
          <a:xfrm>
            <a:off x="6310875" y="1451824"/>
            <a:ext cx="2629376" cy="19078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7"/>
        <p:cNvGrpSpPr/>
        <p:nvPr/>
      </p:nvGrpSpPr>
      <p:grpSpPr>
        <a:xfrm>
          <a:off x="0" y="0"/>
          <a:ext cx="0" cy="0"/>
          <a:chOff x="0" y="0"/>
          <a:chExt cx="0" cy="0"/>
        </a:xfrm>
      </p:grpSpPr>
      <p:sp>
        <p:nvSpPr>
          <p:cNvPr id="188" name="Google Shape;188;p24"/>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SzPts val="1800"/>
              <a:buNone/>
            </a:pPr>
            <a:r>
              <a:rPr lang="en-GB"/>
              <a:t>Activity 1</a:t>
            </a:r>
            <a:endParaRPr/>
          </a:p>
        </p:txBody>
      </p:sp>
      <p:sp>
        <p:nvSpPr>
          <p:cNvPr id="189" name="Google Shape;189;p24"/>
          <p:cNvSpPr txBox="1">
            <a:spLocks noGrp="1"/>
          </p:cNvSpPr>
          <p:nvPr>
            <p:ph type="title"/>
          </p:nvPr>
        </p:nvSpPr>
        <p:spPr>
          <a:xfrm>
            <a:off x="310900" y="3135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Types of operating system</a:t>
            </a:r>
            <a:endParaRPr/>
          </a:p>
        </p:txBody>
      </p:sp>
      <p:sp>
        <p:nvSpPr>
          <p:cNvPr id="190" name="Google Shape;190;p24"/>
          <p:cNvSpPr txBox="1">
            <a:spLocks noGrp="1"/>
          </p:cNvSpPr>
          <p:nvPr>
            <p:ph type="body" idx="1"/>
          </p:nvPr>
        </p:nvSpPr>
        <p:spPr>
          <a:xfrm>
            <a:off x="271150" y="1087800"/>
            <a:ext cx="43143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You have seen the different types of operating system and some of their uses.</a:t>
            </a:r>
            <a:endParaRPr dirty="0"/>
          </a:p>
          <a:p>
            <a:pPr marL="0" lvl="0" indent="0" algn="l" rtl="0">
              <a:spcBef>
                <a:spcPts val="1600"/>
              </a:spcBef>
              <a:spcAft>
                <a:spcPts val="1600"/>
              </a:spcAft>
              <a:buNone/>
            </a:pPr>
            <a:r>
              <a:rPr lang="en-GB" dirty="0"/>
              <a:t>Open and complete the ‘</a:t>
            </a:r>
            <a:r>
              <a:rPr lang="en-GB" b="1" dirty="0"/>
              <a:t>A1 Activity sheet </a:t>
            </a:r>
            <a:r>
              <a:rPr lang="en-GB" dirty="0"/>
              <a:t>–</a:t>
            </a:r>
            <a:r>
              <a:rPr lang="en-GB" b="1" dirty="0"/>
              <a:t> </a:t>
            </a:r>
            <a:r>
              <a:rPr lang="en-GB" dirty="0"/>
              <a:t>Operating systems in industry’ to match the most appropriate type of operating system to the industry context.</a:t>
            </a:r>
            <a:endParaRPr dirty="0"/>
          </a:p>
        </p:txBody>
      </p:sp>
      <p:sp>
        <p:nvSpPr>
          <p:cNvPr id="191" name="Google Shape;191;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192" name="Google Shape;192;p24"/>
          <p:cNvSpPr txBox="1"/>
          <p:nvPr/>
        </p:nvSpPr>
        <p:spPr>
          <a:xfrm>
            <a:off x="4679200" y="1155543"/>
            <a:ext cx="4354500" cy="3582489"/>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800"/>
              </a:spcBef>
              <a:spcAft>
                <a:spcPts val="0"/>
              </a:spcAft>
              <a:buClr>
                <a:schemeClr val="dk1"/>
              </a:buClr>
              <a:buSzPts val="1100"/>
              <a:buFont typeface="Arial"/>
              <a:buNone/>
            </a:pPr>
            <a:r>
              <a:rPr lang="en-GB" sz="1000" dirty="0">
                <a:solidFill>
                  <a:srgbClr val="FFFFFF"/>
                </a:solidFill>
                <a:highlight>
                  <a:srgbClr val="CD2355"/>
                </a:highlight>
                <a:latin typeface="Quicksand"/>
                <a:ea typeface="Quicksand"/>
                <a:cs typeface="Quicksand"/>
                <a:sym typeface="Quicksand"/>
              </a:rPr>
              <a:t>Task 1</a:t>
            </a:r>
          </a:p>
          <a:p>
            <a:pPr marL="0" lvl="0" indent="0" algn="l" rtl="0">
              <a:lnSpc>
                <a:spcPct val="115000"/>
              </a:lnSpc>
              <a:spcBef>
                <a:spcPts val="1800"/>
              </a:spcBef>
              <a:spcAft>
                <a:spcPts val="0"/>
              </a:spcAft>
              <a:buClr>
                <a:schemeClr val="dk1"/>
              </a:buClr>
              <a:buSzPts val="1100"/>
              <a:buFont typeface="Arial"/>
              <a:buNone/>
            </a:pPr>
            <a:r>
              <a:rPr lang="en-GB" sz="800" dirty="0">
                <a:solidFill>
                  <a:schemeClr val="dk1"/>
                </a:solidFill>
                <a:latin typeface="Quicksand"/>
                <a:ea typeface="Quicksand"/>
                <a:cs typeface="Quicksand"/>
                <a:sym typeface="Quicksand"/>
              </a:rPr>
              <a:t>Match the description of the industry example to the most appropriate operating system for their needs.</a:t>
            </a:r>
          </a:p>
          <a:p>
            <a:pPr marL="0" lvl="0" indent="0" algn="l" rtl="0">
              <a:lnSpc>
                <a:spcPct val="115000"/>
              </a:lnSpc>
              <a:spcBef>
                <a:spcPts val="600"/>
              </a:spcBef>
              <a:spcAft>
                <a:spcPts val="0"/>
              </a:spcAft>
              <a:buClr>
                <a:schemeClr val="dk1"/>
              </a:buClr>
              <a:buSzPts val="1100"/>
              <a:buFont typeface="Arial"/>
              <a:buNone/>
            </a:pPr>
            <a:endParaRPr sz="1300" dirty="0">
              <a:solidFill>
                <a:srgbClr val="CD2355"/>
              </a:solidFill>
              <a:latin typeface="Quicksand SemiBold"/>
              <a:ea typeface="Quicksand SemiBold"/>
              <a:cs typeface="Quicksand SemiBold"/>
              <a:sym typeface="Quicksand SemiBold"/>
            </a:endParaRPr>
          </a:p>
          <a:p>
            <a:pPr marL="0" lvl="0" indent="0" algn="l" rtl="0">
              <a:lnSpc>
                <a:spcPct val="115000"/>
              </a:lnSpc>
              <a:spcBef>
                <a:spcPts val="600"/>
              </a:spcBef>
              <a:spcAft>
                <a:spcPts val="0"/>
              </a:spcAft>
              <a:buClr>
                <a:schemeClr val="dk1"/>
              </a:buClr>
              <a:buSzPts val="1100"/>
              <a:buFont typeface="Arial"/>
              <a:buNone/>
            </a:pPr>
            <a:endParaRPr sz="1300" dirty="0">
              <a:solidFill>
                <a:srgbClr val="CD2355"/>
              </a:solidFill>
              <a:latin typeface="Quicksand SemiBold"/>
              <a:ea typeface="Quicksand SemiBold"/>
              <a:cs typeface="Quicksand SemiBold"/>
              <a:sym typeface="Quicksand SemiBold"/>
            </a:endParaRPr>
          </a:p>
          <a:p>
            <a:pPr marL="0" lvl="0" indent="0" algn="l" rtl="0">
              <a:lnSpc>
                <a:spcPct val="115000"/>
              </a:lnSpc>
              <a:spcBef>
                <a:spcPts val="600"/>
              </a:spcBef>
              <a:spcAft>
                <a:spcPts val="0"/>
              </a:spcAft>
              <a:buClr>
                <a:schemeClr val="dk1"/>
              </a:buClr>
              <a:buSzPts val="1100"/>
              <a:buFont typeface="Arial"/>
              <a:buNone/>
            </a:pPr>
            <a:endParaRPr sz="1300" dirty="0">
              <a:solidFill>
                <a:srgbClr val="CD2355"/>
              </a:solidFill>
              <a:latin typeface="Quicksand SemiBold"/>
              <a:ea typeface="Quicksand SemiBold"/>
              <a:cs typeface="Quicksand SemiBold"/>
              <a:sym typeface="Quicksand SemiBold"/>
            </a:endParaRPr>
          </a:p>
          <a:p>
            <a:pPr marL="0" lvl="0" indent="0" algn="l" rtl="0">
              <a:lnSpc>
                <a:spcPct val="115000"/>
              </a:lnSpc>
              <a:spcBef>
                <a:spcPts val="600"/>
              </a:spcBef>
              <a:spcAft>
                <a:spcPts val="0"/>
              </a:spcAft>
              <a:buNone/>
            </a:pPr>
            <a:endParaRPr sz="300" dirty="0">
              <a:solidFill>
                <a:schemeClr val="dk1"/>
              </a:solidFill>
              <a:latin typeface="Quicksand"/>
              <a:ea typeface="Quicksand"/>
              <a:cs typeface="Quicksand"/>
              <a:sym typeface="Quicksand"/>
            </a:endParaRPr>
          </a:p>
          <a:p>
            <a:pPr marL="0" lvl="0" indent="0" algn="l" rtl="0">
              <a:lnSpc>
                <a:spcPct val="115000"/>
              </a:lnSpc>
              <a:spcBef>
                <a:spcPts val="1800"/>
              </a:spcBef>
              <a:spcAft>
                <a:spcPts val="0"/>
              </a:spcAft>
              <a:buNone/>
            </a:pPr>
            <a:endParaRPr sz="300" dirty="0">
              <a:solidFill>
                <a:schemeClr val="dk1"/>
              </a:solidFill>
              <a:latin typeface="Quicksand"/>
              <a:ea typeface="Quicksand"/>
              <a:cs typeface="Quicksand"/>
              <a:sym typeface="Quicksand"/>
            </a:endParaRPr>
          </a:p>
          <a:p>
            <a:pPr marL="0" lvl="0" indent="0" algn="l" rtl="0">
              <a:lnSpc>
                <a:spcPct val="115000"/>
              </a:lnSpc>
              <a:spcBef>
                <a:spcPts val="1800"/>
              </a:spcBef>
              <a:spcAft>
                <a:spcPts val="0"/>
              </a:spcAft>
              <a:buNone/>
            </a:pPr>
            <a:endParaRPr sz="300" dirty="0">
              <a:solidFill>
                <a:schemeClr val="dk1"/>
              </a:solidFill>
              <a:latin typeface="Quicksand"/>
              <a:ea typeface="Quicksand"/>
              <a:cs typeface="Quicksand"/>
              <a:sym typeface="Quicksand"/>
            </a:endParaRPr>
          </a:p>
          <a:p>
            <a:pPr marL="0" lvl="0" indent="0" algn="l" rtl="0">
              <a:lnSpc>
                <a:spcPct val="115000"/>
              </a:lnSpc>
              <a:spcBef>
                <a:spcPts val="1800"/>
              </a:spcBef>
              <a:spcAft>
                <a:spcPts val="0"/>
              </a:spcAft>
              <a:buNone/>
            </a:pPr>
            <a:endParaRPr sz="900" dirty="0">
              <a:solidFill>
                <a:schemeClr val="dk1"/>
              </a:solidFill>
              <a:latin typeface="Quicksand"/>
              <a:ea typeface="Quicksand"/>
              <a:cs typeface="Quicksand"/>
              <a:sym typeface="Quicksand"/>
            </a:endParaRPr>
          </a:p>
          <a:p>
            <a:pPr marL="0" lvl="0" indent="0" algn="l" rtl="0">
              <a:lnSpc>
                <a:spcPct val="115000"/>
              </a:lnSpc>
              <a:spcBef>
                <a:spcPts val="1800"/>
              </a:spcBef>
              <a:spcAft>
                <a:spcPts val="600"/>
              </a:spcAft>
              <a:buNone/>
            </a:pPr>
            <a:endParaRPr sz="900" dirty="0">
              <a:solidFill>
                <a:schemeClr val="dk1"/>
              </a:solidFill>
              <a:latin typeface="Quicksand"/>
              <a:ea typeface="Quicksand"/>
              <a:cs typeface="Quicksand"/>
              <a:sym typeface="Quicksand"/>
            </a:endParaRPr>
          </a:p>
        </p:txBody>
      </p:sp>
      <p:graphicFrame>
        <p:nvGraphicFramePr>
          <p:cNvPr id="193" name="Google Shape;193;p24"/>
          <p:cNvGraphicFramePr/>
          <p:nvPr>
            <p:extLst>
              <p:ext uri="{D42A27DB-BD31-4B8C-83A1-F6EECF244321}">
                <p14:modId xmlns:p14="http://schemas.microsoft.com/office/powerpoint/2010/main" val="1686163609"/>
              </p:ext>
            </p:extLst>
          </p:nvPr>
        </p:nvGraphicFramePr>
        <p:xfrm>
          <a:off x="4778462" y="2296486"/>
          <a:ext cx="4123075" cy="2108200"/>
        </p:xfrm>
        <a:graphic>
          <a:graphicData uri="http://schemas.openxmlformats.org/drawingml/2006/table">
            <a:tbl>
              <a:tblPr>
                <a:noFill/>
                <a:tableStyleId>{5137170E-F840-4BB1-A745-31CF34D6EAE2}</a:tableStyleId>
              </a:tblPr>
              <a:tblGrid>
                <a:gridCol w="952025">
                  <a:extLst>
                    <a:ext uri="{9D8B030D-6E8A-4147-A177-3AD203B41FA5}">
                      <a16:colId xmlns:a16="http://schemas.microsoft.com/office/drawing/2014/main" val="20000"/>
                    </a:ext>
                  </a:extLst>
                </a:gridCol>
                <a:gridCol w="440250">
                  <a:extLst>
                    <a:ext uri="{9D8B030D-6E8A-4147-A177-3AD203B41FA5}">
                      <a16:colId xmlns:a16="http://schemas.microsoft.com/office/drawing/2014/main" val="20001"/>
                    </a:ext>
                  </a:extLst>
                </a:gridCol>
                <a:gridCol w="2730800">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GB" sz="700" b="1" dirty="0">
                          <a:latin typeface="Quicksand"/>
                          <a:ea typeface="Quicksand"/>
                          <a:cs typeface="Quicksand"/>
                          <a:sym typeface="Quicksand"/>
                        </a:rPr>
                        <a:t>Type of operating system</a:t>
                      </a:r>
                      <a:endParaRPr sz="700" b="1" dirty="0">
                        <a:latin typeface="Quicksand"/>
                        <a:ea typeface="Quicksand"/>
                        <a:cs typeface="Quicksand"/>
                        <a:sym typeface="Quicksand"/>
                      </a:endParaRPr>
                    </a:p>
                  </a:txBody>
                  <a:tcPr marL="63500" marR="63500" marT="63500" marB="63500">
                    <a:solidFill>
                      <a:schemeClr val="lt1"/>
                    </a:solidFill>
                  </a:tcPr>
                </a:tc>
                <a:tc>
                  <a:txBody>
                    <a:bodyPr/>
                    <a:lstStyle/>
                    <a:p>
                      <a:pPr marL="0" lvl="0" indent="0" algn="ctr" rtl="0">
                        <a:spcBef>
                          <a:spcPts val="0"/>
                        </a:spcBef>
                        <a:spcAft>
                          <a:spcPts val="0"/>
                        </a:spcAft>
                        <a:buNone/>
                      </a:pPr>
                      <a:endParaRPr sz="700" b="1">
                        <a:latin typeface="Quicksand"/>
                        <a:ea typeface="Quicksand"/>
                        <a:cs typeface="Quicksand"/>
                        <a:sym typeface="Quicksand"/>
                      </a:endParaRPr>
                    </a:p>
                  </a:txBody>
                  <a:tcPr marL="63500" marR="63500" marT="63500" marB="63500">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sz="700" b="1">
                          <a:latin typeface="Quicksand"/>
                          <a:ea typeface="Quicksand"/>
                          <a:cs typeface="Quicksand"/>
                          <a:sym typeface="Quicksand"/>
                        </a:rPr>
                        <a:t>Industry example </a:t>
                      </a:r>
                      <a:endParaRPr sz="700" b="1">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700" dirty="0">
                          <a:latin typeface="Quicksand"/>
                          <a:ea typeface="Quicksand"/>
                          <a:cs typeface="Quicksand"/>
                          <a:sym typeface="Quicksand"/>
                        </a:rPr>
                        <a:t>Batch OS</a:t>
                      </a:r>
                      <a:endParaRPr sz="700" dirty="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700">
                        <a:latin typeface="Quicksand"/>
                        <a:ea typeface="Quicksand"/>
                        <a:cs typeface="Quicksand"/>
                        <a:sym typeface="Quicksand"/>
                      </a:endParaRPr>
                    </a:p>
                  </a:txBody>
                  <a:tcPr marL="63500" marR="63500" marT="63500" marB="63500">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700" dirty="0">
                          <a:latin typeface="Quicksand"/>
                          <a:ea typeface="Quicksand"/>
                          <a:cs typeface="Quicksand"/>
                          <a:sym typeface="Quicksand"/>
                        </a:rPr>
                        <a:t>A car manufacturing company uses robotics to weld joints on the car body. The robots are on a production line and perform a set number of welds before the car moves onto the next robot where the next stage of the production process is completed. </a:t>
                      </a:r>
                      <a:endParaRPr sz="700" dirty="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700">
                          <a:latin typeface="Quicksand"/>
                          <a:ea typeface="Quicksand"/>
                          <a:cs typeface="Quicksand"/>
                          <a:sym typeface="Quicksand"/>
                        </a:rPr>
                        <a:t>Multitasking/</a:t>
                      </a:r>
                      <a:br>
                        <a:rPr lang="en-GB" sz="700">
                          <a:latin typeface="Quicksand"/>
                          <a:ea typeface="Quicksand"/>
                          <a:cs typeface="Quicksand"/>
                          <a:sym typeface="Quicksand"/>
                        </a:rPr>
                      </a:br>
                      <a:r>
                        <a:rPr lang="en-GB" sz="700">
                          <a:latin typeface="Quicksand"/>
                          <a:ea typeface="Quicksand"/>
                          <a:cs typeface="Quicksand"/>
                          <a:sym typeface="Quicksand"/>
                        </a:rPr>
                        <a:t>time-sharing OS</a:t>
                      </a:r>
                      <a:endParaRPr sz="7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700">
                        <a:latin typeface="Quicksand"/>
                        <a:ea typeface="Quicksand"/>
                        <a:cs typeface="Quicksand"/>
                        <a:sym typeface="Quicksand"/>
                      </a:endParaRPr>
                    </a:p>
                  </a:txBody>
                  <a:tcPr marL="63500" marR="63500" marT="63500" marB="63500">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700">
                          <a:latin typeface="Quicksand"/>
                          <a:ea typeface="Quicksand"/>
                          <a:cs typeface="Quicksand"/>
                          <a:sym typeface="Quicksand"/>
                        </a:rPr>
                        <a:t>An estate agency has branches in five towns within a county. The branches share information about clients looking for houses and properties that are currently on the market. Each branch needs access to central documents and resources. </a:t>
                      </a:r>
                      <a:endParaRPr sz="70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700" dirty="0">
                          <a:latin typeface="Quicksand"/>
                          <a:ea typeface="Quicksand"/>
                          <a:cs typeface="Quicksand"/>
                          <a:sym typeface="Quicksand"/>
                        </a:rPr>
                        <a:t>Real-time OS</a:t>
                      </a:r>
                      <a:endParaRPr sz="700" dirty="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700">
                        <a:latin typeface="Quicksand"/>
                        <a:ea typeface="Quicksand"/>
                        <a:cs typeface="Quicksand"/>
                        <a:sym typeface="Quicksand"/>
                      </a:endParaRPr>
                    </a:p>
                  </a:txBody>
                  <a:tcPr marL="63500" marR="63500" marT="63500" marB="63500">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700" dirty="0">
                          <a:latin typeface="Quicksand"/>
                          <a:ea typeface="Quicksand"/>
                          <a:cs typeface="Quicksand"/>
                          <a:sym typeface="Quicksand"/>
                        </a:rPr>
                        <a:t>A </a:t>
                      </a:r>
                      <a:r>
                        <a:rPr lang="en-GB" sz="700" dirty="0" err="1">
                          <a:latin typeface="Quicksand"/>
                          <a:ea typeface="Quicksand"/>
                          <a:cs typeface="Quicksand"/>
                          <a:sym typeface="Quicksand"/>
                        </a:rPr>
                        <a:t>highstreet</a:t>
                      </a:r>
                      <a:r>
                        <a:rPr lang="en-GB" sz="700" dirty="0">
                          <a:latin typeface="Quicksand"/>
                          <a:ea typeface="Quicksand"/>
                          <a:cs typeface="Quicksand"/>
                          <a:sym typeface="Quicksand"/>
                        </a:rPr>
                        <a:t> bank chain provides monthly statements for customers which are always generated on the last day of the month. Customers can request whether these are printed and sent via post or sent electronically via email.</a:t>
                      </a:r>
                      <a:endParaRPr sz="700" dirty="0">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7"/>
        <p:cNvGrpSpPr/>
        <p:nvPr/>
      </p:nvGrpSpPr>
      <p:grpSpPr>
        <a:xfrm>
          <a:off x="0" y="0"/>
          <a:ext cx="0" cy="0"/>
          <a:chOff x="0" y="0"/>
          <a:chExt cx="0" cy="0"/>
        </a:xfrm>
      </p:grpSpPr>
      <p:sp>
        <p:nvSpPr>
          <p:cNvPr id="198" name="Google Shape;198;p25"/>
          <p:cNvSpPr txBox="1">
            <a:spLocks noGrp="1"/>
          </p:cNvSpPr>
          <p:nvPr>
            <p:ph type="subTitle" idx="2"/>
          </p:nvPr>
        </p:nvSpPr>
        <p:spPr>
          <a:xfrm>
            <a:off x="6840000" y="0"/>
            <a:ext cx="19605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a:t>
            </a:r>
            <a:endParaRPr/>
          </a:p>
        </p:txBody>
      </p:sp>
      <p:sp>
        <p:nvSpPr>
          <p:cNvPr id="199" name="Google Shape;199;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
        <p:nvSpPr>
          <p:cNvPr id="200" name="Google Shape;200;p25"/>
          <p:cNvSpPr txBox="1"/>
          <p:nvPr/>
        </p:nvSpPr>
        <p:spPr>
          <a:xfrm>
            <a:off x="337400" y="4487600"/>
            <a:ext cx="849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i="1">
                <a:latin typeface="Quicksand"/>
                <a:ea typeface="Quicksand"/>
                <a:cs typeface="Quicksand"/>
                <a:sym typeface="Quicksand"/>
              </a:rPr>
              <a:t>What is the difference between an application and system software?</a:t>
            </a:r>
            <a:endParaRPr b="1" i="1">
              <a:latin typeface="Quicksand"/>
              <a:ea typeface="Quicksand"/>
              <a:cs typeface="Quicksand"/>
              <a:sym typeface="Quicksand"/>
            </a:endParaRPr>
          </a:p>
        </p:txBody>
      </p:sp>
      <p:pic>
        <p:nvPicPr>
          <p:cNvPr id="201" name="Google Shape;201;p25" title="A2 Software.mp4"/>
          <p:cNvPicPr preferRelativeResize="0"/>
          <p:nvPr/>
        </p:nvPicPr>
        <p:blipFill>
          <a:blip r:embed="rId4">
            <a:alphaModFix/>
          </a:blip>
          <a:stretch>
            <a:fillRect/>
          </a:stretch>
        </p:blipFill>
        <p:spPr>
          <a:xfrm>
            <a:off x="1133155" y="466500"/>
            <a:ext cx="6877690" cy="3868700"/>
          </a:xfrm>
          <a:prstGeom prst="rect">
            <a:avLst/>
          </a:prstGeom>
          <a:noFill/>
          <a:ln w="19050" cap="flat" cmpd="sng">
            <a:solidFill>
              <a:schemeClr val="dk1"/>
            </a:solidFill>
            <a:prstDash val="solid"/>
            <a:round/>
            <a:headEnd type="none" w="sm" len="sm"/>
            <a:tailEnd type="none" w="sm" len="sm"/>
          </a:ln>
        </p:spPr>
      </p:pic>
      <p:pic>
        <p:nvPicPr>
          <p:cNvPr id="2" name="Online Media 1" title="A2 Software">
            <a:hlinkClick r:id="" action="ppaction://media"/>
            <a:extLst>
              <a:ext uri="{FF2B5EF4-FFF2-40B4-BE49-F238E27FC236}">
                <a16:creationId xmlns:a16="http://schemas.microsoft.com/office/drawing/2014/main" id="{87D893F1-D3C8-1B61-7D10-B7BE4E3C452B}"/>
              </a:ext>
            </a:extLst>
          </p:cNvPr>
          <p:cNvPicPr>
            <a:picLocks noRot="1" noChangeAspect="1"/>
          </p:cNvPicPr>
          <p:nvPr>
            <a:videoFile r:link="rId1"/>
          </p:nvPr>
        </p:nvPicPr>
        <p:blipFill>
          <a:blip r:embed="rId5"/>
          <a:stretch>
            <a:fillRect/>
          </a:stretch>
        </p:blipFill>
        <p:spPr>
          <a:xfrm>
            <a:off x="1133155" y="463699"/>
            <a:ext cx="6877690" cy="3874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5"/>
        <p:cNvGrpSpPr/>
        <p:nvPr/>
      </p:nvGrpSpPr>
      <p:grpSpPr>
        <a:xfrm>
          <a:off x="0" y="0"/>
          <a:ext cx="0" cy="0"/>
          <a:chOff x="0" y="0"/>
          <a:chExt cx="0" cy="0"/>
        </a:xfrm>
      </p:grpSpPr>
      <p:sp>
        <p:nvSpPr>
          <p:cNvPr id="206" name="Google Shape;206;p26"/>
          <p:cNvSpPr txBox="1">
            <a:spLocks noGrp="1"/>
          </p:cNvSpPr>
          <p:nvPr>
            <p:ph type="subTitle" idx="2"/>
          </p:nvPr>
        </p:nvSpPr>
        <p:spPr>
          <a:xfrm>
            <a:off x="6840000" y="0"/>
            <a:ext cx="19611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SzPts val="1800"/>
              <a:buNone/>
            </a:pPr>
            <a:r>
              <a:rPr lang="en-GB"/>
              <a:t>Activity 2</a:t>
            </a:r>
            <a:endParaRPr/>
          </a:p>
        </p:txBody>
      </p:sp>
      <p:sp>
        <p:nvSpPr>
          <p:cNvPr id="207" name="Google Shape;207;p26"/>
          <p:cNvSpPr txBox="1">
            <a:spLocks noGrp="1"/>
          </p:cNvSpPr>
          <p:nvPr>
            <p:ph type="title"/>
          </p:nvPr>
        </p:nvSpPr>
        <p:spPr>
          <a:xfrm>
            <a:off x="310950" y="3141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Types of software</a:t>
            </a:r>
            <a:endParaRPr/>
          </a:p>
        </p:txBody>
      </p:sp>
      <p:sp>
        <p:nvSpPr>
          <p:cNvPr id="208" name="Google Shape;208;p26"/>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 well as operating systems, software is often categorised into three different types. </a:t>
            </a:r>
            <a:endParaRPr/>
          </a:p>
          <a:p>
            <a:pPr marL="0" lvl="0" indent="0" algn="l" rtl="0">
              <a:spcBef>
                <a:spcPts val="1600"/>
              </a:spcBef>
              <a:spcAft>
                <a:spcPts val="0"/>
              </a:spcAft>
              <a:buNone/>
            </a:pPr>
            <a:r>
              <a:rPr lang="en-GB"/>
              <a:t>Three types of software are:</a:t>
            </a:r>
            <a:endParaRPr/>
          </a:p>
          <a:p>
            <a:pPr marL="457200" lvl="0" indent="-342900" algn="l" rtl="0">
              <a:spcBef>
                <a:spcPts val="1600"/>
              </a:spcBef>
              <a:spcAft>
                <a:spcPts val="0"/>
              </a:spcAft>
              <a:buClr>
                <a:schemeClr val="accent6"/>
              </a:buClr>
              <a:buSzPts val="1800"/>
              <a:buChar char="●"/>
            </a:pPr>
            <a:r>
              <a:rPr lang="en-GB"/>
              <a:t>Utility software</a:t>
            </a:r>
            <a:endParaRPr/>
          </a:p>
          <a:p>
            <a:pPr marL="457200" lvl="0" indent="-342900" algn="l" rtl="0">
              <a:spcBef>
                <a:spcPts val="0"/>
              </a:spcBef>
              <a:spcAft>
                <a:spcPts val="0"/>
              </a:spcAft>
              <a:buClr>
                <a:schemeClr val="accent6"/>
              </a:buClr>
              <a:buSzPts val="1800"/>
              <a:buChar char="●"/>
            </a:pPr>
            <a:r>
              <a:rPr lang="en-GB"/>
              <a:t>Application software</a:t>
            </a:r>
            <a:endParaRPr/>
          </a:p>
          <a:p>
            <a:pPr marL="457200" lvl="0" indent="-342900" algn="l" rtl="0">
              <a:spcBef>
                <a:spcPts val="0"/>
              </a:spcBef>
              <a:spcAft>
                <a:spcPts val="0"/>
              </a:spcAft>
              <a:buClr>
                <a:schemeClr val="accent6"/>
              </a:buClr>
              <a:buSzPts val="1800"/>
              <a:buChar char="●"/>
            </a:pPr>
            <a:r>
              <a:rPr lang="en-GB"/>
              <a:t>Integrated development environments (IDEs)</a:t>
            </a:r>
            <a:endParaRPr/>
          </a:p>
          <a:p>
            <a:pPr marL="0" lvl="0" indent="0" algn="l" rtl="0">
              <a:spcBef>
                <a:spcPts val="1600"/>
              </a:spcBef>
              <a:spcAft>
                <a:spcPts val="0"/>
              </a:spcAft>
              <a:buNone/>
            </a:pPr>
            <a:r>
              <a:rPr lang="en-GB"/>
              <a:t>	</a:t>
            </a:r>
            <a:endParaRPr/>
          </a:p>
          <a:p>
            <a:pPr marL="0" lvl="0" indent="0" algn="l" rtl="0">
              <a:spcBef>
                <a:spcPts val="1600"/>
              </a:spcBef>
              <a:spcAft>
                <a:spcPts val="1600"/>
              </a:spcAft>
              <a:buNone/>
            </a:pPr>
            <a:endParaRPr/>
          </a:p>
        </p:txBody>
      </p:sp>
      <p:sp>
        <p:nvSpPr>
          <p:cNvPr id="209" name="Google Shape;209;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3"/>
        <p:cNvGrpSpPr/>
        <p:nvPr/>
      </p:nvGrpSpPr>
      <p:grpSpPr>
        <a:xfrm>
          <a:off x="0" y="0"/>
          <a:ext cx="0" cy="0"/>
          <a:chOff x="0" y="0"/>
          <a:chExt cx="0" cy="0"/>
        </a:xfrm>
      </p:grpSpPr>
      <p:sp>
        <p:nvSpPr>
          <p:cNvPr id="214" name="Google Shape;214;p27"/>
          <p:cNvSpPr txBox="1">
            <a:spLocks noGrp="1"/>
          </p:cNvSpPr>
          <p:nvPr>
            <p:ph type="subTitle" idx="2"/>
          </p:nvPr>
        </p:nvSpPr>
        <p:spPr>
          <a:xfrm>
            <a:off x="6840000" y="0"/>
            <a:ext cx="19611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SzPts val="1800"/>
              <a:buNone/>
            </a:pPr>
            <a:r>
              <a:rPr lang="en-GB"/>
              <a:t>Activity 2</a:t>
            </a:r>
            <a:endParaRPr/>
          </a:p>
        </p:txBody>
      </p:sp>
      <p:sp>
        <p:nvSpPr>
          <p:cNvPr id="215" name="Google Shape;215;p27"/>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Utility software</a:t>
            </a:r>
            <a:endParaRPr/>
          </a:p>
        </p:txBody>
      </p:sp>
      <p:sp>
        <p:nvSpPr>
          <p:cNvPr id="216" name="Google Shape;216;p27"/>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Utility software performs specific tasks to improve machine performance and keep data secure. Utility software can be configured so that it is always running in the background. Examples of utility software are:</a:t>
            </a:r>
            <a:endParaRPr/>
          </a:p>
          <a:p>
            <a:pPr marL="457200" lvl="0" indent="-342900" algn="l" rtl="0">
              <a:spcBef>
                <a:spcPts val="1600"/>
              </a:spcBef>
              <a:spcAft>
                <a:spcPts val="0"/>
              </a:spcAft>
              <a:buClr>
                <a:srgbClr val="CD2355"/>
              </a:buClr>
              <a:buSzPts val="1800"/>
              <a:buChar char="●"/>
            </a:pPr>
            <a:r>
              <a:rPr lang="en-GB" b="1"/>
              <a:t>Security programs</a:t>
            </a:r>
            <a:r>
              <a:rPr lang="en-GB"/>
              <a:t>, including antivirus software that scans files or disks and detects viruses.</a:t>
            </a:r>
            <a:endParaRPr/>
          </a:p>
          <a:p>
            <a:pPr marL="457200" lvl="0" indent="-342900" algn="l" rtl="0">
              <a:spcBef>
                <a:spcPts val="0"/>
              </a:spcBef>
              <a:spcAft>
                <a:spcPts val="0"/>
              </a:spcAft>
              <a:buClr>
                <a:srgbClr val="CD2355"/>
              </a:buClr>
              <a:buSzPts val="1800"/>
              <a:buChar char="●"/>
            </a:pPr>
            <a:r>
              <a:rPr lang="en-GB" b="1"/>
              <a:t>Optimisation programs</a:t>
            </a:r>
            <a:r>
              <a:rPr lang="en-GB"/>
              <a:t>,</a:t>
            </a:r>
            <a:r>
              <a:rPr lang="en-GB" b="1"/>
              <a:t> </a:t>
            </a:r>
            <a:r>
              <a:rPr lang="en-GB"/>
              <a:t>such as tools for system cleanup, disk defragmentation, and file compression. They have access to secondary storage such as a hard drive to keep them running as efficiently as possible.</a:t>
            </a:r>
            <a:endParaRPr/>
          </a:p>
          <a:p>
            <a:pPr marL="0" lvl="0" indent="0" algn="l" rtl="0">
              <a:spcBef>
                <a:spcPts val="1600"/>
              </a:spcBef>
              <a:spcAft>
                <a:spcPts val="1600"/>
              </a:spcAft>
              <a:buNone/>
            </a:pPr>
            <a:endParaRPr/>
          </a:p>
        </p:txBody>
      </p:sp>
      <p:sp>
        <p:nvSpPr>
          <p:cNvPr id="217" name="Google Shape;217;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21"/>
        <p:cNvGrpSpPr/>
        <p:nvPr/>
      </p:nvGrpSpPr>
      <p:grpSpPr>
        <a:xfrm>
          <a:off x="0" y="0"/>
          <a:ext cx="0" cy="0"/>
          <a:chOff x="0" y="0"/>
          <a:chExt cx="0" cy="0"/>
        </a:xfrm>
      </p:grpSpPr>
      <p:sp>
        <p:nvSpPr>
          <p:cNvPr id="222" name="Google Shape;222;p28"/>
          <p:cNvSpPr txBox="1">
            <a:spLocks noGrp="1"/>
          </p:cNvSpPr>
          <p:nvPr>
            <p:ph type="subTitle" idx="2"/>
          </p:nvPr>
        </p:nvSpPr>
        <p:spPr>
          <a:xfrm>
            <a:off x="6840000" y="0"/>
            <a:ext cx="19611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SzPts val="1800"/>
              <a:buNone/>
            </a:pPr>
            <a:r>
              <a:rPr lang="en-GB"/>
              <a:t>Activity 2</a:t>
            </a:r>
            <a:endParaRPr/>
          </a:p>
        </p:txBody>
      </p:sp>
      <p:sp>
        <p:nvSpPr>
          <p:cNvPr id="223" name="Google Shape;223;p28"/>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Application software</a:t>
            </a:r>
            <a:endParaRPr/>
          </a:p>
        </p:txBody>
      </p:sp>
      <p:sp>
        <p:nvSpPr>
          <p:cNvPr id="224" name="Google Shape;224;p28"/>
          <p:cNvSpPr txBox="1">
            <a:spLocks noGrp="1"/>
          </p:cNvSpPr>
          <p:nvPr>
            <p:ph type="body" idx="1"/>
          </p:nvPr>
        </p:nvSpPr>
        <p:spPr>
          <a:xfrm>
            <a:off x="310900" y="1017725"/>
            <a:ext cx="85221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Application software is software that allows a computer to be useful to everyday users. This software can be stored on a local computer system or used via the internet. </a:t>
            </a:r>
            <a:endParaRPr/>
          </a:p>
          <a:p>
            <a:pPr marL="0" lvl="0" indent="0" algn="l" rtl="0">
              <a:spcBef>
                <a:spcPts val="1600"/>
              </a:spcBef>
              <a:spcAft>
                <a:spcPts val="0"/>
              </a:spcAft>
              <a:buNone/>
            </a:pPr>
            <a:r>
              <a:rPr lang="en-GB"/>
              <a:t>Examples of application software are:</a:t>
            </a:r>
            <a:endParaRPr/>
          </a:p>
          <a:p>
            <a:pPr marL="457200" lvl="0" indent="-342900" algn="l" rtl="0">
              <a:spcBef>
                <a:spcPts val="1600"/>
              </a:spcBef>
              <a:spcAft>
                <a:spcPts val="0"/>
              </a:spcAft>
              <a:buClr>
                <a:schemeClr val="accent6"/>
              </a:buClr>
              <a:buSzPts val="1800"/>
              <a:buChar char="●"/>
            </a:pPr>
            <a:r>
              <a:rPr lang="en-GB"/>
              <a:t>Word processor</a:t>
            </a:r>
            <a:endParaRPr/>
          </a:p>
          <a:p>
            <a:pPr marL="457200" lvl="0" indent="-342900" algn="l" rtl="0">
              <a:spcBef>
                <a:spcPts val="0"/>
              </a:spcBef>
              <a:spcAft>
                <a:spcPts val="0"/>
              </a:spcAft>
              <a:buClr>
                <a:schemeClr val="accent6"/>
              </a:buClr>
              <a:buSzPts val="1800"/>
              <a:buChar char="●"/>
            </a:pPr>
            <a:r>
              <a:rPr lang="en-GB"/>
              <a:t>Spreadsheet software</a:t>
            </a:r>
            <a:endParaRPr/>
          </a:p>
          <a:p>
            <a:pPr marL="457200" lvl="0" indent="-342900" algn="l" rtl="0">
              <a:spcBef>
                <a:spcPts val="0"/>
              </a:spcBef>
              <a:spcAft>
                <a:spcPts val="0"/>
              </a:spcAft>
              <a:buClr>
                <a:schemeClr val="accent6"/>
              </a:buClr>
              <a:buSzPts val="1800"/>
              <a:buChar char="●"/>
            </a:pPr>
            <a:r>
              <a:rPr lang="en-GB"/>
              <a:t>Web browser</a:t>
            </a:r>
            <a:endParaRPr/>
          </a:p>
          <a:p>
            <a:pPr marL="457200" lvl="0" indent="-342900" algn="l" rtl="0">
              <a:spcBef>
                <a:spcPts val="0"/>
              </a:spcBef>
              <a:spcAft>
                <a:spcPts val="0"/>
              </a:spcAft>
              <a:buClr>
                <a:schemeClr val="accent6"/>
              </a:buClr>
              <a:buSzPts val="1800"/>
              <a:buChar char="●"/>
            </a:pPr>
            <a:r>
              <a:rPr lang="en-GB"/>
              <a:t>Graphics software</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25" name="Google Shape;225;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pic>
        <p:nvPicPr>
          <p:cNvPr id="226" name="Google Shape;226;p28"/>
          <p:cNvPicPr preferRelativeResize="0"/>
          <p:nvPr/>
        </p:nvPicPr>
        <p:blipFill>
          <a:blip r:embed="rId3">
            <a:alphaModFix/>
          </a:blip>
          <a:stretch>
            <a:fillRect/>
          </a:stretch>
        </p:blipFill>
        <p:spPr>
          <a:xfrm>
            <a:off x="5048573" y="2210725"/>
            <a:ext cx="3455977" cy="2043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0"/>
        <p:cNvGrpSpPr/>
        <p:nvPr/>
      </p:nvGrpSpPr>
      <p:grpSpPr>
        <a:xfrm>
          <a:off x="0" y="0"/>
          <a:ext cx="0" cy="0"/>
          <a:chOff x="0" y="0"/>
          <a:chExt cx="0" cy="0"/>
        </a:xfrm>
      </p:grpSpPr>
      <p:sp>
        <p:nvSpPr>
          <p:cNvPr id="231" name="Google Shape;231;p29"/>
          <p:cNvSpPr txBox="1">
            <a:spLocks noGrp="1"/>
          </p:cNvSpPr>
          <p:nvPr>
            <p:ph type="subTitle" idx="2"/>
          </p:nvPr>
        </p:nvSpPr>
        <p:spPr>
          <a:xfrm>
            <a:off x="6840000" y="0"/>
            <a:ext cx="19611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SzPts val="1800"/>
              <a:buNone/>
            </a:pPr>
            <a:r>
              <a:rPr lang="en-GB"/>
              <a:t>Activity 2</a:t>
            </a:r>
            <a:endParaRPr/>
          </a:p>
        </p:txBody>
      </p:sp>
      <p:sp>
        <p:nvSpPr>
          <p:cNvPr id="232" name="Google Shape;232;p29"/>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Code development tools</a:t>
            </a:r>
            <a:endParaRPr/>
          </a:p>
        </p:txBody>
      </p:sp>
      <p:sp>
        <p:nvSpPr>
          <p:cNvPr id="233" name="Google Shape;233;p29"/>
          <p:cNvSpPr txBox="1">
            <a:spLocks noGrp="1"/>
          </p:cNvSpPr>
          <p:nvPr>
            <p:ph type="body" idx="1"/>
          </p:nvPr>
        </p:nvSpPr>
        <p:spPr>
          <a:xfrm>
            <a:off x="241100" y="934100"/>
            <a:ext cx="4495500" cy="38952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CD2355"/>
              </a:buClr>
              <a:buSzPts val="1700"/>
              <a:buChar char="●"/>
            </a:pPr>
            <a:r>
              <a:rPr lang="en-GB" sz="1700"/>
              <a:t>These are software applications that support programmers in developing, testing, and debugging code. These tools can improve efficiency, accuracy, and overall quality of the code.</a:t>
            </a:r>
            <a:endParaRPr sz="1700"/>
          </a:p>
          <a:p>
            <a:pPr marL="457200" lvl="0" indent="-336550" algn="l" rtl="0">
              <a:spcBef>
                <a:spcPts val="0"/>
              </a:spcBef>
              <a:spcAft>
                <a:spcPts val="0"/>
              </a:spcAft>
              <a:buClr>
                <a:srgbClr val="CD2355"/>
              </a:buClr>
              <a:buSzPts val="1700"/>
              <a:buChar char="●"/>
            </a:pPr>
            <a:r>
              <a:rPr lang="en-GB" sz="1700"/>
              <a:t>Some tools are:</a:t>
            </a:r>
            <a:endParaRPr sz="1700"/>
          </a:p>
          <a:p>
            <a:pPr marL="914400" lvl="1" indent="-311150" algn="l" rtl="0">
              <a:spcBef>
                <a:spcPts val="0"/>
              </a:spcBef>
              <a:spcAft>
                <a:spcPts val="0"/>
              </a:spcAft>
              <a:buSzPts val="1300"/>
              <a:buChar char="○"/>
            </a:pPr>
            <a:r>
              <a:rPr lang="en-GB" sz="1300"/>
              <a:t>Integrated development environments (IDEs): One central application that often includes code editing, debugging, syntax checking and testing tools</a:t>
            </a:r>
            <a:endParaRPr sz="1300"/>
          </a:p>
          <a:p>
            <a:pPr marL="914400" lvl="1" indent="-311150" algn="l" rtl="0">
              <a:spcBef>
                <a:spcPts val="0"/>
              </a:spcBef>
              <a:spcAft>
                <a:spcPts val="0"/>
              </a:spcAft>
              <a:buSzPts val="1300"/>
              <a:buChar char="○"/>
            </a:pPr>
            <a:r>
              <a:rPr lang="en-GB" sz="1300"/>
              <a:t>Source code editor</a:t>
            </a:r>
            <a:endParaRPr sz="1300"/>
          </a:p>
          <a:p>
            <a:pPr marL="914400" lvl="1" indent="-311150" algn="l" rtl="0">
              <a:spcBef>
                <a:spcPts val="0"/>
              </a:spcBef>
              <a:spcAft>
                <a:spcPts val="0"/>
              </a:spcAft>
              <a:buSzPts val="1300"/>
              <a:buChar char="○"/>
            </a:pPr>
            <a:r>
              <a:rPr lang="en-GB" sz="1300"/>
              <a:t>Debugger</a:t>
            </a:r>
            <a:endParaRPr sz="1300"/>
          </a:p>
          <a:p>
            <a:pPr marL="914400" lvl="1" indent="-311150" algn="l" rtl="0">
              <a:spcBef>
                <a:spcPts val="0"/>
              </a:spcBef>
              <a:spcAft>
                <a:spcPts val="0"/>
              </a:spcAft>
              <a:buSzPts val="1300"/>
              <a:buChar char="○"/>
            </a:pPr>
            <a:r>
              <a:rPr lang="en-GB" sz="1300"/>
              <a:t>Compiler</a:t>
            </a:r>
            <a:endParaRPr sz="1300"/>
          </a:p>
          <a:p>
            <a:pPr marL="914400" lvl="1" indent="-311150" algn="l" rtl="0">
              <a:spcBef>
                <a:spcPts val="0"/>
              </a:spcBef>
              <a:spcAft>
                <a:spcPts val="0"/>
              </a:spcAft>
              <a:buSzPts val="1300"/>
              <a:buChar char="○"/>
            </a:pPr>
            <a:r>
              <a:rPr lang="en-GB" sz="1300"/>
              <a:t>Assembler</a:t>
            </a:r>
            <a:endParaRPr sz="1300"/>
          </a:p>
        </p:txBody>
      </p:sp>
      <p:sp>
        <p:nvSpPr>
          <p:cNvPr id="234" name="Google Shape;234;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18</a:t>
            </a:fld>
            <a:endParaRPr/>
          </a:p>
        </p:txBody>
      </p:sp>
      <p:pic>
        <p:nvPicPr>
          <p:cNvPr id="235" name="Google Shape;235;p29"/>
          <p:cNvPicPr preferRelativeResize="0"/>
          <p:nvPr/>
        </p:nvPicPr>
        <p:blipFill rotWithShape="1">
          <a:blip r:embed="rId3">
            <a:alphaModFix/>
          </a:blip>
          <a:srcRect r="24023"/>
          <a:stretch/>
        </p:blipFill>
        <p:spPr>
          <a:xfrm>
            <a:off x="5121175" y="1365700"/>
            <a:ext cx="3795224" cy="21281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39"/>
        <p:cNvGrpSpPr/>
        <p:nvPr/>
      </p:nvGrpSpPr>
      <p:grpSpPr>
        <a:xfrm>
          <a:off x="0" y="0"/>
          <a:ext cx="0" cy="0"/>
          <a:chOff x="0" y="0"/>
          <a:chExt cx="0" cy="0"/>
        </a:xfrm>
      </p:grpSpPr>
      <p:sp>
        <p:nvSpPr>
          <p:cNvPr id="240" name="Google Shape;240;p30"/>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a:t>
            </a:r>
            <a:endParaRPr/>
          </a:p>
        </p:txBody>
      </p:sp>
      <p:sp>
        <p:nvSpPr>
          <p:cNvPr id="241" name="Google Shape;241;p30"/>
          <p:cNvSpPr txBox="1">
            <a:spLocks noGrp="1"/>
          </p:cNvSpPr>
          <p:nvPr>
            <p:ph type="title"/>
          </p:nvPr>
        </p:nvSpPr>
        <p:spPr>
          <a:xfrm>
            <a:off x="310900" y="3135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dirty="0"/>
              <a:t>Types of software</a:t>
            </a:r>
            <a:endParaRPr dirty="0"/>
          </a:p>
        </p:txBody>
      </p:sp>
      <p:sp>
        <p:nvSpPr>
          <p:cNvPr id="242" name="Google Shape;242;p30"/>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accent6"/>
              </a:buClr>
              <a:buSzPts val="1700"/>
              <a:buChar char="●"/>
            </a:pPr>
            <a:r>
              <a:rPr lang="en-GB" sz="1700" dirty="0"/>
              <a:t>Open and complete the ‘</a:t>
            </a:r>
            <a:r>
              <a:rPr lang="en-GB" sz="1700" b="1" dirty="0"/>
              <a:t>A2 Activity sheet </a:t>
            </a:r>
            <a:r>
              <a:rPr lang="en-GB" sz="1700" dirty="0"/>
              <a:t>– Types of software’</a:t>
            </a:r>
            <a:endParaRPr sz="1700" dirty="0"/>
          </a:p>
          <a:p>
            <a:pPr marL="457200" lvl="0" indent="0" algn="l" rtl="0">
              <a:spcBef>
                <a:spcPts val="1600"/>
              </a:spcBef>
              <a:spcAft>
                <a:spcPts val="0"/>
              </a:spcAft>
              <a:buNone/>
            </a:pPr>
            <a:endParaRPr sz="1700" dirty="0"/>
          </a:p>
          <a:p>
            <a:pPr marL="457200" lvl="0" indent="-336550" algn="l" rtl="0">
              <a:spcBef>
                <a:spcPts val="1600"/>
              </a:spcBef>
              <a:spcAft>
                <a:spcPts val="0"/>
              </a:spcAft>
              <a:buClr>
                <a:schemeClr val="accent6"/>
              </a:buClr>
              <a:buSzPts val="1700"/>
              <a:buChar char="●"/>
            </a:pPr>
            <a:r>
              <a:rPr lang="en-GB" sz="1700" dirty="0"/>
              <a:t>Use the internet to research and find examples of each type of utility and application software listed</a:t>
            </a:r>
            <a:endParaRPr sz="1300" dirty="0"/>
          </a:p>
        </p:txBody>
      </p:sp>
      <p:sp>
        <p:nvSpPr>
          <p:cNvPr id="243" name="Google Shape;243;p3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19</a:t>
            </a:fld>
            <a:endParaRPr/>
          </a:p>
        </p:txBody>
      </p:sp>
      <p:sp>
        <p:nvSpPr>
          <p:cNvPr id="244" name="Google Shape;244;p30"/>
          <p:cNvSpPr txBox="1"/>
          <p:nvPr/>
        </p:nvSpPr>
        <p:spPr>
          <a:xfrm>
            <a:off x="4881800" y="1017725"/>
            <a:ext cx="3918900" cy="3438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GB" sz="1900" dirty="0">
                <a:solidFill>
                  <a:srgbClr val="CD2355"/>
                </a:solidFill>
                <a:latin typeface="Quicksand SemiBold"/>
                <a:ea typeface="Quicksand SemiBold"/>
                <a:cs typeface="Quicksand SemiBold"/>
                <a:sym typeface="Quicksand SemiBold"/>
              </a:rPr>
              <a:t>Types of software</a:t>
            </a:r>
            <a:endParaRPr sz="1900" dirty="0">
              <a:solidFill>
                <a:srgbClr val="CD2355"/>
              </a:solidFill>
              <a:latin typeface="Quicksand SemiBold"/>
              <a:ea typeface="Quicksand SemiBold"/>
              <a:cs typeface="Quicksand SemiBold"/>
              <a:sym typeface="Quicksand SemiBold"/>
            </a:endParaRPr>
          </a:p>
          <a:p>
            <a:pPr marL="0" lvl="0" indent="0" algn="l" rtl="0">
              <a:lnSpc>
                <a:spcPct val="115000"/>
              </a:lnSpc>
              <a:spcBef>
                <a:spcPts val="1800"/>
              </a:spcBef>
              <a:spcAft>
                <a:spcPts val="0"/>
              </a:spcAft>
              <a:buNone/>
            </a:pPr>
            <a:r>
              <a:rPr lang="en-GB" sz="1100" dirty="0">
                <a:solidFill>
                  <a:schemeClr val="dk1"/>
                </a:solidFill>
                <a:latin typeface="Quicksand"/>
                <a:ea typeface="Quicksand"/>
                <a:cs typeface="Quicksand"/>
                <a:sym typeface="Quicksand"/>
              </a:rPr>
              <a:t>Complete the table by classifying each type of software as either a utility or an application. For each type, provide examples and describe its purpose and features.</a:t>
            </a:r>
            <a:endParaRPr sz="1100" dirty="0">
              <a:solidFill>
                <a:schemeClr val="dk1"/>
              </a:solidFill>
              <a:latin typeface="Quicksand"/>
              <a:ea typeface="Quicksand"/>
              <a:cs typeface="Quicksand"/>
              <a:sym typeface="Quicksand"/>
            </a:endParaRPr>
          </a:p>
          <a:p>
            <a:pPr marL="0" lvl="0" indent="0" algn="l" rtl="0">
              <a:lnSpc>
                <a:spcPct val="115000"/>
              </a:lnSpc>
              <a:spcBef>
                <a:spcPts val="1800"/>
              </a:spcBef>
              <a:spcAft>
                <a:spcPts val="0"/>
              </a:spcAft>
              <a:buNone/>
            </a:pPr>
            <a:endParaRPr sz="1100" dirty="0">
              <a:solidFill>
                <a:schemeClr val="dk1"/>
              </a:solidFill>
              <a:latin typeface="Quicksand"/>
              <a:ea typeface="Quicksand"/>
              <a:cs typeface="Quicksand"/>
              <a:sym typeface="Quicksand"/>
            </a:endParaRPr>
          </a:p>
          <a:p>
            <a:pPr marL="0" lvl="0" indent="0" algn="l" rtl="0">
              <a:lnSpc>
                <a:spcPct val="115000"/>
              </a:lnSpc>
              <a:spcBef>
                <a:spcPts val="1800"/>
              </a:spcBef>
              <a:spcAft>
                <a:spcPts val="0"/>
              </a:spcAft>
              <a:buNone/>
            </a:pPr>
            <a:endParaRPr sz="1100" dirty="0">
              <a:solidFill>
                <a:schemeClr val="dk1"/>
              </a:solidFill>
              <a:latin typeface="Quicksand"/>
              <a:ea typeface="Quicksand"/>
              <a:cs typeface="Quicksand"/>
              <a:sym typeface="Quicksand"/>
            </a:endParaRPr>
          </a:p>
          <a:p>
            <a:pPr marL="0" lvl="0" indent="0" algn="l" rtl="0">
              <a:lnSpc>
                <a:spcPct val="115000"/>
              </a:lnSpc>
              <a:spcBef>
                <a:spcPts val="1800"/>
              </a:spcBef>
              <a:spcAft>
                <a:spcPts val="0"/>
              </a:spcAft>
              <a:buNone/>
            </a:pPr>
            <a:endParaRPr sz="1100" dirty="0">
              <a:solidFill>
                <a:schemeClr val="dk1"/>
              </a:solidFill>
              <a:latin typeface="Quicksand"/>
              <a:ea typeface="Quicksand"/>
              <a:cs typeface="Quicksand"/>
              <a:sym typeface="Quicksand"/>
            </a:endParaRPr>
          </a:p>
          <a:p>
            <a:pPr marL="0" lvl="0" indent="0" algn="l" rtl="0">
              <a:lnSpc>
                <a:spcPct val="115000"/>
              </a:lnSpc>
              <a:spcBef>
                <a:spcPts val="1800"/>
              </a:spcBef>
              <a:spcAft>
                <a:spcPts val="0"/>
              </a:spcAft>
              <a:buNone/>
            </a:pPr>
            <a:endParaRPr sz="1100" dirty="0">
              <a:solidFill>
                <a:schemeClr val="dk1"/>
              </a:solidFill>
              <a:latin typeface="Quicksand"/>
              <a:ea typeface="Quicksand"/>
              <a:cs typeface="Quicksand"/>
              <a:sym typeface="Quicksand"/>
            </a:endParaRPr>
          </a:p>
          <a:p>
            <a:pPr marL="0" lvl="0" indent="0" algn="l" rtl="0">
              <a:lnSpc>
                <a:spcPct val="115000"/>
              </a:lnSpc>
              <a:spcBef>
                <a:spcPts val="1800"/>
              </a:spcBef>
              <a:spcAft>
                <a:spcPts val="600"/>
              </a:spcAft>
              <a:buNone/>
            </a:pPr>
            <a:endParaRPr sz="1100" dirty="0">
              <a:solidFill>
                <a:schemeClr val="dk1"/>
              </a:solidFill>
              <a:latin typeface="Quicksand"/>
              <a:ea typeface="Quicksand"/>
              <a:cs typeface="Quicksand"/>
              <a:sym typeface="Quicksand"/>
            </a:endParaRPr>
          </a:p>
        </p:txBody>
      </p:sp>
      <p:graphicFrame>
        <p:nvGraphicFramePr>
          <p:cNvPr id="245" name="Google Shape;245;p30"/>
          <p:cNvGraphicFramePr/>
          <p:nvPr>
            <p:extLst>
              <p:ext uri="{D42A27DB-BD31-4B8C-83A1-F6EECF244321}">
                <p14:modId xmlns:p14="http://schemas.microsoft.com/office/powerpoint/2010/main" val="3640931075"/>
              </p:ext>
            </p:extLst>
          </p:nvPr>
        </p:nvGraphicFramePr>
        <p:xfrm>
          <a:off x="4986250" y="2392812"/>
          <a:ext cx="3709975" cy="1420500"/>
        </p:xfrm>
        <a:graphic>
          <a:graphicData uri="http://schemas.openxmlformats.org/drawingml/2006/table">
            <a:tbl>
              <a:tblPr>
                <a:noFill/>
                <a:tableStyleId>{5137170E-F840-4BB1-A745-31CF34D6EAE2}</a:tableStyleId>
              </a:tblPr>
              <a:tblGrid>
                <a:gridCol w="1035625">
                  <a:extLst>
                    <a:ext uri="{9D8B030D-6E8A-4147-A177-3AD203B41FA5}">
                      <a16:colId xmlns:a16="http://schemas.microsoft.com/office/drawing/2014/main" val="20000"/>
                    </a:ext>
                  </a:extLst>
                </a:gridCol>
                <a:gridCol w="938525">
                  <a:extLst>
                    <a:ext uri="{9D8B030D-6E8A-4147-A177-3AD203B41FA5}">
                      <a16:colId xmlns:a16="http://schemas.microsoft.com/office/drawing/2014/main" val="20001"/>
                    </a:ext>
                  </a:extLst>
                </a:gridCol>
                <a:gridCol w="929700">
                  <a:extLst>
                    <a:ext uri="{9D8B030D-6E8A-4147-A177-3AD203B41FA5}">
                      <a16:colId xmlns:a16="http://schemas.microsoft.com/office/drawing/2014/main" val="20002"/>
                    </a:ext>
                  </a:extLst>
                </a:gridCol>
                <a:gridCol w="806125">
                  <a:extLst>
                    <a:ext uri="{9D8B030D-6E8A-4147-A177-3AD203B41FA5}">
                      <a16:colId xmlns:a16="http://schemas.microsoft.com/office/drawing/2014/main" val="20003"/>
                    </a:ext>
                  </a:extLst>
                </a:gridCol>
              </a:tblGrid>
              <a:tr h="236750">
                <a:tc>
                  <a:txBody>
                    <a:bodyPr/>
                    <a:lstStyle/>
                    <a:p>
                      <a:pPr marL="0" lvl="0" indent="0" algn="l" rtl="0">
                        <a:spcBef>
                          <a:spcPts val="0"/>
                        </a:spcBef>
                        <a:spcAft>
                          <a:spcPts val="0"/>
                        </a:spcAft>
                        <a:buNone/>
                      </a:pPr>
                      <a:r>
                        <a:rPr lang="en-GB" sz="600" b="1">
                          <a:latin typeface="Quicksand"/>
                          <a:ea typeface="Quicksand"/>
                          <a:cs typeface="Quicksand"/>
                          <a:sym typeface="Quicksand"/>
                        </a:rPr>
                        <a:t>Type of software</a:t>
                      </a:r>
                      <a:endParaRPr sz="600" b="1">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r>
                        <a:rPr lang="en-GB" sz="600" b="1">
                          <a:latin typeface="Quicksand"/>
                          <a:ea typeface="Quicksand"/>
                          <a:cs typeface="Quicksand"/>
                          <a:sym typeface="Quicksand"/>
                        </a:rPr>
                        <a:t>Utility or application</a:t>
                      </a:r>
                      <a:endParaRPr sz="600" b="1">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r>
                        <a:rPr lang="en-GB" sz="600" b="1">
                          <a:latin typeface="Quicksand"/>
                          <a:ea typeface="Quicksand"/>
                          <a:cs typeface="Quicksand"/>
                          <a:sym typeface="Quicksand"/>
                        </a:rPr>
                        <a:t>Examples</a:t>
                      </a:r>
                      <a:endParaRPr sz="600" b="1">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r>
                        <a:rPr lang="en-GB" sz="600" b="1">
                          <a:latin typeface="Quicksand"/>
                          <a:ea typeface="Quicksand"/>
                          <a:cs typeface="Quicksand"/>
                          <a:sym typeface="Quicksand"/>
                        </a:rPr>
                        <a:t>Description</a:t>
                      </a:r>
                      <a:endParaRPr sz="600" b="1">
                        <a:latin typeface="Quicksand"/>
                        <a:ea typeface="Quicksand"/>
                        <a:cs typeface="Quicksand"/>
                        <a:sym typeface="Quicksand"/>
                      </a:endParaRPr>
                    </a:p>
                  </a:txBody>
                  <a:tcPr marL="63500" marR="63500" marT="63500" marB="63500">
                    <a:solidFill>
                      <a:schemeClr val="lt1"/>
                    </a:solidFill>
                  </a:tcPr>
                </a:tc>
                <a:extLst>
                  <a:ext uri="{0D108BD9-81ED-4DB2-BD59-A6C34878D82A}">
                    <a16:rowId xmlns:a16="http://schemas.microsoft.com/office/drawing/2014/main" val="10000"/>
                  </a:ext>
                </a:extLst>
              </a:tr>
              <a:tr h="236750">
                <a:tc>
                  <a:txBody>
                    <a:bodyPr/>
                    <a:lstStyle/>
                    <a:p>
                      <a:pPr marL="0" lvl="0" indent="0" algn="l" rtl="0">
                        <a:spcBef>
                          <a:spcPts val="0"/>
                        </a:spcBef>
                        <a:spcAft>
                          <a:spcPts val="0"/>
                        </a:spcAft>
                        <a:buNone/>
                      </a:pPr>
                      <a:r>
                        <a:rPr lang="en-GB" sz="600">
                          <a:latin typeface="Quicksand"/>
                          <a:ea typeface="Quicksand"/>
                          <a:cs typeface="Quicksand"/>
                          <a:sym typeface="Quicksand"/>
                        </a:rPr>
                        <a:t>Backup software</a:t>
                      </a: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1"/>
                  </a:ext>
                </a:extLst>
              </a:tr>
              <a:tr h="236750">
                <a:tc>
                  <a:txBody>
                    <a:bodyPr/>
                    <a:lstStyle/>
                    <a:p>
                      <a:pPr marL="0" lvl="0" indent="0" algn="l" rtl="0">
                        <a:spcBef>
                          <a:spcPts val="0"/>
                        </a:spcBef>
                        <a:spcAft>
                          <a:spcPts val="0"/>
                        </a:spcAft>
                        <a:buNone/>
                      </a:pPr>
                      <a:r>
                        <a:rPr lang="en-GB" sz="600" dirty="0">
                          <a:latin typeface="Quicksand"/>
                          <a:ea typeface="Quicksand"/>
                          <a:cs typeface="Quicksand"/>
                          <a:sym typeface="Quicksand"/>
                        </a:rPr>
                        <a:t>Compression software</a:t>
                      </a:r>
                      <a:endParaRPr sz="600" dirty="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2"/>
                  </a:ext>
                </a:extLst>
              </a:tr>
              <a:tr h="236750">
                <a:tc>
                  <a:txBody>
                    <a:bodyPr/>
                    <a:lstStyle/>
                    <a:p>
                      <a:pPr marL="0" lvl="0" indent="0" algn="l" rtl="0">
                        <a:spcBef>
                          <a:spcPts val="0"/>
                        </a:spcBef>
                        <a:spcAft>
                          <a:spcPts val="0"/>
                        </a:spcAft>
                        <a:buNone/>
                      </a:pPr>
                      <a:r>
                        <a:rPr lang="en-GB" sz="600">
                          <a:latin typeface="Quicksand"/>
                          <a:ea typeface="Quicksand"/>
                          <a:cs typeface="Quicksand"/>
                          <a:sym typeface="Quicksand"/>
                        </a:rPr>
                        <a:t>Word processor</a:t>
                      </a: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3"/>
                  </a:ext>
                </a:extLst>
              </a:tr>
              <a:tr h="236750">
                <a:tc>
                  <a:txBody>
                    <a:bodyPr/>
                    <a:lstStyle/>
                    <a:p>
                      <a:pPr marL="0" lvl="0" indent="0" algn="l" rtl="0">
                        <a:spcBef>
                          <a:spcPts val="0"/>
                        </a:spcBef>
                        <a:spcAft>
                          <a:spcPts val="0"/>
                        </a:spcAft>
                        <a:buNone/>
                      </a:pPr>
                      <a:r>
                        <a:rPr lang="en-GB" sz="600">
                          <a:latin typeface="Quicksand"/>
                          <a:ea typeface="Quicksand"/>
                          <a:cs typeface="Quicksand"/>
                          <a:sym typeface="Quicksand"/>
                        </a:rPr>
                        <a:t>Web browser</a:t>
                      </a: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4"/>
                  </a:ext>
                </a:extLst>
              </a:tr>
              <a:tr h="236750">
                <a:tc>
                  <a:txBody>
                    <a:bodyPr/>
                    <a:lstStyle/>
                    <a:p>
                      <a:pPr marL="0" lvl="0" indent="0" algn="l" rtl="0">
                        <a:spcBef>
                          <a:spcPts val="0"/>
                        </a:spcBef>
                        <a:spcAft>
                          <a:spcPts val="0"/>
                        </a:spcAft>
                        <a:buNone/>
                      </a:pPr>
                      <a:r>
                        <a:rPr lang="en-GB" sz="600">
                          <a:latin typeface="Quicksand"/>
                          <a:ea typeface="Quicksand"/>
                          <a:cs typeface="Quicksand"/>
                          <a:sym typeface="Quicksand"/>
                        </a:rPr>
                        <a:t>Spreadsheet software</a:t>
                      </a:r>
                      <a:endParaRPr sz="600">
                        <a:latin typeface="Quicksand"/>
                        <a:ea typeface="Quicksand"/>
                        <a:cs typeface="Quicksand"/>
                        <a:sym typeface="Quicksand"/>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tc>
                  <a:txBody>
                    <a:bodyPr/>
                    <a:lstStyle/>
                    <a:p>
                      <a:pPr marL="0" lvl="0" indent="0" algn="l" rtl="0">
                        <a:spcBef>
                          <a:spcPts val="0"/>
                        </a:spcBef>
                        <a:spcAft>
                          <a:spcPts val="0"/>
                        </a:spcAft>
                        <a:buNone/>
                      </a:pPr>
                      <a:endParaRPr sz="600">
                        <a:latin typeface="Handlee"/>
                        <a:ea typeface="Handlee"/>
                        <a:cs typeface="Handlee"/>
                        <a:sym typeface="Handlee"/>
                      </a:endParaRPr>
                    </a:p>
                  </a:txBody>
                  <a:tcPr marL="63500" marR="63500" marT="63500" marB="63500">
                    <a:solidFill>
                      <a:schemeClr val="lt1"/>
                    </a:solidFill>
                  </a:tcPr>
                </a:tc>
                <a:tc>
                  <a:txBody>
                    <a:bodyPr/>
                    <a:lstStyle/>
                    <a:p>
                      <a:pPr marL="0" lvl="0" indent="0" algn="l" rtl="0">
                        <a:spcBef>
                          <a:spcPts val="0"/>
                        </a:spcBef>
                        <a:spcAft>
                          <a:spcPts val="0"/>
                        </a:spcAft>
                        <a:buNone/>
                      </a:pPr>
                      <a:endParaRPr sz="600" dirty="0">
                        <a:latin typeface="Handlee"/>
                        <a:ea typeface="Handlee"/>
                        <a:cs typeface="Handlee"/>
                        <a:sym typeface="Handlee"/>
                      </a:endParaRPr>
                    </a:p>
                  </a:txBody>
                  <a:tcPr marL="63500" marR="63500" marT="63500" marB="63500">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4"/>
        <p:cNvGrpSpPr/>
        <p:nvPr/>
      </p:nvGrpSpPr>
      <p:grpSpPr>
        <a:xfrm>
          <a:off x="0" y="0"/>
          <a:ext cx="0" cy="0"/>
          <a:chOff x="0" y="0"/>
          <a:chExt cx="0" cy="0"/>
        </a:xfrm>
      </p:grpSpPr>
      <p:sp>
        <p:nvSpPr>
          <p:cNvPr id="75" name="Google Shape;75;p13"/>
          <p:cNvSpPr txBox="1"/>
          <p:nvPr/>
        </p:nvSpPr>
        <p:spPr>
          <a:xfrm>
            <a:off x="3272750" y="1119775"/>
            <a:ext cx="2268300" cy="4548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chemeClr val="dk1"/>
              </a:solidFill>
              <a:latin typeface="Quicksand"/>
              <a:ea typeface="Quicksand"/>
              <a:cs typeface="Quicksand"/>
              <a:sym typeface="Quicksand"/>
            </a:endParaRPr>
          </a:p>
        </p:txBody>
      </p:sp>
      <p:sp>
        <p:nvSpPr>
          <p:cNvPr id="76" name="Google Shape;76;p13"/>
          <p:cNvSpPr txBox="1"/>
          <p:nvPr/>
        </p:nvSpPr>
        <p:spPr>
          <a:xfrm>
            <a:off x="555025" y="4143000"/>
            <a:ext cx="3007200" cy="4548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chemeClr val="dk1"/>
              </a:solidFill>
              <a:latin typeface="Quicksand"/>
              <a:ea typeface="Quicksand"/>
              <a:cs typeface="Quicksand"/>
              <a:sym typeface="Quicksand"/>
            </a:endParaRPr>
          </a:p>
        </p:txBody>
      </p:sp>
      <p:sp>
        <p:nvSpPr>
          <p:cNvPr id="77" name="Google Shape;77;p13"/>
          <p:cNvSpPr txBox="1"/>
          <p:nvPr/>
        </p:nvSpPr>
        <p:spPr>
          <a:xfrm>
            <a:off x="5906100" y="2061000"/>
            <a:ext cx="2268300" cy="454800"/>
          </a:xfrm>
          <a:prstGeom prst="rect">
            <a:avLst/>
          </a:pr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chemeClr val="dk1"/>
              </a:solidFill>
              <a:latin typeface="Quicksand"/>
              <a:ea typeface="Quicksand"/>
              <a:cs typeface="Quicksand"/>
              <a:sym typeface="Quicksand"/>
            </a:endParaRPr>
          </a:p>
        </p:txBody>
      </p:sp>
      <p:sp>
        <p:nvSpPr>
          <p:cNvPr id="78" name="Google Shape;78;p13"/>
          <p:cNvSpPr txBox="1"/>
          <p:nvPr/>
        </p:nvSpPr>
        <p:spPr>
          <a:xfrm>
            <a:off x="924025" y="2581925"/>
            <a:ext cx="2268300" cy="4548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chemeClr val="dk1"/>
              </a:solidFill>
              <a:latin typeface="Quicksand"/>
              <a:ea typeface="Quicksand"/>
              <a:cs typeface="Quicksand"/>
              <a:sym typeface="Quicksand"/>
            </a:endParaRPr>
          </a:p>
        </p:txBody>
      </p:sp>
      <p:sp>
        <p:nvSpPr>
          <p:cNvPr id="79" name="Google Shape;79;p13"/>
          <p:cNvSpPr txBox="1"/>
          <p:nvPr/>
        </p:nvSpPr>
        <p:spPr>
          <a:xfrm>
            <a:off x="5542900" y="3700125"/>
            <a:ext cx="2268300" cy="4548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chemeClr val="dk1"/>
              </a:solidFill>
              <a:latin typeface="Quicksand"/>
              <a:ea typeface="Quicksand"/>
              <a:cs typeface="Quicksand"/>
              <a:sym typeface="Quicksand"/>
            </a:endParaRPr>
          </a:p>
        </p:txBody>
      </p:sp>
      <p:sp>
        <p:nvSpPr>
          <p:cNvPr id="80" name="Google Shape;80;p13"/>
          <p:cNvSpPr txBox="1">
            <a:spLocks noGrp="1"/>
          </p:cNvSpPr>
          <p:nvPr>
            <p:ph type="subTitle" idx="3"/>
          </p:nvPr>
        </p:nvSpPr>
        <p:spPr>
          <a:xfrm>
            <a:off x="6840000" y="0"/>
            <a:ext cx="19608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Starter activity</a:t>
            </a:r>
            <a:endParaRPr/>
          </a:p>
        </p:txBody>
      </p:sp>
      <p:sp>
        <p:nvSpPr>
          <p:cNvPr id="81" name="Google Shape;81;p13"/>
          <p:cNvSpPr txBox="1">
            <a:spLocks noGrp="1"/>
          </p:cNvSpPr>
          <p:nvPr>
            <p:ph type="title"/>
          </p:nvPr>
        </p:nvSpPr>
        <p:spPr>
          <a:xfrm>
            <a:off x="310900" y="87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Key components of the processor — retrieval practice</a:t>
            </a:r>
            <a:endParaRPr/>
          </a:p>
        </p:txBody>
      </p:sp>
      <p:sp>
        <p:nvSpPr>
          <p:cNvPr id="82" name="Google Shape;82;p13"/>
          <p:cNvSpPr txBox="1"/>
          <p:nvPr/>
        </p:nvSpPr>
        <p:spPr>
          <a:xfrm>
            <a:off x="504475" y="3410400"/>
            <a:ext cx="3107400" cy="7962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latin typeface="Quicksand"/>
                <a:ea typeface="Quicksand"/>
                <a:cs typeface="Quicksand"/>
                <a:sym typeface="Quicksand"/>
              </a:rPr>
              <a:t>Carries out mathematical operations</a:t>
            </a:r>
            <a:endParaRPr sz="1800">
              <a:solidFill>
                <a:srgbClr val="FFFFFF"/>
              </a:solidFill>
              <a:latin typeface="Quicksand"/>
              <a:ea typeface="Quicksand"/>
              <a:cs typeface="Quicksand"/>
              <a:sym typeface="Quicksand"/>
            </a:endParaRPr>
          </a:p>
        </p:txBody>
      </p:sp>
      <p:sp>
        <p:nvSpPr>
          <p:cNvPr id="83" name="Google Shape;83;p13"/>
          <p:cNvSpPr txBox="1"/>
          <p:nvPr/>
        </p:nvSpPr>
        <p:spPr>
          <a:xfrm>
            <a:off x="2278250" y="731550"/>
            <a:ext cx="4527300" cy="4548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latin typeface="Quicksand"/>
                <a:ea typeface="Quicksand"/>
                <a:cs typeface="Quicksand"/>
                <a:sym typeface="Quicksand"/>
              </a:rPr>
              <a:t>Carries data around the processor</a:t>
            </a:r>
            <a:endParaRPr sz="1800">
              <a:solidFill>
                <a:srgbClr val="FFFFFF"/>
              </a:solidFill>
              <a:latin typeface="Quicksand"/>
              <a:ea typeface="Quicksand"/>
              <a:cs typeface="Quicksand"/>
              <a:sym typeface="Quicksand"/>
            </a:endParaRPr>
          </a:p>
        </p:txBody>
      </p:sp>
      <p:sp>
        <p:nvSpPr>
          <p:cNvPr id="84" name="Google Shape;84;p13"/>
          <p:cNvSpPr txBox="1"/>
          <p:nvPr/>
        </p:nvSpPr>
        <p:spPr>
          <a:xfrm>
            <a:off x="4985100" y="1658013"/>
            <a:ext cx="3837600" cy="4944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latin typeface="Quicksand"/>
                <a:ea typeface="Quicksand"/>
                <a:cs typeface="Quicksand"/>
                <a:sym typeface="Quicksand"/>
              </a:rPr>
              <a:t>Instructs the other components</a:t>
            </a:r>
            <a:endParaRPr sz="1800" b="1">
              <a:solidFill>
                <a:srgbClr val="FFFFFF"/>
              </a:solidFill>
              <a:latin typeface="Quicksand"/>
              <a:ea typeface="Quicksand"/>
              <a:cs typeface="Quicksand"/>
              <a:sym typeface="Quicksand"/>
            </a:endParaRPr>
          </a:p>
        </p:txBody>
      </p:sp>
      <p:sp>
        <p:nvSpPr>
          <p:cNvPr id="85" name="Google Shape;85;p13"/>
          <p:cNvSpPr txBox="1"/>
          <p:nvPr/>
        </p:nvSpPr>
        <p:spPr>
          <a:xfrm>
            <a:off x="4781500" y="3036725"/>
            <a:ext cx="3791100" cy="7434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latin typeface="Quicksand"/>
                <a:ea typeface="Quicksand"/>
                <a:cs typeface="Quicksand"/>
                <a:sym typeface="Quicksand"/>
              </a:rPr>
              <a:t>Fast access memory locations in the processor</a:t>
            </a:r>
            <a:endParaRPr sz="1800">
              <a:solidFill>
                <a:srgbClr val="FFFFFF"/>
              </a:solidFill>
              <a:latin typeface="Quicksand"/>
              <a:ea typeface="Quicksand"/>
              <a:cs typeface="Quicksand"/>
              <a:sym typeface="Quicksand"/>
            </a:endParaRPr>
          </a:p>
        </p:txBody>
      </p:sp>
      <p:sp>
        <p:nvSpPr>
          <p:cNvPr id="86" name="Google Shape;86;p13"/>
          <p:cNvSpPr txBox="1"/>
          <p:nvPr/>
        </p:nvSpPr>
        <p:spPr>
          <a:xfrm>
            <a:off x="739525" y="1926663"/>
            <a:ext cx="2637300" cy="743400"/>
          </a:xfrm>
          <a:prstGeom prst="rect">
            <a:avLst/>
          </a:prstGeom>
          <a:solidFill>
            <a:schemeClr val="dk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rgbClr val="FFFFFF"/>
                </a:solidFill>
                <a:latin typeface="Quicksand"/>
                <a:ea typeface="Quicksand"/>
                <a:cs typeface="Quicksand"/>
                <a:sym typeface="Quicksand"/>
              </a:rPr>
              <a:t>Regulates the cycles per second</a:t>
            </a:r>
            <a:endParaRPr sz="1800">
              <a:solidFill>
                <a:srgbClr val="FFFFFF"/>
              </a:solidFill>
              <a:latin typeface="Quicksand"/>
              <a:ea typeface="Quicksand"/>
              <a:cs typeface="Quicksand"/>
              <a:sym typeface="Quicksand"/>
            </a:endParaRPr>
          </a:p>
        </p:txBody>
      </p:sp>
      <p:sp>
        <p:nvSpPr>
          <p:cNvPr id="87" name="Google Shape;87;p13"/>
          <p:cNvSpPr txBox="1">
            <a:spLocks noGrp="1"/>
          </p:cNvSpPr>
          <p:nvPr>
            <p:ph type="sldNum" idx="12"/>
          </p:nvPr>
        </p:nvSpPr>
        <p:spPr>
          <a:xfrm>
            <a:off x="8832200" y="43721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a:t>
            </a:fld>
            <a:endParaRPr/>
          </a:p>
        </p:txBody>
      </p:sp>
      <p:sp>
        <p:nvSpPr>
          <p:cNvPr id="88" name="Google Shape;88;p13"/>
          <p:cNvSpPr txBox="1"/>
          <p:nvPr/>
        </p:nvSpPr>
        <p:spPr>
          <a:xfrm>
            <a:off x="79250" y="4656475"/>
            <a:ext cx="857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a:latin typeface="Quicksand"/>
                <a:ea typeface="Quicksand"/>
                <a:cs typeface="Quicksand"/>
                <a:sym typeface="Quicksand"/>
              </a:rPr>
              <a:t>Name the components within the processor that carry out the tasks described.</a:t>
            </a:r>
            <a:endParaRPr b="1">
              <a:latin typeface="Quicksand"/>
              <a:ea typeface="Quicksand"/>
              <a:cs typeface="Quicksand"/>
              <a:sym typeface="Quicksand"/>
            </a:endParaRPr>
          </a:p>
        </p:txBody>
      </p:sp>
      <p:sp>
        <p:nvSpPr>
          <p:cNvPr id="89" name="Google Shape;89;p13"/>
          <p:cNvSpPr txBox="1"/>
          <p:nvPr/>
        </p:nvSpPr>
        <p:spPr>
          <a:xfrm>
            <a:off x="3273250" y="1186350"/>
            <a:ext cx="2268300" cy="4548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latin typeface="Quicksand"/>
                <a:ea typeface="Quicksand"/>
                <a:cs typeface="Quicksand"/>
                <a:sym typeface="Quicksand"/>
              </a:rPr>
              <a:t>Buses</a:t>
            </a:r>
            <a:endParaRPr sz="1800">
              <a:solidFill>
                <a:schemeClr val="dk1"/>
              </a:solidFill>
              <a:latin typeface="Quicksand"/>
              <a:ea typeface="Quicksand"/>
              <a:cs typeface="Quicksand"/>
              <a:sym typeface="Quicksand"/>
            </a:endParaRPr>
          </a:p>
        </p:txBody>
      </p:sp>
      <p:sp>
        <p:nvSpPr>
          <p:cNvPr id="90" name="Google Shape;90;p13"/>
          <p:cNvSpPr txBox="1"/>
          <p:nvPr/>
        </p:nvSpPr>
        <p:spPr>
          <a:xfrm>
            <a:off x="924475" y="2670075"/>
            <a:ext cx="2268300" cy="4548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latin typeface="Quicksand"/>
                <a:ea typeface="Quicksand"/>
                <a:cs typeface="Quicksand"/>
                <a:sym typeface="Quicksand"/>
              </a:rPr>
              <a:t>Clock</a:t>
            </a:r>
            <a:endParaRPr sz="1800">
              <a:solidFill>
                <a:schemeClr val="dk1"/>
              </a:solidFill>
              <a:latin typeface="Quicksand"/>
              <a:ea typeface="Quicksand"/>
              <a:cs typeface="Quicksand"/>
              <a:sym typeface="Quicksand"/>
            </a:endParaRPr>
          </a:p>
        </p:txBody>
      </p:sp>
      <p:sp>
        <p:nvSpPr>
          <p:cNvPr id="91" name="Google Shape;91;p13"/>
          <p:cNvSpPr txBox="1"/>
          <p:nvPr/>
        </p:nvSpPr>
        <p:spPr>
          <a:xfrm>
            <a:off x="5906100" y="2152425"/>
            <a:ext cx="2268300" cy="454800"/>
          </a:xfrm>
          <a:prstGeom prst="rect">
            <a:avLst/>
          </a:pr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latin typeface="Quicksand"/>
                <a:ea typeface="Quicksand"/>
                <a:cs typeface="Quicksand"/>
                <a:sym typeface="Quicksand"/>
              </a:rPr>
              <a:t>Control unit</a:t>
            </a:r>
            <a:endParaRPr sz="1800">
              <a:solidFill>
                <a:schemeClr val="dk1"/>
              </a:solidFill>
              <a:latin typeface="Quicksand"/>
              <a:ea typeface="Quicksand"/>
              <a:cs typeface="Quicksand"/>
              <a:sym typeface="Quicksand"/>
            </a:endParaRPr>
          </a:p>
        </p:txBody>
      </p:sp>
      <p:sp>
        <p:nvSpPr>
          <p:cNvPr id="92" name="Google Shape;92;p13"/>
          <p:cNvSpPr txBox="1"/>
          <p:nvPr/>
        </p:nvSpPr>
        <p:spPr>
          <a:xfrm>
            <a:off x="554575" y="4206600"/>
            <a:ext cx="3007200" cy="4548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latin typeface="Quicksand"/>
                <a:ea typeface="Quicksand"/>
                <a:cs typeface="Quicksand"/>
                <a:sym typeface="Quicksand"/>
              </a:rPr>
              <a:t>ALU</a:t>
            </a:r>
            <a:endParaRPr sz="1800">
              <a:solidFill>
                <a:schemeClr val="dk1"/>
              </a:solidFill>
              <a:latin typeface="Quicksand"/>
              <a:ea typeface="Quicksand"/>
              <a:cs typeface="Quicksand"/>
              <a:sym typeface="Quicksand"/>
            </a:endParaRPr>
          </a:p>
        </p:txBody>
      </p:sp>
      <p:sp>
        <p:nvSpPr>
          <p:cNvPr id="93" name="Google Shape;93;p13"/>
          <p:cNvSpPr txBox="1"/>
          <p:nvPr/>
        </p:nvSpPr>
        <p:spPr>
          <a:xfrm>
            <a:off x="5542900" y="3780125"/>
            <a:ext cx="2268300" cy="4548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1800" b="1">
                <a:solidFill>
                  <a:schemeClr val="dk1"/>
                </a:solidFill>
                <a:latin typeface="Quicksand"/>
                <a:ea typeface="Quicksand"/>
                <a:cs typeface="Quicksand"/>
                <a:sym typeface="Quicksand"/>
              </a:rPr>
              <a:t>Registers</a:t>
            </a:r>
            <a:endParaRPr sz="1800">
              <a:solidFill>
                <a:schemeClr val="dk1"/>
              </a:solidFill>
              <a:latin typeface="Quicksand"/>
              <a:ea typeface="Quicksand"/>
              <a:cs typeface="Quicksand"/>
              <a:sym typeface="Quicksa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49"/>
        <p:cNvGrpSpPr/>
        <p:nvPr/>
      </p:nvGrpSpPr>
      <p:grpSpPr>
        <a:xfrm>
          <a:off x="0" y="0"/>
          <a:ext cx="0" cy="0"/>
          <a:chOff x="0" y="0"/>
          <a:chExt cx="0" cy="0"/>
        </a:xfrm>
      </p:grpSpPr>
      <p:sp>
        <p:nvSpPr>
          <p:cNvPr id="250" name="Google Shape;250;p31"/>
          <p:cNvSpPr txBox="1">
            <a:spLocks noGrp="1"/>
          </p:cNvSpPr>
          <p:nvPr>
            <p:ph type="subTitle" idx="3"/>
          </p:nvPr>
        </p:nvSpPr>
        <p:spPr>
          <a:xfrm>
            <a:off x="6840000" y="0"/>
            <a:ext cx="19608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Retrieval activity</a:t>
            </a:r>
            <a:endParaRPr/>
          </a:p>
        </p:txBody>
      </p:sp>
      <p:sp>
        <p:nvSpPr>
          <p:cNvPr id="251" name="Google Shape;251;p31"/>
          <p:cNvSpPr txBox="1">
            <a:spLocks noGrp="1"/>
          </p:cNvSpPr>
          <p:nvPr>
            <p:ph type="title"/>
          </p:nvPr>
        </p:nvSpPr>
        <p:spPr>
          <a:xfrm>
            <a:off x="311400" y="159887"/>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Retrieval activity — hot seat</a:t>
            </a:r>
            <a:endParaRPr/>
          </a:p>
        </p:txBody>
      </p:sp>
      <p:sp>
        <p:nvSpPr>
          <p:cNvPr id="252" name="Google Shape;252;p31"/>
          <p:cNvSpPr txBox="1">
            <a:spLocks noGrp="1"/>
          </p:cNvSpPr>
          <p:nvPr>
            <p:ph type="body" idx="1"/>
          </p:nvPr>
        </p:nvSpPr>
        <p:spPr>
          <a:xfrm>
            <a:off x="310900" y="1017725"/>
            <a:ext cx="5051100" cy="3811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CD2355"/>
              </a:buClr>
              <a:buSzPts val="1800"/>
              <a:buChar char="●"/>
            </a:pPr>
            <a:r>
              <a:rPr lang="en-GB"/>
              <a:t>Create </a:t>
            </a:r>
            <a:r>
              <a:rPr lang="en-GB" b="1"/>
              <a:t>two </a:t>
            </a:r>
            <a:r>
              <a:rPr lang="en-GB"/>
              <a:t>questions based on what you have covered in this lesson</a:t>
            </a:r>
            <a:endParaRPr/>
          </a:p>
          <a:p>
            <a:pPr marL="0" lvl="0" indent="0" algn="l" rtl="0">
              <a:spcBef>
                <a:spcPts val="1600"/>
              </a:spcBef>
              <a:spcAft>
                <a:spcPts val="0"/>
              </a:spcAft>
              <a:buNone/>
            </a:pPr>
            <a:endParaRPr/>
          </a:p>
          <a:p>
            <a:pPr marL="457200" lvl="0" indent="-342900" algn="l" rtl="0">
              <a:spcBef>
                <a:spcPts val="1600"/>
              </a:spcBef>
              <a:spcAft>
                <a:spcPts val="0"/>
              </a:spcAft>
              <a:buClr>
                <a:srgbClr val="CD2355"/>
              </a:buClr>
              <a:buSzPts val="1800"/>
              <a:buChar char="●"/>
            </a:pPr>
            <a:r>
              <a:rPr lang="en-GB"/>
              <a:t>Be prepared to ask and answer questions in the </a:t>
            </a:r>
            <a:r>
              <a:rPr lang="en-GB" sz="2300" b="1">
                <a:solidFill>
                  <a:schemeClr val="accent6"/>
                </a:solidFill>
              </a:rPr>
              <a:t>‘</a:t>
            </a:r>
            <a:r>
              <a:rPr lang="en-GB" sz="1900" b="1">
                <a:solidFill>
                  <a:schemeClr val="accent6"/>
                </a:solidFill>
              </a:rPr>
              <a:t>hot seat</a:t>
            </a:r>
            <a:r>
              <a:rPr lang="en-GB" sz="2300" b="1">
                <a:solidFill>
                  <a:schemeClr val="accent6"/>
                </a:solidFill>
              </a:rPr>
              <a:t>’</a:t>
            </a:r>
            <a:endParaRPr/>
          </a:p>
        </p:txBody>
      </p:sp>
      <p:pic>
        <p:nvPicPr>
          <p:cNvPr id="253" name="Google Shape;253;p31"/>
          <p:cNvPicPr preferRelativeResize="0"/>
          <p:nvPr/>
        </p:nvPicPr>
        <p:blipFill>
          <a:blip r:embed="rId3">
            <a:alphaModFix/>
          </a:blip>
          <a:stretch>
            <a:fillRect/>
          </a:stretch>
        </p:blipFill>
        <p:spPr>
          <a:xfrm>
            <a:off x="5958000" y="711137"/>
            <a:ext cx="2659116" cy="3980713"/>
          </a:xfrm>
          <a:prstGeom prst="rect">
            <a:avLst/>
          </a:prstGeom>
          <a:noFill/>
          <a:ln>
            <a:noFill/>
          </a:ln>
        </p:spPr>
      </p:pic>
      <p:sp>
        <p:nvSpPr>
          <p:cNvPr id="2" name="Slide Number Placeholder 1">
            <a:extLst>
              <a:ext uri="{FF2B5EF4-FFF2-40B4-BE49-F238E27FC236}">
                <a16:creationId xmlns:a16="http://schemas.microsoft.com/office/drawing/2014/main" id="{85F22ABC-EBE3-8824-F66A-7DAF752A725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D2355"/>
        </a:solidFill>
        <a:effectLst/>
      </p:bgPr>
    </p:bg>
    <p:spTree>
      <p:nvGrpSpPr>
        <p:cNvPr id="1" name="Shape 257"/>
        <p:cNvGrpSpPr/>
        <p:nvPr/>
      </p:nvGrpSpPr>
      <p:grpSpPr>
        <a:xfrm>
          <a:off x="0" y="0"/>
          <a:ext cx="0" cy="0"/>
          <a:chOff x="0" y="0"/>
          <a:chExt cx="0" cy="0"/>
        </a:xfrm>
      </p:grpSpPr>
      <p:sp>
        <p:nvSpPr>
          <p:cNvPr id="258" name="Google Shape;258;p32"/>
          <p:cNvSpPr txBox="1">
            <a:spLocks noGrp="1"/>
          </p:cNvSpPr>
          <p:nvPr>
            <p:ph type="body" idx="1"/>
          </p:nvPr>
        </p:nvSpPr>
        <p:spPr>
          <a:xfrm>
            <a:off x="3237461" y="577825"/>
            <a:ext cx="57417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300" dirty="0" err="1">
                <a:solidFill>
                  <a:schemeClr val="lt1"/>
                </a:solidFill>
              </a:rPr>
              <a:t>Delivereaze</a:t>
            </a:r>
            <a:r>
              <a:rPr lang="en-GB" sz="1300" dirty="0">
                <a:solidFill>
                  <a:schemeClr val="lt1"/>
                </a:solidFill>
              </a:rPr>
              <a:t> is a grocery delivery business that delivers fresh fruit and produce to customers across the country. </a:t>
            </a:r>
            <a:endParaRPr sz="1300" dirty="0">
              <a:solidFill>
                <a:schemeClr val="lt1"/>
              </a:solidFill>
            </a:endParaRPr>
          </a:p>
          <a:p>
            <a:pPr marL="0" lvl="0" indent="0" algn="l" rtl="0">
              <a:spcBef>
                <a:spcPts val="1600"/>
              </a:spcBef>
              <a:spcAft>
                <a:spcPts val="0"/>
              </a:spcAft>
              <a:buNone/>
            </a:pPr>
            <a:r>
              <a:rPr lang="en-GB" sz="1300" dirty="0" err="1">
                <a:solidFill>
                  <a:schemeClr val="lt1"/>
                </a:solidFill>
              </a:rPr>
              <a:t>Fasteatzs</a:t>
            </a:r>
            <a:r>
              <a:rPr lang="en-GB" sz="1300" dirty="0">
                <a:solidFill>
                  <a:schemeClr val="lt1"/>
                </a:solidFill>
              </a:rPr>
              <a:t> is a fast food delivery business that provides delivery services from a range of fast food restaurants to customers through an app.</a:t>
            </a:r>
            <a:endParaRPr sz="1300" dirty="0">
              <a:solidFill>
                <a:schemeClr val="lt1"/>
              </a:solidFill>
            </a:endParaRPr>
          </a:p>
          <a:p>
            <a:pPr marL="0" lvl="0" indent="0" algn="l" rtl="0">
              <a:spcBef>
                <a:spcPts val="1600"/>
              </a:spcBef>
              <a:spcAft>
                <a:spcPts val="0"/>
              </a:spcAft>
              <a:buNone/>
            </a:pPr>
            <a:r>
              <a:rPr lang="en-GB" sz="1300" dirty="0">
                <a:solidFill>
                  <a:schemeClr val="lt1"/>
                </a:solidFill>
              </a:rPr>
              <a:t>Both delivery companies have offices in multiple locations which handle the administrative tasks relating to the business. The delivery drivers must be able to receive orders and provide proof of delivery remotely. </a:t>
            </a:r>
            <a:endParaRPr sz="1300" dirty="0">
              <a:solidFill>
                <a:schemeClr val="lt1"/>
              </a:solidFill>
            </a:endParaRPr>
          </a:p>
          <a:p>
            <a:pPr marL="0" lvl="0" indent="0" algn="l" rtl="0">
              <a:spcBef>
                <a:spcPts val="1600"/>
              </a:spcBef>
              <a:spcAft>
                <a:spcPts val="0"/>
              </a:spcAft>
              <a:buNone/>
            </a:pPr>
            <a:r>
              <a:rPr lang="en-GB" sz="1300" dirty="0">
                <a:solidFill>
                  <a:schemeClr val="lt1"/>
                </a:solidFill>
              </a:rPr>
              <a:t>In small groups, pick </a:t>
            </a:r>
            <a:r>
              <a:rPr lang="en-GB" sz="1300" b="1" dirty="0">
                <a:solidFill>
                  <a:schemeClr val="lt1"/>
                </a:solidFill>
              </a:rPr>
              <a:t>one</a:t>
            </a:r>
            <a:r>
              <a:rPr lang="en-GB" sz="1300" dirty="0">
                <a:solidFill>
                  <a:schemeClr val="lt1"/>
                </a:solidFill>
              </a:rPr>
              <a:t> of the businesses and identify a </a:t>
            </a:r>
            <a:r>
              <a:rPr lang="en-GB" sz="1300" b="1" dirty="0">
                <a:solidFill>
                  <a:schemeClr val="lt1"/>
                </a:solidFill>
              </a:rPr>
              <a:t>list </a:t>
            </a:r>
            <a:r>
              <a:rPr lang="en-GB" sz="1300" dirty="0">
                <a:solidFill>
                  <a:schemeClr val="lt1"/>
                </a:solidFill>
              </a:rPr>
              <a:t>of requirements that the hardware and software solutions for the business need to fulfil.</a:t>
            </a:r>
            <a:endParaRPr sz="1300" dirty="0">
              <a:solidFill>
                <a:schemeClr val="lt1"/>
              </a:solidFill>
            </a:endParaRPr>
          </a:p>
          <a:p>
            <a:pPr marL="0" lvl="0" indent="0" algn="l" rtl="0">
              <a:spcBef>
                <a:spcPts val="1600"/>
              </a:spcBef>
              <a:spcAft>
                <a:spcPts val="1600"/>
              </a:spcAft>
              <a:buNone/>
            </a:pPr>
            <a:r>
              <a:rPr lang="en-GB" sz="1300" dirty="0">
                <a:solidFill>
                  <a:schemeClr val="lt1"/>
                </a:solidFill>
              </a:rPr>
              <a:t>A list of requirements like these is often referred to as </a:t>
            </a:r>
            <a:r>
              <a:rPr lang="en-GB" sz="1300" b="1" dirty="0">
                <a:solidFill>
                  <a:schemeClr val="lt1"/>
                </a:solidFill>
              </a:rPr>
              <a:t>KPIs                        (key performance indicators)</a:t>
            </a:r>
            <a:r>
              <a:rPr lang="en-GB" sz="1300" dirty="0">
                <a:solidFill>
                  <a:schemeClr val="lt1"/>
                </a:solidFill>
              </a:rPr>
              <a:t>.</a:t>
            </a:r>
            <a:r>
              <a:rPr lang="en-GB" sz="1300" b="1" dirty="0">
                <a:solidFill>
                  <a:schemeClr val="lt1"/>
                </a:solidFill>
              </a:rPr>
              <a:t> </a:t>
            </a:r>
            <a:r>
              <a:rPr lang="en-GB" sz="1300" dirty="0">
                <a:solidFill>
                  <a:schemeClr val="lt1"/>
                </a:solidFill>
              </a:rPr>
              <a:t>Sometimes requirements include quantitative KPIs, such as “80% of all deliveries should be made within 48 hours of ordering”.</a:t>
            </a:r>
            <a:endParaRPr sz="1300" dirty="0">
              <a:solidFill>
                <a:schemeClr val="lt1"/>
              </a:solidFill>
            </a:endParaRPr>
          </a:p>
        </p:txBody>
      </p:sp>
      <p:sp>
        <p:nvSpPr>
          <p:cNvPr id="259" name="Google Shape;259;p3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21</a:t>
            </a:fld>
            <a:endParaRPr/>
          </a:p>
        </p:txBody>
      </p:sp>
      <p:sp>
        <p:nvSpPr>
          <p:cNvPr id="260" name="Google Shape;260;p32"/>
          <p:cNvSpPr txBox="1">
            <a:spLocks noGrp="1"/>
          </p:cNvSpPr>
          <p:nvPr>
            <p:ph type="subTitle" idx="3"/>
          </p:nvPr>
        </p:nvSpPr>
        <p:spPr>
          <a:xfrm>
            <a:off x="6840000" y="0"/>
            <a:ext cx="1959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solidFill>
                  <a:schemeClr val="lt1"/>
                </a:solidFill>
              </a:rPr>
              <a:t>Apply it</a:t>
            </a:r>
            <a:endParaRPr>
              <a:solidFill>
                <a:schemeClr val="lt1"/>
              </a:solidFill>
            </a:endParaRPr>
          </a:p>
        </p:txBody>
      </p:sp>
      <p:sp>
        <p:nvSpPr>
          <p:cNvPr id="261" name="Google Shape;261;p32"/>
          <p:cNvSpPr txBox="1">
            <a:spLocks noGrp="1"/>
          </p:cNvSpPr>
          <p:nvPr>
            <p:ph type="title"/>
          </p:nvPr>
        </p:nvSpPr>
        <p:spPr>
          <a:xfrm>
            <a:off x="311400" y="12"/>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solidFill>
                  <a:schemeClr val="lt1"/>
                </a:solidFill>
              </a:rPr>
              <a:t>Apply it – activity </a:t>
            </a:r>
            <a:endParaRPr>
              <a:solidFill>
                <a:schemeClr val="lt1"/>
              </a:solidFill>
            </a:endParaRPr>
          </a:p>
        </p:txBody>
      </p:sp>
      <p:pic>
        <p:nvPicPr>
          <p:cNvPr id="262" name="Google Shape;262;p32"/>
          <p:cNvPicPr preferRelativeResize="0"/>
          <p:nvPr/>
        </p:nvPicPr>
        <p:blipFill>
          <a:blip r:embed="rId3">
            <a:alphaModFix/>
          </a:blip>
          <a:stretch>
            <a:fillRect/>
          </a:stretch>
        </p:blipFill>
        <p:spPr>
          <a:xfrm>
            <a:off x="1611313" y="2191500"/>
            <a:ext cx="1392481" cy="2474799"/>
          </a:xfrm>
          <a:prstGeom prst="rect">
            <a:avLst/>
          </a:prstGeom>
          <a:noFill/>
          <a:ln>
            <a:noFill/>
          </a:ln>
        </p:spPr>
      </p:pic>
      <p:pic>
        <p:nvPicPr>
          <p:cNvPr id="263" name="Google Shape;263;p32"/>
          <p:cNvPicPr preferRelativeResize="0"/>
          <p:nvPr/>
        </p:nvPicPr>
        <p:blipFill>
          <a:blip r:embed="rId4">
            <a:alphaModFix/>
          </a:blip>
          <a:stretch>
            <a:fillRect/>
          </a:stretch>
        </p:blipFill>
        <p:spPr>
          <a:xfrm>
            <a:off x="160304" y="660801"/>
            <a:ext cx="1649449" cy="24747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67"/>
        <p:cNvGrpSpPr/>
        <p:nvPr/>
      </p:nvGrpSpPr>
      <p:grpSpPr>
        <a:xfrm>
          <a:off x="0" y="0"/>
          <a:ext cx="0" cy="0"/>
          <a:chOff x="0" y="0"/>
          <a:chExt cx="0" cy="0"/>
        </a:xfrm>
      </p:grpSpPr>
      <p:sp>
        <p:nvSpPr>
          <p:cNvPr id="268" name="Google Shape;268;p33"/>
          <p:cNvSpPr txBox="1">
            <a:spLocks noGrp="1"/>
          </p:cNvSpPr>
          <p:nvPr>
            <p:ph type="subTitle" idx="2"/>
          </p:nvPr>
        </p:nvSpPr>
        <p:spPr>
          <a:xfrm>
            <a:off x="6840000" y="0"/>
            <a:ext cx="19611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solidFill>
                  <a:schemeClr val="lt1"/>
                </a:solidFill>
              </a:rPr>
              <a:t>Apply it</a:t>
            </a:r>
            <a:endParaRPr>
              <a:solidFill>
                <a:schemeClr val="lt1"/>
              </a:solidFill>
            </a:endParaRPr>
          </a:p>
        </p:txBody>
      </p:sp>
      <p:sp>
        <p:nvSpPr>
          <p:cNvPr id="269" name="Google Shape;269;p33"/>
          <p:cNvSpPr txBox="1">
            <a:spLocks noGrp="1"/>
          </p:cNvSpPr>
          <p:nvPr>
            <p:ph type="title"/>
          </p:nvPr>
        </p:nvSpPr>
        <p:spPr>
          <a:xfrm>
            <a:off x="234700" y="61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solidFill>
                  <a:schemeClr val="lt1"/>
                </a:solidFill>
              </a:rPr>
              <a:t>Apply it – possible solutions </a:t>
            </a:r>
            <a:endParaRPr>
              <a:solidFill>
                <a:schemeClr val="lt1"/>
              </a:solidFill>
            </a:endParaRPr>
          </a:p>
        </p:txBody>
      </p:sp>
      <p:sp>
        <p:nvSpPr>
          <p:cNvPr id="270" name="Google Shape;270;p33"/>
          <p:cNvSpPr txBox="1">
            <a:spLocks noGrp="1"/>
          </p:cNvSpPr>
          <p:nvPr>
            <p:ph type="body" idx="4294967295"/>
          </p:nvPr>
        </p:nvSpPr>
        <p:spPr>
          <a:xfrm>
            <a:off x="310900" y="4117599"/>
            <a:ext cx="8521200" cy="698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a:p>
            <a:pPr marL="457200" lvl="0" indent="0" algn="l" rtl="0">
              <a:spcBef>
                <a:spcPts val="1600"/>
              </a:spcBef>
              <a:spcAft>
                <a:spcPts val="1600"/>
              </a:spcAft>
              <a:buNone/>
            </a:pPr>
            <a:endParaRPr/>
          </a:p>
        </p:txBody>
      </p:sp>
      <p:sp>
        <p:nvSpPr>
          <p:cNvPr id="271" name="Google Shape;271;p3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22</a:t>
            </a:fld>
            <a:endParaRPr/>
          </a:p>
        </p:txBody>
      </p:sp>
      <p:graphicFrame>
        <p:nvGraphicFramePr>
          <p:cNvPr id="272" name="Google Shape;272;p33"/>
          <p:cNvGraphicFramePr/>
          <p:nvPr/>
        </p:nvGraphicFramePr>
        <p:xfrm>
          <a:off x="304538" y="645450"/>
          <a:ext cx="8521200" cy="4245885"/>
        </p:xfrm>
        <a:graphic>
          <a:graphicData uri="http://schemas.openxmlformats.org/drawingml/2006/table">
            <a:tbl>
              <a:tblPr>
                <a:noFill/>
                <a:tableStyleId>{8CAE2B0D-0AB9-44D6-99DB-F9D1D377D2D4}</a:tableStyleId>
              </a:tblPr>
              <a:tblGrid>
                <a:gridCol w="4260600">
                  <a:extLst>
                    <a:ext uri="{9D8B030D-6E8A-4147-A177-3AD203B41FA5}">
                      <a16:colId xmlns:a16="http://schemas.microsoft.com/office/drawing/2014/main" val="20000"/>
                    </a:ext>
                  </a:extLst>
                </a:gridCol>
                <a:gridCol w="4260600">
                  <a:extLst>
                    <a:ext uri="{9D8B030D-6E8A-4147-A177-3AD203B41FA5}">
                      <a16:colId xmlns:a16="http://schemas.microsoft.com/office/drawing/2014/main" val="20001"/>
                    </a:ext>
                  </a:extLst>
                </a:gridCol>
              </a:tblGrid>
              <a:tr h="496875">
                <a:tc>
                  <a:txBody>
                    <a:bodyPr/>
                    <a:lstStyle/>
                    <a:p>
                      <a:pPr marL="0" lvl="0" indent="0" algn="ctr" rtl="0">
                        <a:spcBef>
                          <a:spcPts val="0"/>
                        </a:spcBef>
                        <a:spcAft>
                          <a:spcPts val="0"/>
                        </a:spcAft>
                        <a:buNone/>
                      </a:pPr>
                      <a:r>
                        <a:rPr lang="en-GB" b="1">
                          <a:latin typeface="Quicksand"/>
                          <a:ea typeface="Quicksand"/>
                          <a:cs typeface="Quicksand"/>
                          <a:sym typeface="Quicksand"/>
                        </a:rPr>
                        <a:t>Hardware</a:t>
                      </a:r>
                      <a:endParaRPr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b="1">
                          <a:latin typeface="Quicksand"/>
                          <a:ea typeface="Quicksand"/>
                          <a:cs typeface="Quicksand"/>
                          <a:sym typeface="Quicksand"/>
                        </a:rPr>
                        <a:t>Software</a:t>
                      </a:r>
                      <a:endParaRPr b="1">
                        <a:latin typeface="Quicksand"/>
                        <a:ea typeface="Quicksand"/>
                        <a:cs typeface="Quicksand"/>
                        <a:sym typeface="Quicksand"/>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121900">
                <a:tc>
                  <a:txBody>
                    <a:bodyPr/>
                    <a:lstStyle/>
                    <a:p>
                      <a:pPr marL="0" lvl="0" indent="0" algn="l" rtl="0">
                        <a:spcBef>
                          <a:spcPts val="0"/>
                        </a:spcBef>
                        <a:spcAft>
                          <a:spcPts val="0"/>
                        </a:spcAft>
                        <a:buNone/>
                      </a:pPr>
                      <a:r>
                        <a:rPr lang="en-GB" sz="1300" dirty="0">
                          <a:latin typeface="Handlee"/>
                          <a:ea typeface="Handlee"/>
                          <a:cs typeface="Handlee"/>
                          <a:sym typeface="Handlee"/>
                        </a:rPr>
                        <a:t>The administrative teams need hardware devices that enable them to:</a:t>
                      </a:r>
                      <a:endParaRPr sz="1300" dirty="0">
                        <a:latin typeface="Handlee"/>
                        <a:ea typeface="Handlee"/>
                        <a:cs typeface="Handlee"/>
                        <a:sym typeface="Handlee"/>
                      </a:endParaRPr>
                    </a:p>
                    <a:p>
                      <a:pPr marL="0" lvl="0" indent="0" algn="l" rtl="0">
                        <a:spcBef>
                          <a:spcPts val="0"/>
                        </a:spcBef>
                        <a:spcAft>
                          <a:spcPts val="0"/>
                        </a:spcAft>
                        <a:buNone/>
                      </a:pPr>
                      <a:endParaRPr sz="1300" dirty="0">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solidFill>
                            <a:schemeClr val="dk1"/>
                          </a:solidFill>
                          <a:latin typeface="Handlee"/>
                          <a:ea typeface="Handlee"/>
                          <a:cs typeface="Handlee"/>
                          <a:sym typeface="Handlee"/>
                        </a:rPr>
                        <a:t>Connect to a network to enable collaboration and access to shared resources</a:t>
                      </a:r>
                      <a:endParaRPr sz="1300" dirty="0">
                        <a:solidFill>
                          <a:schemeClr val="dk1"/>
                        </a:solidFill>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latin typeface="Handlee"/>
                          <a:ea typeface="Handlee"/>
                          <a:cs typeface="Handlee"/>
                          <a:sym typeface="Handlee"/>
                        </a:rPr>
                        <a:t>Access applications to book and schedule deliveries</a:t>
                      </a:r>
                      <a:endParaRPr sz="1300" dirty="0">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latin typeface="Handlee"/>
                          <a:ea typeface="Handlee"/>
                          <a:cs typeface="Handlee"/>
                          <a:sym typeface="Handlee"/>
                        </a:rPr>
                        <a:t>Communicate with customers</a:t>
                      </a:r>
                      <a:endParaRPr sz="1300" dirty="0">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latin typeface="Handlee"/>
                          <a:ea typeface="Handlee"/>
                          <a:cs typeface="Handlee"/>
                          <a:sym typeface="Handlee"/>
                        </a:rPr>
                        <a:t>Access applications to perform administrative tasks such as writing emails and generating documents  </a:t>
                      </a:r>
                      <a:endParaRPr sz="1300" dirty="0">
                        <a:latin typeface="Handlee"/>
                        <a:ea typeface="Handlee"/>
                        <a:cs typeface="Handlee"/>
                        <a:sym typeface="Handlee"/>
                      </a:endParaRPr>
                    </a:p>
                    <a:p>
                      <a:pPr marL="0" lvl="0" indent="0" algn="l" rtl="0">
                        <a:spcBef>
                          <a:spcPts val="0"/>
                        </a:spcBef>
                        <a:spcAft>
                          <a:spcPts val="0"/>
                        </a:spcAft>
                        <a:buNone/>
                      </a:pPr>
                      <a:endParaRPr sz="1300" dirty="0">
                        <a:latin typeface="Handlee"/>
                        <a:ea typeface="Handlee"/>
                        <a:cs typeface="Handlee"/>
                        <a:sym typeface="Handlee"/>
                      </a:endParaRPr>
                    </a:p>
                    <a:p>
                      <a:pPr marL="0" lvl="0" indent="0" algn="l" rtl="0">
                        <a:spcBef>
                          <a:spcPts val="0"/>
                        </a:spcBef>
                        <a:spcAft>
                          <a:spcPts val="0"/>
                        </a:spcAft>
                        <a:buNone/>
                      </a:pPr>
                      <a:r>
                        <a:rPr lang="en-GB" sz="1300" dirty="0">
                          <a:latin typeface="Handlee"/>
                          <a:ea typeface="Handlee"/>
                          <a:cs typeface="Handlee"/>
                          <a:sym typeface="Handlee"/>
                        </a:rPr>
                        <a:t>The delivery drivers need hardware devices that enable them to:</a:t>
                      </a:r>
                      <a:endParaRPr sz="1300" dirty="0">
                        <a:latin typeface="Handlee"/>
                        <a:ea typeface="Handlee"/>
                        <a:cs typeface="Handlee"/>
                        <a:sym typeface="Handlee"/>
                      </a:endParaRPr>
                    </a:p>
                    <a:p>
                      <a:pPr marL="0" lvl="0" indent="0" algn="l" rtl="0">
                        <a:spcBef>
                          <a:spcPts val="0"/>
                        </a:spcBef>
                        <a:spcAft>
                          <a:spcPts val="0"/>
                        </a:spcAft>
                        <a:buNone/>
                      </a:pPr>
                      <a:endParaRPr sz="1300" dirty="0">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latin typeface="Handlee"/>
                          <a:ea typeface="Handlee"/>
                          <a:cs typeface="Handlee"/>
                          <a:sym typeface="Handlee"/>
                        </a:rPr>
                        <a:t>Connect to the office- and work-based systems remotely</a:t>
                      </a:r>
                      <a:endParaRPr sz="1300" dirty="0">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latin typeface="Handlee"/>
                          <a:ea typeface="Handlee"/>
                          <a:cs typeface="Handlee"/>
                          <a:sym typeface="Handlee"/>
                        </a:rPr>
                        <a:t>Move around easily</a:t>
                      </a:r>
                      <a:endParaRPr sz="1300" dirty="0">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latin typeface="Handlee"/>
                          <a:ea typeface="Handlee"/>
                          <a:cs typeface="Handlee"/>
                          <a:sym typeface="Handlee"/>
                        </a:rPr>
                        <a:t>Provide proof of delivery </a:t>
                      </a:r>
                      <a:endParaRPr sz="1300" dirty="0">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latin typeface="Handlee"/>
                          <a:ea typeface="Handlee"/>
                          <a:cs typeface="Handlee"/>
                          <a:sym typeface="Handlee"/>
                        </a:rPr>
                        <a:t>Provide a way of contacting customers and head office</a:t>
                      </a:r>
                      <a:endParaRPr sz="1300" dirty="0">
                        <a:latin typeface="Handlee"/>
                        <a:ea typeface="Handlee"/>
                        <a:cs typeface="Handlee"/>
                        <a:sym typeface="Handlee"/>
                      </a:endParaRPr>
                    </a:p>
                  </a:txBody>
                  <a:tcPr marL="91425" marR="91425" marT="91425" marB="91425">
                    <a:lnT w="9525" cap="flat" cmpd="sng">
                      <a:solidFill>
                        <a:srgbClr val="9E9E9E"/>
                      </a:solidFill>
                      <a:prstDash val="solid"/>
                      <a:round/>
                      <a:headEnd type="none" w="sm" len="sm"/>
                      <a:tailEnd type="none" w="sm" len="sm"/>
                    </a:lnT>
                    <a:solidFill>
                      <a:schemeClr val="lt1"/>
                    </a:solidFill>
                  </a:tcPr>
                </a:tc>
                <a:tc>
                  <a:txBody>
                    <a:bodyPr/>
                    <a:lstStyle/>
                    <a:p>
                      <a:pPr marL="0" lvl="0" indent="0" algn="l" rtl="0">
                        <a:spcBef>
                          <a:spcPts val="0"/>
                        </a:spcBef>
                        <a:spcAft>
                          <a:spcPts val="0"/>
                        </a:spcAft>
                        <a:buNone/>
                      </a:pPr>
                      <a:r>
                        <a:rPr lang="en-GB" sz="1300" dirty="0">
                          <a:latin typeface="Handlee"/>
                          <a:ea typeface="Handlee"/>
                          <a:cs typeface="Handlee"/>
                          <a:sym typeface="Handlee"/>
                        </a:rPr>
                        <a:t>The administrative teams need software solutions that enable them to:</a:t>
                      </a:r>
                      <a:endParaRPr sz="1300" dirty="0">
                        <a:latin typeface="Handlee"/>
                        <a:ea typeface="Handlee"/>
                        <a:cs typeface="Handlee"/>
                        <a:sym typeface="Handlee"/>
                      </a:endParaRPr>
                    </a:p>
                    <a:p>
                      <a:pPr marL="0" lvl="0" indent="0" algn="l" rtl="0">
                        <a:spcBef>
                          <a:spcPts val="0"/>
                        </a:spcBef>
                        <a:spcAft>
                          <a:spcPts val="0"/>
                        </a:spcAft>
                        <a:buNone/>
                      </a:pPr>
                      <a:endParaRPr sz="1300" dirty="0">
                        <a:latin typeface="Handlee"/>
                        <a:ea typeface="Handlee"/>
                        <a:cs typeface="Handlee"/>
                        <a:sym typeface="Handlee"/>
                      </a:endParaRPr>
                    </a:p>
                    <a:p>
                      <a:pPr marL="457200" lvl="0" indent="-311150" algn="l" rtl="0">
                        <a:spcBef>
                          <a:spcPts val="0"/>
                        </a:spcBef>
                        <a:spcAft>
                          <a:spcPts val="0"/>
                        </a:spcAft>
                        <a:buClr>
                          <a:schemeClr val="dk1"/>
                        </a:buClr>
                        <a:buSzPts val="1300"/>
                        <a:buFont typeface="Handlee"/>
                        <a:buChar char="●"/>
                      </a:pPr>
                      <a:r>
                        <a:rPr lang="en-GB" sz="1300" dirty="0">
                          <a:solidFill>
                            <a:schemeClr val="dk1"/>
                          </a:solidFill>
                          <a:latin typeface="Handlee"/>
                          <a:ea typeface="Handlee"/>
                          <a:cs typeface="Handlee"/>
                          <a:sym typeface="Handlee"/>
                        </a:rPr>
                        <a:t>Perform administrative tasks such as writing emails, generating documents, creating sales reports, etc.  </a:t>
                      </a:r>
                      <a:endParaRPr sz="1300" dirty="0">
                        <a:solidFill>
                          <a:schemeClr val="dk1"/>
                        </a:solidFill>
                        <a:latin typeface="Handlee"/>
                        <a:ea typeface="Handlee"/>
                        <a:cs typeface="Handlee"/>
                        <a:sym typeface="Handlee"/>
                      </a:endParaRPr>
                    </a:p>
                    <a:p>
                      <a:pPr marL="457200" lvl="0" indent="-311150" algn="l" rtl="0">
                        <a:spcBef>
                          <a:spcPts val="0"/>
                        </a:spcBef>
                        <a:spcAft>
                          <a:spcPts val="0"/>
                        </a:spcAft>
                        <a:buClr>
                          <a:schemeClr val="dk1"/>
                        </a:buClr>
                        <a:buSzPts val="1300"/>
                        <a:buFont typeface="Handlee"/>
                        <a:buChar char="●"/>
                      </a:pPr>
                      <a:r>
                        <a:rPr lang="en-GB" sz="1300" dirty="0">
                          <a:solidFill>
                            <a:schemeClr val="dk1"/>
                          </a:solidFill>
                          <a:latin typeface="Handlee"/>
                          <a:ea typeface="Handlee"/>
                          <a:cs typeface="Handlee"/>
                          <a:sym typeface="Handlee"/>
                        </a:rPr>
                        <a:t>Keep their devices and network secure</a:t>
                      </a:r>
                      <a:endParaRPr sz="1300" dirty="0">
                        <a:solidFill>
                          <a:schemeClr val="dk1"/>
                        </a:solidFill>
                        <a:latin typeface="Handlee"/>
                        <a:ea typeface="Handlee"/>
                        <a:cs typeface="Handlee"/>
                        <a:sym typeface="Handlee"/>
                      </a:endParaRPr>
                    </a:p>
                    <a:p>
                      <a:pPr marL="457200" lvl="0" indent="-311150" algn="l" rtl="0">
                        <a:spcBef>
                          <a:spcPts val="0"/>
                        </a:spcBef>
                        <a:spcAft>
                          <a:spcPts val="0"/>
                        </a:spcAft>
                        <a:buClr>
                          <a:schemeClr val="dk1"/>
                        </a:buClr>
                        <a:buSzPts val="1300"/>
                        <a:buFont typeface="Handlee"/>
                        <a:buChar char="●"/>
                      </a:pPr>
                      <a:r>
                        <a:rPr lang="en-GB" sz="1300" dirty="0">
                          <a:solidFill>
                            <a:schemeClr val="dk1"/>
                          </a:solidFill>
                          <a:latin typeface="Handlee"/>
                          <a:ea typeface="Handlee"/>
                          <a:cs typeface="Handlee"/>
                          <a:sym typeface="Handlee"/>
                        </a:rPr>
                        <a:t>Book and schedule deliveries </a:t>
                      </a:r>
                      <a:endParaRPr sz="1300" dirty="0">
                        <a:solidFill>
                          <a:schemeClr val="dk1"/>
                        </a:solidFill>
                        <a:latin typeface="Handlee"/>
                        <a:ea typeface="Handlee"/>
                        <a:cs typeface="Handlee"/>
                        <a:sym typeface="Handlee"/>
                      </a:endParaRPr>
                    </a:p>
                    <a:p>
                      <a:pPr marL="457200" lvl="0" indent="-311150" algn="l" rtl="0">
                        <a:spcBef>
                          <a:spcPts val="0"/>
                        </a:spcBef>
                        <a:spcAft>
                          <a:spcPts val="0"/>
                        </a:spcAft>
                        <a:buClr>
                          <a:schemeClr val="dk1"/>
                        </a:buClr>
                        <a:buSzPts val="1300"/>
                        <a:buFont typeface="Handlee"/>
                        <a:buChar char="●"/>
                      </a:pPr>
                      <a:r>
                        <a:rPr lang="en-GB" sz="1300" dirty="0">
                          <a:solidFill>
                            <a:schemeClr val="dk1"/>
                          </a:solidFill>
                          <a:latin typeface="Handlee"/>
                          <a:ea typeface="Handlee"/>
                          <a:cs typeface="Handlee"/>
                          <a:sym typeface="Handlee"/>
                        </a:rPr>
                        <a:t>Access web-based services </a:t>
                      </a:r>
                      <a:endParaRPr sz="1300" dirty="0">
                        <a:solidFill>
                          <a:schemeClr val="dk1"/>
                        </a:solidFill>
                        <a:latin typeface="Handlee"/>
                        <a:ea typeface="Handlee"/>
                        <a:cs typeface="Handlee"/>
                        <a:sym typeface="Handlee"/>
                      </a:endParaRPr>
                    </a:p>
                    <a:p>
                      <a:pPr marL="0" lvl="0" indent="0" algn="l" rtl="0">
                        <a:spcBef>
                          <a:spcPts val="0"/>
                        </a:spcBef>
                        <a:spcAft>
                          <a:spcPts val="0"/>
                        </a:spcAft>
                        <a:buNone/>
                      </a:pPr>
                      <a:endParaRPr sz="1300" dirty="0">
                        <a:latin typeface="Handlee"/>
                        <a:ea typeface="Handlee"/>
                        <a:cs typeface="Handlee"/>
                        <a:sym typeface="Handlee"/>
                      </a:endParaRPr>
                    </a:p>
                    <a:p>
                      <a:pPr marL="0" lvl="0" indent="0" algn="l" rtl="0">
                        <a:spcBef>
                          <a:spcPts val="0"/>
                        </a:spcBef>
                        <a:spcAft>
                          <a:spcPts val="0"/>
                        </a:spcAft>
                        <a:buNone/>
                      </a:pPr>
                      <a:endParaRPr sz="1300" dirty="0">
                        <a:latin typeface="Handlee"/>
                        <a:ea typeface="Handlee"/>
                        <a:cs typeface="Handlee"/>
                        <a:sym typeface="Handlee"/>
                      </a:endParaRPr>
                    </a:p>
                    <a:p>
                      <a:pPr marL="0" lvl="0" indent="0" algn="l" rtl="0">
                        <a:spcBef>
                          <a:spcPts val="0"/>
                        </a:spcBef>
                        <a:spcAft>
                          <a:spcPts val="0"/>
                        </a:spcAft>
                        <a:buNone/>
                      </a:pPr>
                      <a:r>
                        <a:rPr lang="en-GB" sz="1300" dirty="0">
                          <a:latin typeface="Handlee"/>
                          <a:ea typeface="Handlee"/>
                          <a:cs typeface="Handlee"/>
                          <a:sym typeface="Handlee"/>
                        </a:rPr>
                        <a:t>The delivery drivers need software solutions that enable them to: </a:t>
                      </a:r>
                      <a:endParaRPr sz="1300" dirty="0">
                        <a:latin typeface="Handlee"/>
                        <a:ea typeface="Handlee"/>
                        <a:cs typeface="Handlee"/>
                        <a:sym typeface="Handlee"/>
                      </a:endParaRPr>
                    </a:p>
                    <a:p>
                      <a:pPr marL="0" lvl="0" indent="0" algn="l" rtl="0">
                        <a:spcBef>
                          <a:spcPts val="0"/>
                        </a:spcBef>
                        <a:spcAft>
                          <a:spcPts val="0"/>
                        </a:spcAft>
                        <a:buNone/>
                      </a:pPr>
                      <a:endParaRPr sz="1300" dirty="0">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latin typeface="Handlee"/>
                          <a:ea typeface="Handlee"/>
                          <a:cs typeface="Handlee"/>
                          <a:sym typeface="Handlee"/>
                        </a:rPr>
                        <a:t>Access specific applications that allow them to see and monitor bookings</a:t>
                      </a:r>
                      <a:endParaRPr sz="1300" dirty="0">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latin typeface="Handlee"/>
                          <a:ea typeface="Handlee"/>
                          <a:cs typeface="Handlee"/>
                          <a:sym typeface="Handlee"/>
                        </a:rPr>
                        <a:t>Access maps and navigation tools to find delivery locations</a:t>
                      </a:r>
                      <a:endParaRPr sz="1300" dirty="0">
                        <a:latin typeface="Handlee"/>
                        <a:ea typeface="Handlee"/>
                        <a:cs typeface="Handlee"/>
                        <a:sym typeface="Handlee"/>
                      </a:endParaRPr>
                    </a:p>
                    <a:p>
                      <a:pPr marL="457200" lvl="0" indent="-311150" algn="l" rtl="0">
                        <a:spcBef>
                          <a:spcPts val="0"/>
                        </a:spcBef>
                        <a:spcAft>
                          <a:spcPts val="0"/>
                        </a:spcAft>
                        <a:buSzPts val="1300"/>
                        <a:buFont typeface="Handlee"/>
                        <a:buChar char="●"/>
                      </a:pPr>
                      <a:r>
                        <a:rPr lang="en-GB" sz="1300" dirty="0">
                          <a:latin typeface="Handlee"/>
                          <a:ea typeface="Handlee"/>
                          <a:cs typeface="Handlee"/>
                          <a:sym typeface="Handlee"/>
                        </a:rPr>
                        <a:t>Access web-based services</a:t>
                      </a:r>
                      <a:endParaRPr sz="1300" dirty="0">
                        <a:latin typeface="Handlee"/>
                        <a:ea typeface="Handlee"/>
                        <a:cs typeface="Handlee"/>
                        <a:sym typeface="Handlee"/>
                      </a:endParaRPr>
                    </a:p>
                  </a:txBody>
                  <a:tcPr marL="91425" marR="91425" marT="91425" marB="91425">
                    <a:lnT w="9525" cap="flat" cmpd="sng">
                      <a:solidFill>
                        <a:srgbClr val="9E9E9E"/>
                      </a:solidFill>
                      <a:prstDash val="solid"/>
                      <a:round/>
                      <a:headEnd type="none" w="sm" len="sm"/>
                      <a:tailEnd type="none" w="sm" len="sm"/>
                    </a:lnT>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6"/>
        <p:cNvGrpSpPr/>
        <p:nvPr/>
      </p:nvGrpSpPr>
      <p:grpSpPr>
        <a:xfrm>
          <a:off x="0" y="0"/>
          <a:ext cx="0" cy="0"/>
          <a:chOff x="0" y="0"/>
          <a:chExt cx="0" cy="0"/>
        </a:xfrm>
      </p:grpSpPr>
      <p:sp>
        <p:nvSpPr>
          <p:cNvPr id="277" name="Google Shape;277;p34"/>
          <p:cNvSpPr txBox="1">
            <a:spLocks noGrp="1"/>
          </p:cNvSpPr>
          <p:nvPr>
            <p:ph type="body" idx="2"/>
          </p:nvPr>
        </p:nvSpPr>
        <p:spPr>
          <a:xfrm>
            <a:off x="375950" y="1017725"/>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700" b="1" dirty="0"/>
              <a:t>In this lesson, you…</a:t>
            </a:r>
            <a:endParaRPr sz="1700" dirty="0"/>
          </a:p>
          <a:p>
            <a:pPr marL="457200" lvl="0" indent="-323850" algn="l" rtl="0">
              <a:lnSpc>
                <a:spcPct val="150000"/>
              </a:lnSpc>
              <a:spcBef>
                <a:spcPts val="1600"/>
              </a:spcBef>
              <a:spcAft>
                <a:spcPts val="0"/>
              </a:spcAft>
              <a:buClr>
                <a:schemeClr val="accent6"/>
              </a:buClr>
              <a:buSzPts val="1500"/>
              <a:buChar char="●"/>
            </a:pPr>
            <a:r>
              <a:rPr lang="en-GB" sz="1500" b="1" dirty="0"/>
              <a:t>Identified</a:t>
            </a:r>
            <a:r>
              <a:rPr lang="en-GB" sz="1500" dirty="0"/>
              <a:t> the purpose of software used in computer systems</a:t>
            </a:r>
            <a:endParaRPr sz="1500" dirty="0"/>
          </a:p>
          <a:p>
            <a:pPr marL="457200" lvl="0" indent="-323850" algn="l" rtl="0">
              <a:lnSpc>
                <a:spcPct val="150000"/>
              </a:lnSpc>
              <a:spcBef>
                <a:spcPts val="0"/>
              </a:spcBef>
              <a:spcAft>
                <a:spcPts val="0"/>
              </a:spcAft>
              <a:buClr>
                <a:schemeClr val="accent6"/>
              </a:buClr>
              <a:buSzPts val="1500"/>
              <a:buChar char="●"/>
            </a:pPr>
            <a:r>
              <a:rPr lang="en-GB" sz="1500" b="1"/>
              <a:t>Compared</a:t>
            </a:r>
            <a:r>
              <a:rPr lang="en-GB" sz="1500"/>
              <a:t> different types of software, considering purpose and features</a:t>
            </a:r>
            <a:endParaRPr sz="1500" dirty="0"/>
          </a:p>
          <a:p>
            <a:pPr marL="457200" lvl="0" indent="-323850" algn="l" rtl="0">
              <a:lnSpc>
                <a:spcPct val="150000"/>
              </a:lnSpc>
              <a:spcBef>
                <a:spcPts val="0"/>
              </a:spcBef>
              <a:spcAft>
                <a:spcPts val="0"/>
              </a:spcAft>
              <a:buClr>
                <a:schemeClr val="accent6"/>
              </a:buClr>
              <a:buSzPts val="1500"/>
              <a:buChar char="●"/>
            </a:pPr>
            <a:r>
              <a:rPr lang="en-GB" sz="1500" b="1" dirty="0"/>
              <a:t>Explored</a:t>
            </a:r>
            <a:r>
              <a:rPr lang="en-GB" sz="1500" dirty="0"/>
              <a:t> the role of the operating system</a:t>
            </a:r>
            <a:endParaRPr sz="1500" dirty="0"/>
          </a:p>
          <a:p>
            <a:pPr marL="457200" lvl="0" indent="-323850" algn="l" rtl="0">
              <a:lnSpc>
                <a:spcPct val="150000"/>
              </a:lnSpc>
              <a:spcBef>
                <a:spcPts val="0"/>
              </a:spcBef>
              <a:spcAft>
                <a:spcPts val="0"/>
              </a:spcAft>
              <a:buClr>
                <a:schemeClr val="accent6"/>
              </a:buClr>
              <a:buSzPts val="1500"/>
              <a:buChar char="●"/>
            </a:pPr>
            <a:r>
              <a:rPr lang="en-GB" sz="1500" b="1" dirty="0"/>
              <a:t>Applied</a:t>
            </a:r>
            <a:r>
              <a:rPr lang="en-GB" sz="1500" dirty="0"/>
              <a:t> your knowledge of computer systems and software to real-world scenarios</a:t>
            </a:r>
            <a:endParaRPr sz="1500" dirty="0"/>
          </a:p>
        </p:txBody>
      </p:sp>
      <p:sp>
        <p:nvSpPr>
          <p:cNvPr id="278" name="Google Shape;278;p34"/>
          <p:cNvSpPr txBox="1">
            <a:spLocks noGrp="1"/>
          </p:cNvSpPr>
          <p:nvPr>
            <p:ph type="title"/>
          </p:nvPr>
        </p:nvSpPr>
        <p:spPr>
          <a:xfrm>
            <a:off x="311400" y="3096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Next lesson</a:t>
            </a:r>
            <a:endParaRPr/>
          </a:p>
        </p:txBody>
      </p:sp>
      <p:sp>
        <p:nvSpPr>
          <p:cNvPr id="279" name="Google Shape;279;p34"/>
          <p:cNvSpPr txBox="1">
            <a:spLocks noGrp="1"/>
          </p:cNvSpPr>
          <p:nvPr>
            <p:ph type="body" idx="1"/>
          </p:nvPr>
        </p:nvSpPr>
        <p:spPr>
          <a:xfrm>
            <a:off x="4911637" y="101647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sz="1700" b="1"/>
              <a:t>Next lesson, you will…</a:t>
            </a:r>
            <a:endParaRPr sz="1700" b="1"/>
          </a:p>
          <a:p>
            <a:pPr marL="0" lvl="0" indent="0" algn="l" rtl="0">
              <a:lnSpc>
                <a:spcPct val="115000"/>
              </a:lnSpc>
              <a:spcBef>
                <a:spcPts val="0"/>
              </a:spcBef>
              <a:spcAft>
                <a:spcPts val="0"/>
              </a:spcAft>
              <a:buSzPts val="1800"/>
              <a:buNone/>
            </a:pPr>
            <a:endParaRPr sz="1700" b="1"/>
          </a:p>
          <a:p>
            <a:pPr marL="457200" lvl="0" indent="-323850" algn="l" rtl="0">
              <a:lnSpc>
                <a:spcPct val="150000"/>
              </a:lnSpc>
              <a:spcBef>
                <a:spcPts val="0"/>
              </a:spcBef>
              <a:spcAft>
                <a:spcPts val="0"/>
              </a:spcAft>
              <a:buClr>
                <a:schemeClr val="accent6"/>
              </a:buClr>
              <a:buSzPts val="1500"/>
              <a:buChar char="●"/>
            </a:pPr>
            <a:r>
              <a:rPr lang="en-GB" sz="1500" b="1"/>
              <a:t>Identify </a:t>
            </a:r>
            <a:r>
              <a:rPr lang="en-GB" sz="1500"/>
              <a:t>the features of physical storage systems</a:t>
            </a:r>
            <a:endParaRPr sz="1500"/>
          </a:p>
          <a:p>
            <a:pPr marL="457200" lvl="0" indent="-323850" algn="l" rtl="0">
              <a:lnSpc>
                <a:spcPct val="150000"/>
              </a:lnSpc>
              <a:spcBef>
                <a:spcPts val="0"/>
              </a:spcBef>
              <a:spcAft>
                <a:spcPts val="0"/>
              </a:spcAft>
              <a:buClr>
                <a:schemeClr val="accent6"/>
              </a:buClr>
              <a:buSzPts val="1500"/>
              <a:buChar char="●"/>
            </a:pPr>
            <a:r>
              <a:rPr lang="en-GB" sz="1500" b="1"/>
              <a:t>Describe </a:t>
            </a:r>
            <a:r>
              <a:rPr lang="en-GB" sz="1500"/>
              <a:t>the role of main memory and its key characteristics</a:t>
            </a:r>
            <a:endParaRPr sz="1500"/>
          </a:p>
          <a:p>
            <a:pPr marL="457200" lvl="0" indent="-323850" algn="l" rtl="0">
              <a:lnSpc>
                <a:spcPct val="150000"/>
              </a:lnSpc>
              <a:spcBef>
                <a:spcPts val="0"/>
              </a:spcBef>
              <a:spcAft>
                <a:spcPts val="0"/>
              </a:spcAft>
              <a:buClr>
                <a:schemeClr val="accent6"/>
              </a:buClr>
              <a:buSzPts val="1500"/>
              <a:buChar char="●"/>
            </a:pPr>
            <a:r>
              <a:rPr lang="en-GB" sz="1500" b="1"/>
              <a:t>Recognise </a:t>
            </a:r>
            <a:r>
              <a:rPr lang="en-GB" sz="1500"/>
              <a:t>the need for secondary storage </a:t>
            </a:r>
            <a:endParaRPr sz="1500"/>
          </a:p>
          <a:p>
            <a:pPr marL="457200" lvl="0" indent="-323850" algn="l" rtl="0">
              <a:lnSpc>
                <a:spcPct val="150000"/>
              </a:lnSpc>
              <a:spcBef>
                <a:spcPts val="0"/>
              </a:spcBef>
              <a:spcAft>
                <a:spcPts val="0"/>
              </a:spcAft>
              <a:buClr>
                <a:schemeClr val="accent6"/>
              </a:buClr>
              <a:buSzPts val="1500"/>
              <a:buChar char="●"/>
            </a:pPr>
            <a:r>
              <a:rPr lang="en-GB" sz="1500" b="1"/>
              <a:t>Compare</a:t>
            </a:r>
            <a:r>
              <a:rPr lang="en-GB" sz="1500"/>
              <a:t> the different types of physical storage and recovery systems</a:t>
            </a:r>
            <a:endParaRPr sz="1500"/>
          </a:p>
        </p:txBody>
      </p:sp>
      <p:sp>
        <p:nvSpPr>
          <p:cNvPr id="280" name="Google Shape;280;p34"/>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Summary</a:t>
            </a:r>
            <a:endParaRPr/>
          </a:p>
        </p:txBody>
      </p:sp>
      <p:sp>
        <p:nvSpPr>
          <p:cNvPr id="2" name="Slide Number Placeholder 1">
            <a:extLst>
              <a:ext uri="{FF2B5EF4-FFF2-40B4-BE49-F238E27FC236}">
                <a16:creationId xmlns:a16="http://schemas.microsoft.com/office/drawing/2014/main" id="{53FC1514-B021-E490-17CA-141762B33F9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23</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3</a:t>
            </a:fld>
            <a:endParaRPr/>
          </a:p>
        </p:txBody>
      </p:sp>
      <p:sp>
        <p:nvSpPr>
          <p:cNvPr id="99" name="Google Shape;99;p14"/>
          <p:cNvSpPr txBox="1">
            <a:spLocks noGrp="1"/>
          </p:cNvSpPr>
          <p:nvPr>
            <p:ph type="subTitle" idx="3"/>
          </p:nvPr>
        </p:nvSpPr>
        <p:spPr>
          <a:xfrm>
            <a:off x="6840000" y="0"/>
            <a:ext cx="19608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Starter activity</a:t>
            </a:r>
            <a:endParaRPr/>
          </a:p>
        </p:txBody>
      </p:sp>
      <p:sp>
        <p:nvSpPr>
          <p:cNvPr id="100" name="Google Shape;100;p14"/>
          <p:cNvSpPr txBox="1"/>
          <p:nvPr/>
        </p:nvSpPr>
        <p:spPr>
          <a:xfrm>
            <a:off x="337400" y="4487600"/>
            <a:ext cx="849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i="1">
                <a:latin typeface="Quicksand"/>
                <a:ea typeface="Quicksand"/>
                <a:cs typeface="Quicksand"/>
                <a:sym typeface="Quicksand"/>
              </a:rPr>
              <a:t>What is an operating system and what does it do?</a:t>
            </a:r>
            <a:endParaRPr b="1" i="1">
              <a:latin typeface="Quicksand"/>
              <a:ea typeface="Quicksand"/>
              <a:cs typeface="Quicksand"/>
              <a:sym typeface="Quicksand"/>
            </a:endParaRPr>
          </a:p>
        </p:txBody>
      </p:sp>
      <p:pic>
        <p:nvPicPr>
          <p:cNvPr id="101" name="Google Shape;101;p14" title="A2 Software.mp4">
            <a:hlinkClick r:id="rId4"/>
          </p:cNvPr>
          <p:cNvPicPr preferRelativeResize="0"/>
          <p:nvPr/>
        </p:nvPicPr>
        <p:blipFill>
          <a:blip r:embed="rId5">
            <a:alphaModFix/>
          </a:blip>
          <a:stretch>
            <a:fillRect/>
          </a:stretch>
        </p:blipFill>
        <p:spPr>
          <a:xfrm>
            <a:off x="1133155" y="466500"/>
            <a:ext cx="6877690" cy="3868700"/>
          </a:xfrm>
          <a:prstGeom prst="rect">
            <a:avLst/>
          </a:prstGeom>
          <a:noFill/>
          <a:ln w="19050" cap="flat" cmpd="sng">
            <a:solidFill>
              <a:schemeClr val="dk1"/>
            </a:solidFill>
            <a:prstDash val="solid"/>
            <a:round/>
            <a:headEnd type="none" w="sm" len="sm"/>
            <a:tailEnd type="none" w="sm" len="sm"/>
          </a:ln>
        </p:spPr>
      </p:pic>
      <p:pic>
        <p:nvPicPr>
          <p:cNvPr id="3" name="Online Media 2" title="A0 Introduction: Operating Systems">
            <a:hlinkClick r:id="" action="ppaction://media"/>
            <a:extLst>
              <a:ext uri="{FF2B5EF4-FFF2-40B4-BE49-F238E27FC236}">
                <a16:creationId xmlns:a16="http://schemas.microsoft.com/office/drawing/2014/main" id="{75B88E67-9660-9436-6E8C-64AF2B332E41}"/>
              </a:ext>
            </a:extLst>
          </p:cNvPr>
          <p:cNvPicPr>
            <a:picLocks noRot="1" noChangeAspect="1"/>
          </p:cNvPicPr>
          <p:nvPr>
            <a:videoFile r:link="rId1"/>
          </p:nvPr>
        </p:nvPicPr>
        <p:blipFill>
          <a:blip r:embed="rId6"/>
          <a:stretch>
            <a:fillRect/>
          </a:stretch>
        </p:blipFill>
        <p:spPr>
          <a:xfrm>
            <a:off x="1128026" y="460920"/>
            <a:ext cx="6877690" cy="3874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5"/>
        <p:cNvGrpSpPr/>
        <p:nvPr/>
      </p:nvGrpSpPr>
      <p:grpSpPr>
        <a:xfrm>
          <a:off x="0" y="0"/>
          <a:ext cx="0" cy="0"/>
          <a:chOff x="0" y="0"/>
          <a:chExt cx="0" cy="0"/>
        </a:xfrm>
      </p:grpSpPr>
      <p:sp>
        <p:nvSpPr>
          <p:cNvPr id="106" name="Google Shape;106;p15"/>
          <p:cNvSpPr txBox="1">
            <a:spLocks noGrp="1"/>
          </p:cNvSpPr>
          <p:nvPr>
            <p:ph type="body" idx="1"/>
          </p:nvPr>
        </p:nvSpPr>
        <p:spPr>
          <a:xfrm>
            <a:off x="310900" y="1017725"/>
            <a:ext cx="4822500" cy="38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In this lesson, you will:</a:t>
            </a:r>
            <a:endParaRPr sz="1600" b="1"/>
          </a:p>
          <a:p>
            <a:pPr marL="457200" lvl="0" indent="-330200" algn="l" rtl="0">
              <a:lnSpc>
                <a:spcPct val="150000"/>
              </a:lnSpc>
              <a:spcBef>
                <a:spcPts val="1600"/>
              </a:spcBef>
              <a:spcAft>
                <a:spcPts val="0"/>
              </a:spcAft>
              <a:buClr>
                <a:schemeClr val="accent6"/>
              </a:buClr>
              <a:buSzPts val="1600"/>
              <a:buChar char="●"/>
            </a:pPr>
            <a:r>
              <a:rPr lang="en-GB" sz="1600" b="1"/>
              <a:t>Identify</a:t>
            </a:r>
            <a:r>
              <a:rPr lang="en-GB" sz="1600"/>
              <a:t> the purpose of software used in computer systems</a:t>
            </a:r>
            <a:endParaRPr sz="1600"/>
          </a:p>
          <a:p>
            <a:pPr marL="457200" lvl="0" indent="-330200" algn="l" rtl="0">
              <a:lnSpc>
                <a:spcPct val="150000"/>
              </a:lnSpc>
              <a:spcBef>
                <a:spcPts val="0"/>
              </a:spcBef>
              <a:spcAft>
                <a:spcPts val="0"/>
              </a:spcAft>
              <a:buClr>
                <a:schemeClr val="accent6"/>
              </a:buClr>
              <a:buSzPts val="1600"/>
              <a:buChar char="●"/>
            </a:pPr>
            <a:r>
              <a:rPr lang="en-GB" sz="1600" b="1"/>
              <a:t>Compare</a:t>
            </a:r>
            <a:r>
              <a:rPr lang="en-GB" sz="1600"/>
              <a:t> different types of software, considering purpose and features</a:t>
            </a:r>
            <a:endParaRPr sz="1600"/>
          </a:p>
          <a:p>
            <a:pPr marL="457200" lvl="0" indent="-330200" algn="l" rtl="0">
              <a:lnSpc>
                <a:spcPct val="150000"/>
              </a:lnSpc>
              <a:spcBef>
                <a:spcPts val="0"/>
              </a:spcBef>
              <a:spcAft>
                <a:spcPts val="0"/>
              </a:spcAft>
              <a:buClr>
                <a:schemeClr val="accent6"/>
              </a:buClr>
              <a:buSzPts val="1600"/>
              <a:buChar char="●"/>
            </a:pPr>
            <a:r>
              <a:rPr lang="en-GB" sz="1600" b="1"/>
              <a:t>Explore</a:t>
            </a:r>
            <a:r>
              <a:rPr lang="en-GB" sz="1600"/>
              <a:t> the role of the operating system</a:t>
            </a:r>
            <a:endParaRPr sz="1600"/>
          </a:p>
          <a:p>
            <a:pPr marL="457200" lvl="0" indent="-330200" algn="l" rtl="0">
              <a:lnSpc>
                <a:spcPct val="150000"/>
              </a:lnSpc>
              <a:spcBef>
                <a:spcPts val="0"/>
              </a:spcBef>
              <a:spcAft>
                <a:spcPts val="0"/>
              </a:spcAft>
              <a:buClr>
                <a:schemeClr val="accent6"/>
              </a:buClr>
              <a:buSzPts val="1600"/>
              <a:buChar char="●"/>
            </a:pPr>
            <a:r>
              <a:rPr lang="en-GB" sz="1600" b="1"/>
              <a:t>Apply</a:t>
            </a:r>
            <a:r>
              <a:rPr lang="en-GB" sz="1600"/>
              <a:t> your knowledge of computer systems and software to real-world scenarios</a:t>
            </a:r>
            <a:endParaRPr/>
          </a:p>
        </p:txBody>
      </p:sp>
      <p:sp>
        <p:nvSpPr>
          <p:cNvPr id="107" name="Google Shape;107;p15"/>
          <p:cNvSpPr txBox="1">
            <a:spLocks noGrp="1"/>
          </p:cNvSpPr>
          <p:nvPr>
            <p:ph type="title"/>
          </p:nvPr>
        </p:nvSpPr>
        <p:spPr>
          <a:xfrm>
            <a:off x="310900" y="310900"/>
            <a:ext cx="8522100" cy="70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Lesson 2: Software in computer systems</a:t>
            </a:r>
            <a:endParaRPr/>
          </a:p>
        </p:txBody>
      </p:sp>
      <p:sp>
        <p:nvSpPr>
          <p:cNvPr id="108" name="Google Shape;108;p15"/>
          <p:cNvSpPr txBox="1">
            <a:spLocks noGrp="1"/>
          </p:cNvSpPr>
          <p:nvPr>
            <p:ph type="subTitle" idx="2"/>
          </p:nvPr>
        </p:nvSpPr>
        <p:spPr>
          <a:xfrm>
            <a:off x="6840000" y="0"/>
            <a:ext cx="19611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Objectives</a:t>
            </a:r>
            <a:endParaRPr/>
          </a:p>
        </p:txBody>
      </p:sp>
      <p:sp>
        <p:nvSpPr>
          <p:cNvPr id="109" name="Google Shape;109;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4</a:t>
            </a:fld>
            <a:endParaRPr/>
          </a:p>
        </p:txBody>
      </p:sp>
      <p:sp>
        <p:nvSpPr>
          <p:cNvPr id="110" name="Google Shape;110;p15"/>
          <p:cNvSpPr txBox="1"/>
          <p:nvPr/>
        </p:nvSpPr>
        <p:spPr>
          <a:xfrm>
            <a:off x="5971800" y="1501200"/>
            <a:ext cx="2852400" cy="2141100"/>
          </a:xfrm>
          <a:prstGeom prst="rect">
            <a:avLst/>
          </a:prstGeom>
          <a:noFill/>
          <a:ln w="9525" cap="flat" cmpd="sng">
            <a:solidFill>
              <a:srgbClr val="CD235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Quicksand"/>
                <a:ea typeface="Quicksand"/>
                <a:cs typeface="Quicksand"/>
                <a:sym typeface="Quicksand"/>
              </a:rPr>
              <a:t>General competencies:</a:t>
            </a:r>
            <a:endParaRPr b="1" dirty="0">
              <a:latin typeface="Quicksand"/>
              <a:ea typeface="Quicksand"/>
              <a:cs typeface="Quicksand"/>
              <a:sym typeface="Quicksand"/>
            </a:endParaRPr>
          </a:p>
          <a:p>
            <a:pPr marL="0" lvl="0" indent="0" algn="l" rtl="0">
              <a:spcBef>
                <a:spcPts val="0"/>
              </a:spcBef>
              <a:spcAft>
                <a:spcPts val="0"/>
              </a:spcAft>
              <a:buNone/>
            </a:pPr>
            <a:endParaRPr sz="1100">
              <a:latin typeface="Quicksand"/>
              <a:ea typeface="Quicksand"/>
              <a:cs typeface="Quicksand"/>
              <a:sym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E1 - convey technical information</a:t>
            </a:r>
            <a:endParaRPr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E2 - present information and ideas</a:t>
            </a:r>
            <a:endParaRPr sz="1100" dirty="0">
              <a:latin typeface="Quicksand"/>
              <a:ea typeface="Quicksand"/>
              <a:cs typeface="Quicksand"/>
            </a:endParaRPr>
          </a:p>
          <a:p>
            <a:pPr marL="359410" indent="-298450">
              <a:buClr>
                <a:srgbClr val="CD2355"/>
              </a:buClr>
              <a:buSzPts val="1100"/>
              <a:buFont typeface="Quicksand"/>
              <a:buChar char="●"/>
            </a:pPr>
            <a:r>
              <a:rPr lang="en-GB" sz="1100" dirty="0">
                <a:latin typeface="Quicksand"/>
                <a:ea typeface="Quicksand"/>
                <a:cs typeface="Quicksand"/>
                <a:sym typeface="Quicksand"/>
              </a:rPr>
              <a:t>E3 - create texts </a:t>
            </a:r>
            <a:endParaRPr sz="110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E4 - summarise information</a:t>
            </a:r>
            <a:endParaRPr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E5 - synthesise information</a:t>
            </a:r>
            <a:endParaRPr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E6 - take part in discussions</a:t>
            </a:r>
            <a:endParaRPr sz="1100" dirty="0">
              <a:latin typeface="Quicksand"/>
              <a:ea typeface="Quicksand"/>
              <a:cs typeface="Quicksand"/>
            </a:endParaRPr>
          </a:p>
          <a:p>
            <a:pPr marL="359410" indent="-298450">
              <a:buClr>
                <a:srgbClr val="CD2355"/>
              </a:buClr>
              <a:buSzPts val="1100"/>
              <a:buFont typeface="Quicksand"/>
              <a:buChar char="●"/>
            </a:pPr>
            <a:r>
              <a:rPr lang="en-GB" sz="1100" dirty="0">
                <a:latin typeface="Quicksand"/>
                <a:ea typeface="Quicksand"/>
              </a:rPr>
              <a:t>M5 - process data</a:t>
            </a:r>
            <a:endParaRPr lang="en-GB" sz="1100" dirty="0">
              <a:latin typeface="Quicksand"/>
              <a:ea typeface="Quicksand"/>
              <a:cs typeface="Quicksand"/>
              <a:sym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D1 - use digital technology</a:t>
            </a:r>
            <a:endParaRPr sz="1100" dirty="0">
              <a:latin typeface="Quicksand"/>
              <a:ea typeface="Quicksand"/>
              <a:cs typeface="Quicksand"/>
            </a:endParaRPr>
          </a:p>
          <a:p>
            <a:pPr marL="359410" lvl="0" indent="-298450" algn="l" rtl="0">
              <a:spcBef>
                <a:spcPts val="0"/>
              </a:spcBef>
              <a:spcAft>
                <a:spcPts val="0"/>
              </a:spcAft>
              <a:buClr>
                <a:srgbClr val="CD2355"/>
              </a:buClr>
              <a:buSzPts val="1100"/>
              <a:buFont typeface="Quicksand"/>
              <a:buChar char="●"/>
            </a:pPr>
            <a:r>
              <a:rPr lang="en-GB" sz="1100" dirty="0">
                <a:latin typeface="Quicksand"/>
                <a:ea typeface="Quicksand"/>
                <a:cs typeface="Quicksand"/>
                <a:sym typeface="Quicksand"/>
              </a:rPr>
              <a:t>D3 - communicate and collaborate</a:t>
            </a:r>
            <a:endParaRPr sz="1100" dirty="0">
              <a:latin typeface="Quicksand"/>
              <a:ea typeface="Quicksand"/>
              <a:cs typeface="Quicksand"/>
            </a:endParaRPr>
          </a:p>
          <a:p>
            <a:pPr marL="60960" lvl="0" algn="l" rtl="0">
              <a:spcBef>
                <a:spcPts val="0"/>
              </a:spcBef>
              <a:spcAft>
                <a:spcPts val="0"/>
              </a:spcAft>
              <a:buClr>
                <a:srgbClr val="CD2355"/>
              </a:buClr>
              <a:buSzPts val="1100"/>
            </a:pPr>
            <a:endParaRPr lang="en-GB" sz="1100" dirty="0">
              <a:latin typeface="Quicksand"/>
              <a:ea typeface="Quicksand"/>
              <a:cs typeface="Quicksand"/>
            </a:endParaRPr>
          </a:p>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16"/>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1</a:t>
            </a:r>
            <a:endParaRPr/>
          </a:p>
        </p:txBody>
      </p:sp>
      <p:sp>
        <p:nvSpPr>
          <p:cNvPr id="116" name="Google Shape;116;p16"/>
          <p:cNvSpPr txBox="1">
            <a:spLocks noGrp="1"/>
          </p:cNvSpPr>
          <p:nvPr>
            <p:ph type="title"/>
          </p:nvPr>
        </p:nvSpPr>
        <p:spPr>
          <a:xfrm>
            <a:off x="310900" y="313512"/>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Operating systems</a:t>
            </a:r>
            <a:endParaRPr/>
          </a:p>
        </p:txBody>
      </p:sp>
      <p:sp>
        <p:nvSpPr>
          <p:cNvPr id="117" name="Google Shape;117;p16"/>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Operating systems (OS) regulate interactions between software and computer system hardware.</a:t>
            </a:r>
            <a:endParaRPr/>
          </a:p>
          <a:p>
            <a:pPr marL="0" lvl="0" indent="0" algn="l" rtl="0">
              <a:spcBef>
                <a:spcPts val="1600"/>
              </a:spcBef>
              <a:spcAft>
                <a:spcPts val="0"/>
              </a:spcAft>
              <a:buClr>
                <a:schemeClr val="dk1"/>
              </a:buClr>
              <a:buSzPts val="1100"/>
              <a:buFont typeface="Arial"/>
              <a:buNone/>
            </a:pPr>
            <a:r>
              <a:rPr lang="en-GB"/>
              <a:t>There are lots of different operating systems. The most popular are: </a:t>
            </a:r>
            <a:endParaRPr/>
          </a:p>
          <a:p>
            <a:pPr marL="457200" lvl="0" indent="-342900" algn="l" rtl="0">
              <a:spcBef>
                <a:spcPts val="1600"/>
              </a:spcBef>
              <a:spcAft>
                <a:spcPts val="0"/>
              </a:spcAft>
              <a:buClr>
                <a:schemeClr val="accent6"/>
              </a:buClr>
              <a:buSzPts val="1800"/>
              <a:buChar char="●"/>
            </a:pPr>
            <a:r>
              <a:rPr lang="en-GB"/>
              <a:t>Microsoft Windows </a:t>
            </a:r>
            <a:endParaRPr/>
          </a:p>
          <a:p>
            <a:pPr marL="457200" lvl="0" indent="-342900" algn="l" rtl="0">
              <a:spcBef>
                <a:spcPts val="0"/>
              </a:spcBef>
              <a:spcAft>
                <a:spcPts val="0"/>
              </a:spcAft>
              <a:buClr>
                <a:schemeClr val="accent6"/>
              </a:buClr>
              <a:buSzPts val="1800"/>
              <a:buChar char="●"/>
            </a:pPr>
            <a:r>
              <a:rPr lang="en-GB"/>
              <a:t>macOS</a:t>
            </a:r>
            <a:endParaRPr/>
          </a:p>
          <a:p>
            <a:pPr marL="457200" lvl="0" indent="-342900" algn="l" rtl="0">
              <a:spcBef>
                <a:spcPts val="0"/>
              </a:spcBef>
              <a:spcAft>
                <a:spcPts val="0"/>
              </a:spcAft>
              <a:buClr>
                <a:schemeClr val="accent6"/>
              </a:buClr>
              <a:buSzPts val="1800"/>
              <a:buChar char="●"/>
            </a:pPr>
            <a:r>
              <a:rPr lang="en-GB"/>
              <a:t>Linux</a:t>
            </a:r>
            <a:endParaRPr/>
          </a:p>
          <a:p>
            <a:pPr marL="457200" lvl="0" indent="-342900" algn="l" rtl="0">
              <a:spcBef>
                <a:spcPts val="0"/>
              </a:spcBef>
              <a:spcAft>
                <a:spcPts val="0"/>
              </a:spcAft>
              <a:buClr>
                <a:schemeClr val="accent6"/>
              </a:buClr>
              <a:buSzPts val="1800"/>
              <a:buChar char="●"/>
            </a:pPr>
            <a:r>
              <a:rPr lang="en-GB"/>
              <a:t>Android</a:t>
            </a:r>
            <a:endParaRPr/>
          </a:p>
          <a:p>
            <a:pPr marL="457200" lvl="0" indent="-342900" algn="l" rtl="0">
              <a:spcBef>
                <a:spcPts val="0"/>
              </a:spcBef>
              <a:spcAft>
                <a:spcPts val="0"/>
              </a:spcAft>
              <a:buClr>
                <a:schemeClr val="accent6"/>
              </a:buClr>
              <a:buSzPts val="1800"/>
              <a:buChar char="●"/>
            </a:pPr>
            <a:r>
              <a:rPr lang="en-GB"/>
              <a:t>iOS</a:t>
            </a:r>
            <a:endParaRPr/>
          </a:p>
        </p:txBody>
      </p:sp>
      <p:sp>
        <p:nvSpPr>
          <p:cNvPr id="118" name="Google Shape;118;p1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5</a:t>
            </a:fld>
            <a:endParaRPr/>
          </a:p>
        </p:txBody>
      </p:sp>
      <p:pic>
        <p:nvPicPr>
          <p:cNvPr id="119" name="Google Shape;119;p16"/>
          <p:cNvPicPr preferRelativeResize="0"/>
          <p:nvPr/>
        </p:nvPicPr>
        <p:blipFill>
          <a:blip r:embed="rId3">
            <a:alphaModFix/>
          </a:blip>
          <a:stretch>
            <a:fillRect/>
          </a:stretch>
        </p:blipFill>
        <p:spPr>
          <a:xfrm>
            <a:off x="5482750" y="805562"/>
            <a:ext cx="2551393" cy="38270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3"/>
        <p:cNvGrpSpPr/>
        <p:nvPr/>
      </p:nvGrpSpPr>
      <p:grpSpPr>
        <a:xfrm>
          <a:off x="0" y="0"/>
          <a:ext cx="0" cy="0"/>
          <a:chOff x="0" y="0"/>
          <a:chExt cx="0" cy="0"/>
        </a:xfrm>
      </p:grpSpPr>
      <p:sp>
        <p:nvSpPr>
          <p:cNvPr id="124" name="Google Shape;124;p17"/>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1</a:t>
            </a:r>
            <a:endParaRPr/>
          </a:p>
        </p:txBody>
      </p:sp>
      <p:sp>
        <p:nvSpPr>
          <p:cNvPr id="125" name="Google Shape;125;p17"/>
          <p:cNvSpPr txBox="1">
            <a:spLocks noGrp="1"/>
          </p:cNvSpPr>
          <p:nvPr>
            <p:ph type="title"/>
          </p:nvPr>
        </p:nvSpPr>
        <p:spPr>
          <a:xfrm>
            <a:off x="310900" y="313512"/>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Operating systems</a:t>
            </a:r>
            <a:endParaRPr/>
          </a:p>
        </p:txBody>
      </p:sp>
      <p:sp>
        <p:nvSpPr>
          <p:cNvPr id="126" name="Google Shape;126;p17"/>
          <p:cNvSpPr txBox="1">
            <a:spLocks noGrp="1"/>
          </p:cNvSpPr>
          <p:nvPr>
            <p:ph type="body" idx="2"/>
          </p:nvPr>
        </p:nvSpPr>
        <p:spPr>
          <a:xfrm>
            <a:off x="4736600" y="1017700"/>
            <a:ext cx="4096500" cy="3659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6"/>
              </a:buClr>
              <a:buSzPts val="1800"/>
              <a:buChar char="●"/>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27" name="Google Shape;127;p17"/>
          <p:cNvPicPr preferRelativeResize="0"/>
          <p:nvPr/>
        </p:nvPicPr>
        <p:blipFill>
          <a:blip r:embed="rId3">
            <a:alphaModFix/>
          </a:blip>
          <a:stretch>
            <a:fillRect/>
          </a:stretch>
        </p:blipFill>
        <p:spPr>
          <a:xfrm>
            <a:off x="4518725" y="1017725"/>
            <a:ext cx="4320476" cy="2879624"/>
          </a:xfrm>
          <a:prstGeom prst="rect">
            <a:avLst/>
          </a:prstGeom>
          <a:noFill/>
          <a:ln>
            <a:noFill/>
          </a:ln>
        </p:spPr>
      </p:pic>
      <p:sp>
        <p:nvSpPr>
          <p:cNvPr id="128" name="Google Shape;128;p17"/>
          <p:cNvSpPr txBox="1">
            <a:spLocks noGrp="1"/>
          </p:cNvSpPr>
          <p:nvPr>
            <p:ph type="body" idx="1"/>
          </p:nvPr>
        </p:nvSpPr>
        <p:spPr>
          <a:xfrm>
            <a:off x="310900" y="10177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t>Roles of the operating system:</a:t>
            </a:r>
            <a:endParaRPr b="1"/>
          </a:p>
          <a:p>
            <a:pPr marL="457200" lvl="0" indent="-342900" algn="l" rtl="0">
              <a:spcBef>
                <a:spcPts val="1600"/>
              </a:spcBef>
              <a:spcAft>
                <a:spcPts val="0"/>
              </a:spcAft>
              <a:buClr>
                <a:schemeClr val="accent6"/>
              </a:buClr>
              <a:buSzPts val="1800"/>
              <a:buChar char="●"/>
            </a:pPr>
            <a:r>
              <a:rPr lang="en-GB"/>
              <a:t>Memory management</a:t>
            </a:r>
            <a:endParaRPr/>
          </a:p>
          <a:p>
            <a:pPr marL="457200" lvl="0" indent="-342900" algn="l" rtl="0">
              <a:spcBef>
                <a:spcPts val="0"/>
              </a:spcBef>
              <a:spcAft>
                <a:spcPts val="0"/>
              </a:spcAft>
              <a:buClr>
                <a:schemeClr val="accent6"/>
              </a:buClr>
              <a:buSzPts val="1800"/>
              <a:buChar char="●"/>
            </a:pPr>
            <a:r>
              <a:rPr lang="en-GB"/>
              <a:t>Program management</a:t>
            </a:r>
            <a:endParaRPr/>
          </a:p>
          <a:p>
            <a:pPr marL="457200" lvl="0" indent="-342900" algn="l" rtl="0">
              <a:spcBef>
                <a:spcPts val="0"/>
              </a:spcBef>
              <a:spcAft>
                <a:spcPts val="0"/>
              </a:spcAft>
              <a:buClr>
                <a:schemeClr val="accent6"/>
              </a:buClr>
              <a:buSzPts val="1800"/>
              <a:buChar char="●"/>
            </a:pPr>
            <a:r>
              <a:rPr lang="en-GB"/>
              <a:t>Interaction with the user</a:t>
            </a:r>
            <a:endParaRPr/>
          </a:p>
          <a:p>
            <a:pPr marL="457200" lvl="0" indent="-342900" algn="l" rtl="0">
              <a:spcBef>
                <a:spcPts val="0"/>
              </a:spcBef>
              <a:spcAft>
                <a:spcPts val="0"/>
              </a:spcAft>
              <a:buClr>
                <a:schemeClr val="accent6"/>
              </a:buClr>
              <a:buSzPts val="1800"/>
              <a:buChar char="●"/>
            </a:pPr>
            <a:r>
              <a:rPr lang="en-GB"/>
              <a:t>Processor management</a:t>
            </a:r>
            <a:endParaRPr/>
          </a:p>
          <a:p>
            <a:pPr marL="457200" lvl="0" indent="-342900" algn="l" rtl="0">
              <a:spcBef>
                <a:spcPts val="0"/>
              </a:spcBef>
              <a:spcAft>
                <a:spcPts val="0"/>
              </a:spcAft>
              <a:buClr>
                <a:schemeClr val="accent6"/>
              </a:buClr>
              <a:buSzPts val="1800"/>
              <a:buChar char="●"/>
            </a:pPr>
            <a:r>
              <a:rPr lang="en-GB"/>
              <a:t>Handling input and output</a:t>
            </a:r>
            <a:endParaRPr/>
          </a:p>
          <a:p>
            <a:pPr marL="457200" lvl="0" indent="-342900" algn="l" rtl="0">
              <a:spcBef>
                <a:spcPts val="0"/>
              </a:spcBef>
              <a:spcAft>
                <a:spcPts val="0"/>
              </a:spcAft>
              <a:buClr>
                <a:schemeClr val="accent6"/>
              </a:buClr>
              <a:buSzPts val="1800"/>
              <a:buChar char="●"/>
            </a:pPr>
            <a:r>
              <a:rPr lang="en-GB"/>
              <a:t>Security</a:t>
            </a:r>
            <a:endParaRPr/>
          </a:p>
          <a:p>
            <a:pPr marL="457200" lvl="0" indent="-342900" algn="l" rtl="0">
              <a:spcBef>
                <a:spcPts val="0"/>
              </a:spcBef>
              <a:spcAft>
                <a:spcPts val="0"/>
              </a:spcAft>
              <a:buClr>
                <a:schemeClr val="accent6"/>
              </a:buClr>
              <a:buSzPts val="1800"/>
              <a:buChar char="●"/>
            </a:pPr>
            <a:r>
              <a:rPr lang="en-GB"/>
              <a:t>Error handling</a:t>
            </a:r>
            <a:endParaRPr/>
          </a:p>
          <a:p>
            <a:pPr marL="457200" lvl="0" indent="-342900" algn="l" rtl="0">
              <a:spcBef>
                <a:spcPts val="0"/>
              </a:spcBef>
              <a:spcAft>
                <a:spcPts val="0"/>
              </a:spcAft>
              <a:buClr>
                <a:schemeClr val="accent6"/>
              </a:buClr>
              <a:buSzPts val="1800"/>
              <a:buChar char="●"/>
            </a:pPr>
            <a:r>
              <a:rPr lang="en-GB"/>
              <a:t>File management</a:t>
            </a:r>
            <a:endParaRPr/>
          </a:p>
        </p:txBody>
      </p:sp>
      <p:sp>
        <p:nvSpPr>
          <p:cNvPr id="129" name="Google Shape;129;p1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
        <p:cNvGrpSpPr/>
        <p:nvPr/>
      </p:nvGrpSpPr>
      <p:grpSpPr>
        <a:xfrm>
          <a:off x="0" y="0"/>
          <a:ext cx="0" cy="0"/>
          <a:chOff x="0" y="0"/>
          <a:chExt cx="0" cy="0"/>
        </a:xfrm>
      </p:grpSpPr>
      <p:sp>
        <p:nvSpPr>
          <p:cNvPr id="134" name="Google Shape;134;p18"/>
          <p:cNvSpPr txBox="1">
            <a:spLocks noGrp="1"/>
          </p:cNvSpPr>
          <p:nvPr>
            <p:ph type="subTitle" idx="3"/>
          </p:nvPr>
        </p:nvSpPr>
        <p:spPr>
          <a:xfrm>
            <a:off x="6840000" y="0"/>
            <a:ext cx="1959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1</a:t>
            </a:r>
            <a:endParaRPr/>
          </a:p>
        </p:txBody>
      </p:sp>
      <p:sp>
        <p:nvSpPr>
          <p:cNvPr id="135" name="Google Shape;135;p18"/>
          <p:cNvSpPr txBox="1">
            <a:spLocks noGrp="1"/>
          </p:cNvSpPr>
          <p:nvPr>
            <p:ph type="title"/>
          </p:nvPr>
        </p:nvSpPr>
        <p:spPr>
          <a:xfrm>
            <a:off x="310900" y="313512"/>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Operating systems (OS)</a:t>
            </a:r>
            <a:endParaRPr/>
          </a:p>
        </p:txBody>
      </p:sp>
      <p:pic>
        <p:nvPicPr>
          <p:cNvPr id="136" name="Google Shape;136;p18"/>
          <p:cNvPicPr preferRelativeResize="0"/>
          <p:nvPr/>
        </p:nvPicPr>
        <p:blipFill>
          <a:blip r:embed="rId3">
            <a:alphaModFix/>
          </a:blip>
          <a:stretch>
            <a:fillRect/>
          </a:stretch>
        </p:blipFill>
        <p:spPr>
          <a:xfrm>
            <a:off x="5766600" y="1696675"/>
            <a:ext cx="2791800" cy="1861208"/>
          </a:xfrm>
          <a:prstGeom prst="rect">
            <a:avLst/>
          </a:prstGeom>
          <a:noFill/>
          <a:ln>
            <a:noFill/>
          </a:ln>
        </p:spPr>
      </p:pic>
      <p:sp>
        <p:nvSpPr>
          <p:cNvPr id="137" name="Google Shape;137;p18"/>
          <p:cNvSpPr txBox="1">
            <a:spLocks noGrp="1"/>
          </p:cNvSpPr>
          <p:nvPr>
            <p:ph type="body" idx="1"/>
          </p:nvPr>
        </p:nvSpPr>
        <p:spPr>
          <a:xfrm>
            <a:off x="310900" y="1017724"/>
            <a:ext cx="55800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There are five main types of OS:</a:t>
            </a:r>
            <a:endParaRPr/>
          </a:p>
          <a:p>
            <a:pPr marL="457200" lvl="0" indent="-342900" algn="l" rtl="0">
              <a:spcBef>
                <a:spcPts val="1600"/>
              </a:spcBef>
              <a:spcAft>
                <a:spcPts val="0"/>
              </a:spcAft>
              <a:buSzPts val="1800"/>
              <a:buAutoNum type="arabicPeriod"/>
            </a:pPr>
            <a:r>
              <a:rPr lang="en-GB"/>
              <a:t>Batch OS</a:t>
            </a:r>
            <a:endParaRPr/>
          </a:p>
          <a:p>
            <a:pPr marL="457200" lvl="0" indent="-342900" algn="l" rtl="0">
              <a:spcBef>
                <a:spcPts val="0"/>
              </a:spcBef>
              <a:spcAft>
                <a:spcPts val="0"/>
              </a:spcAft>
              <a:buSzPts val="1800"/>
              <a:buAutoNum type="arabicPeriod"/>
            </a:pPr>
            <a:r>
              <a:rPr lang="en-GB"/>
              <a:t>Multitasking/time-sharing OS</a:t>
            </a:r>
            <a:endParaRPr/>
          </a:p>
          <a:p>
            <a:pPr marL="457200" lvl="0" indent="-342900" algn="l" rtl="0">
              <a:spcBef>
                <a:spcPts val="0"/>
              </a:spcBef>
              <a:spcAft>
                <a:spcPts val="0"/>
              </a:spcAft>
              <a:buSzPts val="1800"/>
              <a:buAutoNum type="arabicPeriod"/>
            </a:pPr>
            <a:r>
              <a:rPr lang="en-GB"/>
              <a:t>Real-time OS</a:t>
            </a:r>
            <a:endParaRPr/>
          </a:p>
          <a:p>
            <a:pPr marL="457200" lvl="0" indent="-342900" algn="l" rtl="0">
              <a:spcBef>
                <a:spcPts val="0"/>
              </a:spcBef>
              <a:spcAft>
                <a:spcPts val="0"/>
              </a:spcAft>
              <a:buSzPts val="1800"/>
              <a:buAutoNum type="arabicPeriod"/>
            </a:pPr>
            <a:r>
              <a:rPr lang="en-GB"/>
              <a:t>Network OS</a:t>
            </a:r>
            <a:endParaRPr/>
          </a:p>
          <a:p>
            <a:pPr marL="457200" lvl="0" indent="-342900" algn="l" rtl="0">
              <a:spcBef>
                <a:spcPts val="0"/>
              </a:spcBef>
              <a:spcAft>
                <a:spcPts val="0"/>
              </a:spcAft>
              <a:buSzPts val="1800"/>
              <a:buAutoNum type="arabicPeriod"/>
            </a:pPr>
            <a:r>
              <a:rPr lang="en-GB"/>
              <a:t>Mobile OS</a:t>
            </a:r>
            <a:endParaRPr/>
          </a:p>
          <a:p>
            <a:pPr marL="0" lvl="0" indent="0" algn="l" rtl="0">
              <a:spcBef>
                <a:spcPts val="1600"/>
              </a:spcBef>
              <a:spcAft>
                <a:spcPts val="1600"/>
              </a:spcAft>
              <a:buNone/>
            </a:pPr>
            <a:endParaRPr/>
          </a:p>
        </p:txBody>
      </p:sp>
      <p:sp>
        <p:nvSpPr>
          <p:cNvPr id="138" name="Google Shape;138;p1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2"/>
        <p:cNvGrpSpPr/>
        <p:nvPr/>
      </p:nvGrpSpPr>
      <p:grpSpPr>
        <a:xfrm>
          <a:off x="0" y="0"/>
          <a:ext cx="0" cy="0"/>
          <a:chOff x="0" y="0"/>
          <a:chExt cx="0" cy="0"/>
        </a:xfrm>
      </p:grpSpPr>
      <p:sp>
        <p:nvSpPr>
          <p:cNvPr id="143" name="Google Shape;143;p19"/>
          <p:cNvSpPr txBox="1">
            <a:spLocks noGrp="1"/>
          </p:cNvSpPr>
          <p:nvPr>
            <p:ph type="subTitle" idx="2"/>
          </p:nvPr>
        </p:nvSpPr>
        <p:spPr>
          <a:xfrm>
            <a:off x="6840000" y="0"/>
            <a:ext cx="19611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SzPts val="1800"/>
              <a:buNone/>
            </a:pPr>
            <a:r>
              <a:rPr lang="en-GB"/>
              <a:t>Activity 1</a:t>
            </a:r>
            <a:endParaRPr/>
          </a:p>
        </p:txBody>
      </p:sp>
      <p:sp>
        <p:nvSpPr>
          <p:cNvPr id="144" name="Google Shape;144;p19"/>
          <p:cNvSpPr txBox="1">
            <a:spLocks noGrp="1"/>
          </p:cNvSpPr>
          <p:nvPr>
            <p:ph type="title"/>
          </p:nvPr>
        </p:nvSpPr>
        <p:spPr>
          <a:xfrm>
            <a:off x="310900" y="20755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Batch operating system</a:t>
            </a:r>
            <a:endParaRPr/>
          </a:p>
        </p:txBody>
      </p:sp>
      <p:sp>
        <p:nvSpPr>
          <p:cNvPr id="145" name="Google Shape;145;p19"/>
          <p:cNvSpPr txBox="1">
            <a:spLocks noGrp="1"/>
          </p:cNvSpPr>
          <p:nvPr>
            <p:ph type="body" idx="1"/>
          </p:nvPr>
        </p:nvSpPr>
        <p:spPr>
          <a:xfrm>
            <a:off x="310900" y="914350"/>
            <a:ext cx="5909100" cy="3811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accent6"/>
              </a:buClr>
              <a:buSzPts val="1400"/>
              <a:buChar char="●"/>
            </a:pPr>
            <a:r>
              <a:rPr lang="en-GB" sz="1400"/>
              <a:t>Mostly used before modern-day multitasking operating systems were developed</a:t>
            </a:r>
            <a:endParaRPr sz="1400"/>
          </a:p>
          <a:p>
            <a:pPr marL="457200" lvl="0" indent="-317500" algn="l" rtl="0">
              <a:spcBef>
                <a:spcPts val="0"/>
              </a:spcBef>
              <a:spcAft>
                <a:spcPts val="0"/>
              </a:spcAft>
              <a:buClr>
                <a:schemeClr val="accent6"/>
              </a:buClr>
              <a:buSzPts val="1400"/>
              <a:buChar char="●"/>
            </a:pPr>
            <a:r>
              <a:rPr lang="en-GB" sz="1400"/>
              <a:t>Processes </a:t>
            </a:r>
            <a:r>
              <a:rPr lang="en-GB" sz="1400" b="1"/>
              <a:t>large batches</a:t>
            </a:r>
            <a:r>
              <a:rPr lang="en-GB" sz="1400"/>
              <a:t> of data</a:t>
            </a:r>
            <a:endParaRPr sz="1400"/>
          </a:p>
          <a:p>
            <a:pPr marL="914400" lvl="1" indent="-317500" algn="l" rtl="0">
              <a:spcBef>
                <a:spcPts val="0"/>
              </a:spcBef>
              <a:spcAft>
                <a:spcPts val="0"/>
              </a:spcAft>
              <a:buSzPts val="1400"/>
              <a:buChar char="○"/>
            </a:pPr>
            <a:r>
              <a:rPr lang="en-GB"/>
              <a:t>In sequential order, one after the other</a:t>
            </a:r>
            <a:endParaRPr/>
          </a:p>
          <a:p>
            <a:pPr marL="914400" lvl="1" indent="-317500" algn="l" rtl="0">
              <a:spcBef>
                <a:spcPts val="0"/>
              </a:spcBef>
              <a:spcAft>
                <a:spcPts val="0"/>
              </a:spcAft>
              <a:buSzPts val="1400"/>
              <a:buChar char="○"/>
            </a:pPr>
            <a:r>
              <a:rPr lang="en-GB"/>
              <a:t>Without human intervention</a:t>
            </a:r>
            <a:endParaRPr/>
          </a:p>
          <a:p>
            <a:pPr marL="457200" lvl="0" indent="-317500" algn="l" rtl="0">
              <a:spcBef>
                <a:spcPts val="0"/>
              </a:spcBef>
              <a:spcAft>
                <a:spcPts val="0"/>
              </a:spcAft>
              <a:buClr>
                <a:schemeClr val="accent6"/>
              </a:buClr>
              <a:buSzPts val="1400"/>
              <a:buChar char="●"/>
            </a:pPr>
            <a:r>
              <a:rPr lang="en-GB" sz="1400"/>
              <a:t>Processed when processing power is in </a:t>
            </a:r>
            <a:r>
              <a:rPr lang="en-GB" sz="1400" b="1"/>
              <a:t>less demand</a:t>
            </a:r>
            <a:endParaRPr sz="1400" b="1"/>
          </a:p>
          <a:p>
            <a:pPr marL="914400" lvl="1" indent="-317500" algn="l" rtl="0">
              <a:spcBef>
                <a:spcPts val="0"/>
              </a:spcBef>
              <a:spcAft>
                <a:spcPts val="0"/>
              </a:spcAft>
              <a:buSzPts val="1400"/>
              <a:buChar char="○"/>
            </a:pPr>
            <a:r>
              <a:rPr lang="en-GB"/>
              <a:t>Weekends and overnight</a:t>
            </a:r>
            <a:endParaRPr/>
          </a:p>
          <a:p>
            <a:pPr marL="457200" lvl="0" indent="-317500" algn="l" rtl="0">
              <a:spcBef>
                <a:spcPts val="0"/>
              </a:spcBef>
              <a:spcAft>
                <a:spcPts val="0"/>
              </a:spcAft>
              <a:buClr>
                <a:schemeClr val="accent6"/>
              </a:buClr>
              <a:buSzPts val="1400"/>
              <a:buChar char="●"/>
            </a:pPr>
            <a:r>
              <a:rPr lang="en-GB" sz="1400"/>
              <a:t>Can be </a:t>
            </a:r>
            <a:r>
              <a:rPr lang="en-GB" sz="1400" b="1"/>
              <a:t>automatically run</a:t>
            </a:r>
            <a:r>
              <a:rPr lang="en-GB" sz="1400"/>
              <a:t> at specific times</a:t>
            </a:r>
            <a:endParaRPr sz="1400"/>
          </a:p>
          <a:p>
            <a:pPr marL="457200" lvl="0" indent="-317500" algn="l" rtl="0">
              <a:spcBef>
                <a:spcPts val="0"/>
              </a:spcBef>
              <a:spcAft>
                <a:spcPts val="0"/>
              </a:spcAft>
              <a:buClr>
                <a:schemeClr val="accent6"/>
              </a:buClr>
              <a:buSzPts val="1400"/>
              <a:buChar char="●"/>
            </a:pPr>
            <a:r>
              <a:rPr lang="en-GB" sz="1400"/>
              <a:t>Used where large volumes of data need to be processed without interruption, such as:</a:t>
            </a:r>
            <a:endParaRPr sz="1400"/>
          </a:p>
          <a:p>
            <a:pPr marL="914400" lvl="1" indent="-292100" algn="l" rtl="0">
              <a:spcBef>
                <a:spcPts val="0"/>
              </a:spcBef>
              <a:spcAft>
                <a:spcPts val="0"/>
              </a:spcAft>
              <a:buSzPts val="1000"/>
              <a:buChar char="○"/>
            </a:pPr>
            <a:r>
              <a:rPr lang="en-GB" sz="1000"/>
              <a:t>Large-scale data processing centres</a:t>
            </a:r>
            <a:endParaRPr sz="1000"/>
          </a:p>
          <a:p>
            <a:pPr marL="914400" lvl="1" indent="-292100" algn="l" rtl="0">
              <a:spcBef>
                <a:spcPts val="0"/>
              </a:spcBef>
              <a:spcAft>
                <a:spcPts val="0"/>
              </a:spcAft>
              <a:buSzPts val="1000"/>
              <a:buChar char="○"/>
            </a:pPr>
            <a:r>
              <a:rPr lang="en-GB" sz="1000"/>
              <a:t>Banking — processing transactions, generating statements, and calculating interest rates</a:t>
            </a:r>
            <a:endParaRPr sz="1000"/>
          </a:p>
          <a:p>
            <a:pPr marL="914400" lvl="1" indent="-292100" algn="l" rtl="0">
              <a:spcBef>
                <a:spcPts val="0"/>
              </a:spcBef>
              <a:spcAft>
                <a:spcPts val="0"/>
              </a:spcAft>
              <a:buSzPts val="1000"/>
              <a:buChar char="○"/>
            </a:pPr>
            <a:r>
              <a:rPr lang="en-GB" sz="1000"/>
              <a:t>Data analytics — processing large volumes of data to generate insights and predictions</a:t>
            </a:r>
            <a:endParaRPr sz="1000"/>
          </a:p>
        </p:txBody>
      </p:sp>
      <p:sp>
        <p:nvSpPr>
          <p:cNvPr id="146" name="Google Shape;146;p1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pic>
        <p:nvPicPr>
          <p:cNvPr id="147" name="Google Shape;147;p19"/>
          <p:cNvPicPr preferRelativeResize="0"/>
          <p:nvPr/>
        </p:nvPicPr>
        <p:blipFill>
          <a:blip r:embed="rId3">
            <a:alphaModFix/>
          </a:blip>
          <a:stretch>
            <a:fillRect/>
          </a:stretch>
        </p:blipFill>
        <p:spPr>
          <a:xfrm>
            <a:off x="6220000" y="1514548"/>
            <a:ext cx="2787776" cy="18470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1"/>
        <p:cNvGrpSpPr/>
        <p:nvPr/>
      </p:nvGrpSpPr>
      <p:grpSpPr>
        <a:xfrm>
          <a:off x="0" y="0"/>
          <a:ext cx="0" cy="0"/>
          <a:chOff x="0" y="0"/>
          <a:chExt cx="0" cy="0"/>
        </a:xfrm>
      </p:grpSpPr>
      <p:sp>
        <p:nvSpPr>
          <p:cNvPr id="152" name="Google Shape;152;p20"/>
          <p:cNvSpPr txBox="1">
            <a:spLocks noGrp="1"/>
          </p:cNvSpPr>
          <p:nvPr>
            <p:ph type="subTitle" idx="2"/>
          </p:nvPr>
        </p:nvSpPr>
        <p:spPr>
          <a:xfrm>
            <a:off x="6840000" y="0"/>
            <a:ext cx="19611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SzPts val="1800"/>
              <a:buNone/>
            </a:pPr>
            <a:r>
              <a:rPr lang="en-GB"/>
              <a:t>Activity 1</a:t>
            </a:r>
            <a:endParaRPr/>
          </a:p>
        </p:txBody>
      </p:sp>
      <p:sp>
        <p:nvSpPr>
          <p:cNvPr id="153" name="Google Shape;153;p20"/>
          <p:cNvSpPr txBox="1">
            <a:spLocks noGrp="1"/>
          </p:cNvSpPr>
          <p:nvPr>
            <p:ph type="title"/>
          </p:nvPr>
        </p:nvSpPr>
        <p:spPr>
          <a:xfrm>
            <a:off x="310900" y="3141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Multitasking/time-sharing operating system</a:t>
            </a:r>
            <a:endParaRPr/>
          </a:p>
        </p:txBody>
      </p:sp>
      <p:sp>
        <p:nvSpPr>
          <p:cNvPr id="154" name="Google Shape;154;p20"/>
          <p:cNvSpPr txBox="1">
            <a:spLocks noGrp="1"/>
          </p:cNvSpPr>
          <p:nvPr>
            <p:ph type="body" idx="1"/>
          </p:nvPr>
        </p:nvSpPr>
        <p:spPr>
          <a:xfrm>
            <a:off x="310900" y="1017725"/>
            <a:ext cx="5494200" cy="38115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Clr>
                <a:schemeClr val="accent6"/>
              </a:buClr>
              <a:buSzPts val="1500"/>
              <a:buChar char="●"/>
            </a:pPr>
            <a:r>
              <a:rPr lang="en-GB" sz="1500"/>
              <a:t>Multiple processes run at the </a:t>
            </a:r>
            <a:r>
              <a:rPr lang="en-GB" sz="1500" b="1"/>
              <a:t>same time</a:t>
            </a:r>
            <a:r>
              <a:rPr lang="en-GB" sz="1500"/>
              <a:t> on a single computer</a:t>
            </a:r>
            <a:endParaRPr sz="1500"/>
          </a:p>
          <a:p>
            <a:pPr marL="457200" lvl="0" indent="-323850" algn="l" rtl="0">
              <a:lnSpc>
                <a:spcPct val="150000"/>
              </a:lnSpc>
              <a:spcBef>
                <a:spcPts val="0"/>
              </a:spcBef>
              <a:spcAft>
                <a:spcPts val="0"/>
              </a:spcAft>
              <a:buClr>
                <a:schemeClr val="accent6"/>
              </a:buClr>
              <a:buSzPts val="1500"/>
              <a:buChar char="●"/>
            </a:pPr>
            <a:r>
              <a:rPr lang="en-GB" sz="1500"/>
              <a:t>Multiple </a:t>
            </a:r>
            <a:r>
              <a:rPr lang="en-GB" sz="1500" b="1"/>
              <a:t>applications run simultaneously</a:t>
            </a:r>
            <a:endParaRPr sz="1500" b="1"/>
          </a:p>
          <a:p>
            <a:pPr marL="914400" lvl="1" indent="-298450" algn="l" rtl="0">
              <a:lnSpc>
                <a:spcPct val="150000"/>
              </a:lnSpc>
              <a:spcBef>
                <a:spcPts val="0"/>
              </a:spcBef>
              <a:spcAft>
                <a:spcPts val="0"/>
              </a:spcAft>
              <a:buSzPts val="1100"/>
              <a:buChar char="○"/>
            </a:pPr>
            <a:r>
              <a:rPr lang="en-GB" sz="1100"/>
              <a:t>This improves productivity and efficiency, as users can perform multiple tasks at the same time</a:t>
            </a:r>
            <a:endParaRPr sz="1100"/>
          </a:p>
          <a:p>
            <a:pPr marL="457200" lvl="0" indent="-323850" algn="l" rtl="0">
              <a:lnSpc>
                <a:spcPct val="150000"/>
              </a:lnSpc>
              <a:spcBef>
                <a:spcPts val="0"/>
              </a:spcBef>
              <a:spcAft>
                <a:spcPts val="0"/>
              </a:spcAft>
              <a:buClr>
                <a:schemeClr val="accent6"/>
              </a:buClr>
              <a:buSzPts val="1500"/>
              <a:buChar char="●"/>
            </a:pPr>
            <a:r>
              <a:rPr lang="en-GB" sz="1500"/>
              <a:t>Most modern day </a:t>
            </a:r>
            <a:r>
              <a:rPr lang="en-GB" sz="1500" b="1"/>
              <a:t>personal computers, servers, and mobile devices </a:t>
            </a:r>
            <a:r>
              <a:rPr lang="en-GB" sz="1500"/>
              <a:t>use multitasking operating systems</a:t>
            </a:r>
            <a:endParaRPr sz="1500"/>
          </a:p>
          <a:p>
            <a:pPr marL="457200" lvl="0" indent="-323850" algn="l" rtl="0">
              <a:lnSpc>
                <a:spcPct val="150000"/>
              </a:lnSpc>
              <a:spcBef>
                <a:spcPts val="0"/>
              </a:spcBef>
              <a:spcAft>
                <a:spcPts val="0"/>
              </a:spcAft>
              <a:buClr>
                <a:schemeClr val="accent6"/>
              </a:buClr>
              <a:buSzPts val="1500"/>
              <a:buChar char="●"/>
            </a:pPr>
            <a:r>
              <a:rPr lang="en-GB" sz="1500"/>
              <a:t>Useful for applications that require a lot of processor time, such as:</a:t>
            </a:r>
            <a:endParaRPr sz="1500"/>
          </a:p>
          <a:p>
            <a:pPr marL="914400" lvl="1" indent="-298450" algn="l" rtl="0">
              <a:lnSpc>
                <a:spcPct val="150000"/>
              </a:lnSpc>
              <a:spcBef>
                <a:spcPts val="0"/>
              </a:spcBef>
              <a:spcAft>
                <a:spcPts val="0"/>
              </a:spcAft>
              <a:buSzPts val="1100"/>
              <a:buChar char="○"/>
            </a:pPr>
            <a:r>
              <a:rPr lang="en-GB" sz="1100"/>
              <a:t>Video rendering</a:t>
            </a:r>
            <a:endParaRPr sz="1100"/>
          </a:p>
          <a:p>
            <a:pPr marL="914400" lvl="1" indent="-298450" algn="l" rtl="0">
              <a:lnSpc>
                <a:spcPct val="150000"/>
              </a:lnSpc>
              <a:spcBef>
                <a:spcPts val="0"/>
              </a:spcBef>
              <a:spcAft>
                <a:spcPts val="0"/>
              </a:spcAft>
              <a:buSzPts val="1100"/>
              <a:buChar char="○"/>
            </a:pPr>
            <a:r>
              <a:rPr lang="en-GB" sz="1100"/>
              <a:t>Data processing</a:t>
            </a:r>
            <a:endParaRPr sz="1100"/>
          </a:p>
          <a:p>
            <a:pPr marL="914400" lvl="1" indent="-298450" algn="l" rtl="0">
              <a:lnSpc>
                <a:spcPct val="150000"/>
              </a:lnSpc>
              <a:spcBef>
                <a:spcPts val="0"/>
              </a:spcBef>
              <a:spcAft>
                <a:spcPts val="0"/>
              </a:spcAft>
              <a:buSzPts val="1100"/>
              <a:buChar char="○"/>
            </a:pPr>
            <a:r>
              <a:rPr lang="en-GB" sz="1100"/>
              <a:t>Scientific simulations</a:t>
            </a:r>
            <a:endParaRPr sz="1100"/>
          </a:p>
        </p:txBody>
      </p:sp>
      <p:sp>
        <p:nvSpPr>
          <p:cNvPr id="155" name="Google Shape;155;p20"/>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9</a:t>
            </a:fld>
            <a:endParaRPr/>
          </a:p>
        </p:txBody>
      </p:sp>
      <p:pic>
        <p:nvPicPr>
          <p:cNvPr id="156" name="Google Shape;156;p20"/>
          <p:cNvPicPr preferRelativeResize="0"/>
          <p:nvPr/>
        </p:nvPicPr>
        <p:blipFill rotWithShape="1">
          <a:blip r:embed="rId3">
            <a:alphaModFix/>
          </a:blip>
          <a:srcRect l="27365" t="7647" r="26133" b="39796"/>
          <a:stretch/>
        </p:blipFill>
        <p:spPr>
          <a:xfrm>
            <a:off x="6090464" y="1505463"/>
            <a:ext cx="2831073" cy="2132475"/>
          </a:xfrm>
          <a:prstGeom prst="rect">
            <a:avLst/>
          </a:prstGeom>
          <a:noFill/>
          <a:ln>
            <a:noFill/>
          </a:ln>
        </p:spPr>
      </p:pic>
    </p:spTree>
  </p:cSld>
  <p:clrMapOvr>
    <a:masterClrMapping/>
  </p:clrMapOvr>
</p:sld>
</file>

<file path=ppt/theme/theme1.xml><?xml version="1.0" encoding="utf-8"?>
<a:theme xmlns:a="http://schemas.openxmlformats.org/drawingml/2006/main" name="RPF Curriculum Slides">
  <a:themeElements>
    <a:clrScheme name="Simple Light">
      <a:dk1>
        <a:srgbClr val="000000"/>
      </a:dk1>
      <a:lt1>
        <a:srgbClr val="FFFFFF"/>
      </a:lt1>
      <a:dk2>
        <a:srgbClr val="F7F6FB"/>
      </a:dk2>
      <a:lt2>
        <a:srgbClr val="F2FCFC"/>
      </a:lt2>
      <a:accent1>
        <a:srgbClr val="F1FAFF"/>
      </a:accent1>
      <a:accent2>
        <a:srgbClr val="FFF8F3"/>
      </a:accent2>
      <a:accent3>
        <a:srgbClr val="FFFEF2"/>
      </a:accent3>
      <a:accent4>
        <a:srgbClr val="F5FBF5"/>
      </a:accent4>
      <a:accent5>
        <a:srgbClr val="F5FBF5"/>
      </a:accent5>
      <a:accent6>
        <a:srgbClr val="CD2355"/>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0AD0D8-3F37-45DA-BB9F-ADDB4CCE937B}">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customXml/itemProps2.xml><?xml version="1.0" encoding="utf-8"?>
<ds:datastoreItem xmlns:ds="http://schemas.openxmlformats.org/officeDocument/2006/customXml" ds:itemID="{AC032B30-89F8-41BE-B7E1-BEB4A3F3DA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A065DE-4F26-4EEB-A8F6-7C263BFA6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1991</Words>
  <Application>Microsoft Office PowerPoint</Application>
  <PresentationFormat>On-screen Show (16:9)</PresentationFormat>
  <Paragraphs>283</Paragraphs>
  <Slides>23</Slides>
  <Notes>23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Quicksand Medium</vt:lpstr>
      <vt:lpstr>Arial</vt:lpstr>
      <vt:lpstr>Roboto</vt:lpstr>
      <vt:lpstr>Quicksand</vt:lpstr>
      <vt:lpstr>Quicksand SemiBold</vt:lpstr>
      <vt:lpstr>Handlee</vt:lpstr>
      <vt:lpstr>RPF Curriculum Slides</vt:lpstr>
      <vt:lpstr>Lesson 2: Software in computer systems</vt:lpstr>
      <vt:lpstr>Key components of the processor — retrieval practice</vt:lpstr>
      <vt:lpstr>PowerPoint Presentation</vt:lpstr>
      <vt:lpstr>Lesson 2: Software in computer systems</vt:lpstr>
      <vt:lpstr>Operating systems</vt:lpstr>
      <vt:lpstr>Operating systems</vt:lpstr>
      <vt:lpstr>Operating systems (OS)</vt:lpstr>
      <vt:lpstr>Batch operating system</vt:lpstr>
      <vt:lpstr>Multitasking/time-sharing operating system</vt:lpstr>
      <vt:lpstr>Real-time operating system (RTOS)</vt:lpstr>
      <vt:lpstr>Network operating system (NOS)</vt:lpstr>
      <vt:lpstr>Mobile operating system</vt:lpstr>
      <vt:lpstr>Types of operating system</vt:lpstr>
      <vt:lpstr>PowerPoint Presentation</vt:lpstr>
      <vt:lpstr>Types of software</vt:lpstr>
      <vt:lpstr>Utility software</vt:lpstr>
      <vt:lpstr>Application software</vt:lpstr>
      <vt:lpstr>Code development tools</vt:lpstr>
      <vt:lpstr>Types of software</vt:lpstr>
      <vt:lpstr>Retrieval activity — hot seat</vt:lpstr>
      <vt:lpstr>Apply it – activity </vt:lpstr>
      <vt:lpstr>Apply it – possible solutions </vt:lpstr>
      <vt:lpstr>Next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Software in computer systems</dc:title>
  <cp:lastModifiedBy/>
  <cp:revision>11</cp:revision>
  <dcterms:modified xsi:type="dcterms:W3CDTF">2024-06-11T14:41:07Z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