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67" r:id="rId5"/>
    <p:sldId id="258" r:id="rId6"/>
    <p:sldId id="334" r:id="rId7"/>
    <p:sldId id="337" r:id="rId8"/>
    <p:sldId id="328" r:id="rId9"/>
    <p:sldId id="347" r:id="rId10"/>
    <p:sldId id="329" r:id="rId11"/>
    <p:sldId id="317" r:id="rId12"/>
    <p:sldId id="345" r:id="rId13"/>
    <p:sldId id="346" r:id="rId14"/>
    <p:sldId id="349" r:id="rId15"/>
    <p:sldId id="318" r:id="rId16"/>
    <p:sldId id="348" r:id="rId17"/>
    <p:sldId id="320" r:id="rId18"/>
    <p:sldId id="333" r:id="rId19"/>
    <p:sldId id="3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F6FAEC"/>
    <a:srgbClr val="88A2FF"/>
    <a:srgbClr val="F1995D"/>
    <a:srgbClr val="466318"/>
    <a:srgbClr val="E2EEBE"/>
    <a:srgbClr val="FF7575"/>
    <a:srgbClr val="C0CEFF"/>
    <a:srgbClr val="1028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3108A-E7B1-E3B5-4289-4174E350C4F4}" v="1" dt="2024-06-10T16:23:01.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4" autoAdjust="0"/>
    <p:restoredTop sz="92721" autoAdjust="0"/>
  </p:normalViewPr>
  <p:slideViewPr>
    <p:cSldViewPr snapToGrid="0">
      <p:cViewPr varScale="1">
        <p:scale>
          <a:sx n="69" d="100"/>
          <a:sy n="69" d="100"/>
        </p:scale>
        <p:origin x="396" y="40"/>
      </p:cViewPr>
      <p:guideLst/>
    </p:cSldViewPr>
  </p:slideViewPr>
  <p:notesTextViewPr>
    <p:cViewPr>
      <p:scale>
        <a:sx n="1" d="1"/>
        <a:sy n="1" d="1"/>
      </p:scale>
      <p:origin x="0" y="0"/>
    </p:cViewPr>
  </p:notesTextViewPr>
  <p:notesViewPr>
    <p:cSldViewPr snapToGrid="0">
      <p:cViewPr varScale="1">
        <p:scale>
          <a:sx n="101" d="100"/>
          <a:sy n="101" d="100"/>
        </p:scale>
        <p:origin x="105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12/07/2024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59CA-7A41-4A35-A91B-476B135E7AE6}"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470C-3F6B-4593-9EA3-2AB115CDA1AC}" type="slidenum">
              <a:rPr lang="en-US" smtClean="0"/>
              <a:t>‹#›</a:t>
            </a:fld>
            <a:endParaRPr lang="en-US"/>
          </a:p>
        </p:txBody>
      </p:sp>
    </p:spTree>
    <p:extLst>
      <p:ext uri="{BB962C8B-B14F-4D97-AF65-F5344CB8AC3E}">
        <p14:creationId xmlns:p14="http://schemas.microsoft.com/office/powerpoint/2010/main" val="380601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b="0" i="0" kern="1200" dirty="0">
                <a:solidFill>
                  <a:srgbClr val="000000"/>
                </a:solidFill>
                <a:effectLst/>
                <a:highlight>
                  <a:srgbClr val="FFFFFF"/>
                </a:highlight>
                <a:latin typeface="arial" panose="020B0604020202020204" pitchFamily="34" charset="0"/>
                <a:ea typeface="+mn-ea"/>
                <a:cs typeface="+mn-cs"/>
              </a:rPr>
              <a:t>Image © </a:t>
            </a:r>
            <a:r>
              <a:rPr lang="en-GB" sz="1800" b="0" i="0" kern="1200" dirty="0">
                <a:solidFill>
                  <a:srgbClr val="000000"/>
                </a:solidFill>
                <a:effectLst/>
                <a:highlight>
                  <a:srgbClr val="FFFFFF"/>
                </a:highlight>
                <a:latin typeface="Calibri" panose="020F0502020204030204" pitchFamily="34" charset="0"/>
                <a:ea typeface="+mn-ea"/>
                <a:cs typeface="+mn-cs"/>
              </a:rPr>
              <a:t>Shutterstock/Inside Creative House</a:t>
            </a:r>
            <a:endParaRPr lang="en-GB" dirty="0">
              <a:effectLst/>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1</a:t>
            </a:fld>
            <a:endParaRPr lang="en-US"/>
          </a:p>
        </p:txBody>
      </p:sp>
    </p:spTree>
    <p:extLst>
      <p:ext uri="{BB962C8B-B14F-4D97-AF65-F5344CB8AC3E}">
        <p14:creationId xmlns:p14="http://schemas.microsoft.com/office/powerpoint/2010/main" val="13927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Shutterstock/</a:t>
            </a:r>
            <a:r>
              <a:rPr lang="en-US" dirty="0" err="1"/>
              <a:t>Gorodenkoff</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3</a:t>
            </a:fld>
            <a:endParaRPr lang="en-US"/>
          </a:p>
        </p:txBody>
      </p:sp>
    </p:spTree>
    <p:extLst>
      <p:ext uri="{BB962C8B-B14F-4D97-AF65-F5344CB8AC3E}">
        <p14:creationId xmlns:p14="http://schemas.microsoft.com/office/powerpoint/2010/main" val="275052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a:t>
            </a:r>
            <a:r>
              <a:rPr lang="en-US" dirty="0" err="1"/>
              <a:t>Gorodenkoff</a:t>
            </a:r>
            <a:endParaRPr lang="en-US" dirty="0"/>
          </a:p>
          <a:p>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4</a:t>
            </a:fld>
            <a:endParaRPr lang="en-US"/>
          </a:p>
        </p:txBody>
      </p:sp>
    </p:spTree>
    <p:extLst>
      <p:ext uri="{BB962C8B-B14F-4D97-AF65-F5344CB8AC3E}">
        <p14:creationId xmlns:p14="http://schemas.microsoft.com/office/powerpoint/2010/main" val="371538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Shutterstock/Roman </a:t>
            </a:r>
            <a:r>
              <a:rPr lang="en-US" dirty="0" err="1"/>
              <a:t>Zaiets</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6</a:t>
            </a:fld>
            <a:endParaRPr lang="en-US"/>
          </a:p>
        </p:txBody>
      </p:sp>
    </p:spTree>
    <p:extLst>
      <p:ext uri="{BB962C8B-B14F-4D97-AF65-F5344CB8AC3E}">
        <p14:creationId xmlns:p14="http://schemas.microsoft.com/office/powerpoint/2010/main" val="57735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a:t>
            </a:r>
            <a:r>
              <a:rPr lang="en-US" dirty="0" err="1"/>
              <a:t>Ticketcraft</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7</a:t>
            </a:fld>
            <a:endParaRPr lang="en-US"/>
          </a:p>
        </p:txBody>
      </p:sp>
    </p:spTree>
    <p:extLst>
      <p:ext uri="{BB962C8B-B14F-4D97-AF65-F5344CB8AC3E}">
        <p14:creationId xmlns:p14="http://schemas.microsoft.com/office/powerpoint/2010/main" val="225350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Shutterstock/Markus </a:t>
            </a:r>
            <a:r>
              <a:rPr lang="en-US" dirty="0" err="1"/>
              <a:t>Thoenen</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64050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Shutterstock/petroleum man</a:t>
            </a:r>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16939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a:t>
            </a:r>
            <a:r>
              <a:rPr lang="en-US" dirty="0" err="1"/>
              <a:t>BalanceFormCreative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11</a:t>
            </a:fld>
            <a:endParaRPr lang="en-US"/>
          </a:p>
        </p:txBody>
      </p:sp>
    </p:spTree>
    <p:extLst>
      <p:ext uri="{BB962C8B-B14F-4D97-AF65-F5344CB8AC3E}">
        <p14:creationId xmlns:p14="http://schemas.microsoft.com/office/powerpoint/2010/main" val="21325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16</a:t>
            </a:fld>
            <a:endParaRPr lang="en-US"/>
          </a:p>
        </p:txBody>
      </p:sp>
    </p:spTree>
    <p:extLst>
      <p:ext uri="{BB962C8B-B14F-4D97-AF65-F5344CB8AC3E}">
        <p14:creationId xmlns:p14="http://schemas.microsoft.com/office/powerpoint/2010/main" val="936127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8A55DA-8F01-F69B-8EDB-0387625E83A2}"/>
              </a:ext>
            </a:extLst>
          </p:cNvPr>
          <p:cNvPicPr>
            <a:picLocks noChangeAspect="1"/>
          </p:cNvPicPr>
          <p:nvPr userDrawn="1"/>
        </p:nvPicPr>
        <p:blipFill>
          <a:blip r:embed="rId2"/>
          <a:stretch>
            <a:fillRect/>
          </a:stretch>
        </p:blipFill>
        <p:spPr>
          <a:xfrm>
            <a:off x="0" y="-20075"/>
            <a:ext cx="12192000" cy="3005204"/>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descr="A heart with a pulse line&#10;&#10;Description automatically generated with low confidence">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67945" y="1806627"/>
            <a:ext cx="1134190" cy="879365"/>
          </a:xfrm>
          <a:prstGeom prst="rect">
            <a:avLst/>
          </a:prstGeom>
        </p:spPr>
      </p:pic>
      <p:sp>
        <p:nvSpPr>
          <p:cNvPr id="2" name="Title 1">
            <a:extLst>
              <a:ext uri="{FF2B5EF4-FFF2-40B4-BE49-F238E27FC236}">
                <a16:creationId xmlns:a16="http://schemas.microsoft.com/office/drawing/2014/main" id="{1CC3DBCA-7C4D-8464-41A1-E5A6B97E9116}"/>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21979FD-01AA-1067-1460-57F7EF5F9009}"/>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921591CF-EA9C-66D4-29AD-8DBF21EEA28C}"/>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E9CA186E-4A24-6614-1555-2BC031D1DF52}"/>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A9378456-E134-818B-E1E2-317DDED15F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
        <p:nvSpPr>
          <p:cNvPr id="8" name="Footer Placeholder 4">
            <a:extLst>
              <a:ext uri="{FF2B5EF4-FFF2-40B4-BE49-F238E27FC236}">
                <a16:creationId xmlns:a16="http://schemas.microsoft.com/office/drawing/2014/main" id="{FF0CFBDD-14ED-3F04-6ABC-6B7594995BC7}"/>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9326329E-FBAA-E045-919E-8E1175BF278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AB185B7-64BC-0494-7304-672392617AA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0B8E9F25-9E99-713B-2B7A-CBD360C6CF1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AEE9D4E0-E02D-1164-F498-90CC77B3F5D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3103B0EE-7E42-F88F-CF50-9B8AA41DB86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0E32168-1B12-F447-BA77-F4CBD96EA59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54409B6-E451-15C3-FEE3-B443953C5A88}"/>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descr="A picture containing screenshot, graphics, pattern, circle&#10;&#10;Description automatically generated">
            <a:extLst>
              <a:ext uri="{FF2B5EF4-FFF2-40B4-BE49-F238E27FC236}">
                <a16:creationId xmlns:a16="http://schemas.microsoft.com/office/drawing/2014/main" id="{D7C10F6B-EE9A-7316-3756-6CF40BACB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3453" y="491318"/>
            <a:ext cx="2178305" cy="914500"/>
          </a:xfrm>
          <a:prstGeom prst="rect">
            <a:avLst/>
          </a:prstGeom>
        </p:spPr>
      </p:pic>
      <p:sp>
        <p:nvSpPr>
          <p:cNvPr id="3" name="Footer Placeholder 4">
            <a:extLst>
              <a:ext uri="{FF2B5EF4-FFF2-40B4-BE49-F238E27FC236}">
                <a16:creationId xmlns:a16="http://schemas.microsoft.com/office/drawing/2014/main" id="{AB329BD2-508E-D968-5A04-0A1EFECEB71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6BECE92E-527D-F0C4-B262-DE8F47D218F9}"/>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A9D205B3-76B3-CABA-608C-02B50326684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A0A7D6D-5FBA-75B5-7FD4-561AA2ACE4B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71A2214-997C-0306-5C93-99728D3DA4F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6" name="Media Placeholder 9">
            <a:extLst>
              <a:ext uri="{FF2B5EF4-FFF2-40B4-BE49-F238E27FC236}">
                <a16:creationId xmlns:a16="http://schemas.microsoft.com/office/drawing/2014/main" id="{1EDB8D67-0F9B-0964-2D1D-261F76159667}"/>
              </a:ext>
            </a:extLst>
          </p:cNvPr>
          <p:cNvSpPr>
            <a:spLocks noGrp="1"/>
          </p:cNvSpPr>
          <p:nvPr>
            <p:ph type="media" sz="quarter" idx="12"/>
          </p:nvPr>
        </p:nvSpPr>
        <p:spPr>
          <a:xfrm>
            <a:off x="1345277" y="1825625"/>
            <a:ext cx="2863468" cy="2014538"/>
          </a:xfrm>
        </p:spPr>
        <p:txBody>
          <a:bodyPr/>
          <a:lstStyle/>
          <a:p>
            <a:endParaRPr lang="en-GB"/>
          </a:p>
        </p:txBody>
      </p:sp>
      <p:sp>
        <p:nvSpPr>
          <p:cNvPr id="17" name="Media Placeholder 9">
            <a:extLst>
              <a:ext uri="{FF2B5EF4-FFF2-40B4-BE49-F238E27FC236}">
                <a16:creationId xmlns:a16="http://schemas.microsoft.com/office/drawing/2014/main" id="{EC2DE007-82A2-DA39-A035-AA97EA23E679}"/>
              </a:ext>
            </a:extLst>
          </p:cNvPr>
          <p:cNvSpPr>
            <a:spLocks noGrp="1"/>
          </p:cNvSpPr>
          <p:nvPr>
            <p:ph type="media" sz="quarter" idx="16"/>
          </p:nvPr>
        </p:nvSpPr>
        <p:spPr>
          <a:xfrm>
            <a:off x="4913252" y="1825625"/>
            <a:ext cx="2868020" cy="2014538"/>
          </a:xfrm>
        </p:spPr>
        <p:txBody>
          <a:bodyPr/>
          <a:lstStyle/>
          <a:p>
            <a:endParaRPr lang="en-GB" dirty="0"/>
          </a:p>
        </p:txBody>
      </p:sp>
      <p:sp>
        <p:nvSpPr>
          <p:cNvPr id="18" name="Media Placeholder 9">
            <a:extLst>
              <a:ext uri="{FF2B5EF4-FFF2-40B4-BE49-F238E27FC236}">
                <a16:creationId xmlns:a16="http://schemas.microsoft.com/office/drawing/2014/main" id="{E49DBEDE-2DF1-5383-A289-6C26D144A1D4}"/>
              </a:ext>
            </a:extLst>
          </p:cNvPr>
          <p:cNvSpPr>
            <a:spLocks noGrp="1"/>
          </p:cNvSpPr>
          <p:nvPr>
            <p:ph type="media" sz="quarter" idx="17"/>
          </p:nvPr>
        </p:nvSpPr>
        <p:spPr>
          <a:xfrm>
            <a:off x="8485779" y="1825625"/>
            <a:ext cx="2868020" cy="2014538"/>
          </a:xfrm>
        </p:spPr>
        <p:txBody>
          <a:bodyPr/>
          <a:lstStyle/>
          <a:p>
            <a:endParaRPr lang="en-GB"/>
          </a:p>
        </p:txBody>
      </p:sp>
      <p:sp>
        <p:nvSpPr>
          <p:cNvPr id="19" name="Media Placeholder 9">
            <a:extLst>
              <a:ext uri="{FF2B5EF4-FFF2-40B4-BE49-F238E27FC236}">
                <a16:creationId xmlns:a16="http://schemas.microsoft.com/office/drawing/2014/main" id="{3338D577-3641-2B4B-D703-E641B92AFFB0}"/>
              </a:ext>
            </a:extLst>
          </p:cNvPr>
          <p:cNvSpPr>
            <a:spLocks noGrp="1"/>
          </p:cNvSpPr>
          <p:nvPr>
            <p:ph type="media" sz="quarter" idx="18"/>
          </p:nvPr>
        </p:nvSpPr>
        <p:spPr>
          <a:xfrm>
            <a:off x="3128522" y="4046026"/>
            <a:ext cx="2869506" cy="2014538"/>
          </a:xfrm>
        </p:spPr>
        <p:txBody>
          <a:bodyPr/>
          <a:lstStyle/>
          <a:p>
            <a:endParaRPr lang="en-GB" dirty="0"/>
          </a:p>
        </p:txBody>
      </p:sp>
      <p:sp>
        <p:nvSpPr>
          <p:cNvPr id="20" name="Media Placeholder 9">
            <a:extLst>
              <a:ext uri="{FF2B5EF4-FFF2-40B4-BE49-F238E27FC236}">
                <a16:creationId xmlns:a16="http://schemas.microsoft.com/office/drawing/2014/main" id="{CE5BEEFA-5D3C-7478-7775-5D006CB5E12C}"/>
              </a:ext>
            </a:extLst>
          </p:cNvPr>
          <p:cNvSpPr>
            <a:spLocks noGrp="1"/>
          </p:cNvSpPr>
          <p:nvPr>
            <p:ph type="media" sz="quarter" idx="19"/>
          </p:nvPr>
        </p:nvSpPr>
        <p:spPr>
          <a:xfrm>
            <a:off x="6701049" y="4046026"/>
            <a:ext cx="2869506" cy="2014538"/>
          </a:xfrm>
        </p:spPr>
        <p:txBody>
          <a:bodyPr/>
          <a:lstStyle/>
          <a:p>
            <a:endParaRPr lang="en-GB"/>
          </a:p>
        </p:txBody>
      </p:sp>
      <p:sp>
        <p:nvSpPr>
          <p:cNvPr id="21" name="Oval 20">
            <a:extLst>
              <a:ext uri="{FF2B5EF4-FFF2-40B4-BE49-F238E27FC236}">
                <a16:creationId xmlns:a16="http://schemas.microsoft.com/office/drawing/2014/main" id="{8C52D8C0-5A50-6C0B-4481-A00E3FDF667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44D49C7F-3485-1CC4-D3D4-7DEF092D9F4F}"/>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6695CD53-5FA3-ADCF-C5D7-75F1C14CF8E9}"/>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AC7CEC8C-749A-A796-FCAC-26A74F67DEAA}"/>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5" name="Oval 24">
            <a:extLst>
              <a:ext uri="{FF2B5EF4-FFF2-40B4-BE49-F238E27FC236}">
                <a16:creationId xmlns:a16="http://schemas.microsoft.com/office/drawing/2014/main" id="{9951D921-43FC-88B6-7B45-723BBF8B5ACF}"/>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3" name="Footer Placeholder 4">
            <a:extLst>
              <a:ext uri="{FF2B5EF4-FFF2-40B4-BE49-F238E27FC236}">
                <a16:creationId xmlns:a16="http://schemas.microsoft.com/office/drawing/2014/main" id="{6F5C45A8-5BC0-671A-D754-A83F71AC17C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DAA595FC-896E-9C8C-E285-F950FDE917C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7771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4923173E-C835-AE78-774C-EEA90E275C8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Health</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a:t>Topic: </a:t>
            </a:r>
            <a:r>
              <a:rPr lang="en-US" dirty="0"/>
              <a:t>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3: Use of equipment</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normAutofit/>
          </a:bodyPr>
          <a:lstStyle/>
          <a:p>
            <a:r>
              <a:rPr lang="en-GB"/>
              <a:t>Identifying mistakes</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rmAutofit/>
          </a:bodyPr>
          <a:lstStyle/>
          <a:p>
            <a:r>
              <a:rPr lang="en-US"/>
              <a:t>For each scenario (1-4), read how a student made a measurement.</a:t>
            </a:r>
          </a:p>
          <a:p>
            <a:r>
              <a:rPr lang="en-US"/>
              <a:t>Decide where they went wrong.</a:t>
            </a:r>
          </a:p>
          <a:p>
            <a:r>
              <a:rPr lang="en-US"/>
              <a:t>Repeat the procedure correctly using the equipment supplied.</a:t>
            </a:r>
          </a:p>
          <a:p>
            <a:endParaRPr lang="en-US"/>
          </a:p>
          <a:p>
            <a:endParaRPr lang="en-US" dirty="0"/>
          </a:p>
        </p:txBody>
      </p:sp>
      <p:sp>
        <p:nvSpPr>
          <p:cNvPr id="2" name="Content Placeholder 6">
            <a:extLst>
              <a:ext uri="{FF2B5EF4-FFF2-40B4-BE49-F238E27FC236}">
                <a16:creationId xmlns:a16="http://schemas.microsoft.com/office/drawing/2014/main" id="{D9A6FFB1-FA6D-8F15-3CEA-3A00FEFAACDC}"/>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p>
          <a:p>
            <a:pPr lvl="0"/>
            <a:r>
              <a:rPr lang="en-GB" dirty="0"/>
              <a:t>Cards cut from L3 Activity 3 Worksheet</a:t>
            </a:r>
          </a:p>
          <a:p>
            <a:endParaRPr lang="en-US"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3: Use of equipment</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endParaRPr lang="en-GB" dirty="0"/>
          </a:p>
        </p:txBody>
      </p:sp>
    </p:spTree>
    <p:extLst>
      <p:ext uri="{BB962C8B-B14F-4D97-AF65-F5344CB8AC3E}">
        <p14:creationId xmlns:p14="http://schemas.microsoft.com/office/powerpoint/2010/main" val="67914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DC65C-DFF9-92F3-18F7-14F1452B4BE3}"/>
              </a:ext>
            </a:extLst>
          </p:cNvPr>
          <p:cNvSpPr>
            <a:spLocks noGrp="1"/>
          </p:cNvSpPr>
          <p:nvPr>
            <p:ph idx="1"/>
          </p:nvPr>
        </p:nvSpPr>
        <p:spPr>
          <a:xfrm>
            <a:off x="838198" y="1690686"/>
            <a:ext cx="6651172" cy="4443414"/>
          </a:xfrm>
        </p:spPr>
        <p:txBody>
          <a:bodyPr>
            <a:normAutofit fontScale="92500" lnSpcReduction="20000"/>
          </a:bodyPr>
          <a:lstStyle/>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1 </a:t>
            </a:r>
            <a:r>
              <a:rPr lang="en-GB" sz="1800" dirty="0">
                <a:solidFill>
                  <a:srgbClr val="0D0D0D"/>
                </a:solidFill>
                <a:effectLst/>
                <a:latin typeface="Arial" panose="020B0604020202020204" pitchFamily="34" charset="0"/>
                <a:ea typeface="Arial" panose="020B0604020202020204" pitchFamily="34" charset="0"/>
              </a:rPr>
              <a:t>– Place the empty beaker on the balance, press tare, then remeasure the mass of the beaker with the salt added.</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2 </a:t>
            </a:r>
            <a:r>
              <a:rPr lang="en-GB" sz="1800" dirty="0">
                <a:solidFill>
                  <a:srgbClr val="0D0D0D"/>
                </a:solidFill>
                <a:effectLst/>
                <a:latin typeface="Arial" panose="020B0604020202020204" pitchFamily="34" charset="0"/>
                <a:ea typeface="Arial" panose="020B0604020202020204" pitchFamily="34" charset="0"/>
              </a:rPr>
              <a:t>– Place the measuring cylinder on a table whilst filling the cylinder and reading the volume. To determine the correct volume of liquid, line up the eye to the level of where the liquid sits on the scale before taking the reading. (This avoids parallax error.)</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3 </a:t>
            </a:r>
            <a:r>
              <a:rPr lang="en-GB" sz="1800" dirty="0">
                <a:solidFill>
                  <a:srgbClr val="0D0D0D"/>
                </a:solidFill>
                <a:effectLst/>
                <a:latin typeface="Arial" panose="020B0604020202020204" pitchFamily="34" charset="0"/>
                <a:ea typeface="Arial" panose="020B0604020202020204" pitchFamily="34" charset="0"/>
              </a:rPr>
              <a:t>– The thermometer should be held in the liquid away from the beaker sides when measuring the temperature. The liquid should be stirred before a measurement is taken.</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4 </a:t>
            </a:r>
            <a:r>
              <a:rPr lang="en-GB" sz="1800" dirty="0">
                <a:solidFill>
                  <a:srgbClr val="0D0D0D"/>
                </a:solidFill>
                <a:effectLst/>
                <a:latin typeface="Arial" panose="020B0604020202020204" pitchFamily="34" charset="0"/>
                <a:ea typeface="Arial" panose="020B0604020202020204" pitchFamily="34" charset="0"/>
              </a:rPr>
              <a:t>– Use a pipette/syringe to accurately measure out the volume of liquid and transfer to the beaker. Beakers are not suitable for accurate volume measurements due to their larger graduations.</a:t>
            </a:r>
            <a:endParaRPr lang="en-US" dirty="0"/>
          </a:p>
        </p:txBody>
      </p:sp>
      <p:sp>
        <p:nvSpPr>
          <p:cNvPr id="5" name="Text Placeholder 4">
            <a:extLst>
              <a:ext uri="{FF2B5EF4-FFF2-40B4-BE49-F238E27FC236}">
                <a16:creationId xmlns:a16="http://schemas.microsoft.com/office/drawing/2014/main" id="{230442AC-E2B3-B03B-982C-0D6BCAD8B45C}"/>
              </a:ext>
            </a:extLst>
          </p:cNvPr>
          <p:cNvSpPr>
            <a:spLocks noGrp="1"/>
          </p:cNvSpPr>
          <p:nvPr>
            <p:ph type="body" sz="quarter" idx="11"/>
          </p:nvPr>
        </p:nvSpPr>
        <p:spPr/>
        <p:txBody>
          <a:bodyPr/>
          <a:lstStyle/>
          <a:p>
            <a:r>
              <a:rPr lang="en-US" dirty="0"/>
              <a:t>Lesson 3: Use of equipment</a:t>
            </a:r>
          </a:p>
        </p:txBody>
      </p:sp>
      <p:sp>
        <p:nvSpPr>
          <p:cNvPr id="6" name="Text Placeholder 5">
            <a:extLst>
              <a:ext uri="{FF2B5EF4-FFF2-40B4-BE49-F238E27FC236}">
                <a16:creationId xmlns:a16="http://schemas.microsoft.com/office/drawing/2014/main" id="{0AE213CA-6BFF-332B-A90D-A8B6A7023F2D}"/>
              </a:ext>
            </a:extLst>
          </p:cNvPr>
          <p:cNvSpPr>
            <a:spLocks noGrp="1"/>
          </p:cNvSpPr>
          <p:nvPr>
            <p:ph type="body" sz="quarter" idx="14"/>
          </p:nvPr>
        </p:nvSpPr>
        <p:spPr/>
        <p:txBody>
          <a:bodyPr/>
          <a:lstStyle/>
          <a:p>
            <a:r>
              <a:rPr lang="en-US" dirty="0"/>
              <a:t>Activity 3</a:t>
            </a:r>
          </a:p>
        </p:txBody>
      </p:sp>
      <p:sp>
        <p:nvSpPr>
          <p:cNvPr id="7" name="Title 4">
            <a:extLst>
              <a:ext uri="{FF2B5EF4-FFF2-40B4-BE49-F238E27FC236}">
                <a16:creationId xmlns:a16="http://schemas.microsoft.com/office/drawing/2014/main" id="{D34BD1B8-5EBD-90ED-2FB2-A9D478638B00}"/>
              </a:ext>
            </a:extLst>
          </p:cNvPr>
          <p:cNvSpPr>
            <a:spLocks noGrp="1"/>
          </p:cNvSpPr>
          <p:nvPr>
            <p:ph type="title"/>
          </p:nvPr>
        </p:nvSpPr>
        <p:spPr/>
        <p:txBody>
          <a:bodyPr>
            <a:normAutofit/>
          </a:bodyPr>
          <a:lstStyle/>
          <a:p>
            <a:r>
              <a:rPr lang="en-GB" dirty="0"/>
              <a:t>Identifying mistakes – correct procedures</a:t>
            </a:r>
            <a:endParaRPr lang="en-GB" sz="7200" dirty="0"/>
          </a:p>
        </p:txBody>
      </p:sp>
      <p:pic>
        <p:nvPicPr>
          <p:cNvPr id="4" name="Picture Placeholder 7">
            <a:extLst>
              <a:ext uri="{FF2B5EF4-FFF2-40B4-BE49-F238E27FC236}">
                <a16:creationId xmlns:a16="http://schemas.microsoft.com/office/drawing/2014/main" id="{BA9EB6E1-D0FF-1705-70A1-8944689B26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39743" y="1825625"/>
            <a:ext cx="3614057" cy="4351338"/>
          </a:xfrm>
          <a:prstGeom prst="rect">
            <a:avLst/>
          </a:prstGeom>
        </p:spPr>
      </p:pic>
    </p:spTree>
    <p:extLst>
      <p:ext uri="{BB962C8B-B14F-4D97-AF65-F5344CB8AC3E}">
        <p14:creationId xmlns:p14="http://schemas.microsoft.com/office/powerpoint/2010/main" val="316456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Escalating concerns</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530724"/>
          </a:xfrm>
        </p:spPr>
        <p:txBody>
          <a:bodyPr>
            <a:normAutofit fontScale="85000" lnSpcReduction="10000"/>
          </a:bodyPr>
          <a:lstStyle/>
          <a:p>
            <a:pPr marL="0" indent="0">
              <a:buNone/>
            </a:pPr>
            <a:r>
              <a:rPr lang="en-US" i="1" dirty="0"/>
              <a:t>When on placement, a trainee nurse had concerns that a fridge, which was being used to store drugs, was not registering the correct temperature. The fridge temperature display showed fluctuations, even when the door had been closed for a period of time.</a:t>
            </a:r>
          </a:p>
          <a:p>
            <a:endParaRPr lang="en-US" dirty="0"/>
          </a:p>
          <a:p>
            <a:pPr marL="0" indent="0">
              <a:buNone/>
            </a:pPr>
            <a:r>
              <a:rPr lang="en-US" dirty="0"/>
              <a:t>Discuss with a partner which of the following steps the student should take:</a:t>
            </a:r>
          </a:p>
          <a:p>
            <a:pPr marL="457200" indent="-457200">
              <a:buFont typeface="+mj-lt"/>
              <a:buAutoNum type="arabicPeriod"/>
            </a:pPr>
            <a:r>
              <a:rPr lang="en-US" dirty="0"/>
              <a:t>Switch the appliance off at the wall, wait for five minutes, and switch on again. Check the fridge display resets correctly.</a:t>
            </a:r>
          </a:p>
          <a:p>
            <a:pPr marL="457200" indent="-457200">
              <a:buFont typeface="+mj-lt"/>
              <a:buAutoNum type="arabicPeriod"/>
            </a:pPr>
            <a:r>
              <a:rPr lang="en-US" dirty="0"/>
              <a:t>Remove all the drugs from the fridge and store in an alternative fridge.</a:t>
            </a:r>
          </a:p>
          <a:p>
            <a:pPr marL="457200" indent="-457200">
              <a:buFont typeface="+mj-lt"/>
              <a:buAutoNum type="arabicPeriod"/>
            </a:pPr>
            <a:r>
              <a:rPr lang="en-US" dirty="0"/>
              <a:t>Place a note on the equipment stating that it is faulty and cannot be used and complete a report form.</a:t>
            </a:r>
          </a:p>
          <a:p>
            <a:pPr marL="457200" indent="-457200">
              <a:buFont typeface="+mj-lt"/>
              <a:buAutoNum type="arabicPeriod"/>
            </a:pPr>
            <a:r>
              <a:rPr lang="en-US" dirty="0"/>
              <a:t>Tell a more senior member of staff about the issue.</a:t>
            </a:r>
          </a:p>
          <a:p>
            <a:endParaRPr lang="en-US"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3: Use of equipment</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4</a:t>
            </a:r>
            <a:endParaRPr lang="en-GB" dirty="0"/>
          </a:p>
        </p:txBody>
      </p:sp>
    </p:spTree>
    <p:extLst>
      <p:ext uri="{BB962C8B-B14F-4D97-AF65-F5344CB8AC3E}">
        <p14:creationId xmlns:p14="http://schemas.microsoft.com/office/powerpoint/2010/main" val="356679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Escalating concerns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428514" cy="4351338"/>
          </a:xfrm>
        </p:spPr>
        <p:txBody>
          <a:bodyPr>
            <a:normAutofit/>
          </a:bodyPr>
          <a:lstStyle/>
          <a:p>
            <a:r>
              <a:rPr lang="en-US" dirty="0"/>
              <a:t>If a piece of equipment is unsuitable for intended use, due to a fault or not being correctly calibrated, you should:</a:t>
            </a:r>
          </a:p>
          <a:p>
            <a:pPr lvl="1"/>
            <a:r>
              <a:rPr lang="en-US" dirty="0"/>
              <a:t>not use the piece of equipment</a:t>
            </a:r>
          </a:p>
          <a:p>
            <a:pPr lvl="1"/>
            <a:r>
              <a:rPr lang="en-US" dirty="0"/>
              <a:t>label the piece of equipment as unfit for use</a:t>
            </a:r>
          </a:p>
          <a:p>
            <a:pPr lvl="1"/>
            <a:r>
              <a:rPr lang="en-US" dirty="0"/>
              <a:t>tell your supervisor/line manager</a:t>
            </a:r>
          </a:p>
          <a:p>
            <a:pPr lvl="1"/>
            <a:r>
              <a:rPr lang="en-US" dirty="0"/>
              <a:t>fill in any </a:t>
            </a:r>
            <a:r>
              <a:rPr lang="en-US" dirty="0" err="1"/>
              <a:t>organisational</a:t>
            </a:r>
            <a:r>
              <a:rPr lang="en-US" dirty="0"/>
              <a:t> documentation if required.</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3: Use of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spTree>
    <p:extLst>
      <p:ext uri="{BB962C8B-B14F-4D97-AF65-F5344CB8AC3E}">
        <p14:creationId xmlns:p14="http://schemas.microsoft.com/office/powerpoint/2010/main" val="67596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Plenary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351338"/>
          </a:xfrm>
        </p:spPr>
        <p:txBody>
          <a:bodyPr>
            <a:normAutofit/>
          </a:bodyPr>
          <a:lstStyle/>
          <a:p>
            <a:r>
              <a:rPr lang="en-US" dirty="0"/>
              <a:t>Write down three reasons why it is important to calibrate equipment.</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3: Use of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Tree>
    <p:extLst>
      <p:ext uri="{BB962C8B-B14F-4D97-AF65-F5344CB8AC3E}">
        <p14:creationId xmlns:p14="http://schemas.microsoft.com/office/powerpoint/2010/main" val="364718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Explained why it is important to calibrate and test equipment, so that it is fit for use.</a:t>
            </a:r>
          </a:p>
          <a:p>
            <a:r>
              <a:rPr lang="en-US" dirty="0"/>
              <a:t>Described the potential impacts of not maintaining, cleaning and servicing equipment.</a:t>
            </a:r>
          </a:p>
          <a:p>
            <a:r>
              <a:rPr lang="en-US" dirty="0"/>
              <a:t>Outlined how to escalate concerns over faulty or unsuitable equipment.</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438769" y="1297459"/>
            <a:ext cx="4374290" cy="4879503"/>
          </a:xfrm>
        </p:spPr>
        <p:txBody>
          <a:bodyPr>
            <a:normAutofit fontScale="85000" lnSpcReduction="20000"/>
          </a:bodyPr>
          <a:lstStyle/>
          <a:p>
            <a:r>
              <a:rPr lang="en-US" b="1" dirty="0"/>
              <a:t>Skills:</a:t>
            </a: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CS3.2: </a:t>
            </a:r>
            <a:r>
              <a:rPr lang="en-GB" sz="1800" dirty="0">
                <a:solidFill>
                  <a:srgbClr val="000000"/>
                </a:solidFill>
                <a:effectLst/>
                <a:latin typeface="Arial" panose="020B0604020202020204" pitchFamily="34" charset="0"/>
                <a:ea typeface="Arial" panose="020B0604020202020204" pitchFamily="34" charset="0"/>
              </a:rPr>
              <a:t>Undertake collaborative work</a:t>
            </a:r>
            <a:endParaRPr lang="en-GB" sz="1800" dirty="0">
              <a:solidFill>
                <a:srgbClr val="0D0D0D"/>
              </a:solidFill>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CS4.1: </a:t>
            </a:r>
            <a:r>
              <a:rPr lang="en-GB" sz="1800" dirty="0">
                <a:solidFill>
                  <a:srgbClr val="000000"/>
                </a:solidFill>
                <a:effectLst/>
                <a:latin typeface="Arial" panose="020B0604020202020204" pitchFamily="34" charset="0"/>
                <a:ea typeface="Arial" panose="020B0604020202020204" pitchFamily="34" charset="0"/>
              </a:rPr>
              <a:t>Undertake reflective practice and record reflections and experiences</a:t>
            </a:r>
            <a:endParaRPr lang="en-GB" sz="1800" dirty="0">
              <a:solidFill>
                <a:srgbClr val="0D0D0D"/>
              </a:solidFill>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CS6.1: </a:t>
            </a:r>
            <a:r>
              <a:rPr lang="en-GB" sz="1800" dirty="0">
                <a:solidFill>
                  <a:srgbClr val="000000"/>
                </a:solidFill>
                <a:effectLst/>
                <a:latin typeface="Arial" panose="020B0604020202020204" pitchFamily="34" charset="0"/>
                <a:ea typeface="Arial" panose="020B0604020202020204" pitchFamily="34" charset="0"/>
              </a:rPr>
              <a:t>Present findings in a range of formats: using digital formats (video)</a:t>
            </a:r>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GEC5</a:t>
            </a:r>
            <a:r>
              <a:rPr lang="en-GB" sz="1800" dirty="0">
                <a:solidFill>
                  <a:srgbClr val="0D0D0D"/>
                </a:solidFill>
                <a:effectLst/>
                <a:latin typeface="Arial" panose="020B0604020202020204" pitchFamily="34" charset="0"/>
                <a:ea typeface="Arial" panose="020B0604020202020204" pitchFamily="34" charset="0"/>
              </a:rPr>
              <a:t> Synthesise information</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GEC6</a:t>
            </a:r>
            <a:r>
              <a:rPr lang="en-GB" sz="1800" dirty="0">
                <a:solidFill>
                  <a:srgbClr val="0D0D0D"/>
                </a:solidFill>
                <a:effectLst/>
                <a:latin typeface="Arial" panose="020B0604020202020204" pitchFamily="34" charset="0"/>
                <a:ea typeface="Arial" panose="020B0604020202020204" pitchFamily="34" charset="0"/>
              </a:rPr>
              <a:t> Take part in/lead discussions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Maths: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GMC1</a:t>
            </a:r>
            <a:r>
              <a:rPr lang="en-GB" sz="1800" dirty="0">
                <a:solidFill>
                  <a:srgbClr val="0D0D0D"/>
                </a:solidFill>
                <a:effectLst/>
                <a:latin typeface="Arial" panose="020B0604020202020204" pitchFamily="34" charset="0"/>
                <a:ea typeface="Arial" panose="020B0604020202020204" pitchFamily="34" charset="0"/>
              </a:rPr>
              <a:t> Measuring with precision</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GMC2</a:t>
            </a:r>
            <a:r>
              <a:rPr lang="en-GB" sz="1800" dirty="0">
                <a:solidFill>
                  <a:srgbClr val="0D0D0D"/>
                </a:solidFill>
                <a:effectLst/>
                <a:latin typeface="Arial" panose="020B0604020202020204" pitchFamily="34" charset="0"/>
                <a:ea typeface="Arial" panose="020B0604020202020204" pitchFamily="34" charset="0"/>
              </a:rPr>
              <a:t> Estimating, calculating and error spotting</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3: Use of equipment</a:t>
            </a:r>
          </a:p>
        </p:txBody>
      </p:sp>
      <p:sp>
        <p:nvSpPr>
          <p:cNvPr id="7" name="Text Placeholder 6">
            <a:extLst>
              <a:ext uri="{FF2B5EF4-FFF2-40B4-BE49-F238E27FC236}">
                <a16:creationId xmlns:a16="http://schemas.microsoft.com/office/drawing/2014/main" id="{1840788E-5F9F-D29E-D891-3ABBCD720A5D}"/>
              </a:ext>
            </a:extLst>
          </p:cNvPr>
          <p:cNvSpPr>
            <a:spLocks noGrp="1"/>
          </p:cNvSpPr>
          <p:nvPr>
            <p:ph type="body" sz="quarter" idx="14"/>
          </p:nvPr>
        </p:nvSpPr>
        <p:spPr/>
        <p:txBody>
          <a:bodyPr/>
          <a:lstStyle/>
          <a:p>
            <a:r>
              <a:rPr lang="en-GB" dirty="0"/>
              <a:t>Plenary</a:t>
            </a:r>
          </a:p>
        </p:txBody>
      </p:sp>
    </p:spTree>
    <p:extLst>
      <p:ext uri="{BB962C8B-B14F-4D97-AF65-F5344CB8AC3E}">
        <p14:creationId xmlns:p14="http://schemas.microsoft.com/office/powerpoint/2010/main" val="321302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6F5A-D1FC-D62B-C64E-509D0DF3418B}"/>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C6FF2E9A-BC48-D5CE-135F-B15842DCCD6B}"/>
              </a:ext>
            </a:extLst>
          </p:cNvPr>
          <p:cNvSpPr>
            <a:spLocks noGrp="1"/>
          </p:cNvSpPr>
          <p:nvPr>
            <p:ph idx="1"/>
          </p:nvPr>
        </p:nvSpPr>
        <p:spPr>
          <a:xfrm>
            <a:off x="838199" y="1825625"/>
            <a:ext cx="10515599" cy="4351338"/>
          </a:xfrm>
        </p:spPr>
        <p:txBody>
          <a:bodyPr>
            <a:normAutofit/>
          </a:bodyPr>
          <a:lstStyle/>
          <a:p>
            <a:pPr lvl="0"/>
            <a:r>
              <a:rPr lang="en-GB" dirty="0"/>
              <a:t>Make a video of either correct, or subtly incorrect, procedures to show to the rest of the group in a later session. </a:t>
            </a:r>
            <a:endParaRPr lang="en-US" dirty="0"/>
          </a:p>
          <a:p>
            <a:pPr lvl="0"/>
            <a:r>
              <a:rPr lang="en-GB" dirty="0"/>
              <a:t>Look at online animations to help develop practical skills you lack confidence in, e.g. How to make a solution. Suitable examples can be found here: </a:t>
            </a:r>
            <a:r>
              <a:rPr lang="en-GB" dirty="0">
                <a:hlinkClick r:id="rId3"/>
              </a:rPr>
              <a:t>www.labxchange.org/library</a:t>
            </a:r>
            <a:endParaRPr lang="en-US" dirty="0"/>
          </a:p>
        </p:txBody>
      </p:sp>
      <p:sp>
        <p:nvSpPr>
          <p:cNvPr id="4" name="Text Placeholder 3">
            <a:extLst>
              <a:ext uri="{FF2B5EF4-FFF2-40B4-BE49-F238E27FC236}">
                <a16:creationId xmlns:a16="http://schemas.microsoft.com/office/drawing/2014/main" id="{37A0C0CF-9A0F-6ADA-5B78-59AC5CEC069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5" name="Text Placeholder 4">
            <a:extLst>
              <a:ext uri="{FF2B5EF4-FFF2-40B4-BE49-F238E27FC236}">
                <a16:creationId xmlns:a16="http://schemas.microsoft.com/office/drawing/2014/main" id="{C4E7C778-0C5D-1C44-B5B5-465E0261D96B}"/>
              </a:ext>
            </a:extLst>
          </p:cNvPr>
          <p:cNvSpPr>
            <a:spLocks noGrp="1"/>
          </p:cNvSpPr>
          <p:nvPr>
            <p:ph type="body" sz="quarter" idx="11"/>
          </p:nvPr>
        </p:nvSpPr>
        <p:spPr>
          <a:xfrm>
            <a:off x="838200" y="6356349"/>
            <a:ext cx="4210050" cy="365125"/>
          </a:xfrm>
        </p:spPr>
        <p:txBody>
          <a:bodyPr/>
          <a:lstStyle/>
          <a:p>
            <a:r>
              <a:rPr lang="en-GB" dirty="0"/>
              <a:t>Lesson 3: Use of equipment</a:t>
            </a:r>
          </a:p>
        </p:txBody>
      </p:sp>
    </p:spTree>
    <p:extLst>
      <p:ext uri="{BB962C8B-B14F-4D97-AF65-F5344CB8AC3E}">
        <p14:creationId xmlns:p14="http://schemas.microsoft.com/office/powerpoint/2010/main" val="34257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 why it is important to calibrate and test equipment so that it is fit for use.</a:t>
            </a:r>
          </a:p>
          <a:p>
            <a:r>
              <a:rPr lang="en-US" dirty="0"/>
              <a:t>Describe the potential impacts of not maintaining, cleaning and servicing equipment.</a:t>
            </a:r>
          </a:p>
          <a:p>
            <a:r>
              <a:rPr lang="en-US" dirty="0"/>
              <a:t>Outline how to escalate concerns over faulty or unsuitable equipment.</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199213"/>
            <a:ext cx="4393917" cy="4977750"/>
          </a:xfrm>
        </p:spPr>
        <p:txBody>
          <a:bodyPr>
            <a:normAutofit fontScale="85000" lnSpcReduction="20000"/>
          </a:bodyPr>
          <a:lstStyle/>
          <a:p>
            <a:r>
              <a:rPr lang="en-US" b="1" dirty="0"/>
              <a:t>Skills:</a:t>
            </a: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CS3.2: </a:t>
            </a:r>
            <a:r>
              <a:rPr lang="en-GB" sz="1800" dirty="0">
                <a:solidFill>
                  <a:srgbClr val="000000"/>
                </a:solidFill>
                <a:effectLst/>
                <a:latin typeface="Arial" panose="020B0604020202020204" pitchFamily="34" charset="0"/>
                <a:ea typeface="Arial" panose="020B0604020202020204" pitchFamily="34" charset="0"/>
              </a:rPr>
              <a:t>Undertake collaborative work</a:t>
            </a:r>
            <a:endParaRPr lang="en-GB" sz="1800" dirty="0">
              <a:solidFill>
                <a:srgbClr val="0D0D0D"/>
              </a:solidFill>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CS4.1: </a:t>
            </a:r>
            <a:r>
              <a:rPr lang="en-GB" sz="1800" dirty="0">
                <a:solidFill>
                  <a:srgbClr val="000000"/>
                </a:solidFill>
                <a:effectLst/>
                <a:latin typeface="Arial" panose="020B0604020202020204" pitchFamily="34" charset="0"/>
                <a:ea typeface="Arial" panose="020B0604020202020204" pitchFamily="34" charset="0"/>
              </a:rPr>
              <a:t>Undertake reflective practice and record reflections and experiences</a:t>
            </a:r>
            <a:endParaRPr lang="en-GB" sz="1800" dirty="0">
              <a:solidFill>
                <a:srgbClr val="0D0D0D"/>
              </a:solidFill>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800" b="1" dirty="0">
                <a:solidFill>
                  <a:srgbClr val="000000"/>
                </a:solidFill>
                <a:effectLst/>
                <a:latin typeface="Arial" panose="020B0604020202020204" pitchFamily="34" charset="0"/>
                <a:ea typeface="Arial" panose="020B0604020202020204" pitchFamily="34" charset="0"/>
              </a:rPr>
              <a:t>CS6.1: </a:t>
            </a:r>
            <a:r>
              <a:rPr lang="en-GB" sz="1800" dirty="0">
                <a:solidFill>
                  <a:srgbClr val="000000"/>
                </a:solidFill>
                <a:effectLst/>
                <a:latin typeface="Arial" panose="020B0604020202020204" pitchFamily="34" charset="0"/>
                <a:ea typeface="Arial" panose="020B0604020202020204" pitchFamily="34" charset="0"/>
              </a:rPr>
              <a:t>Present findings in a range of formats: using digital formats (video)</a:t>
            </a:r>
          </a:p>
          <a:p>
            <a:pPr>
              <a:lnSpc>
                <a:spcPct val="115000"/>
              </a:lnSpc>
              <a:spcBef>
                <a:spcPts val="600"/>
              </a:spcBef>
              <a:spcAft>
                <a:spcPts val="600"/>
              </a:spcAft>
            </a:pPr>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GEC5</a:t>
            </a:r>
            <a:r>
              <a:rPr lang="en-GB" sz="1800" dirty="0">
                <a:solidFill>
                  <a:srgbClr val="0D0D0D"/>
                </a:solidFill>
                <a:effectLst/>
                <a:latin typeface="Arial" panose="020B0604020202020204" pitchFamily="34" charset="0"/>
                <a:ea typeface="Arial" panose="020B0604020202020204" pitchFamily="34" charset="0"/>
              </a:rPr>
              <a:t> Synthesise information</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GEC6</a:t>
            </a:r>
            <a:r>
              <a:rPr lang="en-GB" sz="1800" dirty="0">
                <a:solidFill>
                  <a:srgbClr val="0D0D0D"/>
                </a:solidFill>
                <a:effectLst/>
                <a:latin typeface="Arial" panose="020B0604020202020204" pitchFamily="34" charset="0"/>
                <a:ea typeface="Arial" panose="020B0604020202020204" pitchFamily="34" charset="0"/>
              </a:rPr>
              <a:t> Take part in/lead discussions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Maths: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GMC1</a:t>
            </a:r>
            <a:r>
              <a:rPr lang="en-GB" sz="1800" dirty="0">
                <a:solidFill>
                  <a:srgbClr val="0D0D0D"/>
                </a:solidFill>
                <a:effectLst/>
                <a:latin typeface="Arial" panose="020B0604020202020204" pitchFamily="34" charset="0"/>
                <a:ea typeface="Arial" panose="020B0604020202020204" pitchFamily="34" charset="0"/>
              </a:rPr>
              <a:t> Measuring with precision</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GMC2</a:t>
            </a:r>
            <a:r>
              <a:rPr lang="en-GB" sz="1800" dirty="0">
                <a:solidFill>
                  <a:srgbClr val="0D0D0D"/>
                </a:solidFill>
                <a:effectLst/>
                <a:latin typeface="Arial" panose="020B0604020202020204" pitchFamily="34" charset="0"/>
                <a:ea typeface="Arial" panose="020B0604020202020204" pitchFamily="34" charset="0"/>
              </a:rPr>
              <a:t> Estimating, calculating and error spotting</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Look at the image</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3753051" cy="4351338"/>
          </a:xfrm>
        </p:spPr>
        <p:txBody>
          <a:bodyPr/>
          <a:lstStyle/>
          <a:p>
            <a:r>
              <a:rPr lang="en-US" dirty="0"/>
              <a:t>What measurements do people working in health </a:t>
            </a:r>
            <a:r>
              <a:rPr lang="en-US"/>
              <a:t>care take</a:t>
            </a:r>
            <a:r>
              <a:rPr lang="en-US" dirty="0"/>
              <a:t>?</a:t>
            </a:r>
          </a:p>
          <a:p>
            <a:r>
              <a:rPr lang="en-US" dirty="0"/>
              <a:t>Why are they important?</a:t>
            </a:r>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p:txBody>
          <a:bodyPr/>
          <a:lstStyle/>
          <a:p>
            <a:r>
              <a:rPr lang="en-GB" dirty="0"/>
              <a:t>Lesson 3: Use of equipment</a:t>
            </a:r>
          </a:p>
        </p:txBody>
      </p:sp>
      <p:pic>
        <p:nvPicPr>
          <p:cNvPr id="1026" name="Picture 2">
            <a:extLst>
              <a:ext uri="{FF2B5EF4-FFF2-40B4-BE49-F238E27FC236}">
                <a16:creationId xmlns:a16="http://schemas.microsoft.com/office/drawing/2014/main" id="{0E55775E-FAF4-674E-50B7-ECD1ABFD0E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4871358" y="1825625"/>
            <a:ext cx="66954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6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BEC00-848B-8BB0-AEBA-74B4C36F569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4871358" y="1825625"/>
            <a:ext cx="669546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Look at the image</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3782786" cy="4351338"/>
          </a:xfrm>
        </p:spPr>
        <p:txBody>
          <a:bodyPr/>
          <a:lstStyle/>
          <a:p>
            <a:r>
              <a:rPr lang="en-US" dirty="0"/>
              <a:t>What measurements did you come up with?</a:t>
            </a:r>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p:txBody>
          <a:bodyPr/>
          <a:lstStyle/>
          <a:p>
            <a:r>
              <a:rPr lang="en-GB" dirty="0"/>
              <a:t>Lesson 3: Use of equipment</a:t>
            </a:r>
          </a:p>
        </p:txBody>
      </p:sp>
      <p:sp>
        <p:nvSpPr>
          <p:cNvPr id="2" name="TextBox 1">
            <a:extLst>
              <a:ext uri="{FF2B5EF4-FFF2-40B4-BE49-F238E27FC236}">
                <a16:creationId xmlns:a16="http://schemas.microsoft.com/office/drawing/2014/main" id="{A2D44022-5D51-A425-14A9-EE2010FBBFA2}"/>
              </a:ext>
            </a:extLst>
          </p:cNvPr>
          <p:cNvSpPr txBox="1"/>
          <p:nvPr/>
        </p:nvSpPr>
        <p:spPr>
          <a:xfrm>
            <a:off x="8899449" y="5297160"/>
            <a:ext cx="1992132" cy="646331"/>
          </a:xfrm>
          <a:prstGeom prst="rect">
            <a:avLst/>
          </a:prstGeom>
          <a:solidFill>
            <a:srgbClr val="F6FAEC"/>
          </a:solidFill>
        </p:spPr>
        <p:txBody>
          <a:bodyPr wrap="square" rtlCol="0">
            <a:spAutoFit/>
          </a:bodyPr>
          <a:lstStyle/>
          <a:p>
            <a:pPr algn="ctr"/>
            <a:r>
              <a:rPr lang="en-US" dirty="0">
                <a:latin typeface="Arial" panose="020B0604020202020204" pitchFamily="34" charset="0"/>
                <a:cs typeface="Arial" panose="020B0604020202020204" pitchFamily="34" charset="0"/>
              </a:rPr>
              <a:t>Oxygen saturation levels</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D1DBE3-C465-C0A4-BB80-3DCA52D13CF2}"/>
              </a:ext>
            </a:extLst>
          </p:cNvPr>
          <p:cNvSpPr txBox="1"/>
          <p:nvPr/>
        </p:nvSpPr>
        <p:spPr>
          <a:xfrm>
            <a:off x="5734222" y="2022437"/>
            <a:ext cx="1565868" cy="369332"/>
          </a:xfrm>
          <a:prstGeom prst="rect">
            <a:avLst/>
          </a:prstGeom>
          <a:solidFill>
            <a:srgbClr val="F6FAEC"/>
          </a:solidFill>
        </p:spPr>
        <p:txBody>
          <a:bodyPr wrap="square" rtlCol="0">
            <a:spAutoFit/>
          </a:bodyPr>
          <a:lstStyle/>
          <a:p>
            <a:pPr algn="ctr"/>
            <a:r>
              <a:rPr lang="en-US" dirty="0">
                <a:latin typeface="Arial" panose="020B0604020202020204" pitchFamily="34" charset="0"/>
                <a:cs typeface="Arial" panose="020B0604020202020204" pitchFamily="34" charset="0"/>
              </a:rPr>
              <a:t>Urine output</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8ED500C-21E9-D357-4E8F-EEDDA22F28B9}"/>
              </a:ext>
            </a:extLst>
          </p:cNvPr>
          <p:cNvSpPr txBox="1"/>
          <p:nvPr/>
        </p:nvSpPr>
        <p:spPr>
          <a:xfrm>
            <a:off x="7300090" y="5297160"/>
            <a:ext cx="1438513" cy="646331"/>
          </a:xfrm>
          <a:prstGeom prst="rect">
            <a:avLst/>
          </a:prstGeom>
          <a:solidFill>
            <a:srgbClr val="F6FAEC"/>
          </a:solidFill>
        </p:spPr>
        <p:txBody>
          <a:bodyPr wrap="square" rtlCol="0">
            <a:spAutoFit/>
          </a:bodyPr>
          <a:lstStyle/>
          <a:p>
            <a:pPr algn="ctr"/>
            <a:r>
              <a:rPr lang="en-US" dirty="0">
                <a:latin typeface="Arial" panose="020B0604020202020204" pitchFamily="34" charset="0"/>
                <a:cs typeface="Arial" panose="020B0604020202020204" pitchFamily="34" charset="0"/>
              </a:rPr>
              <a:t>Height and weight</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61DF75F-67BA-176C-3AC3-840C30C2E32A}"/>
              </a:ext>
            </a:extLst>
          </p:cNvPr>
          <p:cNvSpPr txBox="1"/>
          <p:nvPr/>
        </p:nvSpPr>
        <p:spPr>
          <a:xfrm>
            <a:off x="5132745" y="2782708"/>
            <a:ext cx="1926509" cy="923330"/>
          </a:xfrm>
          <a:prstGeom prst="rect">
            <a:avLst/>
          </a:prstGeom>
          <a:solidFill>
            <a:srgbClr val="F6FAEC"/>
          </a:solidFill>
        </p:spPr>
        <p:txBody>
          <a:bodyPr wrap="square" rtlCol="0">
            <a:spAutoFit/>
          </a:bodyPr>
          <a:lstStyle/>
          <a:p>
            <a:pPr algn="ctr"/>
            <a:r>
              <a:rPr lang="en-US" dirty="0">
                <a:latin typeface="Arial" panose="020B0604020202020204" pitchFamily="34" charset="0"/>
                <a:cs typeface="Arial" panose="020B0604020202020204" pitchFamily="34" charset="0"/>
              </a:rPr>
              <a:t>Heart rate </a:t>
            </a:r>
          </a:p>
          <a:p>
            <a:pPr algn="ctr"/>
            <a:r>
              <a:rPr lang="en-US" dirty="0">
                <a:latin typeface="Arial" panose="020B0604020202020204" pitchFamily="34" charset="0"/>
                <a:cs typeface="Arial" panose="020B0604020202020204" pitchFamily="34" charset="0"/>
              </a:rPr>
              <a:t>Blood pressure </a:t>
            </a:r>
          </a:p>
          <a:p>
            <a:pPr algn="ctr"/>
            <a:r>
              <a:rPr lang="en-US" dirty="0">
                <a:latin typeface="Arial" panose="020B0604020202020204" pitchFamily="34" charset="0"/>
                <a:cs typeface="Arial" panose="020B0604020202020204" pitchFamily="34" charset="0"/>
              </a:rPr>
              <a:t>Respiratory rate</a:t>
            </a:r>
            <a:endParaRPr lang="en-GB"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DC8829-A017-49E1-DA6D-D51A004E0929}"/>
              </a:ext>
            </a:extLst>
          </p:cNvPr>
          <p:cNvSpPr txBox="1"/>
          <p:nvPr/>
        </p:nvSpPr>
        <p:spPr>
          <a:xfrm>
            <a:off x="7870791" y="2022437"/>
            <a:ext cx="1565868" cy="369332"/>
          </a:xfrm>
          <a:prstGeom prst="rect">
            <a:avLst/>
          </a:prstGeom>
          <a:solidFill>
            <a:srgbClr val="F6FAEC"/>
          </a:solidFill>
        </p:spPr>
        <p:txBody>
          <a:bodyPr wrap="square" rtlCol="0">
            <a:spAutoFit/>
          </a:bodyPr>
          <a:lstStyle/>
          <a:p>
            <a:pPr algn="ctr"/>
            <a:r>
              <a:rPr lang="en-US" dirty="0">
                <a:latin typeface="Arial" panose="020B0604020202020204" pitchFamily="34" charset="0"/>
                <a:cs typeface="Arial" panose="020B0604020202020204" pitchFamily="34" charset="0"/>
              </a:rPr>
              <a:t>Temperature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17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normAutofit/>
          </a:bodyPr>
          <a:lstStyle/>
          <a:p>
            <a:r>
              <a:rPr lang="en-GB" sz="3800" dirty="0">
                <a:effectLst/>
                <a:latin typeface="Arial" panose="020B0604020202020204" pitchFamily="34" charset="0"/>
                <a:ea typeface="Arial" panose="020B0604020202020204" pitchFamily="34" charset="0"/>
              </a:rPr>
              <a:t>Why is it important to regularly test equipment?</a:t>
            </a:r>
            <a:endParaRPr lang="en-GB" sz="3800"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rmAutofit fontScale="92500" lnSpcReduction="20000"/>
          </a:bodyPr>
          <a:lstStyle/>
          <a:p>
            <a:r>
              <a:rPr lang="en-US">
                <a:solidFill>
                  <a:srgbClr val="0D0D0D"/>
                </a:solidFill>
                <a:effectLst/>
                <a:latin typeface="Arial" panose="020B0604020202020204" pitchFamily="34" charset="0"/>
                <a:ea typeface="Arial" panose="020B0604020202020204" pitchFamily="34" charset="0"/>
              </a:rPr>
              <a:t>You will be given some pieces of equipment to take a range of measurements. Your teacher will tell you which measurements to take. </a:t>
            </a:r>
          </a:p>
          <a:p>
            <a:r>
              <a:rPr lang="en-US">
                <a:solidFill>
                  <a:srgbClr val="0D0D0D"/>
                </a:solidFill>
                <a:effectLst/>
                <a:latin typeface="Arial" panose="020B0604020202020204" pitchFamily="34" charset="0"/>
                <a:ea typeface="Arial" panose="020B0604020202020204" pitchFamily="34" charset="0"/>
              </a:rPr>
              <a:t>Once all groups have collected their data, compare your readings:</a:t>
            </a:r>
          </a:p>
          <a:p>
            <a:pPr marL="452438"/>
            <a:r>
              <a:rPr lang="en-US">
                <a:solidFill>
                  <a:srgbClr val="0D0D0D"/>
                </a:solidFill>
                <a:effectLst/>
                <a:latin typeface="Arial" panose="020B0604020202020204" pitchFamily="34" charset="0"/>
                <a:ea typeface="Arial" panose="020B0604020202020204" pitchFamily="34" charset="0"/>
              </a:rPr>
              <a:t>Which group(s) had the correct readings? How do you know?</a:t>
            </a:r>
          </a:p>
          <a:p>
            <a:pPr marL="452438"/>
            <a:r>
              <a:rPr lang="en-US">
                <a:solidFill>
                  <a:srgbClr val="0D0D0D"/>
                </a:solidFill>
                <a:effectLst/>
                <a:latin typeface="Arial" panose="020B0604020202020204" pitchFamily="34" charset="0"/>
                <a:ea typeface="Arial" panose="020B0604020202020204" pitchFamily="34" charset="0"/>
              </a:rPr>
              <a:t>Which piece(s) of equipment is/are faulty? How do you know?</a:t>
            </a:r>
          </a:p>
          <a:p>
            <a:pPr marL="452438"/>
            <a:r>
              <a:rPr lang="en-US">
                <a:solidFill>
                  <a:srgbClr val="0D0D0D"/>
                </a:solidFill>
                <a:ea typeface="Arial" panose="020B0604020202020204" pitchFamily="34" charset="0"/>
              </a:rPr>
              <a:t>Why is it important to regularly test equipment to check it is not faulty?</a:t>
            </a:r>
            <a:endParaRPr lang="en-US">
              <a:solidFill>
                <a:srgbClr val="0D0D0D"/>
              </a:solidFill>
              <a:effectLst/>
              <a:latin typeface="Arial" panose="020B0604020202020204" pitchFamily="34" charset="0"/>
              <a:ea typeface="Arial" panose="020B0604020202020204" pitchFamily="34" charset="0"/>
            </a:endParaRPr>
          </a:p>
          <a:p>
            <a:endParaRPr lang="en-US" sz="3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a:t>Resources needed</a:t>
            </a:r>
            <a:endParaRPr lang="en-GB"/>
          </a:p>
          <a:p>
            <a:r>
              <a:rPr lang="en-GB"/>
              <a:t>A range of equipment</a:t>
            </a:r>
          </a:p>
          <a:p>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1</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3: Use of equipment</a:t>
            </a:r>
            <a:endParaRPr lang="en-GB" dirty="0"/>
          </a:p>
        </p:txBody>
      </p:sp>
    </p:spTree>
    <p:extLst>
      <p:ext uri="{BB962C8B-B14F-4D97-AF65-F5344CB8AC3E}">
        <p14:creationId xmlns:p14="http://schemas.microsoft.com/office/powerpoint/2010/main" val="285440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p:txBody>
          <a:bodyPr>
            <a:normAutofit/>
          </a:bodyPr>
          <a:lstStyle/>
          <a:p>
            <a:r>
              <a:rPr lang="en-GB" sz="3800" dirty="0">
                <a:effectLst/>
                <a:latin typeface="Arial" panose="020B0604020202020204" pitchFamily="34" charset="0"/>
                <a:ea typeface="Arial" panose="020B0604020202020204" pitchFamily="34" charset="0"/>
              </a:rPr>
              <a:t>Why is it important to regularly test equipment?</a:t>
            </a:r>
            <a:endParaRPr lang="en-GB" sz="3800" dirty="0"/>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solidFill>
            <a:schemeClr val="bg1"/>
          </a:solidFill>
        </p:spPr>
        <p:txBody>
          <a:bodyPr>
            <a:normAutofit/>
          </a:bodyPr>
          <a:lstStyle/>
          <a:p>
            <a:pPr marL="0" indent="0">
              <a:buNone/>
            </a:pPr>
            <a:r>
              <a:rPr lang="en-US" dirty="0"/>
              <a:t>Regularly testing equipment:</a:t>
            </a:r>
          </a:p>
          <a:p>
            <a:r>
              <a:rPr lang="en-US" dirty="0"/>
              <a:t>ensures the accuracy of measurements</a:t>
            </a:r>
          </a:p>
          <a:p>
            <a:r>
              <a:rPr lang="en-US" dirty="0"/>
              <a:t>prolongs the life of equipment</a:t>
            </a:r>
          </a:p>
          <a:p>
            <a:r>
              <a:rPr lang="en-US" dirty="0"/>
              <a:t>is often required to meet legal requirements.</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1</a:t>
            </a:r>
          </a:p>
        </p:txBody>
      </p:sp>
      <p:pic>
        <p:nvPicPr>
          <p:cNvPr id="10" name="Picture Placeholder 9" descr="A person using a machine&#10;&#10;Description automatically generated">
            <a:extLst>
              <a:ext uri="{FF2B5EF4-FFF2-40B4-BE49-F238E27FC236}">
                <a16:creationId xmlns:a16="http://schemas.microsoft.com/office/drawing/2014/main" id="{45A23E59-C47C-0B96-6CD5-028DF33BE96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299294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p:txBody>
          <a:bodyPr/>
          <a:lstStyle/>
          <a:p>
            <a:r>
              <a:rPr lang="en-GB" dirty="0"/>
              <a:t>Calibrating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solidFill>
            <a:schemeClr val="bg1"/>
          </a:solidFill>
        </p:spPr>
        <p:txBody>
          <a:bodyPr>
            <a:normAutofit/>
          </a:bodyPr>
          <a:lstStyle/>
          <a:p>
            <a:pPr marL="0" lvl="0" indent="0">
              <a:buNone/>
            </a:pPr>
            <a:r>
              <a:rPr lang="en-US" b="1" dirty="0"/>
              <a:t>Calibrating bathroom scales</a:t>
            </a:r>
          </a:p>
          <a:p>
            <a:pPr lvl="0"/>
            <a:r>
              <a:rPr lang="en-US" dirty="0"/>
              <a:t>Why might bathroom scales need calibrating in a health setting?</a:t>
            </a:r>
          </a:p>
          <a:p>
            <a:pPr lvl="0"/>
            <a:r>
              <a:rPr lang="en-US" dirty="0"/>
              <a:t>Is it sufficient just to set the zero reading?</a:t>
            </a:r>
          </a:p>
          <a:p>
            <a:pPr lvl="0"/>
            <a:r>
              <a:rPr lang="en-US" dirty="0"/>
              <a:t>Is a single calibration mass enough to calibrate bathroom scales?</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pic>
        <p:nvPicPr>
          <p:cNvPr id="14" name="Picture Placeholder 13" descr="A person standing on a scale&#10;&#10;Description automatically generated">
            <a:extLst>
              <a:ext uri="{FF2B5EF4-FFF2-40B4-BE49-F238E27FC236}">
                <a16:creationId xmlns:a16="http://schemas.microsoft.com/office/drawing/2014/main" id="{2E2C164B-E00D-0503-7582-ABC3BE2693A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1825625"/>
            <a:ext cx="4364717" cy="4351338"/>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13747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p:txBody>
          <a:bodyPr/>
          <a:lstStyle/>
          <a:p>
            <a:r>
              <a:rPr lang="en-GB" dirty="0"/>
              <a:t>Calibrating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8" y="1825625"/>
            <a:ext cx="6667501" cy="4667250"/>
          </a:xfrm>
          <a:solidFill>
            <a:schemeClr val="bg1"/>
          </a:solidFill>
        </p:spPr>
        <p:txBody>
          <a:bodyPr>
            <a:normAutofit fontScale="92500" lnSpcReduction="10000"/>
          </a:bodyPr>
          <a:lstStyle/>
          <a:p>
            <a:r>
              <a:rPr lang="en-US" dirty="0"/>
              <a:t>Calibration ensures that a scientific process or piece of equipment will produce accurate results every time.</a:t>
            </a:r>
          </a:p>
          <a:p>
            <a:r>
              <a:rPr lang="en-US" dirty="0"/>
              <a:t>Over time, instruments can 'drift' due to normal wear and tear, resulting in inaccurate results. Therefore, it is important that pieces of equipment are properly calibrated before use.</a:t>
            </a:r>
          </a:p>
          <a:p>
            <a:r>
              <a:rPr lang="en-US"/>
              <a:t>Calibration involves comparing </a:t>
            </a:r>
            <a:r>
              <a:rPr lang="en-US" dirty="0"/>
              <a:t>measurement </a:t>
            </a:r>
            <a:br>
              <a:rPr lang="en-US" dirty="0"/>
            </a:br>
            <a:r>
              <a:rPr lang="en-US" dirty="0"/>
              <a:t>values obtained by a piece of equipment under test, with those of known accuracy. (If found to be incorrect the piece of equipment is then adjusted.)</a:t>
            </a:r>
          </a:p>
          <a:p>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pic>
        <p:nvPicPr>
          <p:cNvPr id="8" name="Picture Placeholder 7" descr="A person's hands wearing gloves holding a weight&#10;&#10;Description automatically generated">
            <a:extLst>
              <a:ext uri="{FF2B5EF4-FFF2-40B4-BE49-F238E27FC236}">
                <a16:creationId xmlns:a16="http://schemas.microsoft.com/office/drawing/2014/main" id="{A1B1535C-674E-B292-A941-96F82FF1478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7739743" y="1825625"/>
            <a:ext cx="3614057" cy="4351338"/>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253450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Calibrating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3: Use of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9" y="1690687"/>
            <a:ext cx="6651172" cy="4665663"/>
          </a:xfrm>
        </p:spPr>
        <p:txBody>
          <a:bodyPr>
            <a:normAutofit lnSpcReduction="10000"/>
          </a:bodyPr>
          <a:lstStyle/>
          <a:p>
            <a:r>
              <a:rPr lang="en-GB" dirty="0"/>
              <a:t>As well as ensuring an instrument provides an accurate reading, calibration extends the life of a piece of equipment.</a:t>
            </a:r>
          </a:p>
          <a:p>
            <a:r>
              <a:rPr lang="en-GB" dirty="0"/>
              <a:t>The calibration lifecycle of a piece of equipment varies by instrument. It is also determined by manufacturers’ recommendations, usage and environment of the instrument. </a:t>
            </a:r>
          </a:p>
          <a:p>
            <a:r>
              <a:rPr lang="en-GB" dirty="0"/>
              <a:t>It is a legal requirement to calibrate some instruments, for example, gas detectors. This is to ensure safety standards are met.</a:t>
            </a:r>
          </a:p>
        </p:txBody>
      </p:sp>
      <p:pic>
        <p:nvPicPr>
          <p:cNvPr id="7" name="Picture Placeholder 7">
            <a:extLst>
              <a:ext uri="{FF2B5EF4-FFF2-40B4-BE49-F238E27FC236}">
                <a16:creationId xmlns:a16="http://schemas.microsoft.com/office/drawing/2014/main" id="{0FEC629F-9658-589D-E240-423DC77DA6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5"/>
          <a:stretch/>
        </p:blipFill>
        <p:spPr>
          <a:xfrm>
            <a:off x="7739743" y="1825625"/>
            <a:ext cx="3614057" cy="4351338"/>
          </a:xfrm>
          <a:prstGeom prst="rect">
            <a:avLst/>
          </a:prstGeom>
        </p:spPr>
      </p:pic>
    </p:spTree>
    <p:extLst>
      <p:ext uri="{BB962C8B-B14F-4D97-AF65-F5344CB8AC3E}">
        <p14:creationId xmlns:p14="http://schemas.microsoft.com/office/powerpoint/2010/main" val="3222604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742A5-B552-44E5-8873-16F832B44598}">
  <ds:schemaRefs>
    <ds:schemaRef ds:uri="http://schemas.microsoft.com/sharepoint/v3/contenttype/forms"/>
  </ds:schemaRefs>
</ds:datastoreItem>
</file>

<file path=customXml/itemProps2.xml><?xml version="1.0" encoding="utf-8"?>
<ds:datastoreItem xmlns:ds="http://schemas.openxmlformats.org/officeDocument/2006/customXml" ds:itemID="{7429E80D-ABCC-4F40-BA51-24FA1F216371}">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811E19BE-7C7D-4277-9D8F-7DD1D46B3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Widescreen</PresentationFormat>
  <Paragraphs>149</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Arial Narrow</vt:lpstr>
      <vt:lpstr>Calibri</vt:lpstr>
      <vt:lpstr>Symbol</vt:lpstr>
      <vt:lpstr>Office Theme</vt:lpstr>
      <vt:lpstr>Health</vt:lpstr>
      <vt:lpstr>In this lesson, we will:</vt:lpstr>
      <vt:lpstr>Look at the image</vt:lpstr>
      <vt:lpstr>Look at the image</vt:lpstr>
      <vt:lpstr>Why is it important to regularly test equipment?</vt:lpstr>
      <vt:lpstr>Why is it important to regularly test equipment?</vt:lpstr>
      <vt:lpstr>Calibrating equipment</vt:lpstr>
      <vt:lpstr>Calibrating equipment</vt:lpstr>
      <vt:lpstr>Calibrating equipment</vt:lpstr>
      <vt:lpstr>Identifying mistakes</vt:lpstr>
      <vt:lpstr>Identifying mistakes – correct procedures</vt:lpstr>
      <vt:lpstr>Escalating concerns</vt:lpstr>
      <vt:lpstr>Escalating concerns</vt:lpstr>
      <vt:lpstr>Plenary</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dc:title>
  <dc:creator/>
  <cp:lastModifiedBy/>
  <cp:revision>2</cp:revision>
  <dcterms:created xsi:type="dcterms:W3CDTF">2024-04-23T12:15:21Z</dcterms:created>
  <dcterms:modified xsi:type="dcterms:W3CDTF">2024-07-12T12:41:37Z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