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67" r:id="rId5"/>
    <p:sldId id="258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9" r:id="rId17"/>
    <p:sldId id="27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3EF"/>
    <a:srgbClr val="88A2FF"/>
    <a:srgbClr val="E2EEBE"/>
    <a:srgbClr val="466318"/>
    <a:srgbClr val="F1995D"/>
    <a:srgbClr val="FF7575"/>
    <a:srgbClr val="F6FAEC"/>
    <a:srgbClr val="C0CEFF"/>
    <a:srgbClr val="10283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35" autoAdjust="0"/>
    <p:restoredTop sz="71905" autoAdjust="0"/>
  </p:normalViewPr>
  <p:slideViewPr>
    <p:cSldViewPr snapToGrid="0">
      <p:cViewPr varScale="1">
        <p:scale>
          <a:sx n="49" d="100"/>
          <a:sy n="49" d="100"/>
        </p:scale>
        <p:origin x="12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1059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59CA-7A41-4A35-A91B-476B135E7AE6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D470C-3F6B-4593-9EA3-2AB115CD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18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ectionpreventioncontrol.co.uk/resources/hand-hygiene-compliance-monthly-audit-tool-for-care-homes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0" i="0" kern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+mn-ea"/>
                <a:cs typeface="+mn-cs"/>
              </a:rPr>
              <a:t>Image © </a:t>
            </a:r>
            <a:r>
              <a:rPr lang="en-GB" sz="1800" b="0" i="0" kern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+mn-ea"/>
                <a:cs typeface="+mn-cs"/>
              </a:rPr>
              <a:t>Shutterstock/Inside Creative House</a:t>
            </a:r>
            <a:endParaRPr lang="en-GB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46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NHS handwashing procedure: </a:t>
            </a:r>
            <a:r>
              <a:rPr lang="en-GB" sz="1200" u="sng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3"/>
              </a:rPr>
              <a:t>www.infectionpreventioncontrol.co.uk/resources/hand-hygiene-compliance-monthly-audit-tool-for-care-homes/ 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31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64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Noto Sans Symbols"/>
              <a:buNone/>
            </a:pPr>
            <a:r>
              <a:rPr lang="en-GB" sz="12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Scenario 1: A SOP that outlines procedures to keep catering staff safe when working in a kitchen</a:t>
            </a:r>
            <a:br>
              <a:rPr lang="en-GB" sz="12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GB" sz="1800" dirty="0">
                <a:solidFill>
                  <a:srgbClr val="3F3F3F"/>
                </a:solidFill>
                <a:effectLst/>
                <a:latin typeface="Helvetica" pitchFamily="2" charset="0"/>
              </a:rPr>
              <a:t>Image © Shutterstock/Kris </a:t>
            </a:r>
            <a:r>
              <a:rPr lang="en-GB" sz="1800" dirty="0" err="1">
                <a:solidFill>
                  <a:srgbClr val="3F3F3F"/>
                </a:solidFill>
                <a:effectLst/>
                <a:latin typeface="Helvetica" pitchFamily="2" charset="0"/>
              </a:rPr>
              <a:t>Vandereycken</a:t>
            </a:r>
            <a:endParaRPr lang="en-GB" sz="1800" dirty="0">
              <a:solidFill>
                <a:srgbClr val="3F3F3F"/>
              </a:solidFill>
              <a:effectLst/>
              <a:latin typeface="Helvetica" pitchFamily="2" charset="0"/>
            </a:endParaRPr>
          </a:p>
          <a:p>
            <a:pPr marL="0" lvl="0" indent="0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Noto Sans Symbols"/>
              <a:buNone/>
            </a:pPr>
            <a:endParaRPr lang="en-GB" sz="1800" dirty="0">
              <a:solidFill>
                <a:srgbClr val="3F3F3F"/>
              </a:solidFill>
              <a:effectLst/>
              <a:latin typeface="Helvetica" pitchFamily="2" charset="0"/>
            </a:endParaRPr>
          </a:p>
          <a:p>
            <a:pPr marL="0" lvl="0" indent="0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Noto Sans Symbols"/>
              <a:buNone/>
            </a:pPr>
            <a:r>
              <a:rPr lang="en-GB" sz="12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Scenario 2: A SOP that outlines how to use a hoist to move a patient</a:t>
            </a:r>
            <a:br>
              <a:rPr lang="en-GB" sz="12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GB" sz="1200" dirty="0">
                <a:solidFill>
                  <a:srgbClr val="3F3F3F"/>
                </a:solidFill>
                <a:effectLst/>
                <a:latin typeface="Helvetica" pitchFamily="2" charset="0"/>
              </a:rPr>
              <a:t>Image © Shutterstock/Rawpixel.com</a:t>
            </a:r>
          </a:p>
          <a:p>
            <a:pPr marL="0" lvl="0" indent="0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Noto Sans Symbols"/>
              <a:buNone/>
            </a:pPr>
            <a:endParaRPr lang="en-GB" sz="12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Noto Sans Symbols"/>
              <a:buNone/>
            </a:pPr>
            <a:r>
              <a:rPr lang="en-GB" sz="12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Scenario 3: A SOP that outlines how the correct procedure to use a COVID-19 lateral flow test</a:t>
            </a:r>
            <a:br>
              <a:rPr lang="en-GB" sz="12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GB" sz="1000" dirty="0">
                <a:solidFill>
                  <a:srgbClr val="3F3F3F"/>
                </a:solidFill>
                <a:effectLst/>
                <a:latin typeface="Helvetica" pitchFamily="2" charset="0"/>
              </a:rPr>
              <a:t>Image © Shutterstock/</a:t>
            </a:r>
            <a:r>
              <a:rPr lang="en-GB" sz="1000" dirty="0" err="1">
                <a:solidFill>
                  <a:srgbClr val="3F3F3F"/>
                </a:solidFill>
                <a:effectLst/>
                <a:latin typeface="Helvetica" pitchFamily="2" charset="0"/>
              </a:rPr>
              <a:t>chrisdorney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325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3F3F3F"/>
                </a:solidFill>
                <a:effectLst/>
                <a:latin typeface="Helvetica" pitchFamily="2" charset="0"/>
              </a:rPr>
              <a:t>Image © Shutterstock/</a:t>
            </a:r>
            <a:r>
              <a:rPr lang="en-GB" sz="1200" dirty="0" err="1">
                <a:solidFill>
                  <a:srgbClr val="3F3F3F"/>
                </a:solidFill>
                <a:effectLst/>
                <a:latin typeface="Helvetica" pitchFamily="2" charset="0"/>
              </a:rPr>
              <a:t>Boontoom</a:t>
            </a:r>
            <a:r>
              <a:rPr lang="en-GB" sz="1200" dirty="0">
                <a:solidFill>
                  <a:srgbClr val="3F3F3F"/>
                </a:solidFill>
                <a:effectLst/>
                <a:latin typeface="Helvetica" pitchFamily="2" charset="0"/>
              </a:rPr>
              <a:t> Sae-Kor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06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rgbClr val="3F3F3F"/>
              </a:solidFill>
              <a:effectLst/>
              <a:latin typeface="Helvetica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29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0A74336-7DC1-99F7-02EE-3AAFF68911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3855"/>
            <a:ext cx="12192000" cy="3005204"/>
          </a:xfrm>
          <a:prstGeom prst="rect">
            <a:avLst/>
          </a:prstGeom>
        </p:spPr>
      </p:pic>
      <p:pic>
        <p:nvPicPr>
          <p:cNvPr id="6" name="Picture 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F0436F5-4759-CE02-9A1C-07D3004141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08266"/>
            <a:ext cx="12192000" cy="5247132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33622E4-CEE5-F34B-4F3F-C30CEBF6A7A0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1A01DBF-6845-8111-1CE3-3D349B5929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0283" y="1283344"/>
            <a:ext cx="1811434" cy="1800000"/>
          </a:xfrm>
          <a:prstGeom prst="rect">
            <a:avLst/>
          </a:prstGeom>
        </p:spPr>
      </p:pic>
      <p:pic>
        <p:nvPicPr>
          <p:cNvPr id="17" name="Picture 16" descr="A heart with a pulse line&#10;&#10;Description automatically generated with low confidence">
            <a:extLst>
              <a:ext uri="{FF2B5EF4-FFF2-40B4-BE49-F238E27FC236}">
                <a16:creationId xmlns:a16="http://schemas.microsoft.com/office/drawing/2014/main" id="{CBFB300C-2BB8-401C-5DD0-A1E1AA7DCF3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7945" y="1806627"/>
            <a:ext cx="1134190" cy="8793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C3DBCA-7C4D-8464-41A1-E5A6B97E9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1979FD-01AA-1067-1460-57F7EF5F9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921591CF-EA9C-66D4-29AD-8DBF21EEA2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>
            <a:noAutofit/>
          </a:bodyPr>
          <a:lstStyle>
            <a:lvl1pPr marL="0" indent="0" algn="r">
              <a:buNone/>
              <a:defRPr sz="2000" b="1" i="0" u="none">
                <a:solidFill>
                  <a:srgbClr val="46631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9CA186E-4A24-6614-1555-2BC031D1DF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A9378456-E134-818B-E1E2-317DDED15FA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1861525"/>
            <a:ext cx="2049637" cy="86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D8E80ED-875C-C9DC-352C-5F92FA6F5D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A4879B2-B6EE-DE7B-2C83-25EEB102F0B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6F986DF-3D2A-678C-B7BA-42B8340E3D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8F0C2EF-6E16-9B82-6B63-442BD0C248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EAC885B-A4A4-DCB2-7EAC-A1F1A996CE7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5E4C997-4AE7-5413-8EBD-5D3A204E8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8" y="1872343"/>
            <a:ext cx="3932238" cy="39887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1A65-36E9-75E7-2C99-A3E543024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4514"/>
            <a:ext cx="5762398" cy="4576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2425175-C340-950A-69CF-C6171BA23D5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62C6E0-46EF-437B-CFEB-4B65E34ADC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15544B-F175-9EAE-3425-9D9811AB2A7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1330FB-8399-C74E-BF60-F600FDC5CC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68046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05CFA6-FB5A-1E49-1F0A-E11C421F4B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E2EEBE"/>
          </a:solidFill>
          <a:ln w="19050" cap="sq">
            <a:solidFill>
              <a:srgbClr val="466318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3076956" cy="2801239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E84FE2F-4DB0-03B8-5111-22B6A34305AD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557522" y="1825625"/>
            <a:ext cx="3076956" cy="2801239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48676D3-B71F-4F24-E610-FB3D1497848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276843" y="1825625"/>
            <a:ext cx="3076956" cy="2801239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AF55AB4-9190-A7C5-8465-A4F3216D0D45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8200" y="4910328"/>
            <a:ext cx="3076956" cy="1252092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0B3462D-2B0E-EEF7-E5FF-CB37AAFD3793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557521" y="4910328"/>
            <a:ext cx="3076956" cy="1252092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5CCA08-2977-0E89-8D55-B92CBA3A790A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276842" y="4910328"/>
            <a:ext cx="3076956" cy="1252092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523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0E12BB-9714-8016-5459-5843FDB8A2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E61FDA-5E2B-208F-5A20-01FC775E7B9F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E32168-1B12-F447-BA77-F4CBD96EA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54409B6-E451-15C3-FEE3-B443953C5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1C4DCCD-22C1-0BB1-9541-2BCEE8392769}"/>
              </a:ext>
            </a:extLst>
          </p:cNvPr>
          <p:cNvGrpSpPr/>
          <p:nvPr userDrawn="1"/>
        </p:nvGrpSpPr>
        <p:grpSpPr>
          <a:xfrm>
            <a:off x="7053943" y="457724"/>
            <a:ext cx="4607815" cy="981687"/>
            <a:chOff x="5473511" y="457724"/>
            <a:chExt cx="6024961" cy="1283607"/>
          </a:xfrm>
        </p:grpSpPr>
        <p:pic>
          <p:nvPicPr>
            <p:cNvPr id="10" name="Picture 9" descr="A picture containing screenshot, graphics, pattern, circle&#10;&#10;Description automatically generated">
              <a:extLst>
                <a:ext uri="{FF2B5EF4-FFF2-40B4-BE49-F238E27FC236}">
                  <a16:creationId xmlns:a16="http://schemas.microsoft.com/office/drawing/2014/main" id="{D7C10F6B-EE9A-7316-3756-6CF40BACB9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50224" y="501650"/>
              <a:ext cx="2848248" cy="1195756"/>
            </a:xfrm>
            <a:prstGeom prst="rect">
              <a:avLst/>
            </a:prstGeom>
          </p:spPr>
        </p:pic>
        <p:pic>
          <p:nvPicPr>
            <p:cNvPr id="11" name="Picture 10" descr="A picture containing dance&#10;&#10;Description automatically generated">
              <a:extLst>
                <a:ext uri="{FF2B5EF4-FFF2-40B4-BE49-F238E27FC236}">
                  <a16:creationId xmlns:a16="http://schemas.microsoft.com/office/drawing/2014/main" id="{53030C76-BE1C-E67E-DF54-B0AFEF56A95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473511" y="457724"/>
              <a:ext cx="2766975" cy="12836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347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863621"/>
            <a:ext cx="5921829" cy="3313342"/>
          </a:xfrm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2863621"/>
            <a:ext cx="4364717" cy="3313342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152C13-1DCA-F119-3398-0F74F8EBF0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199" y="1826305"/>
            <a:ext cx="10515600" cy="90238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434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Media Placeholder 9">
            <a:extLst>
              <a:ext uri="{FF2B5EF4-FFF2-40B4-BE49-F238E27FC236}">
                <a16:creationId xmlns:a16="http://schemas.microsoft.com/office/drawing/2014/main" id="{1EDB8D67-0F9B-0964-2D1D-261F76159667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345277" y="1825625"/>
            <a:ext cx="2863468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Media Placeholder 9">
            <a:extLst>
              <a:ext uri="{FF2B5EF4-FFF2-40B4-BE49-F238E27FC236}">
                <a16:creationId xmlns:a16="http://schemas.microsoft.com/office/drawing/2014/main" id="{EC2DE007-82A2-DA39-A035-AA97EA23E679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913252" y="1825625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8" name="Media Placeholder 9">
            <a:extLst>
              <a:ext uri="{FF2B5EF4-FFF2-40B4-BE49-F238E27FC236}">
                <a16:creationId xmlns:a16="http://schemas.microsoft.com/office/drawing/2014/main" id="{E49DBEDE-2DF1-5383-A289-6C26D144A1D4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79" y="1825625"/>
            <a:ext cx="2868020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9" name="Media Placeholder 9">
            <a:extLst>
              <a:ext uri="{FF2B5EF4-FFF2-40B4-BE49-F238E27FC236}">
                <a16:creationId xmlns:a16="http://schemas.microsoft.com/office/drawing/2014/main" id="{3338D577-3641-2B4B-D703-E641B92AFFB0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128522" y="4046026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0" name="Media Placeholder 9">
            <a:extLst>
              <a:ext uri="{FF2B5EF4-FFF2-40B4-BE49-F238E27FC236}">
                <a16:creationId xmlns:a16="http://schemas.microsoft.com/office/drawing/2014/main" id="{CE5BEEFA-5D3C-7478-7775-5D006CB5E12C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701049" y="4046026"/>
            <a:ext cx="2869506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C52D8C0-5A50-6C0B-4481-A00E3FDF667A}"/>
              </a:ext>
            </a:extLst>
          </p:cNvPr>
          <p:cNvSpPr/>
          <p:nvPr userDrawn="1"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4D49C7F-3485-1CC4-D3D4-7DEF092D9F4F}"/>
              </a:ext>
            </a:extLst>
          </p:cNvPr>
          <p:cNvSpPr/>
          <p:nvPr userDrawn="1"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695CD53-5FA3-ADCF-C5D7-75F1C14CF8E9}"/>
              </a:ext>
            </a:extLst>
          </p:cNvPr>
          <p:cNvSpPr/>
          <p:nvPr userDrawn="1"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C7CEC8C-749A-A796-FCAC-26A74F67DEAA}"/>
              </a:ext>
            </a:extLst>
          </p:cNvPr>
          <p:cNvSpPr/>
          <p:nvPr userDrawn="1"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951D921-43FC-88B6-7B45-723BBF8B5ACF}"/>
              </a:ext>
            </a:extLst>
          </p:cNvPr>
          <p:cNvSpPr/>
          <p:nvPr userDrawn="1"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092FE5E2-F98A-01C3-3E69-D46BAE20DA3D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0E205A-90C6-9B1A-EE2A-91B43E15A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17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50" r:id="rId3"/>
    <p:sldLayoutId id="2147483661" r:id="rId4"/>
    <p:sldLayoutId id="2147483670" r:id="rId5"/>
    <p:sldLayoutId id="2147483672" r:id="rId6"/>
    <p:sldLayoutId id="2147483665" r:id="rId7"/>
    <p:sldLayoutId id="2147483662" r:id="rId8"/>
    <p:sldLayoutId id="2147483671" r:id="rId9"/>
    <p:sldLayoutId id="2147483652" r:id="rId10"/>
    <p:sldLayoutId id="2147483664" r:id="rId11"/>
    <p:sldLayoutId id="2147483657" r:id="rId12"/>
    <p:sldLayoutId id="2147483667" r:id="rId13"/>
    <p:sldLayoutId id="2147483668" r:id="rId14"/>
    <p:sldLayoutId id="2147483673" r:id="rId15"/>
    <p:sldLayoutId id="2147483669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466318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ectionpreventioncontrol.co.uk/resources/hand-hygiene-compliance-monthly-audit-tool-for-care-home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>
            <a:normAutofit/>
          </a:bodyPr>
          <a:lstStyle/>
          <a:p>
            <a:r>
              <a:rPr lang="en-GB" dirty="0"/>
              <a:t>Health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788"/>
            <a:ext cx="9144000" cy="582612"/>
          </a:xfrm>
        </p:spPr>
        <p:txBody>
          <a:bodyPr>
            <a:normAutofit/>
          </a:bodyPr>
          <a:lstStyle/>
          <a:p>
            <a:r>
              <a:rPr lang="en-US" dirty="0"/>
              <a:t>Topic: Good scientific and clinical practice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500"/>
            <a:ext cx="5622925" cy="534988"/>
          </a:xfrm>
        </p:spPr>
        <p:txBody>
          <a:bodyPr/>
          <a:lstStyle/>
          <a:p>
            <a:r>
              <a:rPr lang="en-GB" dirty="0"/>
              <a:t>Route: Health &amp; Science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6100"/>
            <a:ext cx="9144000" cy="457200"/>
          </a:xfrm>
        </p:spPr>
        <p:txBody>
          <a:bodyPr/>
          <a:lstStyle/>
          <a:p>
            <a:r>
              <a:rPr lang="en-US" dirty="0"/>
              <a:t>Lesson 2: Using a SOP</a:t>
            </a:r>
          </a:p>
        </p:txBody>
      </p:sp>
    </p:spTree>
    <p:extLst>
      <p:ext uri="{BB962C8B-B14F-4D97-AF65-F5344CB8AC3E}">
        <p14:creationId xmlns:p14="http://schemas.microsoft.com/office/powerpoint/2010/main" val="1924075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E2677F7-17FC-BBE2-6841-EF3DC1E3A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Successful SOPs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D3184CA-2D48-D3B7-633D-5BCD45506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34016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Good SOPs should:</a:t>
            </a:r>
          </a:p>
          <a:p>
            <a:r>
              <a:rPr lang="en-US" dirty="0"/>
              <a:t>be updated regularly (and the most up-to-date version used)</a:t>
            </a:r>
          </a:p>
          <a:p>
            <a:r>
              <a:rPr lang="en-US" dirty="0"/>
              <a:t>be reviewed, </a:t>
            </a:r>
            <a:r>
              <a:rPr lang="en-US" dirty="0" err="1"/>
              <a:t>authorised</a:t>
            </a:r>
            <a:r>
              <a:rPr lang="en-US" dirty="0"/>
              <a:t>, signed and dated</a:t>
            </a:r>
          </a:p>
          <a:p>
            <a:r>
              <a:rPr lang="en-US" dirty="0"/>
              <a:t>clearly outline the scope (what the SOP covers) and purpose of the SOP</a:t>
            </a:r>
          </a:p>
          <a:p>
            <a:r>
              <a:rPr lang="en-US" dirty="0"/>
              <a:t>clearly detail any required procedure.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89BEA00-F4B7-8C52-1903-399338B7CE5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E1EFA-07FA-B7B6-E2AA-FC24A0D146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</p:spTree>
    <p:extLst>
      <p:ext uri="{BB962C8B-B14F-4D97-AF65-F5344CB8AC3E}">
        <p14:creationId xmlns:p14="http://schemas.microsoft.com/office/powerpoint/2010/main" val="4080209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11C211E-4519-9607-CAB5-07CD832AB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Spot the SOP errors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A08CF02-80F4-7E4D-942F-7511D18B8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worksheet is a SOP on taking a person’s temperature using an oral thermometer.</a:t>
            </a:r>
          </a:p>
          <a:p>
            <a:r>
              <a:rPr lang="en-US" dirty="0"/>
              <a:t>How many errors can you spot?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39F9A24-2563-6021-2FA9-EA87FAFA8ED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Resources needed</a:t>
            </a:r>
          </a:p>
          <a:p>
            <a:r>
              <a:rPr lang="en-US" dirty="0"/>
              <a:t>L2 Plenary Worksheet</a:t>
            </a:r>
          </a:p>
          <a:p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F72D11C-181A-B592-08DC-E878C2F7FF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EE01DA82-F6FA-B8E1-635F-D9A45542A2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pic>
        <p:nvPicPr>
          <p:cNvPr id="14" name="Picture 13" descr="A person holding a thermometer to her mouth&#10;&#10;Description automatically generated">
            <a:extLst>
              <a:ext uri="{FF2B5EF4-FFF2-40B4-BE49-F238E27FC236}">
                <a16:creationId xmlns:a16="http://schemas.microsoft.com/office/drawing/2014/main" id="{10784D0C-2EEA-0079-A80B-F9DAE19DF7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1109" y="3608871"/>
            <a:ext cx="4451323" cy="2504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527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E2677F7-17FC-BBE2-6841-EF3DC1E3A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Spot the SOP errors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D3184CA-2D48-D3B7-633D-5BCD45506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34016" cy="4351338"/>
          </a:xfrm>
        </p:spPr>
        <p:txBody>
          <a:bodyPr/>
          <a:lstStyle/>
          <a:p>
            <a:r>
              <a:rPr lang="en-US" dirty="0"/>
              <a:t>The SOP has not been reviewed or </a:t>
            </a:r>
            <a:r>
              <a:rPr lang="en-US" dirty="0" err="1"/>
              <a:t>authorised</a:t>
            </a:r>
            <a:r>
              <a:rPr lang="en-US" dirty="0"/>
              <a:t>.</a:t>
            </a:r>
          </a:p>
          <a:p>
            <a:r>
              <a:rPr lang="en-US" dirty="0"/>
              <a:t>The users have not dated when they read the policy.</a:t>
            </a:r>
          </a:p>
          <a:p>
            <a:r>
              <a:rPr lang="en-US" dirty="0"/>
              <a:t>The scope and the purpose have been muddled up and placed in the wrong boxes.</a:t>
            </a:r>
          </a:p>
          <a:p>
            <a:r>
              <a:rPr lang="en-US" dirty="0"/>
              <a:t>The time to wait after eating is missing in the procedure.</a:t>
            </a:r>
          </a:p>
          <a:p>
            <a:r>
              <a:rPr lang="en-US" dirty="0"/>
              <a:t>The final step in the procedure is missing, where the healthcare professional should remove their PPE.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89BEA00-F4B7-8C52-1903-399338B7CE5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E1EFA-07FA-B7B6-E2AA-FC24A0D146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</p:spTree>
    <p:extLst>
      <p:ext uri="{BB962C8B-B14F-4D97-AF65-F5344CB8AC3E}">
        <p14:creationId xmlns:p14="http://schemas.microsoft.com/office/powerpoint/2010/main" val="3302526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317D2547-4890-AA03-B87C-03813E740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this lesson, we have:</a:t>
            </a:r>
            <a:endParaRPr lang="en-GB" dirty="0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9F14BE62-C3F7-23CD-5F16-394DD659A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Followed a SOP to take a service user’s temperature. </a:t>
            </a:r>
          </a:p>
          <a:p>
            <a:r>
              <a:rPr lang="en-US" dirty="0"/>
              <a:t>Performed a search to locate a specific SOP for a given activity. </a:t>
            </a:r>
          </a:p>
          <a:p>
            <a:r>
              <a:rPr lang="en-US" dirty="0"/>
              <a:t>Identified missing statutory requirements on a SOP. 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3D92E99A-4C65-ED2C-3161-0E53A93F10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/>
              <a:t>Skills:</a:t>
            </a:r>
          </a:p>
          <a:p>
            <a:r>
              <a:rPr lang="en-GB" b="1" dirty="0"/>
              <a:t>CS3.2</a:t>
            </a:r>
            <a:r>
              <a:rPr lang="en-GB" dirty="0"/>
              <a:t> 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Undertake collaborative work demonstrating an ability to follow standard operating procedure specific to the environment they are working in.</a:t>
            </a:r>
          </a:p>
          <a:p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General competencies:</a:t>
            </a:r>
          </a:p>
          <a:p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English:</a:t>
            </a:r>
          </a:p>
          <a:p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GEC5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Synthesise information</a:t>
            </a:r>
          </a:p>
          <a:p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GEC6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Take part in/lead discussions</a:t>
            </a:r>
          </a:p>
          <a:p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Maths:</a:t>
            </a:r>
          </a:p>
          <a:p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GMC1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Measuring with precision</a:t>
            </a:r>
          </a:p>
          <a:p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GMC6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Understanding data and risk</a:t>
            </a:r>
          </a:p>
          <a:p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Digital:</a:t>
            </a:r>
          </a:p>
          <a:p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GDC1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Use digital technology and media effectively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BF322D4-E135-ED97-51AB-E01AA2BEAD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E2866D-6302-A95D-AEB8-FBD9CB309F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3840597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11C211E-4519-9607-CAB5-07CD832AB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Compare SOPs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A08CF02-80F4-7E4D-942F-7511D18B8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 for two SOPS online for the same piece of equipment.</a:t>
            </a:r>
          </a:p>
          <a:p>
            <a:r>
              <a:rPr lang="en-US" dirty="0"/>
              <a:t>Compare them using the table on the worksheet.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39F9A24-2563-6021-2FA9-EA87FAFA8ED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Resources needed</a:t>
            </a:r>
          </a:p>
          <a:p>
            <a:r>
              <a:rPr lang="en-US" dirty="0"/>
              <a:t>L2 Consolidation Worksheet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F72D11C-181A-B592-08DC-E878C2F7FF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2CCA9F41-814F-5BA5-BC66-7DCEDBF59150}"/>
              </a:ext>
            </a:extLst>
          </p:cNvPr>
          <p:cNvSpPr txBox="1">
            <a:spLocks/>
          </p:cNvSpPr>
          <p:nvPr/>
        </p:nvSpPr>
        <p:spPr>
          <a:xfrm>
            <a:off x="9951232" y="182562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400" b="1" kern="1200">
                <a:solidFill>
                  <a:srgbClr val="FFFFFF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400" b="1" kern="1200">
                <a:solidFill>
                  <a:srgbClr val="FFFFFF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400" b="1" kern="1200">
                <a:solidFill>
                  <a:srgbClr val="FFFFFF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400" b="1" kern="1200">
                <a:solidFill>
                  <a:srgbClr val="FFFFFF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400" b="1" kern="1200">
                <a:solidFill>
                  <a:srgbClr val="FFFFFF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Consolidation</a:t>
            </a:r>
          </a:p>
        </p:txBody>
      </p:sp>
    </p:spTree>
    <p:extLst>
      <p:ext uri="{BB962C8B-B14F-4D97-AF65-F5344CB8AC3E}">
        <p14:creationId xmlns:p14="http://schemas.microsoft.com/office/powerpoint/2010/main" val="2853896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will: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US" dirty="0"/>
              <a:t>Follow a SOP to take a service user’s temperature. </a:t>
            </a:r>
          </a:p>
          <a:p>
            <a:r>
              <a:rPr lang="en-US" dirty="0"/>
              <a:t>Perform a search to locate a specific SOP for a given activity. </a:t>
            </a:r>
          </a:p>
          <a:p>
            <a:r>
              <a:rPr lang="en-US" dirty="0"/>
              <a:t>Identify missing statutory requirements on a SOP.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Skills:</a:t>
            </a:r>
          </a:p>
          <a:p>
            <a:r>
              <a:rPr lang="en-US" b="1" dirty="0"/>
              <a:t>CS3.2</a:t>
            </a:r>
            <a:r>
              <a:rPr lang="en-US" dirty="0"/>
              <a:t> </a:t>
            </a:r>
            <a:r>
              <a:rPr lang="en-US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Undertake collaborative work demonstrating an ability to follow standard operating procedure specific to the environment they are working in.</a:t>
            </a:r>
          </a:p>
          <a:p>
            <a:r>
              <a:rPr lang="en-US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General competencies:</a:t>
            </a:r>
          </a:p>
          <a:p>
            <a:r>
              <a:rPr lang="en-US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English:</a:t>
            </a:r>
          </a:p>
          <a:p>
            <a:r>
              <a:rPr lang="en-US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GEC5</a:t>
            </a:r>
            <a:r>
              <a:rPr lang="en-US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Synthesise</a:t>
            </a:r>
            <a:r>
              <a:rPr lang="en-US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information</a:t>
            </a:r>
          </a:p>
          <a:p>
            <a:r>
              <a:rPr lang="en-US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GEC6</a:t>
            </a:r>
            <a:r>
              <a:rPr lang="en-US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Take part in/lead discussions</a:t>
            </a:r>
          </a:p>
          <a:p>
            <a:r>
              <a:rPr lang="en-US" sz="1800" dirty="0" err="1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Maths</a:t>
            </a:r>
            <a:r>
              <a:rPr lang="en-US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:</a:t>
            </a:r>
          </a:p>
          <a:p>
            <a:r>
              <a:rPr lang="en-US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GMC1</a:t>
            </a:r>
            <a:r>
              <a:rPr lang="en-US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Measuring with precision</a:t>
            </a:r>
          </a:p>
          <a:p>
            <a:r>
              <a:rPr lang="en-US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GMC6</a:t>
            </a:r>
            <a:r>
              <a:rPr lang="en-US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Understanding data and risk</a:t>
            </a:r>
          </a:p>
          <a:p>
            <a:r>
              <a:rPr lang="en-US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Digital:</a:t>
            </a:r>
          </a:p>
          <a:p>
            <a:r>
              <a:rPr lang="en-US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GDC1</a:t>
            </a:r>
            <a:r>
              <a:rPr lang="en-US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Use digital technology and media effectively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 dirty="0"/>
              <a:t>Lesson 2: Using a SOP</a:t>
            </a:r>
          </a:p>
        </p:txBody>
      </p:sp>
    </p:spTree>
    <p:extLst>
      <p:ext uri="{BB962C8B-B14F-4D97-AF65-F5344CB8AC3E}">
        <p14:creationId xmlns:p14="http://schemas.microsoft.com/office/powerpoint/2010/main" val="2994206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421305B-8FA3-7D78-4E2C-5D898DCC8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five key principles of good practice in scientific and clinical settings?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7648457-83CF-8CBC-2CF5-23A9293B6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D3CAF93-C4E1-7BD4-488C-E5320CF52A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5EF56CE-D0CF-732F-02DB-D5C4532E1E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grpSp>
        <p:nvGrpSpPr>
          <p:cNvPr id="11" name="Google Shape;158;p4">
            <a:extLst>
              <a:ext uri="{FF2B5EF4-FFF2-40B4-BE49-F238E27FC236}">
                <a16:creationId xmlns:a16="http://schemas.microsoft.com/office/drawing/2014/main" id="{C8513FE3-5F98-D5B9-3732-F0C5207C50F4}"/>
              </a:ext>
            </a:extLst>
          </p:cNvPr>
          <p:cNvGrpSpPr/>
          <p:nvPr/>
        </p:nvGrpSpPr>
        <p:grpSpPr>
          <a:xfrm>
            <a:off x="7647709" y="2425735"/>
            <a:ext cx="3151118" cy="3151118"/>
            <a:chOff x="7647709" y="2425735"/>
            <a:chExt cx="3151118" cy="3151118"/>
          </a:xfrm>
        </p:grpSpPr>
        <p:sp>
          <p:nvSpPr>
            <p:cNvPr id="12" name="Google Shape;159;p4">
              <a:extLst>
                <a:ext uri="{FF2B5EF4-FFF2-40B4-BE49-F238E27FC236}">
                  <a16:creationId xmlns:a16="http://schemas.microsoft.com/office/drawing/2014/main" id="{36FCBC9A-B792-57EB-5256-65F2034D82EB}"/>
                </a:ext>
              </a:extLst>
            </p:cNvPr>
            <p:cNvSpPr/>
            <p:nvPr/>
          </p:nvSpPr>
          <p:spPr>
            <a:xfrm>
              <a:off x="7647709" y="2425735"/>
              <a:ext cx="3151118" cy="3151118"/>
            </a:xfrm>
            <a:prstGeom prst="ellipse">
              <a:avLst/>
            </a:prstGeom>
            <a:solidFill>
              <a:schemeClr val="lt1"/>
            </a:solidFill>
            <a:ln w="38100" cap="flat" cmpd="sng">
              <a:solidFill>
                <a:srgbClr val="E2EEB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" name="Google Shape;160;p4" descr="A heart with a pulse line&#10;&#10;Description automatically generated with low confidence">
              <a:extLst>
                <a:ext uri="{FF2B5EF4-FFF2-40B4-BE49-F238E27FC236}">
                  <a16:creationId xmlns:a16="http://schemas.microsoft.com/office/drawing/2014/main" id="{736983BC-292F-E527-7583-52CB4096B2B9}"/>
                </a:ext>
              </a:extLst>
            </p:cNvPr>
            <p:cNvPicPr preferRelativeResize="0"/>
            <p:nvPr/>
          </p:nvPicPr>
          <p:blipFill rotWithShape="1">
            <a:blip r:embed="rId2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019754" y="3268024"/>
              <a:ext cx="2141011" cy="1659977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159491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421305B-8FA3-7D78-4E2C-5D898DCC8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five key principles of good practice in scientific and clinical settings?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7648457-83CF-8CBC-2CF5-23A9293B6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Store materials and chemicals appropriately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Calibrate and maintain equipment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Maintain work areas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Effectively manage stock levels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standard operating procedures (SOPs)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D3CAF93-C4E1-7BD4-488C-E5320CF52A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5EF56CE-D0CF-732F-02DB-D5C4532E1E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grpSp>
        <p:nvGrpSpPr>
          <p:cNvPr id="11" name="Google Shape;158;p4">
            <a:extLst>
              <a:ext uri="{FF2B5EF4-FFF2-40B4-BE49-F238E27FC236}">
                <a16:creationId xmlns:a16="http://schemas.microsoft.com/office/drawing/2014/main" id="{C8513FE3-5F98-D5B9-3732-F0C5207C50F4}"/>
              </a:ext>
            </a:extLst>
          </p:cNvPr>
          <p:cNvGrpSpPr/>
          <p:nvPr/>
        </p:nvGrpSpPr>
        <p:grpSpPr>
          <a:xfrm>
            <a:off x="7647709" y="2425735"/>
            <a:ext cx="3151118" cy="3151118"/>
            <a:chOff x="7647709" y="2425735"/>
            <a:chExt cx="3151118" cy="3151118"/>
          </a:xfrm>
        </p:grpSpPr>
        <p:sp>
          <p:nvSpPr>
            <p:cNvPr id="12" name="Google Shape;159;p4">
              <a:extLst>
                <a:ext uri="{FF2B5EF4-FFF2-40B4-BE49-F238E27FC236}">
                  <a16:creationId xmlns:a16="http://schemas.microsoft.com/office/drawing/2014/main" id="{36FCBC9A-B792-57EB-5256-65F2034D82EB}"/>
                </a:ext>
              </a:extLst>
            </p:cNvPr>
            <p:cNvSpPr/>
            <p:nvPr/>
          </p:nvSpPr>
          <p:spPr>
            <a:xfrm>
              <a:off x="7647709" y="2425735"/>
              <a:ext cx="3151118" cy="3151118"/>
            </a:xfrm>
            <a:prstGeom prst="ellipse">
              <a:avLst/>
            </a:prstGeom>
            <a:solidFill>
              <a:schemeClr val="lt1"/>
            </a:solidFill>
            <a:ln w="38100" cap="flat" cmpd="sng">
              <a:solidFill>
                <a:srgbClr val="E2EEB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" name="Google Shape;160;p4" descr="A heart with a pulse line&#10;&#10;Description automatically generated with low confidence">
              <a:extLst>
                <a:ext uri="{FF2B5EF4-FFF2-40B4-BE49-F238E27FC236}">
                  <a16:creationId xmlns:a16="http://schemas.microsoft.com/office/drawing/2014/main" id="{736983BC-292F-E527-7583-52CB4096B2B9}"/>
                </a:ext>
              </a:extLst>
            </p:cNvPr>
            <p:cNvPicPr preferRelativeResize="0"/>
            <p:nvPr/>
          </p:nvPicPr>
          <p:blipFill rotWithShape="1">
            <a:blip r:embed="rId2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019754" y="3268024"/>
              <a:ext cx="2141011" cy="1659977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960336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178AC58-0427-DA7B-3C2B-84981BA02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Following a SOP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EBEEB-04D1-93CB-02F1-5224F5BBF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a SOP on the worksheet to take a service user’s temperature.</a:t>
            </a:r>
          </a:p>
          <a:p>
            <a:r>
              <a:rPr lang="en-US" dirty="0"/>
              <a:t>Determine whether their temperature is in the normal range.</a:t>
            </a:r>
          </a:p>
          <a:p>
            <a:r>
              <a:rPr lang="en-US" dirty="0"/>
              <a:t>After you have followed the SOP, consider:</a:t>
            </a:r>
          </a:p>
          <a:p>
            <a:pPr lvl="1"/>
            <a:r>
              <a:rPr lang="en-US" dirty="0"/>
              <a:t>Why is it important to follow a chronological process?</a:t>
            </a:r>
          </a:p>
          <a:p>
            <a:pPr lvl="1"/>
            <a:r>
              <a:rPr lang="en-US" dirty="0"/>
              <a:t>What could you improve?</a:t>
            </a:r>
          </a:p>
          <a:p>
            <a:pPr lvl="1"/>
            <a:r>
              <a:rPr lang="en-US" dirty="0"/>
              <a:t>Why is it essential that everyone follows a SOP?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A06A138-BF64-BBCC-EC50-2C72B34B8DE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Resources needed</a:t>
            </a:r>
          </a:p>
          <a:p>
            <a:r>
              <a:rPr lang="en-US" dirty="0"/>
              <a:t>L2 Activity 1 Worksheet</a:t>
            </a:r>
          </a:p>
          <a:p>
            <a:r>
              <a:rPr lang="en-US" dirty="0"/>
              <a:t>NHS handwashing procedure: </a:t>
            </a:r>
            <a:r>
              <a:rPr lang="en-US" dirty="0">
                <a:hlinkClick r:id="rId3"/>
              </a:rPr>
              <a:t>www.infectionpreventioncontrol.co.uk</a:t>
            </a:r>
            <a:endParaRPr lang="en-US" dirty="0"/>
          </a:p>
          <a:p>
            <a:r>
              <a:rPr lang="en-US" dirty="0"/>
              <a:t>Equipment to measure temperature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3283FE1-EA8B-A8C2-4BF1-96DE6A30F5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E1CCA99-0DC5-B260-15D1-40FF0E5469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2136254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1F357-6A73-EE4C-C34A-7D270C379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Writing a SOP for a physiological measurement</a:t>
            </a:r>
            <a:endParaRPr lang="en-GB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5B284-B8EB-2A2A-FE29-D413A869C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your group, research how to collect the physiological measurement you have been tasked with.</a:t>
            </a:r>
          </a:p>
          <a:p>
            <a:r>
              <a:rPr lang="en-US" dirty="0"/>
              <a:t>Using the template, write a SOP for how to collect this measurement.</a:t>
            </a:r>
          </a:p>
          <a:p>
            <a:r>
              <a:rPr lang="en-US" dirty="0"/>
              <a:t>Share your SOP with other members of the class for review.</a:t>
            </a:r>
          </a:p>
          <a:p>
            <a:r>
              <a:rPr lang="en-US" dirty="0"/>
              <a:t>Implement any key feedback.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F069A1-8A3C-9450-EF45-C3CD9877A72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Resources needed</a:t>
            </a:r>
          </a:p>
          <a:p>
            <a:r>
              <a:rPr lang="en-US" dirty="0"/>
              <a:t>L2 Activity 2 worksheet: SOP template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A94D8-CF47-93DD-F338-33551B238B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B1F36AE-B500-DDC9-FF12-4CC649F94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401171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D3245AF-5CD2-D7CB-51E2-2F8514873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and comparing SOPs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F009A0D-6D5F-C7F1-4D15-DC5F1FDDE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The following slides contain some scenarios that require SOPs.</a:t>
            </a:r>
          </a:p>
          <a:p>
            <a:r>
              <a:rPr lang="en-US" dirty="0"/>
              <a:t>Decide what key points should be in the SOP.</a:t>
            </a:r>
          </a:p>
          <a:p>
            <a:r>
              <a:rPr lang="en-US" dirty="0"/>
              <a:t>Find a relevant SOP for the scenario.</a:t>
            </a:r>
          </a:p>
          <a:p>
            <a:pPr lvl="1"/>
            <a:r>
              <a:rPr lang="en-US" dirty="0"/>
              <a:t>How many of the key points had you suggested?</a:t>
            </a:r>
          </a:p>
          <a:p>
            <a:pPr lvl="1"/>
            <a:r>
              <a:rPr lang="en-US" dirty="0"/>
              <a:t>Identify which points in the SOP are critical (i.e. could have disastrous outcomes if done wrongly). Did you include these?</a:t>
            </a:r>
          </a:p>
          <a:p>
            <a:r>
              <a:rPr lang="en-US" dirty="0"/>
              <a:t>Then compare some of the SOPs you’ve looked at. What features of SOPs are the same? How are they different?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2B1D55B-48A8-253D-53AD-BA6FD5A1C0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D513DC6-BCFD-8EB5-D8F8-00DC1D01042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189893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52153FF-9AB7-9865-7185-0C6F1E7C9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and comparing SOPs</a:t>
            </a:r>
          </a:p>
        </p:txBody>
      </p:sp>
      <p:pic>
        <p:nvPicPr>
          <p:cNvPr id="17" name="Content Placeholder 16" descr="A kitchen with stainless steel appliances&#10;&#10;Description automatically generated">
            <a:extLst>
              <a:ext uri="{FF2B5EF4-FFF2-40B4-BE49-F238E27FC236}">
                <a16:creationId xmlns:a16="http://schemas.microsoft.com/office/drawing/2014/main" id="{6B392F12-4AFF-BC20-61E5-35C4294874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8200" y="1825624"/>
            <a:ext cx="3076575" cy="2801239"/>
          </a:xfr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F4446E6-5BF4-E726-34F4-DFF328464E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3365085-8A4B-FA1F-84F4-B47CFF20067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3</a:t>
            </a:r>
          </a:p>
        </p:txBody>
      </p:sp>
      <p:pic>
        <p:nvPicPr>
          <p:cNvPr id="19" name="Content Placeholder 18" descr="A person in a wheelchair in a room&#10;&#10;Description automatically generated">
            <a:extLst>
              <a:ext uri="{FF2B5EF4-FFF2-40B4-BE49-F238E27FC236}">
                <a16:creationId xmlns:a16="http://schemas.microsoft.com/office/drawing/2014/main" id="{B48DADF7-874A-A6C9-8836-0ACE6A0E70A4}"/>
              </a:ext>
            </a:extLst>
          </p:cNvPr>
          <p:cNvPicPr>
            <a:picLocks noGrp="1" noChangeAspect="1"/>
          </p:cNvPicPr>
          <p:nvPr>
            <p:ph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1"/>
          <a:stretch/>
        </p:blipFill>
        <p:spPr>
          <a:xfrm>
            <a:off x="4557713" y="1825624"/>
            <a:ext cx="3076575" cy="2801239"/>
          </a:xfrm>
        </p:spPr>
      </p:pic>
      <p:pic>
        <p:nvPicPr>
          <p:cNvPr id="21" name="Content Placeholder 20" descr="A close up of a blue book&#10;&#10;Description automatically generated">
            <a:extLst>
              <a:ext uri="{FF2B5EF4-FFF2-40B4-BE49-F238E27FC236}">
                <a16:creationId xmlns:a16="http://schemas.microsoft.com/office/drawing/2014/main" id="{A73EABB2-8E50-C417-A01B-0D66D3C12E86}"/>
              </a:ext>
            </a:extLst>
          </p:cNvPr>
          <p:cNvPicPr>
            <a:picLocks noGrp="1" noChangeAspect="1"/>
          </p:cNvPicPr>
          <p:nvPr>
            <p:ph idx="16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77225" y="1825624"/>
            <a:ext cx="3076575" cy="2801239"/>
          </a:xfrm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57D11D2-2D1B-0BDD-AC90-6EC02B0FD104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8200" y="4690872"/>
            <a:ext cx="3076956" cy="14447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Scenario 1: You are asked to prepare a meal in a school kitchen for students.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9A5F00B-0645-CD9B-6418-B54DFDC15124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557521" y="4690872"/>
            <a:ext cx="3076956" cy="14447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Scenario 2: You have to move an elderly patient with very limited mobility from their bed.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A47BC3D-AFDC-5FA2-26D1-B375B0285BBB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276841" y="4690872"/>
            <a:ext cx="3076575" cy="14447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Scenario 3: A new strain of COVID has emerged. You need to explain to how to use a test.</a:t>
            </a:r>
          </a:p>
        </p:txBody>
      </p:sp>
    </p:spTree>
    <p:extLst>
      <p:ext uri="{BB962C8B-B14F-4D97-AF65-F5344CB8AC3E}">
        <p14:creationId xmlns:p14="http://schemas.microsoft.com/office/powerpoint/2010/main" val="1238611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D3245AF-5CD2-D7CB-51E2-2F8514873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and comparing SOPs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F009A0D-6D5F-C7F1-4D15-DC5F1FDDE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Within </a:t>
            </a:r>
            <a:r>
              <a:rPr lang="en-US" dirty="0" err="1"/>
              <a:t>organisations</a:t>
            </a:r>
            <a:r>
              <a:rPr lang="en-US" dirty="0"/>
              <a:t>, SOPs are often contained on an intranet/online training manual and can be located through index searches.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This ensures that:</a:t>
            </a:r>
          </a:p>
          <a:p>
            <a:r>
              <a:rPr lang="en-US" dirty="0"/>
              <a:t>all staff can easily locate the relevant SOP </a:t>
            </a:r>
          </a:p>
          <a:p>
            <a:r>
              <a:rPr lang="en-US" dirty="0"/>
              <a:t>everyone uses the most up-to-date version of the SOP</a:t>
            </a:r>
          </a:p>
          <a:p>
            <a:r>
              <a:rPr lang="en-US" dirty="0"/>
              <a:t>a digital record is kept of who has used a particular SOP and when they have used it</a:t>
            </a:r>
          </a:p>
          <a:p>
            <a:r>
              <a:rPr lang="en-US" dirty="0"/>
              <a:t>staff induction and ongoing training is kept up to date and refresher training can be carried out where relevant.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2B1D55B-48A8-253D-53AD-BA6FD5A1C0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D513DC6-BCFD-8EB5-D8F8-00DC1D01042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2005720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05AE330-32E7-4FB3-8E8F-00D8EAA4C6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3c77ee-4b4c-4c71-81d8-13ade05a2728"/>
    <ds:schemaRef ds:uri="35bd0bae-f88e-4010-86b3-4f837abcc0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2D1C25-09AF-4528-907F-4FAF1F4666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DF8244-8C5F-42B7-9219-3A9E686B9396}">
  <ds:schemaRefs>
    <ds:schemaRef ds:uri="http://schemas.microsoft.com/office/2006/metadata/properties"/>
    <ds:schemaRef ds:uri="http://schemas.microsoft.com/office/infopath/2007/PartnerControls"/>
    <ds:schemaRef ds:uri="35bd0bae-f88e-4010-86b3-4f837abcc0be"/>
    <ds:schemaRef ds:uri="793c77ee-4b4c-4c71-81d8-13ade05a272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1026</Words>
  <Application>Microsoft Office PowerPoint</Application>
  <PresentationFormat>Widescreen</PresentationFormat>
  <Paragraphs>141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</vt:lpstr>
      <vt:lpstr>Arial Narrow</vt:lpstr>
      <vt:lpstr>Calibri</vt:lpstr>
      <vt:lpstr>Helvetica</vt:lpstr>
      <vt:lpstr>Noto Sans Symbols</vt:lpstr>
      <vt:lpstr>Office Theme</vt:lpstr>
      <vt:lpstr>Health</vt:lpstr>
      <vt:lpstr>In this lesson, we will:</vt:lpstr>
      <vt:lpstr>What are the five key principles of good practice in scientific and clinical settings?</vt:lpstr>
      <vt:lpstr>What are the five key principles of good practice in scientific and clinical settings?</vt:lpstr>
      <vt:lpstr>Following a SOP</vt:lpstr>
      <vt:lpstr>Writing a SOP for a physiological measurement</vt:lpstr>
      <vt:lpstr>Finding and comparing SOPs</vt:lpstr>
      <vt:lpstr>Finding and comparing SOPs</vt:lpstr>
      <vt:lpstr>Finding and comparing SOPs</vt:lpstr>
      <vt:lpstr>Successful SOPs</vt:lpstr>
      <vt:lpstr>Spot the SOP errors</vt:lpstr>
      <vt:lpstr>Spot the SOP errors</vt:lpstr>
      <vt:lpstr>In this lesson, we have:</vt:lpstr>
      <vt:lpstr>Compare SOPs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2024-04-23T12:06:16Z</dcterms:created>
  <dcterms:modified xsi:type="dcterms:W3CDTF">2024-07-12T15:23:05Z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