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8" r:id="rId5"/>
    <p:sldId id="258" r:id="rId6"/>
    <p:sldId id="345" r:id="rId7"/>
    <p:sldId id="316" r:id="rId8"/>
    <p:sldId id="351" r:id="rId9"/>
    <p:sldId id="336" r:id="rId10"/>
    <p:sldId id="340" r:id="rId11"/>
    <p:sldId id="341" r:id="rId12"/>
    <p:sldId id="344" r:id="rId13"/>
    <p:sldId id="342" r:id="rId14"/>
    <p:sldId id="343" r:id="rId15"/>
    <p:sldId id="33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3EF"/>
    <a:srgbClr val="E2EEBE"/>
    <a:srgbClr val="88A2FF"/>
    <a:srgbClr val="FF7575"/>
    <a:srgbClr val="466318"/>
    <a:srgbClr val="F6FAEC"/>
    <a:srgbClr val="C0CEFF"/>
    <a:srgbClr val="10283A"/>
    <a:srgbClr val="F199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D6AAB7-2B02-ECBC-CECA-86EBD516E3BF}" v="8" dt="2024-06-11T11:24:33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98" autoAdjust="0"/>
    <p:restoredTop sz="92438" autoAdjust="0"/>
  </p:normalViewPr>
  <p:slideViewPr>
    <p:cSldViewPr snapToGrid="0">
      <p:cViewPr varScale="1">
        <p:scale>
          <a:sx n="68" d="100"/>
          <a:sy n="68" d="100"/>
        </p:scale>
        <p:origin x="3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14/07/2024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8B7D-84DA-49B4-815F-E8EB22447C8B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18B6-B4F5-461F-A37F-3825AB67B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5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Shutterstock/</a:t>
            </a:r>
            <a:r>
              <a:rPr lang="en-GB" sz="1800" b="0" i="0" kern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Gorodenkoff</a:t>
            </a: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33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89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Image © </a:t>
            </a:r>
            <a:r>
              <a:rPr lang="en-US" dirty="0"/>
              <a:t>Shutterstock/</a:t>
            </a:r>
            <a:r>
              <a:rPr lang="en-US" dirty="0" err="1"/>
              <a:t>Gorodenkoff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8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75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Shutterstock/chemical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93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56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5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http://www.cdc.gov/vaccines/covid-19/info-by-product/pfizer/downloads/storage-handling-label.pdf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FF367FB-AA9F-FDA2-77A1-1E1CBC60C5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514850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1677322"/>
            <a:ext cx="757547" cy="9533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B36D0-2D56-0FDB-5940-69EB91D5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9B7F-2B1A-52D2-9C85-16A12FF20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D3B1122-7287-39FB-52A7-F594DB038E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6A30E20-A7B7-5E55-322D-0D73FBBE2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4ABF62B2-FA08-FA76-C798-4B6D72056B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96FF1D-6104-37D0-FE94-88051AD26893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318C2BF-577D-ED86-3772-E64846A8DDFA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CA438-8A33-E28E-BA28-93EDD8122C42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0E5B4-FC1F-5703-5C8F-703841045A6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59AB3C0-128A-63CF-4465-7DC6F8627D36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15345-E55C-D31D-DCDF-A4E3F88C743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86B998-0103-C1DB-8E36-C20883F4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BB64C23-83AF-58AF-1D04-EC58CEEB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710AA-35B3-4611-B38B-2AE5EA4F2C3D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6723EEDC-DC11-DDA5-E851-4106E43828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E2D6BA1E-FF7B-4A87-7719-83511F31E92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19F343-26F3-EAE2-97D0-3AF62CD5D514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0F5B5B-3056-66CF-5961-E4AE78B8BAB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D96F2-59FF-70CF-4107-35BBC92EF9CD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B30F3-3D69-FCE5-D92D-32B2483D7073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9D6E0-0EAD-411D-E1D9-4F2ABBB08E4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FF4CE65D-1F3E-DDCA-DFC3-AD627D0C9554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Media Placeholder 9">
            <a:extLst>
              <a:ext uri="{FF2B5EF4-FFF2-40B4-BE49-F238E27FC236}">
                <a16:creationId xmlns:a16="http://schemas.microsoft.com/office/drawing/2014/main" id="{E1343224-FEC4-DC11-C663-18376AA79055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5906E010-8129-32F5-C16B-952078949CB7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67E0326F-2B5D-F940-6B07-2040CD364126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77B97025-398A-2411-8139-584808243C23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71D4DB-7805-4FB7-6863-4E593E8FDD1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783CDFB-2601-E6DF-815A-D5F9320CFD14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76721-4429-0704-C4CE-7A43F571760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27038A-6470-D99B-4555-F91D93131CC0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B21FDD-D444-068F-F9BE-3B5603BFD79E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68715-EA9C-7349-5F46-51D18D101076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06235-1EB0-BC54-4A96-4E88B2D3124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4058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F5665C-D553-8693-DCC0-BAB309B3EEE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Science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Good scientific and clinical practice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GB" dirty="0"/>
              <a:t>Lesson 5: </a:t>
            </a:r>
            <a:r>
              <a:rPr lang="en-GB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33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Study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85472" cy="4351338"/>
          </a:xfrm>
        </p:spPr>
        <p:txBody>
          <a:bodyPr>
            <a:normAutofit/>
          </a:bodyPr>
          <a:lstStyle/>
          <a:p>
            <a:r>
              <a:rPr lang="en-US" dirty="0"/>
              <a:t>Complete the study question on Worksheet 1.</a:t>
            </a:r>
          </a:p>
          <a:p>
            <a:r>
              <a:rPr lang="en-US" dirty="0"/>
              <a:t>Swap your answer with a partner and mark their response using the mark scheme provided on Worksheet 2.</a:t>
            </a:r>
          </a:p>
          <a:p>
            <a:r>
              <a:rPr lang="en-US" dirty="0"/>
              <a:t>Go back through your marked response and add in detail where appropriate to improve your answer.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L5 Plenary Worksheet 1</a:t>
            </a:r>
          </a:p>
          <a:p>
            <a:r>
              <a:rPr lang="en-GB" dirty="0"/>
              <a:t>L5 Plenary Worksheet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82562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782954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330991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763703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BA5F6E4-3F12-55B6-5E59-3F5FA6B11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Discussed reasons why it is important to order and manage stock effectively.</a:t>
            </a:r>
          </a:p>
          <a:p>
            <a:r>
              <a:rPr lang="en-US" dirty="0"/>
              <a:t>Explained some potential impacts of not storing materials and chemicals properly.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55915-731C-0E93-7403-2CE4DE85CF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1000" b="1" dirty="0"/>
              <a:t>Skills: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CS3.2 </a:t>
            </a:r>
            <a:r>
              <a:rPr lang="en-GB" sz="1000" dirty="0"/>
              <a:t>health and safety requirements (for example, if storing and handling hazardous substances)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CS5.1</a:t>
            </a:r>
            <a:r>
              <a:rPr lang="en-GB" sz="1000" dirty="0"/>
              <a:t> Solve a problem within a science context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CS6.1</a:t>
            </a:r>
            <a:r>
              <a:rPr lang="en-GB" sz="1000" dirty="0"/>
              <a:t> Provide results and recommendations (written and verbal) to customers/clients</a:t>
            </a:r>
          </a:p>
          <a:p>
            <a:pPr>
              <a:spcBef>
                <a:spcPts val="600"/>
              </a:spcBef>
            </a:pPr>
            <a:r>
              <a:rPr lang="en-US" sz="1000" b="1" dirty="0"/>
              <a:t>General competencies: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English: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GEC2</a:t>
            </a:r>
            <a:r>
              <a:rPr lang="en-GB" sz="1000" dirty="0"/>
              <a:t> Present information and 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GEC4</a:t>
            </a:r>
            <a:r>
              <a:rPr lang="en-GB" sz="1000" dirty="0"/>
              <a:t> Summarise information/ideas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Maths: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Digital: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GDC3 </a:t>
            </a:r>
            <a:r>
              <a:rPr lang="en-GB" sz="1000" dirty="0"/>
              <a:t>Communicate and collaborate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672CD2-E28A-B841-9F6F-3A81342765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1895845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D4FC-85CA-DD92-4BA7-880412A92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Consolidation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90798-776F-4AAC-535C-F7093AD1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Produce a timeline for the storage of vaccines with an expiration date a maximum of six months from manufacture. Mark the changes in the way the vaccine can be stored. Use: </a:t>
            </a:r>
            <a:r>
              <a:rPr lang="en-GB" dirty="0">
                <a:hlinkClick r:id="rId3"/>
              </a:rPr>
              <a:t>www.cdc.gov/vaccines/covid-19/info-by-product/pfizer/downloads/storage-handling-label.pdf</a:t>
            </a:r>
            <a:r>
              <a:rPr lang="en-GB" dirty="0"/>
              <a:t>   </a:t>
            </a:r>
          </a:p>
          <a:p>
            <a:pPr lvl="0"/>
            <a:r>
              <a:rPr lang="en-GB" dirty="0"/>
              <a:t>Create a SOP for storage of a temperature-sensitive drug of your choice: chloramphenicol, amoxicillin, </a:t>
            </a:r>
            <a:r>
              <a:rPr lang="en-GB" dirty="0" err="1"/>
              <a:t>leukeran</a:t>
            </a:r>
            <a:r>
              <a:rPr lang="en-GB" dirty="0"/>
              <a:t>, insulin or </a:t>
            </a:r>
            <a:r>
              <a:rPr lang="en-GB" dirty="0" err="1"/>
              <a:t>botox</a:t>
            </a:r>
            <a:r>
              <a:rPr lang="en-GB" dirty="0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F767E-8943-C586-41A4-5EC2833DFF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Consolidation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CD5ED-94B0-9D34-B79A-EAD8DDE47A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290803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 reasons why it is important to order and manage stock effectively.</a:t>
            </a:r>
          </a:p>
          <a:p>
            <a:r>
              <a:rPr lang="en-US" dirty="0"/>
              <a:t>Explain some potential impacts of not storing materials and chemicals properly.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000" b="1" dirty="0"/>
              <a:t>Skills: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CS3.2 </a:t>
            </a:r>
            <a:r>
              <a:rPr lang="en-GB" sz="1000" dirty="0"/>
              <a:t>health and safety requirements (for example, if storing and handling hazardous substances)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CS5.1</a:t>
            </a:r>
            <a:r>
              <a:rPr lang="en-GB" sz="1000" dirty="0"/>
              <a:t> Solve a problem within a science context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CS6.1</a:t>
            </a:r>
            <a:r>
              <a:rPr lang="en-GB" sz="1000" dirty="0"/>
              <a:t> Provide results and recommendations (written and verbal) to customers/clients</a:t>
            </a:r>
          </a:p>
          <a:p>
            <a:pPr>
              <a:spcBef>
                <a:spcPts val="600"/>
              </a:spcBef>
            </a:pPr>
            <a:r>
              <a:rPr lang="en-US" sz="1000" b="1" dirty="0"/>
              <a:t>General competencies: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English: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GEC2</a:t>
            </a:r>
            <a:r>
              <a:rPr lang="en-GB" sz="1000" dirty="0"/>
              <a:t> Present information and 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GEC4</a:t>
            </a:r>
            <a:r>
              <a:rPr lang="en-GB" sz="1000" dirty="0"/>
              <a:t> Summarise information/ideas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Maths: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Digital: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GDC3 </a:t>
            </a:r>
            <a:r>
              <a:rPr lang="en-GB" sz="1000" dirty="0"/>
              <a:t>Communicate and collaborate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  <a:endParaRPr lang="en-US" sz="10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48;p3">
            <a:extLst>
              <a:ext uri="{FF2B5EF4-FFF2-40B4-BE49-F238E27FC236}">
                <a16:creationId xmlns:a16="http://schemas.microsoft.com/office/drawing/2014/main" id="{A17630C6-374B-9354-8AA1-37960C4F14B9}"/>
              </a:ext>
            </a:extLst>
          </p:cNvPr>
          <p:cNvPicPr preferRelativeResize="0"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16745" y="1825624"/>
            <a:ext cx="6446521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850331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052B5E6-81C6-DB4F-2E46-1B33ECCD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53051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dk1"/>
                </a:solidFill>
              </a:rPr>
              <a:t>Why is it important to order and manage stock effectively?</a:t>
            </a:r>
          </a:p>
          <a:p>
            <a:r>
              <a:rPr lang="en-US" sz="2400" dirty="0">
                <a:solidFill>
                  <a:schemeClr val="dk1"/>
                </a:solidFill>
              </a:rPr>
              <a:t>List as many reasons as you can.</a:t>
            </a:r>
          </a:p>
        </p:txBody>
      </p:sp>
    </p:spTree>
    <p:extLst>
      <p:ext uri="{BB962C8B-B14F-4D97-AF65-F5344CB8AC3E}">
        <p14:creationId xmlns:p14="http://schemas.microsoft.com/office/powerpoint/2010/main" val="40639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Managing stock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Managing stock is important to:</a:t>
            </a:r>
          </a:p>
          <a:p>
            <a:r>
              <a:rPr lang="en-US" dirty="0"/>
              <a:t>ensure a sufficient supply of required consumables and materials </a:t>
            </a:r>
          </a:p>
          <a:p>
            <a:r>
              <a:rPr lang="en-US" dirty="0"/>
              <a:t>ensure that materials are used before their expiry date </a:t>
            </a:r>
          </a:p>
          <a:p>
            <a:r>
              <a:rPr lang="en-US" dirty="0"/>
              <a:t>reduce the costs of holding excess stock </a:t>
            </a:r>
          </a:p>
          <a:p>
            <a:r>
              <a:rPr lang="en-US" dirty="0" err="1"/>
              <a:t>minimise</a:t>
            </a:r>
            <a:r>
              <a:rPr lang="en-US" dirty="0"/>
              <a:t> wastage</a:t>
            </a:r>
          </a:p>
          <a:p>
            <a:r>
              <a:rPr lang="en-US" dirty="0"/>
              <a:t>improve efficiency </a:t>
            </a:r>
          </a:p>
          <a:p>
            <a:r>
              <a:rPr lang="en-US" dirty="0"/>
              <a:t>improve productivity </a:t>
            </a:r>
          </a:p>
          <a:p>
            <a:r>
              <a:rPr lang="en-US" dirty="0"/>
              <a:t>ensure safety of stock, for example to check bottles for damage or broken seals, or to prevent a product degrading over time.</a:t>
            </a:r>
          </a:p>
          <a:p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879206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65358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Managing stock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48CDA19-F931-D81B-3776-BCDE95F8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US" dirty="0"/>
              <a:t>Complete the </a:t>
            </a:r>
            <a:r>
              <a:rPr lang="en-US" dirty="0" err="1"/>
              <a:t>maths</a:t>
            </a:r>
            <a:r>
              <a:rPr lang="en-US" dirty="0"/>
              <a:t> activity on Worksheet 1, where you are asked to perform a series of calculations to identify some of the challenges around managing chemical stock levels.</a:t>
            </a:r>
          </a:p>
          <a:p>
            <a:r>
              <a:rPr lang="en-US" dirty="0"/>
              <a:t>Mark your answers using Worksheet 2.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BCA88CC-AFCF-BF0B-3055-A3943E794BE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L5 Activity 1 Worksheet 1</a:t>
            </a:r>
          </a:p>
          <a:p>
            <a:r>
              <a:rPr lang="en-US" dirty="0"/>
              <a:t>L5 Activity 1 Worksheet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3263538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2725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now complete a short investigation into the effects of light and time on a particular chemical, hydrogen peroxide.</a:t>
            </a:r>
          </a:p>
          <a:p>
            <a:r>
              <a:rPr lang="en-US" dirty="0"/>
              <a:t>Hydrogen peroxide decomposes naturally according to the reaction:</a:t>
            </a:r>
          </a:p>
          <a:p>
            <a:pPr marL="182563" indent="0">
              <a:buNone/>
            </a:pPr>
            <a:r>
              <a:rPr lang="en-US" dirty="0"/>
              <a:t>2H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+ 2H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r>
              <a:rPr lang="en-US" dirty="0"/>
              <a:t>The presence of a catalyst (catalase) speeds up this decomposition reaction.</a:t>
            </a:r>
          </a:p>
          <a:p>
            <a:r>
              <a:rPr lang="en-US" dirty="0"/>
              <a:t>Follow the instructions on the worksheet to complete the investigation. 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L5 Activity 2 Worksheet</a:t>
            </a:r>
          </a:p>
          <a:p>
            <a:r>
              <a:rPr lang="en-GB" dirty="0"/>
              <a:t>Practical equipment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782954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7244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818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What factors may cause chemicals to degrade?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57A40F-4EEF-7827-B56B-8AF2FAFA450E}"/>
              </a:ext>
            </a:extLst>
          </p:cNvPr>
          <p:cNvSpPr txBox="1"/>
          <p:nvPr/>
        </p:nvSpPr>
        <p:spPr>
          <a:xfrm>
            <a:off x="948089" y="2903930"/>
            <a:ext cx="4971950" cy="3097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ight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emperature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oxygen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water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other substances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3A14064-4DE0-6D74-7BDA-B0A34AA3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45682" y="2100519"/>
            <a:ext cx="5356407" cy="357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82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851A-9556-8532-153C-E458E877B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87000" cy="4351338"/>
          </a:xfrm>
          <a:solidFill>
            <a:srgbClr val="E2EEBE"/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Incorrect chemical storage can cause:</a:t>
            </a:r>
          </a:p>
          <a:p>
            <a:r>
              <a:rPr lang="en-US" dirty="0"/>
              <a:t>a health and safety risk to employees - for example:</a:t>
            </a:r>
          </a:p>
          <a:p>
            <a:pPr lvl="1"/>
            <a:r>
              <a:rPr lang="en-US" dirty="0"/>
              <a:t>toxic gases may be released through chemical degradation </a:t>
            </a:r>
          </a:p>
          <a:p>
            <a:pPr lvl="1"/>
            <a:r>
              <a:rPr lang="en-US" dirty="0"/>
              <a:t>risk of spillage</a:t>
            </a:r>
          </a:p>
          <a:p>
            <a:pPr lvl="1"/>
            <a:r>
              <a:rPr lang="en-US" dirty="0"/>
              <a:t>risk of injury from being stored at inappropriate heights</a:t>
            </a:r>
          </a:p>
          <a:p>
            <a:r>
              <a:rPr lang="en-US" dirty="0"/>
              <a:t>financial loss</a:t>
            </a:r>
          </a:p>
          <a:p>
            <a:r>
              <a:rPr lang="en-US" dirty="0"/>
              <a:t>difficulties in locating stock which has been stored for extended periods of time</a:t>
            </a:r>
          </a:p>
          <a:p>
            <a:r>
              <a:rPr lang="en-GB" dirty="0"/>
              <a:t>unintended reaction with reagents may not lead to the intended product/harmful gases could be released</a:t>
            </a:r>
          </a:p>
          <a:p>
            <a:r>
              <a:rPr lang="en-GB" dirty="0"/>
              <a:t>rates of reactions may be slower than normal or not economically viable. 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2261152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616B-5571-96B8-FC1A-B5E8EBE8A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Arial"/>
                <a:cs typeface="Arial"/>
                <a:sym typeface="Arial"/>
              </a:rPr>
              <a:t>Storing products, materials and equipment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4D6D8-737E-D085-CDEA-6063ABB4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8960" cy="3980815"/>
          </a:xfrm>
          <a:solidFill>
            <a:srgbClr val="E2EEBE"/>
          </a:solidFill>
        </p:spPr>
        <p:txBody>
          <a:bodyPr>
            <a:normAutofit fontScale="25000" lnSpcReduction="2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7400" dirty="0"/>
              <a:t>Incorrect storage of products, materials and equipment can cause: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cross-contamination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breakdown of limited stability products 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products exceeding their expiry date (resulting in a financial loss as products have to be disposed of)</a:t>
            </a:r>
          </a:p>
          <a:p>
            <a:pPr>
              <a:buSzPct val="100000"/>
            </a:pPr>
            <a:r>
              <a:rPr lang="en-US" sz="7400" dirty="0"/>
              <a:t>loss of samples or degradation of reagents not stored at the correct temperature (</a:t>
            </a:r>
            <a:r>
              <a:rPr lang="en-GB" sz="7400" dirty="0">
                <a:solidFill>
                  <a:srgbClr val="3F3F3F"/>
                </a:solidFill>
                <a:effectLst/>
              </a:rPr>
              <a:t>−20°C, </a:t>
            </a:r>
            <a:br>
              <a:rPr lang="en-GB" sz="7400" dirty="0">
                <a:solidFill>
                  <a:srgbClr val="3F3F3F"/>
                </a:solidFill>
                <a:effectLst/>
              </a:rPr>
            </a:br>
            <a:r>
              <a:rPr lang="en-GB" sz="7400" dirty="0">
                <a:solidFill>
                  <a:srgbClr val="3F3F3F"/>
                </a:solidFill>
                <a:effectLst/>
              </a:rPr>
              <a:t>−4°C, 4°C </a:t>
            </a:r>
            <a:r>
              <a:rPr lang="en-US" sz="7400" dirty="0"/>
              <a:t>or room temperature) 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a health and safety risk to employees (for example, from spread of infection or injury caused by lifting)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difficulties in locating stock which has been stored for extended periods of time.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4CA7B-6C05-D464-5182-864B076B3B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10312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97B5CF-1EA8-B11A-35AE-320609125C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16946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09F51C-AA17-4AD1-8035-82079AA6B2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E95656-556B-4107-AF58-4636E6168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3c77ee-4b4c-4c71-81d8-13ade05a2728"/>
    <ds:schemaRef ds:uri="35bd0bae-f88e-4010-86b3-4f837abcc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030BCF-CAF8-4D9F-856F-645B9379B1DD}">
  <ds:schemaRefs>
    <ds:schemaRef ds:uri="http://schemas.microsoft.com/office/2006/metadata/properties"/>
    <ds:schemaRef ds:uri="http://schemas.microsoft.com/office/infopath/2007/PartnerControls"/>
    <ds:schemaRef ds:uri="35bd0bae-f88e-4010-86b3-4f837abcc0be"/>
    <ds:schemaRef ds:uri="793c77ee-4b4c-4c71-81d8-13ade05a27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972</Words>
  <Application>Microsoft Office PowerPoint</Application>
  <PresentationFormat>Widescreen</PresentationFormat>
  <Paragraphs>139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docs-Calibri</vt:lpstr>
      <vt:lpstr>Wingdings</vt:lpstr>
      <vt:lpstr>Office Theme</vt:lpstr>
      <vt:lpstr>Science</vt:lpstr>
      <vt:lpstr>In this lesson, we will:</vt:lpstr>
      <vt:lpstr>Introduction</vt:lpstr>
      <vt:lpstr>Managing stock</vt:lpstr>
      <vt:lpstr>Managing stock</vt:lpstr>
      <vt:lpstr>Chemical storage</vt:lpstr>
      <vt:lpstr>Chemical storage</vt:lpstr>
      <vt:lpstr>Chemical storage</vt:lpstr>
      <vt:lpstr>Storing products, materials and equipment</vt:lpstr>
      <vt:lpstr>Study question</vt:lpstr>
      <vt:lpstr>In this lesson, we have:</vt:lpstr>
      <vt:lpstr>Consolidation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/>
  <cp:lastModifiedBy/>
  <cp:revision>5</cp:revision>
  <dcterms:created xsi:type="dcterms:W3CDTF">2024-04-22T15:48:21Z</dcterms:created>
  <dcterms:modified xsi:type="dcterms:W3CDTF">2024-07-14T11:45:53Z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  <property fmtid="{D5CDD505-2E9C-101B-9397-08002B2CF9AE}" pid="3" name="MediaServiceImageTags">
    <vt:lpwstr/>
  </property>
</Properties>
</file>