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7" r:id="rId2"/>
    <p:sldId id="258" r:id="rId3"/>
    <p:sldId id="272" r:id="rId4"/>
    <p:sldId id="275" r:id="rId5"/>
    <p:sldId id="309" r:id="rId6"/>
    <p:sldId id="310" r:id="rId7"/>
    <p:sldId id="282" r:id="rId8"/>
    <p:sldId id="283" r:id="rId9"/>
    <p:sldId id="278" r:id="rId10"/>
    <p:sldId id="280" r:id="rId11"/>
    <p:sldId id="281" r:id="rId12"/>
    <p:sldId id="312" r:id="rId13"/>
    <p:sldId id="279" r:id="rId14"/>
    <p:sldId id="311" r:id="rId15"/>
    <p:sldId id="284" r:id="rId16"/>
    <p:sldId id="308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995D"/>
    <a:srgbClr val="88A2FF"/>
    <a:srgbClr val="8E53EF"/>
    <a:srgbClr val="FF7575"/>
    <a:srgbClr val="466318"/>
    <a:srgbClr val="E2EEBE"/>
    <a:srgbClr val="F6FAEC"/>
    <a:srgbClr val="C0CEFF"/>
    <a:srgbClr val="10283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 autoAdjust="0"/>
    <p:restoredTop sz="86526" autoAdjust="0"/>
  </p:normalViewPr>
  <p:slideViewPr>
    <p:cSldViewPr snapToGrid="0">
      <p:cViewPr varScale="1">
        <p:scale>
          <a:sx n="56" d="100"/>
          <a:sy n="56" d="100"/>
        </p:scale>
        <p:origin x="725" y="2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330" y="4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8/10/relationships/authors" Target="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Relationship Id="rId27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41D0A8-53FF-630C-A836-51A3FCF6790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2E7DE2-9C0D-6BF3-1161-3FCE11A4D79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090100-C4EB-4E88-91FA-DBDEB754A07B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F8F44F-3644-328A-AC9D-5615F79C6CC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9DFE00-70B8-9624-0D12-55AEF16C7C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BE69C-86F9-4AFD-A89E-85F0E027EA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8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1018CE-344E-4A33-BD95-0277FAE3C45C}" type="datetimeFigureOut">
              <a:rPr lang="en-GB" smtClean="0"/>
              <a:t>26/03/2025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EF23B-76D6-4A34-BADC-A52A3C1E14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341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si/2002/2677/schedule/3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si/2002/2677/schedule/3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nationalarchives.gov.uk/doc/open-government-licence/version/3/" TargetMode="External"/><Relationship Id="rId4" Type="http://schemas.openxmlformats.org/officeDocument/2006/relationships/hyperlink" Target="https://www.hse.gov.uk/waste/radioactive-contamination.htm" TargetMode="Externa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Image © </a:t>
            </a:r>
            <a:r>
              <a:rPr lang="en-GB" b="0" i="0" dirty="0" err="1">
                <a:solidFill>
                  <a:srgbClr val="000000"/>
                </a:solidFill>
                <a:effectLst/>
                <a:latin typeface="docs-Calibri"/>
              </a:rPr>
              <a:t>iStockphoto</a:t>
            </a:r>
            <a:r>
              <a:rPr lang="en-GB" b="0" i="0" dirty="0">
                <a:solidFill>
                  <a:srgbClr val="000000"/>
                </a:solidFill>
                <a:effectLst/>
                <a:latin typeface="docs-Calibri"/>
              </a:rPr>
              <a:t>/</a:t>
            </a:r>
            <a:r>
              <a:rPr lang="en-GB" b="0" i="0">
                <a:solidFill>
                  <a:srgbClr val="000000"/>
                </a:solidFill>
                <a:effectLst/>
                <a:latin typeface="docs-Calibri"/>
              </a:rPr>
              <a:t>sanjeri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5142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0" i="0" dirty="0">
                <a:solidFill>
                  <a:srgbClr val="000000"/>
                </a:solidFill>
                <a:effectLst/>
                <a:latin typeface="Google Sans"/>
              </a:rPr>
              <a:t>Image: </a:t>
            </a:r>
            <a:r>
              <a:rPr lang="en-GB" b="0" i="0" dirty="0">
                <a:solidFill>
                  <a:srgbClr val="1155CC"/>
                </a:solidFill>
                <a:effectLst/>
                <a:latin typeface="Google Sans"/>
                <a:hlinkClick r:id="rId3"/>
              </a:rPr>
              <a:t>https://www.legislation.gov.uk/uksi/2002/2677/schedule/3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5911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Image (biohazard symbol): </a:t>
            </a:r>
            <a:r>
              <a:rPr lang="en-US" b="0" i="0" dirty="0">
                <a:solidFill>
                  <a:srgbClr val="1155CC"/>
                </a:solidFill>
                <a:effectLst/>
                <a:latin typeface="Google Sans"/>
                <a:hlinkClick r:id="rId3"/>
              </a:rPr>
              <a:t>https://www.legislation.gov.uk/uksi/2002/2677/schedule</a:t>
            </a:r>
            <a:r>
              <a:rPr lang="en-US" b="0" i="0">
                <a:solidFill>
                  <a:srgbClr val="1155CC"/>
                </a:solidFill>
                <a:effectLst/>
                <a:latin typeface="Google Sans"/>
                <a:hlinkClick r:id="rId3"/>
              </a:rPr>
              <a:t>/3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Image (radioactive symbol): </a:t>
            </a:r>
            <a:r>
              <a:rPr lang="en-US" b="0" i="0" dirty="0">
                <a:solidFill>
                  <a:srgbClr val="1155CC"/>
                </a:solidFill>
                <a:effectLst/>
                <a:latin typeface="Google Sans"/>
                <a:hlinkClick r:id="rId4"/>
              </a:rPr>
              <a:t>https://www.hse.gov.uk/waste/radioactive-contamination.htm</a:t>
            </a:r>
            <a:endParaRPr lang="en-US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 algn="l"/>
            <a:r>
              <a:rPr lang="en-US" b="0" i="0" dirty="0">
                <a:solidFill>
                  <a:srgbClr val="1F1F1F"/>
                </a:solidFill>
                <a:effectLst/>
                <a:latin typeface="Google Sans"/>
              </a:rPr>
              <a:t>Contains public sector information published by the Health and Safety Executive and licensed under the</a:t>
            </a:r>
            <a:r>
              <a:rPr lang="en-US" b="0" i="0" dirty="0">
                <a:solidFill>
                  <a:srgbClr val="1155CC"/>
                </a:solidFill>
                <a:effectLst/>
                <a:latin typeface="Google Sans"/>
                <a:hlinkClick r:id="rId5"/>
              </a:rPr>
              <a:t>https://www.nationalarchives.gov.uk/doc/open-government-licence/version/3/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7439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trike="noStrike" dirty="0"/>
              <a:t>Containment Levels – Overview video: https://vimeo.com/1069553387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72086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FontTx/>
              <a:buChar char="-"/>
            </a:pPr>
            <a:endParaRPr lang="en-GB" sz="18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8798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228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1200" kern="100" dirty="0">
              <a:solidFill>
                <a:srgbClr val="0D0D0D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FEF23B-76D6-4A34-BADC-A52A3C1E14B0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711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46E5EB6-EF23-9191-1C19-791D0A3DF8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1771"/>
            <a:ext cx="12192000" cy="3461657"/>
          </a:xfrm>
          <a:prstGeom prst="rect">
            <a:avLst/>
          </a:prstGeom>
        </p:spPr>
      </p:pic>
      <p:pic>
        <p:nvPicPr>
          <p:cNvPr id="6" name="Picture 5" descr="A picture containing screenshot, design&#10;&#10;Description automatically generated">
            <a:extLst>
              <a:ext uri="{FF2B5EF4-FFF2-40B4-BE49-F238E27FC236}">
                <a16:creationId xmlns:a16="http://schemas.microsoft.com/office/drawing/2014/main" id="{CF0436F5-4759-CE02-9A1C-07D30041419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08266"/>
            <a:ext cx="12192000" cy="524713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E33622E4-CEE5-F34B-4F3F-C30CEBF6A7A0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01A01DBF-6845-8111-1CE3-3D349B59292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90283" y="1283344"/>
            <a:ext cx="1811434" cy="1800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BFB300C-2BB8-401C-5DD0-A1E1AA7DCF37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17226" y="1677322"/>
            <a:ext cx="757547" cy="95332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A6B36D0-2D56-0FDB-5940-69EB91D58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EF9B7F-2B1A-52D2-9C85-16A12FF20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583211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ED3B1122-7287-39FB-52A7-F594DB038E6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724"/>
            <a:ext cx="5623668" cy="534189"/>
          </a:xfrm>
        </p:spPr>
        <p:txBody>
          <a:bodyPr>
            <a:noAutofit/>
          </a:bodyPr>
          <a:lstStyle>
            <a:lvl1pPr marL="0" indent="0" algn="r">
              <a:buNone/>
              <a:defRPr sz="2000" b="1" i="0" u="none">
                <a:solidFill>
                  <a:srgbClr val="466318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6A30E20-A7B7-5E55-322D-0D73FBBE212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5863"/>
            <a:ext cx="9144000" cy="458004"/>
          </a:xfrm>
        </p:spPr>
        <p:txBody>
          <a:bodyPr>
            <a:noAutofit/>
          </a:bodyPr>
          <a:lstStyle>
            <a:lvl1pPr marL="0" indent="0" algn="ctr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3" name="Picture 12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4ABF62B2-FA08-FA76-C798-4B6D72056BC8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3163" y="1861525"/>
            <a:ext cx="2049637" cy="860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507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answ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8F0C2EF-6E16-9B82-6B63-442BD0C2483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9635E-39ED-F784-26B0-6A6520D6AD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175008" y="2892829"/>
            <a:ext cx="3507474" cy="3284134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10283A"/>
                </a:solidFill>
              </a:defRPr>
            </a:lvl2pPr>
            <a:lvl3pPr marL="914400" indent="0">
              <a:buNone/>
              <a:defRPr sz="2000">
                <a:solidFill>
                  <a:srgbClr val="10283A"/>
                </a:solidFill>
              </a:defRPr>
            </a:lvl3pPr>
            <a:lvl4pPr marL="1371600" indent="0">
              <a:buNone/>
              <a:defRPr sz="2000">
                <a:solidFill>
                  <a:srgbClr val="10283A"/>
                </a:solidFill>
              </a:defRPr>
            </a:lvl4pPr>
            <a:lvl5pPr marL="1828800" indent="0">
              <a:buNone/>
              <a:defRPr sz="2000">
                <a:solidFill>
                  <a:srgbClr val="10283A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EAC885B-A4A4-DCB2-7EAC-A1F1A996CE75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614E3177-C0BC-55FC-4E39-B45CD33145B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175008" y="2055812"/>
            <a:ext cx="2689727" cy="620511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10283A"/>
                </a:solidFill>
              </a:defRPr>
            </a:lvl1pPr>
            <a:lvl2pPr marL="457200" indent="0">
              <a:buNone/>
              <a:defRPr sz="2000">
                <a:solidFill>
                  <a:srgbClr val="FF0000"/>
                </a:solidFill>
              </a:defRPr>
            </a:lvl2pPr>
            <a:lvl3pPr marL="914400" indent="0">
              <a:buNone/>
              <a:defRPr sz="2000">
                <a:solidFill>
                  <a:srgbClr val="FF0000"/>
                </a:solidFill>
              </a:defRPr>
            </a:lvl3pPr>
            <a:lvl4pPr marL="1371600" indent="0">
              <a:buNone/>
              <a:defRPr sz="2000">
                <a:solidFill>
                  <a:srgbClr val="FF0000"/>
                </a:solidFill>
              </a:defRPr>
            </a:lvl4pPr>
            <a:lvl5pPr marL="1828800" indent="0">
              <a:buNone/>
              <a:defRPr sz="2000">
                <a:solidFill>
                  <a:srgbClr val="FF000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E5E4C997-4AE7-5413-8EBD-5D3A204E831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8E42E70-E1D6-307E-10B0-2F5B246987F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45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81CF4477-6D3D-2D7E-2E3D-CAC0483B27E4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839788" y="1872343"/>
            <a:ext cx="3932238" cy="398870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E2D6-6541-EB56-B25E-8362BF15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401A65-36E9-75E7-2C99-A3E5430245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284514"/>
            <a:ext cx="5762398" cy="4576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42425175-C340-950A-69CF-C6171BA23D5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4B12EA37-2B28-33A5-1D17-A7374800F6F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2B62C6E0-46EF-437B-CFEB-4B65E34ADC2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469483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wo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D15544B-F175-9EAE-3425-9D9811AB2A7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38200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01330FB-8399-C74E-BF60-F600FDC5CC02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6168046" y="1978025"/>
            <a:ext cx="5196840" cy="4351338"/>
          </a:xfrm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5148E20-5D43-7AC1-2CBA-646804B0C41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5">
            <a:extLst>
              <a:ext uri="{FF2B5EF4-FFF2-40B4-BE49-F238E27FC236}">
                <a16:creationId xmlns:a16="http://schemas.microsoft.com/office/drawing/2014/main" id="{DE05CFA6-FB5A-1E49-1F0A-E11C421F4B8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3713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text+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  <a:solidFill>
            <a:schemeClr val="bg1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360CA8-9563-DFF9-85DA-504D23632949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  <a:custGeom>
            <a:avLst/>
            <a:gdLst>
              <a:gd name="connsiteX0" fmla="*/ 0 w 3174076"/>
              <a:gd name="connsiteY0" fmla="*/ 0 h 4351338"/>
              <a:gd name="connsiteX1" fmla="*/ 539593 w 3174076"/>
              <a:gd name="connsiteY1" fmla="*/ 0 h 4351338"/>
              <a:gd name="connsiteX2" fmla="*/ 1079186 w 3174076"/>
              <a:gd name="connsiteY2" fmla="*/ 0 h 4351338"/>
              <a:gd name="connsiteX3" fmla="*/ 1650520 w 3174076"/>
              <a:gd name="connsiteY3" fmla="*/ 0 h 4351338"/>
              <a:gd name="connsiteX4" fmla="*/ 2253594 w 3174076"/>
              <a:gd name="connsiteY4" fmla="*/ 0 h 4351338"/>
              <a:gd name="connsiteX5" fmla="*/ 3174076 w 3174076"/>
              <a:gd name="connsiteY5" fmla="*/ 0 h 4351338"/>
              <a:gd name="connsiteX6" fmla="*/ 3174076 w 3174076"/>
              <a:gd name="connsiteY6" fmla="*/ 708646 h 4351338"/>
              <a:gd name="connsiteX7" fmla="*/ 3174076 w 3174076"/>
              <a:gd name="connsiteY7" fmla="*/ 1199726 h 4351338"/>
              <a:gd name="connsiteX8" fmla="*/ 3174076 w 3174076"/>
              <a:gd name="connsiteY8" fmla="*/ 1734319 h 4351338"/>
              <a:gd name="connsiteX9" fmla="*/ 3174076 w 3174076"/>
              <a:gd name="connsiteY9" fmla="*/ 2312425 h 4351338"/>
              <a:gd name="connsiteX10" fmla="*/ 3174076 w 3174076"/>
              <a:gd name="connsiteY10" fmla="*/ 2890532 h 4351338"/>
              <a:gd name="connsiteX11" fmla="*/ 3174076 w 3174076"/>
              <a:gd name="connsiteY11" fmla="*/ 3425125 h 4351338"/>
              <a:gd name="connsiteX12" fmla="*/ 3174076 w 3174076"/>
              <a:gd name="connsiteY12" fmla="*/ 4351338 h 4351338"/>
              <a:gd name="connsiteX13" fmla="*/ 2475779 w 3174076"/>
              <a:gd name="connsiteY13" fmla="*/ 4351338 h 4351338"/>
              <a:gd name="connsiteX14" fmla="*/ 1809223 w 3174076"/>
              <a:gd name="connsiteY14" fmla="*/ 4351338 h 4351338"/>
              <a:gd name="connsiteX15" fmla="*/ 1206149 w 3174076"/>
              <a:gd name="connsiteY15" fmla="*/ 4351338 h 4351338"/>
              <a:gd name="connsiteX16" fmla="*/ 0 w 3174076"/>
              <a:gd name="connsiteY16" fmla="*/ 4351338 h 4351338"/>
              <a:gd name="connsiteX17" fmla="*/ 0 w 3174076"/>
              <a:gd name="connsiteY17" fmla="*/ 3642692 h 4351338"/>
              <a:gd name="connsiteX18" fmla="*/ 0 w 3174076"/>
              <a:gd name="connsiteY18" fmla="*/ 3151612 h 4351338"/>
              <a:gd name="connsiteX19" fmla="*/ 0 w 3174076"/>
              <a:gd name="connsiteY19" fmla="*/ 2486479 h 4351338"/>
              <a:gd name="connsiteX20" fmla="*/ 0 w 3174076"/>
              <a:gd name="connsiteY20" fmla="*/ 1995399 h 4351338"/>
              <a:gd name="connsiteX21" fmla="*/ 0 w 3174076"/>
              <a:gd name="connsiteY21" fmla="*/ 1286753 h 4351338"/>
              <a:gd name="connsiteX22" fmla="*/ 0 w 3174076"/>
              <a:gd name="connsiteY22" fmla="*/ 665133 h 4351338"/>
              <a:gd name="connsiteX23" fmla="*/ 0 w 3174076"/>
              <a:gd name="connsiteY23" fmla="*/ 0 h 4351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3174076" h="4351338" fill="none" extrusionOk="0">
                <a:moveTo>
                  <a:pt x="0" y="0"/>
                </a:moveTo>
                <a:cubicBezTo>
                  <a:pt x="268416" y="-23827"/>
                  <a:pt x="352197" y="24648"/>
                  <a:pt x="539593" y="0"/>
                </a:cubicBezTo>
                <a:cubicBezTo>
                  <a:pt x="726989" y="-24648"/>
                  <a:pt x="971240" y="-20080"/>
                  <a:pt x="1079186" y="0"/>
                </a:cubicBezTo>
                <a:cubicBezTo>
                  <a:pt x="1187132" y="20080"/>
                  <a:pt x="1440798" y="-18762"/>
                  <a:pt x="1650520" y="0"/>
                </a:cubicBezTo>
                <a:cubicBezTo>
                  <a:pt x="1860242" y="18762"/>
                  <a:pt x="2083458" y="-8389"/>
                  <a:pt x="2253594" y="0"/>
                </a:cubicBezTo>
                <a:cubicBezTo>
                  <a:pt x="2423730" y="8389"/>
                  <a:pt x="2941083" y="-37671"/>
                  <a:pt x="3174076" y="0"/>
                </a:cubicBezTo>
                <a:cubicBezTo>
                  <a:pt x="3171503" y="328352"/>
                  <a:pt x="3162404" y="507417"/>
                  <a:pt x="3174076" y="708646"/>
                </a:cubicBezTo>
                <a:cubicBezTo>
                  <a:pt x="3185748" y="909875"/>
                  <a:pt x="3188485" y="1079887"/>
                  <a:pt x="3174076" y="1199726"/>
                </a:cubicBezTo>
                <a:cubicBezTo>
                  <a:pt x="3159667" y="1319565"/>
                  <a:pt x="3151895" y="1579508"/>
                  <a:pt x="3174076" y="1734319"/>
                </a:cubicBezTo>
                <a:cubicBezTo>
                  <a:pt x="3196257" y="1889130"/>
                  <a:pt x="3195829" y="2045705"/>
                  <a:pt x="3174076" y="2312425"/>
                </a:cubicBezTo>
                <a:cubicBezTo>
                  <a:pt x="3152323" y="2579145"/>
                  <a:pt x="3169865" y="2685824"/>
                  <a:pt x="3174076" y="2890532"/>
                </a:cubicBezTo>
                <a:cubicBezTo>
                  <a:pt x="3178287" y="3095240"/>
                  <a:pt x="3171104" y="3213803"/>
                  <a:pt x="3174076" y="3425125"/>
                </a:cubicBezTo>
                <a:cubicBezTo>
                  <a:pt x="3177048" y="3636447"/>
                  <a:pt x="3154403" y="4108609"/>
                  <a:pt x="3174076" y="4351338"/>
                </a:cubicBezTo>
                <a:cubicBezTo>
                  <a:pt x="3031832" y="4321705"/>
                  <a:pt x="2622579" y="4372546"/>
                  <a:pt x="2475779" y="4351338"/>
                </a:cubicBezTo>
                <a:cubicBezTo>
                  <a:pt x="2328979" y="4330130"/>
                  <a:pt x="2072231" y="4349691"/>
                  <a:pt x="1809223" y="4351338"/>
                </a:cubicBezTo>
                <a:cubicBezTo>
                  <a:pt x="1546215" y="4352985"/>
                  <a:pt x="1343102" y="4378518"/>
                  <a:pt x="1206149" y="4351338"/>
                </a:cubicBezTo>
                <a:cubicBezTo>
                  <a:pt x="1069196" y="4324158"/>
                  <a:pt x="376438" y="4330080"/>
                  <a:pt x="0" y="4351338"/>
                </a:cubicBezTo>
                <a:cubicBezTo>
                  <a:pt x="32564" y="4157387"/>
                  <a:pt x="11478" y="3815685"/>
                  <a:pt x="0" y="3642692"/>
                </a:cubicBezTo>
                <a:cubicBezTo>
                  <a:pt x="-11478" y="3469699"/>
                  <a:pt x="-17769" y="3356878"/>
                  <a:pt x="0" y="3151612"/>
                </a:cubicBezTo>
                <a:cubicBezTo>
                  <a:pt x="17769" y="2946346"/>
                  <a:pt x="12578" y="2797666"/>
                  <a:pt x="0" y="2486479"/>
                </a:cubicBezTo>
                <a:cubicBezTo>
                  <a:pt x="-12578" y="2175292"/>
                  <a:pt x="-9907" y="2104087"/>
                  <a:pt x="0" y="1995399"/>
                </a:cubicBezTo>
                <a:cubicBezTo>
                  <a:pt x="9907" y="1886711"/>
                  <a:pt x="11327" y="1512831"/>
                  <a:pt x="0" y="1286753"/>
                </a:cubicBezTo>
                <a:cubicBezTo>
                  <a:pt x="-11327" y="1060675"/>
                  <a:pt x="5859" y="832266"/>
                  <a:pt x="0" y="665133"/>
                </a:cubicBezTo>
                <a:cubicBezTo>
                  <a:pt x="-5859" y="498000"/>
                  <a:pt x="75" y="259686"/>
                  <a:pt x="0" y="0"/>
                </a:cubicBezTo>
                <a:close/>
              </a:path>
              <a:path w="3174076" h="4351338" stroke="0" extrusionOk="0">
                <a:moveTo>
                  <a:pt x="0" y="0"/>
                </a:moveTo>
                <a:cubicBezTo>
                  <a:pt x="238831" y="14723"/>
                  <a:pt x="480051" y="-10538"/>
                  <a:pt x="698297" y="0"/>
                </a:cubicBezTo>
                <a:cubicBezTo>
                  <a:pt x="916543" y="10538"/>
                  <a:pt x="1154726" y="13383"/>
                  <a:pt x="1301371" y="0"/>
                </a:cubicBezTo>
                <a:cubicBezTo>
                  <a:pt x="1448016" y="-13383"/>
                  <a:pt x="1807132" y="-30"/>
                  <a:pt x="1999668" y="0"/>
                </a:cubicBezTo>
                <a:cubicBezTo>
                  <a:pt x="2192204" y="30"/>
                  <a:pt x="2655866" y="13746"/>
                  <a:pt x="3174076" y="0"/>
                </a:cubicBezTo>
                <a:cubicBezTo>
                  <a:pt x="3154416" y="328479"/>
                  <a:pt x="3156727" y="507405"/>
                  <a:pt x="3174076" y="665133"/>
                </a:cubicBezTo>
                <a:cubicBezTo>
                  <a:pt x="3191425" y="822861"/>
                  <a:pt x="3193977" y="1042506"/>
                  <a:pt x="3174076" y="1199726"/>
                </a:cubicBezTo>
                <a:cubicBezTo>
                  <a:pt x="3154175" y="1356946"/>
                  <a:pt x="3183847" y="1517591"/>
                  <a:pt x="3174076" y="1821346"/>
                </a:cubicBezTo>
                <a:cubicBezTo>
                  <a:pt x="3164305" y="2125101"/>
                  <a:pt x="3194528" y="2073601"/>
                  <a:pt x="3174076" y="2312425"/>
                </a:cubicBezTo>
                <a:cubicBezTo>
                  <a:pt x="3153624" y="2551249"/>
                  <a:pt x="3185805" y="2772558"/>
                  <a:pt x="3174076" y="2934045"/>
                </a:cubicBezTo>
                <a:cubicBezTo>
                  <a:pt x="3162347" y="3095532"/>
                  <a:pt x="3155247" y="3369274"/>
                  <a:pt x="3174076" y="3599178"/>
                </a:cubicBezTo>
                <a:cubicBezTo>
                  <a:pt x="3192905" y="3829082"/>
                  <a:pt x="3154199" y="4122520"/>
                  <a:pt x="3174076" y="4351338"/>
                </a:cubicBezTo>
                <a:cubicBezTo>
                  <a:pt x="2875561" y="4332635"/>
                  <a:pt x="2778934" y="4334576"/>
                  <a:pt x="2571002" y="4351338"/>
                </a:cubicBezTo>
                <a:cubicBezTo>
                  <a:pt x="2363070" y="4368100"/>
                  <a:pt x="2267472" y="4359571"/>
                  <a:pt x="2031409" y="4351338"/>
                </a:cubicBezTo>
                <a:cubicBezTo>
                  <a:pt x="1795346" y="4343105"/>
                  <a:pt x="1673628" y="4348935"/>
                  <a:pt x="1396593" y="4351338"/>
                </a:cubicBezTo>
                <a:cubicBezTo>
                  <a:pt x="1119558" y="4353741"/>
                  <a:pt x="1036303" y="4351322"/>
                  <a:pt x="793519" y="4351338"/>
                </a:cubicBezTo>
                <a:cubicBezTo>
                  <a:pt x="550735" y="4351354"/>
                  <a:pt x="330547" y="4384738"/>
                  <a:pt x="0" y="4351338"/>
                </a:cubicBezTo>
                <a:cubicBezTo>
                  <a:pt x="12507" y="4129693"/>
                  <a:pt x="4998" y="4047075"/>
                  <a:pt x="0" y="3860258"/>
                </a:cubicBezTo>
                <a:cubicBezTo>
                  <a:pt x="-4998" y="3673441"/>
                  <a:pt x="3114" y="3407381"/>
                  <a:pt x="0" y="3151612"/>
                </a:cubicBezTo>
                <a:cubicBezTo>
                  <a:pt x="-3114" y="2895843"/>
                  <a:pt x="16768" y="2799560"/>
                  <a:pt x="0" y="2617019"/>
                </a:cubicBezTo>
                <a:cubicBezTo>
                  <a:pt x="-16768" y="2434478"/>
                  <a:pt x="-28652" y="2250010"/>
                  <a:pt x="0" y="1908373"/>
                </a:cubicBezTo>
                <a:cubicBezTo>
                  <a:pt x="28652" y="1566736"/>
                  <a:pt x="-2930" y="1442324"/>
                  <a:pt x="0" y="1199726"/>
                </a:cubicBezTo>
                <a:cubicBezTo>
                  <a:pt x="2930" y="957128"/>
                  <a:pt x="8576" y="401800"/>
                  <a:pt x="0" y="0"/>
                </a:cubicBezTo>
                <a:close/>
              </a:path>
            </a:pathLst>
          </a:custGeom>
          <a:solidFill>
            <a:srgbClr val="E2EEBE"/>
          </a:solidFill>
          <a:ln w="19050" cap="sq">
            <a:solidFill>
              <a:srgbClr val="466318"/>
            </a:solidFill>
            <a:extLst>
              <a:ext uri="{C807C97D-BFC1-408E-A445-0C87EB9F89A2}">
                <ask:lineSketchStyleProps xmlns:ask="http://schemas.microsoft.com/office/drawing/2018/sketchyshapes" sd="809461488">
                  <ask:type>
                    <ask:lineSketchFreehand/>
                  </ask:type>
                </ask:lineSketchStyleProps>
              </a:ext>
            </a:extLst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6EB070F2-6F26-BF10-67CE-69E180ABB02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78F13B2F-E75D-A0E3-4CBA-ECA797356F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15807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olid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EBB2B898-75E4-BA92-0EDE-F8F75E140AC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047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sson pa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0E12BB-9714-8016-5459-5843FDB8A2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FE61FDA-5E2B-208F-5A20-01FC775E7B9F}"/>
              </a:ext>
            </a:extLst>
          </p:cNvPr>
          <p:cNvSpPr txBox="1">
            <a:spLocks/>
          </p:cNvSpPr>
          <p:nvPr userDrawn="1"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86B998-0103-C1DB-8E36-C20883F411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 anchor="b" anchorCtr="0">
            <a:noAutofit/>
          </a:bodyPr>
          <a:lstStyle>
            <a:lvl1pPr algn="ctr">
              <a:defRPr sz="5200" b="1">
                <a:solidFill>
                  <a:srgbClr val="46631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EBB64C23-83AF-58AF-1D04-EC58CEEB96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10" name="Picture 9" descr="A picture containing screenshot, graphics, pattern, circle&#10;&#10;Description automatically generated">
            <a:extLst>
              <a:ext uri="{FF2B5EF4-FFF2-40B4-BE49-F238E27FC236}">
                <a16:creationId xmlns:a16="http://schemas.microsoft.com/office/drawing/2014/main" id="{6723EEDC-DC11-DDA5-E851-4106E438283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3453" y="491318"/>
            <a:ext cx="2178305" cy="9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3470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C2ED04E-677C-C92B-8D41-838378B5328C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4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5DD11EB-73B6-9FA1-9358-3BB8241E05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  <a:solidFill>
            <a:schemeClr val="bg1"/>
          </a:solidFill>
          <a:ln w="28575">
            <a:solidFill>
              <a:srgbClr val="88A2FF"/>
            </a:solidFill>
          </a:ln>
        </p:spPr>
        <p:txBody>
          <a:bodyPr lIns="180000" tIns="144000" rIns="180000" bIns="144000">
            <a:no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800"/>
            </a:lvl2pPr>
            <a:lvl3pPr marL="914400" indent="0">
              <a:buNone/>
              <a:defRPr sz="18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5">
            <a:extLst>
              <a:ext uri="{FF2B5EF4-FFF2-40B4-BE49-F238E27FC236}">
                <a16:creationId xmlns:a16="http://schemas.microsoft.com/office/drawing/2014/main" id="{FF5D3C5C-5B7F-CBEB-FEEC-39FE9832DE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35391365-8BD4-3948-009B-4610525006B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6103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927FA953-FAA1-35E6-D6EB-E529BDA03F7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447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  <a:solidFill>
            <a:srgbClr val="E2EEBE"/>
          </a:solidFill>
        </p:spPr>
        <p:txBody>
          <a:bodyPr lIns="180000" tIns="180000" rIns="180000" bIns="18000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389DC1-D122-5083-AC82-273A6F5C1A1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42D77770-603A-956D-71F8-59FAB1C3591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989083" y="1825625"/>
            <a:ext cx="4364717" cy="4351338"/>
          </a:xfrm>
        </p:spPr>
        <p:txBody>
          <a:bodyPr/>
          <a:lstStyle/>
          <a:p>
            <a:endParaRPr lang="en-GB"/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75581552-1077-6B8E-2257-50FA835221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21874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71D481-6A8A-F2BA-8418-1DA536508979}"/>
              </a:ext>
            </a:extLst>
          </p:cNvPr>
          <p:cNvSpPr>
            <a:spLocks noGrp="1"/>
          </p:cNvSpPr>
          <p:nvPr>
            <p:ph idx="1"/>
          </p:nvPr>
        </p:nvSpPr>
        <p:spPr>
          <a:noFill/>
          <a:ln w="28575">
            <a:solidFill>
              <a:srgbClr val="E2EEBE"/>
            </a:solidFill>
          </a:ln>
        </p:spPr>
        <p:txBody>
          <a:bodyPr lIns="180000" tIns="180000" rIns="180000" bIns="18000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86DD7F-EBE6-95A7-5C4D-FB522DE24B7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456402D-9FD0-4E90-15E7-18D5BE69865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EB95CEFE-2254-582E-AA71-BEC4140C9F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2100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FF4CE65D-1F3E-DDCA-DFC3-AD627D0C9554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1345277" y="1825625"/>
            <a:ext cx="2863468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4" name="Media Placeholder 9">
            <a:extLst>
              <a:ext uri="{FF2B5EF4-FFF2-40B4-BE49-F238E27FC236}">
                <a16:creationId xmlns:a16="http://schemas.microsoft.com/office/drawing/2014/main" id="{E1343224-FEC4-DC11-C663-18376AA79055}"/>
              </a:ext>
            </a:extLst>
          </p:cNvPr>
          <p:cNvSpPr>
            <a:spLocks noGrp="1"/>
          </p:cNvSpPr>
          <p:nvPr>
            <p:ph type="media" sz="quarter" idx="16"/>
          </p:nvPr>
        </p:nvSpPr>
        <p:spPr>
          <a:xfrm>
            <a:off x="4913252" y="1825625"/>
            <a:ext cx="2868020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9" name="Media Placeholder 9">
            <a:extLst>
              <a:ext uri="{FF2B5EF4-FFF2-40B4-BE49-F238E27FC236}">
                <a16:creationId xmlns:a16="http://schemas.microsoft.com/office/drawing/2014/main" id="{5906E010-8129-32F5-C16B-952078949CB7}"/>
              </a:ext>
            </a:extLst>
          </p:cNvPr>
          <p:cNvSpPr>
            <a:spLocks noGrp="1"/>
          </p:cNvSpPr>
          <p:nvPr>
            <p:ph type="media" sz="quarter" idx="17"/>
          </p:nvPr>
        </p:nvSpPr>
        <p:spPr>
          <a:xfrm>
            <a:off x="8485779" y="1825625"/>
            <a:ext cx="2868020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1" name="Media Placeholder 9">
            <a:extLst>
              <a:ext uri="{FF2B5EF4-FFF2-40B4-BE49-F238E27FC236}">
                <a16:creationId xmlns:a16="http://schemas.microsoft.com/office/drawing/2014/main" id="{67E0326F-2B5D-F940-6B07-2040CD364126}"/>
              </a:ext>
            </a:extLst>
          </p:cNvPr>
          <p:cNvSpPr>
            <a:spLocks noGrp="1"/>
          </p:cNvSpPr>
          <p:nvPr>
            <p:ph type="media" sz="quarter" idx="18"/>
          </p:nvPr>
        </p:nvSpPr>
        <p:spPr>
          <a:xfrm>
            <a:off x="3128522" y="4046026"/>
            <a:ext cx="2869506" cy="20145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15" name="Media Placeholder 9">
            <a:extLst>
              <a:ext uri="{FF2B5EF4-FFF2-40B4-BE49-F238E27FC236}">
                <a16:creationId xmlns:a16="http://schemas.microsoft.com/office/drawing/2014/main" id="{77B97025-398A-2411-8139-584808243C23}"/>
              </a:ext>
            </a:extLst>
          </p:cNvPr>
          <p:cNvSpPr>
            <a:spLocks noGrp="1"/>
          </p:cNvSpPr>
          <p:nvPr>
            <p:ph type="media" sz="quarter" idx="19"/>
          </p:nvPr>
        </p:nvSpPr>
        <p:spPr>
          <a:xfrm>
            <a:off x="6701049" y="4046026"/>
            <a:ext cx="2869506" cy="2014538"/>
          </a:xfrm>
        </p:spPr>
        <p:txBody>
          <a:bodyPr/>
          <a:lstStyle/>
          <a:p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9E71D4DB-7805-4FB7-6863-4E593E8FDD1A}"/>
              </a:ext>
            </a:extLst>
          </p:cNvPr>
          <p:cNvSpPr/>
          <p:nvPr userDrawn="1"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1783CDFB-2601-E6DF-815A-D5F9320CFD14}"/>
              </a:ext>
            </a:extLst>
          </p:cNvPr>
          <p:cNvSpPr/>
          <p:nvPr userDrawn="1"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6276721-4429-0704-C4CE-7A43F571760F}"/>
              </a:ext>
            </a:extLst>
          </p:cNvPr>
          <p:cNvSpPr/>
          <p:nvPr userDrawn="1"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727038A-6470-D99B-4555-F91D93131CC0}"/>
              </a:ext>
            </a:extLst>
          </p:cNvPr>
          <p:cNvSpPr/>
          <p:nvPr userDrawn="1"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EB21FDD-D444-068F-F9BE-3B5603BFD79E}"/>
              </a:ext>
            </a:extLst>
          </p:cNvPr>
          <p:cNvSpPr/>
          <p:nvPr userDrawn="1"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4663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312256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tivity_video+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84CE04A-DDCC-591C-6176-D8C409627AF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E28D89-88F2-7B76-6175-229131C10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42B8CCDF-DB6F-8C00-F908-1C017D9AF93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2528ACA5-1D17-0F9C-8E33-B422C18BAE2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Media Placeholder 9">
            <a:extLst>
              <a:ext uri="{FF2B5EF4-FFF2-40B4-BE49-F238E27FC236}">
                <a16:creationId xmlns:a16="http://schemas.microsoft.com/office/drawing/2014/main" id="{092FE5E2-F98A-01C3-3E69-D46BAE20DA3D}"/>
              </a:ext>
            </a:extLst>
          </p:cNvPr>
          <p:cNvSpPr>
            <a:spLocks noGrp="1"/>
          </p:cNvSpPr>
          <p:nvPr>
            <p:ph type="media" sz="quarter" idx="12"/>
          </p:nvPr>
        </p:nvSpPr>
        <p:spPr>
          <a:xfrm>
            <a:off x="838200" y="1825625"/>
            <a:ext cx="10515600" cy="3714142"/>
          </a:xfrm>
        </p:spPr>
        <p:txBody>
          <a:bodyPr/>
          <a:lstStyle/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70E205A-90C6-9B1A-EE2A-91B43E15A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5744095"/>
            <a:ext cx="10515599" cy="43286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84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vity_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D8E80ED-875C-C9DC-352C-5F92FA6F5DC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1" r="61979"/>
          <a:stretch/>
        </p:blipFill>
        <p:spPr>
          <a:xfrm>
            <a:off x="7556311" y="1"/>
            <a:ext cx="4635689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F9BF35E-4FF2-56EA-FEEA-82EBBA150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412059-CE26-DF3F-AEE5-9C0A0884B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825625"/>
            <a:ext cx="640080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A4879B2-B6EE-DE7B-2C83-25EEB102F0BB}"/>
              </a:ext>
            </a:extLst>
          </p:cNvPr>
          <p:cNvSpPr txBox="1">
            <a:spLocks/>
          </p:cNvSpPr>
          <p:nvPr userDrawn="1"/>
        </p:nvSpPr>
        <p:spPr>
          <a:xfrm>
            <a:off x="72390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©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Gatsby Technical Education Projects 2025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Version 2, March 2025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56F986DF-3D2A-678C-B7BA-42B8340E3D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1pPr>
            <a:lvl2pPr marL="4572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2pPr>
            <a:lvl3pPr marL="9144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3pPr>
            <a:lvl4pPr marL="13716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4pPr>
            <a:lvl5pPr marL="1828800" indent="0">
              <a:buNone/>
              <a:defRPr sz="1400" b="1">
                <a:solidFill>
                  <a:srgbClr val="FFFFFF"/>
                </a:solidFill>
                <a:latin typeface="Arial Narrow" panose="020B0606020202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1F936F32-0F00-143C-23D0-72E9A6BD48B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 anchor="ctr" anchorCtr="0">
            <a:noAutofit/>
          </a:bodyPr>
          <a:lstStyle>
            <a:lvl1pPr marL="0" indent="0">
              <a:buNone/>
              <a:defRPr sz="1200">
                <a:solidFill>
                  <a:srgbClr val="898989"/>
                </a:solidFill>
              </a:defRPr>
            </a:lvl1pPr>
            <a:lvl2pPr marL="457200" indent="0">
              <a:buNone/>
              <a:defRPr sz="1200">
                <a:solidFill>
                  <a:srgbClr val="898989"/>
                </a:solidFill>
              </a:defRPr>
            </a:lvl2pPr>
            <a:lvl3pPr marL="914400" indent="0">
              <a:buNone/>
              <a:defRPr sz="1200">
                <a:solidFill>
                  <a:srgbClr val="898989"/>
                </a:solidFill>
              </a:defRPr>
            </a:lvl3pPr>
            <a:lvl4pPr marL="1371600" indent="0">
              <a:buNone/>
              <a:defRPr sz="1200">
                <a:solidFill>
                  <a:srgbClr val="898989"/>
                </a:solidFill>
              </a:defRPr>
            </a:lvl4pPr>
            <a:lvl5pPr marL="1828800" indent="0">
              <a:buNone/>
              <a:defRPr sz="1200">
                <a:solidFill>
                  <a:srgbClr val="898989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47574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72BFA8-2D39-244F-4F2A-031D91E2E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D84677-D669-F58E-69CC-70B9AE12C1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529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0" r:id="rId2"/>
    <p:sldLayoutId id="2147483650" r:id="rId3"/>
    <p:sldLayoutId id="2147483661" r:id="rId4"/>
    <p:sldLayoutId id="2147483670" r:id="rId5"/>
    <p:sldLayoutId id="2147483665" r:id="rId6"/>
    <p:sldLayoutId id="2147483662" r:id="rId7"/>
    <p:sldLayoutId id="2147483671" r:id="rId8"/>
    <p:sldLayoutId id="2147483652" r:id="rId9"/>
    <p:sldLayoutId id="2147483664" r:id="rId10"/>
    <p:sldLayoutId id="2147483657" r:id="rId11"/>
    <p:sldLayoutId id="2147483667" r:id="rId12"/>
    <p:sldLayoutId id="2147483668" r:id="rId13"/>
    <p:sldLayoutId id="214748366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8000"/>
        </a:lnSpc>
        <a:spcBef>
          <a:spcPts val="1000"/>
        </a:spcBef>
        <a:buClr>
          <a:srgbClr val="466318"/>
        </a:buClr>
        <a:buFont typeface="Arial" panose="020B0604020202020204" pitchFamily="34" charset="0"/>
        <a:buChar char="•"/>
        <a:defRPr sz="24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8000"/>
        </a:lnSpc>
        <a:spcBef>
          <a:spcPts val="500"/>
        </a:spcBef>
        <a:buClr>
          <a:srgbClr val="466318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ideo" Target="https://player.vimeo.com/video/1069553387?app_id=122963" TargetMode="Externa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9DCE04C9-F46F-4224-A880-738B1633B5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</p:spPr>
        <p:txBody>
          <a:bodyPr>
            <a:normAutofit/>
          </a:bodyPr>
          <a:lstStyle/>
          <a:p>
            <a:r>
              <a:rPr lang="en-GB" dirty="0"/>
              <a:t>Science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1F5EADF3-A590-4AFE-1185-A6960C9D1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03788"/>
            <a:ext cx="9144000" cy="582612"/>
          </a:xfrm>
        </p:spPr>
        <p:txBody>
          <a:bodyPr>
            <a:normAutofit fontScale="85000" lnSpcReduction="10000"/>
          </a:bodyPr>
          <a:lstStyle/>
          <a:p>
            <a:r>
              <a:rPr lang="en-US"/>
              <a:t>Topic: </a:t>
            </a:r>
            <a:r>
              <a:rPr lang="en-US" dirty="0"/>
              <a:t>Health, safety and environmental regulations </a:t>
            </a:r>
            <a:r>
              <a:rPr lang="en-US"/>
              <a:t>and practice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867F5A-5A0F-C526-6E2A-AC6C470A9D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2476500"/>
            <a:ext cx="5622925" cy="534988"/>
          </a:xfrm>
        </p:spPr>
        <p:txBody>
          <a:bodyPr/>
          <a:lstStyle/>
          <a:p>
            <a:r>
              <a:rPr lang="en-GB" dirty="0"/>
              <a:t>Route: Health &amp; Science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751806-CAEB-6B9E-B21F-4278168228F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24000" y="5626100"/>
            <a:ext cx="9144000" cy="457200"/>
          </a:xfrm>
        </p:spPr>
        <p:txBody>
          <a:bodyPr/>
          <a:lstStyle/>
          <a:p>
            <a:r>
              <a:rPr lang="en-GB" dirty="0"/>
              <a:t>Lesson 3: Biohazards and </a:t>
            </a:r>
            <a:r>
              <a:rPr lang="en-GB"/>
              <a:t>their categorisation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4075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Biohazard categorisation answers 1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70000" lnSpcReduction="20000"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GB" dirty="0"/>
              <a:t>A micro-organism, cell culture or endoparasite that may or may not have been genetically modified, which may cause infection, allergy, toxicity or otherwise create a hazard to human health.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/>
              <a:t>Biohazards in Hazard Group 1 are unlikely to cause disease, due to being disabled, attenuated or non-pathogenic, whereas biohazards in Hazard Group 2 can cause human disease.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</a:rPr>
              <a:t>Biohazards in Hazard Group 3 have available vaccines or effective treatment, however those in Hazard Group 4 are biohazards without vaccines or effective treatment.</a:t>
            </a:r>
            <a:endParaRPr lang="en-GB" dirty="0"/>
          </a:p>
          <a:p>
            <a:pPr marL="457200" lvl="0" indent="-457200">
              <a:buFont typeface="+mj-lt"/>
              <a:buAutoNum type="arabicPeriod"/>
            </a:pPr>
            <a:r>
              <a:rPr lang="en-GB" dirty="0">
                <a:solidFill>
                  <a:srgbClr val="000000"/>
                </a:solidFill>
              </a:rPr>
              <a:t>Three examples from each of the Hazard Groups, for example:</a:t>
            </a:r>
          </a:p>
          <a:p>
            <a:pPr marL="811213" indent="-365125">
              <a:lnSpc>
                <a:spcPct val="115000"/>
              </a:lnSpc>
            </a:pPr>
            <a:r>
              <a:rPr lang="en-GB" b="1" dirty="0">
                <a:solidFill>
                  <a:srgbClr val="000000"/>
                </a:solidFill>
              </a:rPr>
              <a:t>Hazard Group 1:</a:t>
            </a:r>
            <a:r>
              <a:rPr lang="en-GB" dirty="0">
                <a:solidFill>
                  <a:srgbClr val="000000"/>
                </a:solidFill>
              </a:rPr>
              <a:t> non-pathogenic </a:t>
            </a:r>
            <a:r>
              <a:rPr lang="en-GB" i="1" dirty="0">
                <a:solidFill>
                  <a:srgbClr val="000000"/>
                </a:solidFill>
              </a:rPr>
              <a:t>E. coli </a:t>
            </a:r>
            <a:r>
              <a:rPr lang="en-GB" dirty="0">
                <a:solidFill>
                  <a:srgbClr val="000000"/>
                </a:solidFill>
              </a:rPr>
              <a:t>K-12, a species of yeast </a:t>
            </a:r>
            <a:r>
              <a:rPr lang="en-GB" i="1" dirty="0">
                <a:solidFill>
                  <a:srgbClr val="000000"/>
                </a:solidFill>
              </a:rPr>
              <a:t>Saccharomyces cerevisiae</a:t>
            </a:r>
            <a:r>
              <a:rPr lang="en-GB" dirty="0">
                <a:solidFill>
                  <a:srgbClr val="000000"/>
                </a:solidFill>
              </a:rPr>
              <a:t>, </a:t>
            </a:r>
            <a:r>
              <a:rPr lang="en-GB" i="1" dirty="0">
                <a:solidFill>
                  <a:srgbClr val="000000"/>
                </a:solidFill>
              </a:rPr>
              <a:t>Lactobacillus acidophilus</a:t>
            </a:r>
          </a:p>
          <a:p>
            <a:pPr marL="811213" indent="-365125">
              <a:lnSpc>
                <a:spcPct val="125000"/>
              </a:lnSpc>
            </a:pPr>
            <a:r>
              <a:rPr lang="en-GB" b="1" dirty="0">
                <a:solidFill>
                  <a:srgbClr val="000000"/>
                </a:solidFill>
              </a:rPr>
              <a:t>Hazard Group 2: </a:t>
            </a:r>
            <a:r>
              <a:rPr lang="en-GB" dirty="0">
                <a:solidFill>
                  <a:srgbClr val="000000"/>
                </a:solidFill>
              </a:rPr>
              <a:t>most strains of </a:t>
            </a:r>
            <a:r>
              <a:rPr lang="en-GB" i="1" dirty="0">
                <a:solidFill>
                  <a:srgbClr val="000000"/>
                </a:solidFill>
              </a:rPr>
              <a:t>E. coli</a:t>
            </a:r>
            <a:r>
              <a:rPr lang="en-GB" dirty="0">
                <a:solidFill>
                  <a:srgbClr val="000000"/>
                </a:solidFill>
              </a:rPr>
              <a:t>, streptococcus, measles virus, noroviruses, zika virus</a:t>
            </a:r>
          </a:p>
          <a:p>
            <a:pPr marL="811213" indent="-365125">
              <a:lnSpc>
                <a:spcPct val="125000"/>
              </a:lnSpc>
            </a:pPr>
            <a:r>
              <a:rPr lang="en-GB" b="1" dirty="0">
                <a:solidFill>
                  <a:srgbClr val="000000"/>
                </a:solidFill>
              </a:rPr>
              <a:t>Hazard Group 3: </a:t>
            </a:r>
            <a:r>
              <a:rPr lang="en-GB" dirty="0">
                <a:solidFill>
                  <a:srgbClr val="000000"/>
                </a:solidFill>
              </a:rPr>
              <a:t>HIV, Hepatitis-B and C, SARS-Cov-2</a:t>
            </a:r>
          </a:p>
          <a:p>
            <a:pPr marL="811213" indent="-365125">
              <a:lnSpc>
                <a:spcPct val="125000"/>
              </a:lnSpc>
            </a:pPr>
            <a:r>
              <a:rPr lang="en-GB" b="1" dirty="0">
                <a:solidFill>
                  <a:srgbClr val="000000"/>
                </a:solidFill>
              </a:rPr>
              <a:t>Hazard Group 4: </a:t>
            </a:r>
            <a:r>
              <a:rPr lang="en-GB" dirty="0">
                <a:solidFill>
                  <a:srgbClr val="000000"/>
                </a:solidFill>
              </a:rPr>
              <a:t>rabies, Ebola, Lassa fever virus. 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3965903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Biohazard categorisation answers 2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5000"/>
              </a:lnSpc>
              <a:buNone/>
            </a:pPr>
            <a:r>
              <a:rPr lang="en-GB" sz="2000" dirty="0">
                <a:solidFill>
                  <a:schemeClr val="accent6">
                    <a:lumMod val="50000"/>
                  </a:schemeClr>
                </a:solidFill>
              </a:rPr>
              <a:t>5.</a:t>
            </a:r>
            <a:r>
              <a:rPr lang="en-GB" dirty="0"/>
              <a:t> Definitions of key words: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Attenuated: a modified or weakened strain of pathogenic organism that no longer causes disease.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Effluent: liquid waste that is discharged into rivers or seas.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Endoparasite: a parasite that lives inside its host.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Non-pathogenic: an infectious organism that does not cause disease, harm or death to another organism.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GB" dirty="0"/>
              <a:t>Microorganism: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living organisms too small to be visible with the naked eye, these include protozoa, bacteria, fungi and viruses (not all scientists include viruses as living organisms).</a:t>
            </a:r>
            <a:endParaRPr lang="en-GB" sz="2000" dirty="0">
              <a:solidFill>
                <a:srgbClr val="000000"/>
              </a:solidFill>
            </a:endParaRP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17260688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B99E65-70DF-2270-2A86-6A3D3D026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Biohazard categorization answers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F5251-8146-AC4E-E3C2-AE1294E341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 Definitions of key words continued:</a:t>
            </a:r>
          </a:p>
          <a:p>
            <a:pPr marL="914400" lvl="1" indent="-457200">
              <a:buFont typeface="+mj-lt"/>
              <a:buAutoNum type="alphaLcPeriod" startAt="6"/>
            </a:pPr>
            <a:r>
              <a:rPr lang="en-GB" dirty="0"/>
              <a:t>Cell culture: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the process of growing cells under controlled conditions, usually outside their natural environment.</a:t>
            </a:r>
          </a:p>
          <a:p>
            <a:pPr marL="914400" lvl="1" indent="-457200">
              <a:buFont typeface="+mj-lt"/>
              <a:buAutoNum type="alphaLcPeriod" startAt="6"/>
            </a:pPr>
            <a:r>
              <a:rPr lang="en-GB" dirty="0"/>
              <a:t>Genetically modified: refers to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plants, animals, fungi or microorganisms whose DNA has been altered using genetic engineering techniques such as transferring a gene(s) from one organism to another or modifying the DNA and reinserting back into the same organism.</a:t>
            </a:r>
            <a:endParaRPr lang="en-GB" dirty="0"/>
          </a:p>
          <a:p>
            <a:pPr marL="914400" lvl="1" indent="-457200">
              <a:buFont typeface="+mj-lt"/>
              <a:buAutoNum type="alphaLcPeriod" startAt="6"/>
            </a:pPr>
            <a:r>
              <a:rPr lang="en-GB" dirty="0"/>
              <a:t>Infection: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a microorganism replicating inside the body resulting in a disease.</a:t>
            </a:r>
          </a:p>
          <a:p>
            <a:pPr marL="914400" lvl="1" indent="-457200">
              <a:buFont typeface="+mj-lt"/>
              <a:buAutoNum type="alphaLcPeriod" startAt="6"/>
            </a:pPr>
            <a:r>
              <a:rPr lang="en-GB" dirty="0"/>
              <a:t>Allergy: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a condition caused by an overreaction of the immune system to typically harmless substances</a:t>
            </a:r>
            <a:endParaRPr lang="en-GB" dirty="0"/>
          </a:p>
          <a:p>
            <a:pPr marL="914400" lvl="1" indent="-457200">
              <a:buFont typeface="+mj-lt"/>
              <a:buAutoNum type="alphaLcPeriod" startAt="6"/>
            </a:pPr>
            <a:r>
              <a:rPr lang="en-GB" dirty="0"/>
              <a:t>Toxicity: </a:t>
            </a:r>
            <a:r>
              <a:rPr lang="en-GB" b="0" i="0" dirty="0">
                <a:solidFill>
                  <a:srgbClr val="242424"/>
                </a:solidFill>
                <a:effectLst/>
              </a:rPr>
              <a:t>the degree to which a substance is poisonous</a:t>
            </a:r>
            <a:endParaRPr lang="en-GB" dirty="0"/>
          </a:p>
          <a:p>
            <a:pPr marL="914400" lvl="1" indent="-457200">
              <a:buFont typeface="+mj-lt"/>
              <a:buAutoNum type="alphaLcPeriod" startAt="6"/>
            </a:pPr>
            <a:endParaRPr lang="en-GB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6F2645-7B33-A92C-24FC-2A7B757203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5"/>
            <a:ext cx="2078545" cy="367200"/>
          </a:xfrm>
          <a:solidFill>
            <a:srgbClr val="F1995D"/>
          </a:solidFill>
        </p:spPr>
        <p:txBody>
          <a:bodyPr/>
          <a:lstStyle/>
          <a:p>
            <a:r>
              <a:rPr lang="en-US" dirty="0"/>
              <a:t>Activity 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EE0739-97D5-A17F-DEBF-E7C250EC26B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3: Biohazards and their categorisation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995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Adhering to COSHH regulations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b="1" dirty="0"/>
              <a:t>THINK, PAIR, SHARE</a:t>
            </a:r>
          </a:p>
          <a:p>
            <a:endParaRPr lang="en-GB" dirty="0"/>
          </a:p>
          <a:p>
            <a:pPr marL="0" lvl="0" indent="0">
              <a:buNone/>
            </a:pPr>
            <a:r>
              <a:rPr lang="en-GB" dirty="0"/>
              <a:t>Discuss the potential impacts of not adhering to </a:t>
            </a:r>
            <a:br>
              <a:rPr lang="en-GB" dirty="0"/>
            </a:br>
            <a:r>
              <a:rPr lang="en-GB" dirty="0"/>
              <a:t>COSHH regulations when dealing with biohazards:</a:t>
            </a:r>
          </a:p>
          <a:p>
            <a:pPr lvl="0"/>
            <a:endParaRPr lang="en-GB" dirty="0"/>
          </a:p>
          <a:p>
            <a:r>
              <a:rPr lang="en-GB" dirty="0"/>
              <a:t>What are the </a:t>
            </a:r>
            <a:r>
              <a:rPr lang="en-GB" b="1" dirty="0"/>
              <a:t>risks to employees’ health</a:t>
            </a:r>
            <a:r>
              <a:rPr lang="en-GB" dirty="0"/>
              <a:t>?</a:t>
            </a:r>
            <a:br>
              <a:rPr lang="en-GB" dirty="0"/>
            </a:br>
            <a:r>
              <a:rPr lang="en-GB" dirty="0"/>
              <a:t>Could there be any long-term effects?</a:t>
            </a:r>
          </a:p>
          <a:p>
            <a:r>
              <a:rPr lang="en-GB" dirty="0"/>
              <a:t>How might there be </a:t>
            </a:r>
            <a:r>
              <a:rPr lang="en-GB" b="1" dirty="0"/>
              <a:t>risks to the wider</a:t>
            </a:r>
            <a:br>
              <a:rPr lang="en-GB" b="1" dirty="0"/>
            </a:br>
            <a:r>
              <a:rPr lang="en-GB" b="1" dirty="0"/>
              <a:t>population</a:t>
            </a:r>
            <a:r>
              <a:rPr lang="en-GB" dirty="0"/>
              <a:t>? What impact could this have?</a:t>
            </a:r>
          </a:p>
          <a:p>
            <a:r>
              <a:rPr lang="en-GB" dirty="0"/>
              <a:t>What could the </a:t>
            </a:r>
            <a:r>
              <a:rPr lang="en-GB" b="1" dirty="0"/>
              <a:t>risks to the environment </a:t>
            </a:r>
            <a:r>
              <a:rPr lang="en-GB" dirty="0"/>
              <a:t>be?</a:t>
            </a:r>
            <a:br>
              <a:rPr lang="en-GB" dirty="0"/>
            </a:br>
            <a:r>
              <a:rPr lang="en-GB" dirty="0"/>
              <a:t>What/who could be affected?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3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3: Hazards and their categorisation</a:t>
            </a:r>
            <a:endParaRPr lang="en-GB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417F0D06-6872-3142-BD7C-BEC832CD85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7709" y="2425735"/>
            <a:ext cx="3151118" cy="3151118"/>
          </a:xfrm>
          <a:prstGeom prst="ellipse">
            <a:avLst/>
          </a:prstGeom>
          <a:solidFill>
            <a:schemeClr val="bg1"/>
          </a:solidFill>
          <a:ln w="38100">
            <a:solidFill>
              <a:srgbClr val="E2EE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F7B8B7-F92F-E99B-4331-86FAD2E5D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1339" y="3080211"/>
            <a:ext cx="1463857" cy="1842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9272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B19D9E4-94B7-7DF7-2DCA-D058E84A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Hazard groups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8E8CB32-D1F9-3604-6A27-B309C1B84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/>
          <a:lstStyle/>
          <a:p>
            <a:r>
              <a:rPr lang="en-GB" dirty="0"/>
              <a:t>Sort the statements, which describe each of the four Hazard Groups and examples of substances that belong in each group, into the Hazard Groups (1–4).</a:t>
            </a:r>
          </a:p>
          <a:p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6DDC1BC-460E-A463-5A1C-2F1400497D5E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Resources needed</a:t>
            </a:r>
          </a:p>
          <a:p>
            <a:r>
              <a:rPr lang="en-GB" dirty="0"/>
              <a:t>L3 Plenary Worksheet 3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7393FDA-B864-D5D3-222B-C3FF4885B01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2C95378-4AC3-F9BB-CE9E-504317985C0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</p:spTree>
    <p:extLst>
      <p:ext uri="{BB962C8B-B14F-4D97-AF65-F5344CB8AC3E}">
        <p14:creationId xmlns:p14="http://schemas.microsoft.com/office/powerpoint/2010/main" val="3323913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 we have: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Recalled the definition of a biohazard (biological agent).</a:t>
            </a:r>
          </a:p>
          <a:p>
            <a:pPr lvl="0"/>
            <a:r>
              <a:rPr lang="en-GB" dirty="0"/>
              <a:t>Recalled and identified the four different biohazard categories, including examples of each.</a:t>
            </a:r>
          </a:p>
          <a:p>
            <a:pPr lvl="0"/>
            <a:r>
              <a:rPr lang="en-GB" dirty="0"/>
              <a:t>Described possible consequences arising from not following correct handling (COSHH regulations).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47500" lnSpcReduction="20000"/>
          </a:bodyPr>
          <a:lstStyle/>
          <a:p>
            <a:r>
              <a:rPr lang="en-US" b="1" dirty="0"/>
              <a:t>Skills:</a:t>
            </a:r>
          </a:p>
          <a:p>
            <a:r>
              <a:rPr lang="en-US" dirty="0"/>
              <a:t>CS3.1: Identifying their own role in relation to the wider team, including establishing own accountability for tasks and deliverables, and establishing own and others’ area of expertise </a:t>
            </a:r>
          </a:p>
          <a:p>
            <a:r>
              <a:rPr lang="en-US" dirty="0"/>
              <a:t>CS3.2: Meet their responsibilities when working in a wider team by ensuring that project is compliant with relevant health and safety requirements (for example, if storing and handling hazardous substances)</a:t>
            </a:r>
          </a:p>
          <a:p>
            <a:r>
              <a:rPr lang="en-US" dirty="0"/>
              <a:t>CS5.1: Solve a problem within a science context, by evaluating the impact and continuing to monitor any changes and making recommendations for further improvement</a:t>
            </a:r>
          </a:p>
          <a:p>
            <a:r>
              <a:rPr lang="en-US" b="1" dirty="0"/>
              <a:t>General competencies:</a:t>
            </a:r>
          </a:p>
          <a:p>
            <a:r>
              <a:rPr lang="en-US" dirty="0"/>
              <a:t>English: </a:t>
            </a:r>
          </a:p>
          <a:p>
            <a:r>
              <a:rPr lang="en-US" dirty="0"/>
              <a:t>GEC2: Present information and ideas</a:t>
            </a:r>
          </a:p>
          <a:p>
            <a:r>
              <a:rPr lang="en-US" dirty="0"/>
              <a:t>GEC3: Create texts for different purposes and audiences</a:t>
            </a:r>
          </a:p>
          <a:p>
            <a:r>
              <a:rPr lang="en-US" dirty="0"/>
              <a:t>GEC4: Summarise information/ideas</a:t>
            </a:r>
          </a:p>
          <a:p>
            <a:r>
              <a:rPr lang="en-US" dirty="0"/>
              <a:t>GEC6: Take part in/lead discussions</a:t>
            </a:r>
          </a:p>
          <a:p>
            <a:r>
              <a:rPr lang="en-US" dirty="0"/>
              <a:t>Maths: </a:t>
            </a:r>
          </a:p>
          <a:p>
            <a:r>
              <a:rPr lang="en-US" dirty="0"/>
              <a:t>GMC6: Understanding data and risk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18041052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2C4D470B-BCBB-F609-A7BC-53BC006B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Next lesson we will: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C2E8A0C4-6E89-275E-3913-5CA691E27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Recall and identify the four different biohazard categories, including examples of each.</a:t>
            </a:r>
          </a:p>
          <a:p>
            <a:pPr lvl="0"/>
            <a:r>
              <a:rPr lang="en-GB" dirty="0"/>
              <a:t>Describe the containment measures required for the four different categories of biohazard. </a:t>
            </a:r>
          </a:p>
          <a:p>
            <a:pPr lvl="0"/>
            <a:endParaRPr lang="en-US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C10F3F5-5F24-7D3F-B8EE-DFA61C4BD49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88A2FF"/>
          </a:solidFill>
        </p:spPr>
        <p:txBody>
          <a:bodyPr/>
          <a:lstStyle/>
          <a:p>
            <a:r>
              <a:rPr lang="en-GB" dirty="0"/>
              <a:t>Plenary</a:t>
            </a:r>
          </a:p>
        </p:txBody>
      </p:sp>
      <p:sp>
        <p:nvSpPr>
          <p:cNvPr id="8" name="Text Placeholder 14">
            <a:extLst>
              <a:ext uri="{FF2B5EF4-FFF2-40B4-BE49-F238E27FC236}">
                <a16:creationId xmlns:a16="http://schemas.microsoft.com/office/drawing/2014/main" id="{DECBCED0-F34F-CD98-4258-719B92240D5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1740838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357BC3-A920-1744-4378-77EA2C9D19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In this lesson we will:</a:t>
            </a:r>
            <a:endParaRPr lang="en-GB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2C64786-921D-E434-0361-3595FFD91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400800" cy="4351338"/>
          </a:xfrm>
        </p:spPr>
        <p:txBody>
          <a:bodyPr>
            <a:normAutofit/>
          </a:bodyPr>
          <a:lstStyle/>
          <a:p>
            <a:pPr lvl="0"/>
            <a:r>
              <a:rPr lang="en-GB" dirty="0"/>
              <a:t>Recall the definition of a biohazard (biological agent).</a:t>
            </a:r>
          </a:p>
          <a:p>
            <a:pPr lvl="0"/>
            <a:r>
              <a:rPr lang="en-GB" dirty="0"/>
              <a:t>Recall and identify the four different biohazard categories, including examples of each.</a:t>
            </a:r>
          </a:p>
          <a:p>
            <a:pPr lvl="0"/>
            <a:r>
              <a:rPr lang="en-GB" dirty="0"/>
              <a:t>Describe possible consequences arising from not following correct handling (COSHH regulations).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C0336A8-8E9F-6750-02CB-278E8B016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92500" lnSpcReduction="10000"/>
          </a:bodyPr>
          <a:lstStyle/>
          <a:p>
            <a:r>
              <a:rPr lang="en-US" sz="1000" b="1" dirty="0"/>
              <a:t>Skills:</a:t>
            </a:r>
          </a:p>
          <a:p>
            <a:r>
              <a:rPr lang="en-US" sz="1000" dirty="0"/>
              <a:t>CS3.1: Identifying their own role in relation to the wider team, including establishing own accountability for tasks and deliverables, and establishing own and others’ area of expertise </a:t>
            </a:r>
          </a:p>
          <a:p>
            <a:r>
              <a:rPr lang="en-US" sz="1000" dirty="0"/>
              <a:t>CS3.2: Meet their responsibilities when working in a wider team by ensuring that project is compliant with relevant health and safety requirements (for example, if storing and handling hazardous substances)</a:t>
            </a:r>
          </a:p>
          <a:p>
            <a:r>
              <a:rPr lang="en-US" sz="1000" dirty="0"/>
              <a:t>CS5.1: Solve a problem within a science context, by evaluating the impact and continuing to monitor any changes and making recommendations for further improvement</a:t>
            </a:r>
          </a:p>
          <a:p>
            <a:r>
              <a:rPr lang="en-US" sz="1000" b="1" dirty="0"/>
              <a:t>General competencies:</a:t>
            </a:r>
          </a:p>
          <a:p>
            <a:r>
              <a:rPr lang="en-US" sz="1000" dirty="0"/>
              <a:t>English: </a:t>
            </a:r>
          </a:p>
          <a:p>
            <a:r>
              <a:rPr lang="en-US" sz="1000" dirty="0"/>
              <a:t>GEC2: Present information and ideas</a:t>
            </a:r>
          </a:p>
          <a:p>
            <a:r>
              <a:rPr lang="en-US" sz="1000" dirty="0"/>
              <a:t>GEC3: Create texts for different purposes and audiences</a:t>
            </a:r>
          </a:p>
          <a:p>
            <a:r>
              <a:rPr lang="en-US" sz="1000" dirty="0"/>
              <a:t>GEC4: Summarise information/ideas</a:t>
            </a:r>
          </a:p>
          <a:p>
            <a:r>
              <a:rPr lang="en-US" sz="1000" dirty="0"/>
              <a:t>GEC6: Take part in/lead discussions</a:t>
            </a:r>
          </a:p>
          <a:p>
            <a:r>
              <a:rPr lang="en-US" sz="1000" dirty="0"/>
              <a:t>Maths: </a:t>
            </a:r>
          </a:p>
          <a:p>
            <a:r>
              <a:rPr lang="en-US" sz="1000" dirty="0"/>
              <a:t>GMC6: Understanding data and risk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E471921A-207F-0E70-E097-13DD6D1CCA7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3B0FA94E-7B0F-E8B2-17F4-EC94C02C2D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2994206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does this symbol mean?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  <p:pic>
        <p:nvPicPr>
          <p:cNvPr id="6" name="Google Shape;86;p19" descr="A black and white triangle with a biohazard symbol">
            <a:extLst>
              <a:ext uri="{FF2B5EF4-FFF2-40B4-BE49-F238E27FC236}">
                <a16:creationId xmlns:a16="http://schemas.microsoft.com/office/drawing/2014/main" id="{3E059172-5D8C-25AD-BBC7-C153B041E29B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26032" y="2132978"/>
            <a:ext cx="2939935" cy="25920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6791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98DF8AA-D17B-CCC1-4F51-9BF424899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GB" dirty="0"/>
              <a:t>What does this symbol mean?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AB0B37-6ED4-E961-0E13-1DB461DB5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5921829" cy="4351338"/>
          </a:xfrm>
        </p:spPr>
        <p:txBody>
          <a:bodyPr/>
          <a:lstStyle/>
          <a:p>
            <a:r>
              <a:rPr lang="pt-BR" dirty="0"/>
              <a:t>This is the biohazard symbol.</a:t>
            </a:r>
          </a:p>
          <a:p>
            <a:r>
              <a:rPr lang="pt-BR" dirty="0"/>
              <a:t>Sometimes the biohazard symbol is confused with the radioactive symbol.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r>
              <a:rPr lang="pt-BR" dirty="0"/>
              <a:t>But as you can see, they are different.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BE8136D-0C89-D68D-F368-030DEA6F0B2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  <p:pic>
        <p:nvPicPr>
          <p:cNvPr id="6" name="Google Shape;86;p19" descr="A black and white triangle with a biohazard symbol">
            <a:extLst>
              <a:ext uri="{FF2B5EF4-FFF2-40B4-BE49-F238E27FC236}">
                <a16:creationId xmlns:a16="http://schemas.microsoft.com/office/drawing/2014/main" id="{3E059172-5D8C-25AD-BBC7-C153B041E29B}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73266" y="2705272"/>
            <a:ext cx="2939935" cy="2592043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ack and yellow triangle with a biohazard symbol">
            <a:extLst>
              <a:ext uri="{FF2B5EF4-FFF2-40B4-BE49-F238E27FC236}">
                <a16:creationId xmlns:a16="http://schemas.microsoft.com/office/drawing/2014/main" id="{C5D9AE95-74A2-7D67-64C3-9E2F694F44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11027" y="3757942"/>
            <a:ext cx="1836579" cy="1539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740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5A9AECB-4393-CE3D-9049-8FE476F41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Containment levels (CLs)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A8F951C-E120-B390-42D9-966EA7F2F42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7307385" y="1825625"/>
            <a:ext cx="4046415" cy="4351338"/>
          </a:xfrm>
        </p:spPr>
        <p:txBody>
          <a:bodyPr>
            <a:normAutofit fontScale="62500" lnSpcReduction="20000"/>
          </a:bodyPr>
          <a:lstStyle/>
          <a:p>
            <a:r>
              <a:rPr lang="en-GB" dirty="0"/>
              <a:t>Watch this video and </a:t>
            </a:r>
            <a:r>
              <a:rPr lang="en-GB"/>
              <a:t>make notes </a:t>
            </a:r>
            <a:r>
              <a:rPr lang="en-GB" dirty="0"/>
              <a:t>about the differences between the four CLs discussed.</a:t>
            </a:r>
          </a:p>
          <a:p>
            <a:r>
              <a:rPr lang="en-GB" dirty="0"/>
              <a:t>Note that another name for containment level is ‘biosafety level’, or BSL. 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THINK, PAIR, SHARE</a:t>
            </a:r>
          </a:p>
          <a:p>
            <a:r>
              <a:rPr lang="en-GB" dirty="0"/>
              <a:t>How do we know which CL (1–4) is necessary for a laboratory, or when we do work involving a biohazard?</a:t>
            </a:r>
          </a:p>
          <a:p>
            <a:r>
              <a:rPr lang="en-GB" dirty="0"/>
              <a:t>Why are they necessary?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/>
              <a:t>Resources needed</a:t>
            </a:r>
          </a:p>
          <a:p>
            <a:r>
              <a:rPr lang="en-GB" dirty="0"/>
              <a:t>L3 A1 Worksheet 1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DD5B6F38-26D3-527D-4969-2EE47D6F20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3: Biohazards and their categorisation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50448B8B-AF0D-814A-E4DF-4FA2626FB00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/>
              <a:t>Activity 1</a:t>
            </a:r>
          </a:p>
          <a:p>
            <a:endParaRPr lang="en-GB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6E9366F-CC85-3D2D-7B2D-2D05BFA35970}"/>
              </a:ext>
            </a:extLst>
          </p:cNvPr>
          <p:cNvSpPr txBox="1"/>
          <p:nvPr/>
        </p:nvSpPr>
        <p:spPr>
          <a:xfrm>
            <a:off x="562708" y="5484339"/>
            <a:ext cx="5638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Containment Levels - Overview</a:t>
            </a:r>
          </a:p>
        </p:txBody>
      </p:sp>
      <p:pic>
        <p:nvPicPr>
          <p:cNvPr id="4" name="Online Media 3" title="Containment_Levels_Overview_Final">
            <a:hlinkClick r:id="" action="ppaction://media"/>
            <a:extLst>
              <a:ext uri="{FF2B5EF4-FFF2-40B4-BE49-F238E27FC236}">
                <a16:creationId xmlns:a16="http://schemas.microsoft.com/office/drawing/2014/main" id="{FFEE0E46-EC73-331E-2DAA-350B63E23746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709683" y="1976143"/>
            <a:ext cx="5781675" cy="325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290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7C2296-06A1-564F-3E83-73698E045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Researching biohazards and their categorisation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6ACD3374-C7D3-EE85-CACE-8C0D9B1212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083829" cy="4351338"/>
          </a:xfrm>
        </p:spPr>
        <p:txBody>
          <a:bodyPr/>
          <a:lstStyle/>
          <a:p>
            <a:r>
              <a:rPr lang="en-GB" dirty="0"/>
              <a:t>Use the internet, textbooks and fact books to</a:t>
            </a:r>
            <a:br>
              <a:rPr lang="en-GB" dirty="0"/>
            </a:br>
            <a:r>
              <a:rPr lang="en-GB" dirty="0"/>
              <a:t>research biohazards, how they are categorised</a:t>
            </a:r>
            <a:br>
              <a:rPr lang="en-GB" dirty="0"/>
            </a:br>
            <a:r>
              <a:rPr lang="en-GB" dirty="0"/>
              <a:t>and why, and some examples of biohazards</a:t>
            </a:r>
            <a:br>
              <a:rPr lang="en-GB" dirty="0"/>
            </a:br>
            <a:r>
              <a:rPr lang="en-GB" dirty="0"/>
              <a:t>that fit into each category.</a:t>
            </a:r>
          </a:p>
          <a:p>
            <a:r>
              <a:rPr lang="en-GB" dirty="0"/>
              <a:t>Make notes, create a mind map, or complete</a:t>
            </a:r>
            <a:br>
              <a:rPr lang="en-GB" dirty="0"/>
            </a:br>
            <a:r>
              <a:rPr lang="en-GB" dirty="0"/>
              <a:t>a table to present your findings.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EE1BF5BB-A5C8-716E-0AC0-4106FDAE9C4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179724" y="1825625"/>
            <a:ext cx="3174076" cy="4351338"/>
          </a:xfrm>
        </p:spPr>
        <p:txBody>
          <a:bodyPr/>
          <a:lstStyle/>
          <a:p>
            <a:pPr marL="0" indent="0">
              <a:buNone/>
            </a:pPr>
            <a:r>
              <a:rPr lang="en-GB" b="1" dirty="0"/>
              <a:t>Resources</a:t>
            </a:r>
            <a:r>
              <a:rPr lang="en-GB" dirty="0"/>
              <a:t> needed</a:t>
            </a:r>
          </a:p>
          <a:p>
            <a:r>
              <a:rPr lang="en-GB" dirty="0"/>
              <a:t>L3 A2 Worksheet 2</a:t>
            </a:r>
          </a:p>
          <a:p>
            <a:r>
              <a:rPr lang="en-GB" dirty="0"/>
              <a:t>L3 A2 Teacher Notes and Answers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128CA783-BCAF-50AE-64C1-213B995D57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FC25A2C-5B21-4550-5600-197732767D3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</p:spPr>
        <p:txBody>
          <a:bodyPr/>
          <a:lstStyle/>
          <a:p>
            <a:r>
              <a:rPr lang="en-GB" dirty="0"/>
              <a:t>Activity 2</a:t>
            </a:r>
          </a:p>
        </p:txBody>
      </p:sp>
    </p:spTree>
    <p:extLst>
      <p:ext uri="{BB962C8B-B14F-4D97-AF65-F5344CB8AC3E}">
        <p14:creationId xmlns:p14="http://schemas.microsoft.com/office/powerpoint/2010/main" val="4206608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/>
              <a:t>Matching biohazards to Hazard Groups</a:t>
            </a:r>
            <a:endParaRPr lang="en-GB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>
                <a:sym typeface="Calibri"/>
              </a:rPr>
              <a:t>Match the biohazards to the correct Hazard Group:</a:t>
            </a:r>
          </a:p>
          <a:p>
            <a:endParaRPr lang="en-GB" dirty="0">
              <a:sym typeface="Calibri"/>
            </a:endParaRPr>
          </a:p>
          <a:p>
            <a:r>
              <a:rPr lang="en-GB" dirty="0">
                <a:sym typeface="Calibri"/>
              </a:rPr>
              <a:t>The probiotic </a:t>
            </a:r>
            <a:r>
              <a:rPr lang="en-GB" i="1" dirty="0">
                <a:sym typeface="Calibri"/>
              </a:rPr>
              <a:t>Lactobacillus acidophilus</a:t>
            </a:r>
            <a:endParaRPr lang="en-GB" i="1" dirty="0"/>
          </a:p>
          <a:p>
            <a:r>
              <a:rPr lang="en-GB" dirty="0">
                <a:sym typeface="Calibri"/>
              </a:rPr>
              <a:t>Herpes simplex viruses 1 and 2 (treatments are readily available, </a:t>
            </a:r>
            <a:br>
              <a:rPr lang="en-GB" dirty="0">
                <a:sym typeface="Calibri"/>
              </a:rPr>
            </a:br>
            <a:r>
              <a:rPr lang="en-GB" dirty="0">
                <a:sym typeface="Calibri"/>
              </a:rPr>
              <a:t>low fatality rate)</a:t>
            </a:r>
            <a:endParaRPr lang="en-GB" dirty="0"/>
          </a:p>
          <a:p>
            <a:r>
              <a:rPr lang="en-GB" dirty="0">
                <a:sym typeface="Calibri"/>
              </a:rPr>
              <a:t>Yellow fever (vaccines available but not widely given out, high fatality rate)</a:t>
            </a:r>
            <a:endParaRPr lang="en-GB" dirty="0"/>
          </a:p>
          <a:p>
            <a:r>
              <a:rPr lang="en-GB" dirty="0">
                <a:sym typeface="Calibri"/>
              </a:rPr>
              <a:t>Mumps (most of the population is vaccinated against it, low fatality rate)</a:t>
            </a:r>
            <a:endParaRPr lang="en-GB" dirty="0"/>
          </a:p>
          <a:p>
            <a:r>
              <a:rPr lang="en-GB" i="1" dirty="0">
                <a:sym typeface="Arial"/>
              </a:rPr>
              <a:t>Agrobacterium </a:t>
            </a:r>
            <a:r>
              <a:rPr lang="en-GB" i="1" dirty="0" err="1">
                <a:sym typeface="Arial"/>
              </a:rPr>
              <a:t>radiobacter</a:t>
            </a:r>
            <a:r>
              <a:rPr lang="en-GB" i="1" dirty="0">
                <a:sym typeface="Calibri"/>
              </a:rPr>
              <a:t> </a:t>
            </a:r>
            <a:r>
              <a:rPr lang="en-GB" dirty="0">
                <a:sym typeface="Calibri"/>
              </a:rPr>
              <a:t>(a bacterium that can infect humans with weakened immune systems, very low fatality rate).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2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3: Biohazards and their categorisation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45719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Match biohazards to Hazard Group answers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b="1" dirty="0"/>
              <a:t>Answers</a:t>
            </a:r>
          </a:p>
          <a:p>
            <a:r>
              <a:rPr lang="en-GB" dirty="0">
                <a:sym typeface="Calibri"/>
              </a:rPr>
              <a:t>Match the biohazards to the correct Hazard Group:</a:t>
            </a:r>
          </a:p>
          <a:p>
            <a:r>
              <a:rPr lang="en-GB" dirty="0">
                <a:sym typeface="Calibri"/>
              </a:rPr>
              <a:t>The probiotic </a:t>
            </a:r>
            <a:r>
              <a:rPr lang="en-GB" i="1" dirty="0">
                <a:sym typeface="Calibri"/>
              </a:rPr>
              <a:t>Lactobacillus acidophilus </a:t>
            </a:r>
            <a:r>
              <a:rPr lang="en-GB" b="1" dirty="0">
                <a:sym typeface="Calibri"/>
              </a:rPr>
              <a:t>(Group 1)</a:t>
            </a:r>
            <a:endParaRPr lang="en-GB" b="1" dirty="0"/>
          </a:p>
          <a:p>
            <a:r>
              <a:rPr lang="en-GB" dirty="0">
                <a:sym typeface="Calibri"/>
              </a:rPr>
              <a:t>Herpes simplex viruses 1 and 2 (treatments are readily available, </a:t>
            </a:r>
            <a:br>
              <a:rPr lang="en-GB" dirty="0">
                <a:sym typeface="Calibri"/>
              </a:rPr>
            </a:br>
            <a:r>
              <a:rPr lang="en-GB" dirty="0">
                <a:sym typeface="Calibri"/>
              </a:rPr>
              <a:t>low fatality rate) </a:t>
            </a:r>
            <a:r>
              <a:rPr lang="en-GB" b="1" dirty="0">
                <a:sym typeface="Calibri"/>
              </a:rPr>
              <a:t>(Group 2)</a:t>
            </a:r>
            <a:endParaRPr lang="en-GB" b="1" dirty="0"/>
          </a:p>
          <a:p>
            <a:r>
              <a:rPr lang="en-GB" dirty="0">
                <a:sym typeface="Calibri"/>
              </a:rPr>
              <a:t>Yellow fever (vaccines available but not widely given out, high fatality rate) </a:t>
            </a:r>
            <a:r>
              <a:rPr lang="en-GB" b="1" dirty="0">
                <a:sym typeface="Calibri"/>
              </a:rPr>
              <a:t>(Group 3)</a:t>
            </a:r>
            <a:endParaRPr lang="en-GB" b="1" dirty="0"/>
          </a:p>
          <a:p>
            <a:r>
              <a:rPr lang="en-GB" dirty="0">
                <a:sym typeface="Calibri"/>
              </a:rPr>
              <a:t>Mumps (most of the population is vaccinated against it, low fatality rate) </a:t>
            </a:r>
            <a:r>
              <a:rPr lang="en-GB" b="1" dirty="0">
                <a:sym typeface="Calibri"/>
              </a:rPr>
              <a:t>(Group 2)</a:t>
            </a:r>
            <a:endParaRPr lang="en-GB" b="1" dirty="0"/>
          </a:p>
          <a:p>
            <a:r>
              <a:rPr lang="en-GB" i="1" dirty="0">
                <a:sym typeface="Arial"/>
              </a:rPr>
              <a:t>Agrobacterium </a:t>
            </a:r>
            <a:r>
              <a:rPr lang="en-GB" i="1" dirty="0" err="1">
                <a:sym typeface="Arial"/>
              </a:rPr>
              <a:t>radiobacter</a:t>
            </a:r>
            <a:r>
              <a:rPr lang="en-GB" i="1" dirty="0">
                <a:sym typeface="Calibri"/>
              </a:rPr>
              <a:t> </a:t>
            </a:r>
            <a:r>
              <a:rPr lang="en-GB" dirty="0">
                <a:sym typeface="Calibri"/>
              </a:rPr>
              <a:t>(a bacterium that can infect humans with weakened immune systems, very low fatality rate). </a:t>
            </a:r>
            <a:r>
              <a:rPr lang="en-GB" b="1" dirty="0">
                <a:sym typeface="Calibri"/>
              </a:rPr>
              <a:t>(Group 1)</a:t>
            </a:r>
          </a:p>
          <a:p>
            <a:endParaRPr lang="en-GB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 dirty="0"/>
              <a:t>Activity 2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 dirty="0"/>
              <a:t>Lesson 3: Biohazards and their categorisation</a:t>
            </a:r>
          </a:p>
        </p:txBody>
      </p:sp>
    </p:spTree>
    <p:extLst>
      <p:ext uri="{BB962C8B-B14F-4D97-AF65-F5344CB8AC3E}">
        <p14:creationId xmlns:p14="http://schemas.microsoft.com/office/powerpoint/2010/main" val="205544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id="{86AB381D-6E53-C664-1449-F7C7EAA778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GB" dirty="0"/>
              <a:t>Biohazard categorisation questions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90DB5824-6018-206D-4FE9-7F414BEB9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180000" tIns="180000" rIns="180000" bIns="180000" rtlCol="0" anchor="t">
            <a:normAutofit fontScale="85000" lnSpcReduction="20000"/>
          </a:bodyPr>
          <a:lstStyle/>
          <a:p>
            <a:pPr marL="457200" lvl="0" indent="-457200">
              <a:buAutoNum type="arabicPeriod"/>
            </a:pPr>
            <a:r>
              <a:rPr lang="en-GB" dirty="0"/>
              <a:t>State the COSHH definition of a biohazard.</a:t>
            </a:r>
            <a:endParaRPr lang="en-US" dirty="0"/>
          </a:p>
          <a:p>
            <a:pPr marL="457200" indent="-457200">
              <a:buAutoNum type="arabicPeriod"/>
            </a:pPr>
            <a:r>
              <a:rPr lang="en-GB" dirty="0">
                <a:latin typeface="Arial"/>
                <a:cs typeface="Arial"/>
              </a:rPr>
              <a:t>Explain the difference in infectibility of biohazards in Hazard Group 1 and Hazard Group 2.</a:t>
            </a:r>
          </a:p>
          <a:p>
            <a:pPr marL="457200" indent="-457200">
              <a:buAutoNum type="arabicPeriod"/>
            </a:pPr>
            <a:r>
              <a:rPr lang="en-GB" dirty="0"/>
              <a:t>Explain the difference in availability of vaccines or treatment of biohazards in Hazard Group 3 and Hazard Group 4.</a:t>
            </a:r>
          </a:p>
          <a:p>
            <a:pPr marL="457200" indent="-457200">
              <a:buAutoNum type="arabicPeriod"/>
            </a:pPr>
            <a:r>
              <a:rPr lang="en-GB" dirty="0">
                <a:latin typeface="Arial"/>
                <a:cs typeface="Arial"/>
              </a:rPr>
              <a:t>Give three examples of biohazards in each of the four Hazard Groups.</a:t>
            </a:r>
          </a:p>
          <a:p>
            <a:pPr marL="457200" indent="-457200">
              <a:buAutoNum type="arabicPeriod"/>
            </a:pPr>
            <a:r>
              <a:rPr lang="en-GB" dirty="0">
                <a:latin typeface="Arial"/>
                <a:cs typeface="Arial"/>
              </a:rPr>
              <a:t>You will use a number of key terms in this topic. Write a definition for each of the following:</a:t>
            </a:r>
          </a:p>
          <a:p>
            <a:pPr lvl="1">
              <a:buFontTx/>
              <a:buChar char="-"/>
            </a:pPr>
            <a:r>
              <a:rPr lang="en-GB" sz="2400" dirty="0">
                <a:latin typeface="Arial"/>
                <a:cs typeface="Arial"/>
              </a:rPr>
              <a:t>Attenuated		- Non-pathogenic	- Endoparasite</a:t>
            </a:r>
          </a:p>
          <a:p>
            <a:pPr lvl="1">
              <a:buFontTx/>
              <a:buChar char="-"/>
            </a:pPr>
            <a:r>
              <a:rPr lang="en-GB" sz="2400" dirty="0">
                <a:latin typeface="Arial"/>
                <a:cs typeface="Arial"/>
              </a:rPr>
              <a:t>Effluent			- Microorganism		- Cell culture</a:t>
            </a:r>
          </a:p>
          <a:p>
            <a:pPr lvl="1">
              <a:buFontTx/>
              <a:buChar char="-"/>
            </a:pPr>
            <a:r>
              <a:rPr lang="en-GB" sz="2400" dirty="0">
                <a:latin typeface="Arial"/>
                <a:cs typeface="Arial"/>
              </a:rPr>
              <a:t>Genetically modified	- Infection</a:t>
            </a:r>
          </a:p>
          <a:p>
            <a:pPr lvl="1">
              <a:buFontTx/>
              <a:buChar char="-"/>
            </a:pPr>
            <a:r>
              <a:rPr lang="en-GB" sz="2400" dirty="0">
                <a:latin typeface="Arial"/>
                <a:cs typeface="Arial"/>
              </a:rPr>
              <a:t>Allergy			- Toxicity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249B6B6-EDF2-03CD-BEF9-0F567EA56E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</p:spPr>
        <p:txBody>
          <a:bodyPr/>
          <a:lstStyle/>
          <a:p>
            <a:r>
              <a:rPr lang="en-GB"/>
              <a:t>Activity 2</a:t>
            </a:r>
            <a:endParaRPr lang="en-GB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3B2F7691-CFBD-7BDB-0F5E-460712211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6356349"/>
            <a:ext cx="4210050" cy="365125"/>
          </a:xfrm>
        </p:spPr>
        <p:txBody>
          <a:bodyPr/>
          <a:lstStyle/>
          <a:p>
            <a:r>
              <a:rPr lang="en-GB"/>
              <a:t>Lesson 3: Biohazards and their categorisation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0056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364B122-51A5-49B4-8AC5-B65FBFC46136}"/>
</file>

<file path=customXml/itemProps2.xml><?xml version="1.0" encoding="utf-8"?>
<ds:datastoreItem xmlns:ds="http://schemas.openxmlformats.org/officeDocument/2006/customXml" ds:itemID="{7B843895-DC5F-4291-B41B-6EB36BE48A84}"/>
</file>

<file path=customXml/itemProps3.xml><?xml version="1.0" encoding="utf-8"?>
<ds:datastoreItem xmlns:ds="http://schemas.openxmlformats.org/officeDocument/2006/customXml" ds:itemID="{7BF903EE-93A3-45C0-BFC3-9F0CA921A69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1641</Words>
  <Application>Microsoft Office PowerPoint</Application>
  <PresentationFormat>Widescreen</PresentationFormat>
  <Paragraphs>169</Paragraphs>
  <Slides>16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Arial Narrow</vt:lpstr>
      <vt:lpstr>Calibri</vt:lpstr>
      <vt:lpstr>docs-Calibri</vt:lpstr>
      <vt:lpstr>Google Sans</vt:lpstr>
      <vt:lpstr>Office Theme</vt:lpstr>
      <vt:lpstr>Science</vt:lpstr>
      <vt:lpstr>In this lesson we will:</vt:lpstr>
      <vt:lpstr>What does this symbol mean?</vt:lpstr>
      <vt:lpstr>What does this symbol mean?</vt:lpstr>
      <vt:lpstr>Containment levels (CLs)</vt:lpstr>
      <vt:lpstr>Researching biohazards and their categorisation</vt:lpstr>
      <vt:lpstr>Matching biohazards to Hazard Groups</vt:lpstr>
      <vt:lpstr>Match biohazards to Hazard Group answers</vt:lpstr>
      <vt:lpstr>Biohazard categorisation questions</vt:lpstr>
      <vt:lpstr>Biohazard categorisation answers 1</vt:lpstr>
      <vt:lpstr>Biohazard categorisation answers 2</vt:lpstr>
      <vt:lpstr>Biohazard categorization answers 3</vt:lpstr>
      <vt:lpstr>Adhering to COSHH regulations</vt:lpstr>
      <vt:lpstr>Hazard groups</vt:lpstr>
      <vt:lpstr>In this lesson we have:</vt:lpstr>
      <vt:lpstr>Next lesson we will: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2024-04-02T12:22:26Z</dcterms:created>
  <dcterms:modified xsi:type="dcterms:W3CDTF">2025-03-26T13:39:17Z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