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entation.xml" ContentType="application/vnd.openxmlformats-officedocument.presentationml.presentation.main+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authors.xml" ContentType="application/vnd.ms-powerpoint.auth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4"/>
  </p:notesMasterIdLst>
  <p:handoutMasterIdLst>
    <p:handoutMasterId r:id="rId25"/>
  </p:handoutMasterIdLst>
  <p:sldIdLst>
    <p:sldId id="267" r:id="rId2"/>
    <p:sldId id="258" r:id="rId3"/>
    <p:sldId id="272" r:id="rId4"/>
    <p:sldId id="298" r:id="rId5"/>
    <p:sldId id="278" r:id="rId6"/>
    <p:sldId id="283" r:id="rId7"/>
    <p:sldId id="318" r:id="rId8"/>
    <p:sldId id="279" r:id="rId9"/>
    <p:sldId id="319" r:id="rId10"/>
    <p:sldId id="270" r:id="rId11"/>
    <p:sldId id="275" r:id="rId12"/>
    <p:sldId id="310" r:id="rId13"/>
    <p:sldId id="311" r:id="rId14"/>
    <p:sldId id="312" r:id="rId15"/>
    <p:sldId id="313" r:id="rId16"/>
    <p:sldId id="314" r:id="rId17"/>
    <p:sldId id="315" r:id="rId18"/>
    <p:sldId id="316" r:id="rId19"/>
    <p:sldId id="317" r:id="rId20"/>
    <p:sldId id="285" r:id="rId21"/>
    <p:sldId id="295" r:id="rId22"/>
    <p:sldId id="29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A2FF"/>
    <a:srgbClr val="E2EEBE"/>
    <a:srgbClr val="F1995D"/>
    <a:srgbClr val="8E53EF"/>
    <a:srgbClr val="FF7575"/>
    <a:srgbClr val="466318"/>
    <a:srgbClr val="F6FAEC"/>
    <a:srgbClr val="C0CEFF"/>
    <a:srgbClr val="10283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742" autoAdjust="0"/>
    <p:restoredTop sz="85481" autoAdjust="0"/>
  </p:normalViewPr>
  <p:slideViewPr>
    <p:cSldViewPr snapToGrid="0">
      <p:cViewPr varScale="1">
        <p:scale>
          <a:sx n="52" d="100"/>
          <a:sy n="52" d="100"/>
        </p:scale>
        <p:origin x="494" y="269"/>
      </p:cViewPr>
      <p:guideLst/>
    </p:cSldViewPr>
  </p:slideViewPr>
  <p:notesTextViewPr>
    <p:cViewPr>
      <p:scale>
        <a:sx n="1" d="1"/>
        <a:sy n="1" d="1"/>
      </p:scale>
      <p:origin x="0" y="0"/>
    </p:cViewPr>
  </p:notesTextViewPr>
  <p:notesViewPr>
    <p:cSldViewPr snapToGrid="0">
      <p:cViewPr varScale="1">
        <p:scale>
          <a:sx n="83" d="100"/>
          <a:sy n="83" d="100"/>
        </p:scale>
        <p:origin x="3992" y="20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8/10/relationships/authors" Targe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28/03/2025</a:t>
            </a:fld>
            <a:endParaRPr lang="en-GB"/>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68AA4A-57E5-492F-BCA5-0EA2B0541920}" type="datetimeFigureOut">
              <a:rPr lang="en-GB" smtClean="0"/>
              <a:t>28/03/2025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BF3E87-9082-4607-A2C8-30A7BDEBDB30}" type="slidenum">
              <a:rPr lang="en-GB" smtClean="0"/>
              <a:t>‹#›</a:t>
            </a:fld>
            <a:endParaRPr lang="en-GB"/>
          </a:p>
        </p:txBody>
      </p:sp>
    </p:spTree>
    <p:extLst>
      <p:ext uri="{BB962C8B-B14F-4D97-AF65-F5344CB8AC3E}">
        <p14:creationId xmlns:p14="http://schemas.microsoft.com/office/powerpoint/2010/main" val="3239178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legislation.gov.uk/uksi/2002/2677/schedule/3"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legislation.gov.uk/uksi/2002/2677/schedule/3"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legislation.gov.uk/uksi/2002/2677/schedule/3"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legislation.gov.uk/uksi/2002/2677/schedule/3"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legislation.gov.uk/uksi/2002/2677/schedule/3"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legislation.gov.uk/uksi/2002/2677/schedule/3"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legislation.gov.uk/uksi/2002/2677/schedule/3"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www.legislation.gov.uk/uksi/2002/2677/schedule/3"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legislation.gov.uk/uksi/2002/2677/schedule/3"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a:t>
            </a:r>
            <a:r>
              <a:rPr lang="en-GB" b="0" i="0" dirty="0" err="1">
                <a:solidFill>
                  <a:srgbClr val="000000"/>
                </a:solidFill>
                <a:effectLst/>
                <a:latin typeface="docs-Calibri"/>
              </a:rPr>
              <a:t>iStockphoto</a:t>
            </a:r>
            <a:r>
              <a:rPr lang="en-GB" b="0" i="0" dirty="0">
                <a:solidFill>
                  <a:srgbClr val="000000"/>
                </a:solidFill>
                <a:effectLst/>
                <a:latin typeface="docs-Calibri"/>
              </a:rPr>
              <a:t>/</a:t>
            </a:r>
            <a:r>
              <a:rPr lang="en-GB" b="0" i="0">
                <a:solidFill>
                  <a:srgbClr val="000000"/>
                </a:solidFill>
                <a:effectLst/>
                <a:latin typeface="docs-Calibri"/>
              </a:rPr>
              <a:t>sanjeri</a:t>
            </a:r>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a:t>
            </a:fld>
            <a:endParaRPr lang="en-GB"/>
          </a:p>
        </p:txBody>
      </p:sp>
    </p:spTree>
    <p:extLst>
      <p:ext uri="{BB962C8B-B14F-4D97-AF65-F5344CB8AC3E}">
        <p14:creationId xmlns:p14="http://schemas.microsoft.com/office/powerpoint/2010/main" val="163433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10</a:t>
            </a:fld>
            <a:endParaRPr lang="en-GB"/>
          </a:p>
        </p:txBody>
      </p:sp>
    </p:spTree>
    <p:extLst>
      <p:ext uri="{BB962C8B-B14F-4D97-AF65-F5344CB8AC3E}">
        <p14:creationId xmlns:p14="http://schemas.microsoft.com/office/powerpoint/2010/main" val="2711241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iStockphoto/</a:t>
            </a:r>
            <a:r>
              <a:rPr lang="en-GB" dirty="0" err="1"/>
              <a:t>JohnnyGrieg</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Calibri" panose="020F0502020204030204" pitchFamily="34" charset="0"/>
              </a:rPr>
              <a:t>Contains information from the Control of Substances Hazardous to Health Regulations 2002 </a:t>
            </a:r>
            <a:r>
              <a:rPr lang="en-US" b="0" i="0" dirty="0">
                <a:solidFill>
                  <a:srgbClr val="1155CC"/>
                </a:solidFill>
                <a:effectLst/>
                <a:latin typeface="Calibri" panose="020F0502020204030204" pitchFamily="34" charset="0"/>
                <a:hlinkClick r:id="rId3"/>
              </a:rPr>
              <a:t>https://www.legislation.gov.uk/uksi/2002/2677/schedule/3</a:t>
            </a:r>
            <a:br>
              <a:rPr lang="en-US" b="0" i="0" dirty="0">
                <a:solidFill>
                  <a:srgbClr val="000000"/>
                </a:solidFill>
                <a:effectLst/>
                <a:latin typeface="Calibri" panose="020F0502020204030204" pitchFamily="34" charset="0"/>
              </a:rPr>
            </a:br>
            <a:r>
              <a:rPr lang="en-US" b="0" i="0" dirty="0">
                <a:solidFill>
                  <a:srgbClr val="1F1F1F"/>
                </a:solidFill>
                <a:effectLst/>
                <a:latin typeface="Google Sans"/>
              </a:rPr>
              <a:t>All content is available under the Open Government </a:t>
            </a:r>
            <a:r>
              <a:rPr lang="en-US" b="0" i="0" dirty="0" err="1">
                <a:solidFill>
                  <a:srgbClr val="1F1F1F"/>
                </a:solidFill>
                <a:effectLst/>
                <a:latin typeface="Google Sans"/>
              </a:rPr>
              <a:t>Licence</a:t>
            </a:r>
            <a:r>
              <a:rPr lang="en-US" b="0" i="0" dirty="0">
                <a:solidFill>
                  <a:srgbClr val="1F1F1F"/>
                </a:solidFill>
                <a:effectLst/>
                <a:latin typeface="Google Sans"/>
              </a:rPr>
              <a:t> v3.0 except where otherwise stated. This site additionally contains content derived from EUR-Lex, reused under the terms of the Commission Decision 2011/833/EU on the reuse of documents from the EU institutions. For more information see the EUR-Lex public statement on re-use.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11</a:t>
            </a:fld>
            <a:endParaRPr lang="en-GB"/>
          </a:p>
        </p:txBody>
      </p:sp>
    </p:spTree>
    <p:extLst>
      <p:ext uri="{BB962C8B-B14F-4D97-AF65-F5344CB8AC3E}">
        <p14:creationId xmlns:p14="http://schemas.microsoft.com/office/powerpoint/2010/main" val="27851252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iStockphoto/</a:t>
            </a:r>
            <a:r>
              <a:rPr lang="en-GB" dirty="0" err="1"/>
              <a:t>JohnnyGrieg</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Calibri" panose="020F0502020204030204" pitchFamily="34" charset="0"/>
              </a:rPr>
              <a:t>Contains information from the Control of Substances Hazardous to Health Regulations 2002 </a:t>
            </a:r>
            <a:r>
              <a:rPr lang="en-US" b="0" i="0" dirty="0">
                <a:solidFill>
                  <a:srgbClr val="1155CC"/>
                </a:solidFill>
                <a:effectLst/>
                <a:latin typeface="Calibri" panose="020F0502020204030204" pitchFamily="34" charset="0"/>
                <a:hlinkClick r:id="rId3"/>
              </a:rPr>
              <a:t>https://www.legislation.gov.uk/uksi/2002/2677/schedule/3</a:t>
            </a:r>
            <a:br>
              <a:rPr lang="en-US" b="0" i="0" dirty="0">
                <a:solidFill>
                  <a:srgbClr val="000000"/>
                </a:solidFill>
                <a:effectLst/>
                <a:latin typeface="Calibri" panose="020F0502020204030204" pitchFamily="34" charset="0"/>
              </a:rPr>
            </a:br>
            <a:r>
              <a:rPr lang="en-US" b="0" i="0" dirty="0">
                <a:solidFill>
                  <a:srgbClr val="1F1F1F"/>
                </a:solidFill>
                <a:effectLst/>
                <a:latin typeface="Google Sans"/>
              </a:rPr>
              <a:t>All content is available under the Open Government </a:t>
            </a:r>
            <a:r>
              <a:rPr lang="en-US" b="0" i="0" dirty="0" err="1">
                <a:solidFill>
                  <a:srgbClr val="1F1F1F"/>
                </a:solidFill>
                <a:effectLst/>
                <a:latin typeface="Google Sans"/>
              </a:rPr>
              <a:t>Licence</a:t>
            </a:r>
            <a:r>
              <a:rPr lang="en-US" b="0" i="0" dirty="0">
                <a:solidFill>
                  <a:srgbClr val="1F1F1F"/>
                </a:solidFill>
                <a:effectLst/>
                <a:latin typeface="Google Sans"/>
              </a:rPr>
              <a:t> v3.0 except where otherwise stated. This site additionally contains content derived from EUR-Lex, reused under the terms of the Commission Decision 2011/833/EU on the reuse of documents from the EU institutions. For more information see the EUR-Lex public statement on re-use.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12</a:t>
            </a:fld>
            <a:endParaRPr lang="en-GB"/>
          </a:p>
        </p:txBody>
      </p:sp>
    </p:spTree>
    <p:extLst>
      <p:ext uri="{BB962C8B-B14F-4D97-AF65-F5344CB8AC3E}">
        <p14:creationId xmlns:p14="http://schemas.microsoft.com/office/powerpoint/2010/main" val="10747678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 Shutterstock/</a:t>
            </a:r>
            <a:r>
              <a:rPr lang="en-GB" dirty="0" err="1"/>
              <a:t>hrui</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Calibri" panose="020F0502020204030204" pitchFamily="34" charset="0"/>
              </a:rPr>
              <a:t>Contains information from the Control of Substances Hazardous to Health Regulations 2002 </a:t>
            </a:r>
            <a:r>
              <a:rPr lang="en-US" b="0" i="0" dirty="0">
                <a:solidFill>
                  <a:srgbClr val="1155CC"/>
                </a:solidFill>
                <a:effectLst/>
                <a:latin typeface="Calibri" panose="020F0502020204030204" pitchFamily="34" charset="0"/>
                <a:hlinkClick r:id="rId3"/>
              </a:rPr>
              <a:t>https://www.legislation.gov.uk/uksi/2002/2677/schedule/3</a:t>
            </a:r>
            <a:br>
              <a:rPr lang="en-US" b="0" i="0" dirty="0">
                <a:solidFill>
                  <a:srgbClr val="000000"/>
                </a:solidFill>
                <a:effectLst/>
                <a:latin typeface="Calibri" panose="020F0502020204030204" pitchFamily="34" charset="0"/>
              </a:rPr>
            </a:br>
            <a:r>
              <a:rPr lang="en-US" b="0" i="0" dirty="0">
                <a:solidFill>
                  <a:srgbClr val="1F1F1F"/>
                </a:solidFill>
                <a:effectLst/>
                <a:latin typeface="Google Sans"/>
              </a:rPr>
              <a:t>All content is available under the Open Government </a:t>
            </a:r>
            <a:r>
              <a:rPr lang="en-US" b="0" i="0" dirty="0" err="1">
                <a:solidFill>
                  <a:srgbClr val="1F1F1F"/>
                </a:solidFill>
                <a:effectLst/>
                <a:latin typeface="Google Sans"/>
              </a:rPr>
              <a:t>Licence</a:t>
            </a:r>
            <a:r>
              <a:rPr lang="en-US" b="0" i="0" dirty="0">
                <a:solidFill>
                  <a:srgbClr val="1F1F1F"/>
                </a:solidFill>
                <a:effectLst/>
                <a:latin typeface="Google Sans"/>
              </a:rPr>
              <a:t> v3.0 except where otherwise stated. This site additionally contains content derived from EUR-Lex, reused under the terms of the Commission Decision 2011/833/EU on the reuse of documents from the EU institutions. For more information see the EUR-Lex public statement on re-use.</a:t>
            </a:r>
          </a:p>
        </p:txBody>
      </p:sp>
      <p:sp>
        <p:nvSpPr>
          <p:cNvPr id="4" name="Slide Number Placeholder 3"/>
          <p:cNvSpPr>
            <a:spLocks noGrp="1"/>
          </p:cNvSpPr>
          <p:nvPr>
            <p:ph type="sldNum" sz="quarter" idx="5"/>
          </p:nvPr>
        </p:nvSpPr>
        <p:spPr/>
        <p:txBody>
          <a:bodyPr/>
          <a:lstStyle/>
          <a:p>
            <a:fld id="{5BBF3E87-9082-4607-A2C8-30A7BDEBDB30}" type="slidenum">
              <a:rPr lang="en-GB" smtClean="0"/>
              <a:t>13</a:t>
            </a:fld>
            <a:endParaRPr lang="en-GB"/>
          </a:p>
        </p:txBody>
      </p:sp>
    </p:spTree>
    <p:extLst>
      <p:ext uri="{BB962C8B-B14F-4D97-AF65-F5344CB8AC3E}">
        <p14:creationId xmlns:p14="http://schemas.microsoft.com/office/powerpoint/2010/main" val="32242738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Shutterstock/</a:t>
            </a:r>
            <a:r>
              <a:rPr lang="en-GB" dirty="0" err="1"/>
              <a:t>hrui</a:t>
            </a: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Calibri" panose="020F0502020204030204" pitchFamily="34" charset="0"/>
              </a:rPr>
              <a:t>Contains information from the Control of Substances Hazardous to Health Regulations 2002 </a:t>
            </a:r>
            <a:r>
              <a:rPr lang="en-US" b="0" i="0" dirty="0">
                <a:solidFill>
                  <a:srgbClr val="1155CC"/>
                </a:solidFill>
                <a:effectLst/>
                <a:latin typeface="Calibri" panose="020F0502020204030204" pitchFamily="34" charset="0"/>
                <a:hlinkClick r:id="rId3"/>
              </a:rPr>
              <a:t>https://www.legislation.gov.uk/uksi/2002/2677/schedule/3</a:t>
            </a:r>
            <a:br>
              <a:rPr lang="en-US" b="0" i="0" dirty="0">
                <a:solidFill>
                  <a:srgbClr val="000000"/>
                </a:solidFill>
                <a:effectLst/>
                <a:latin typeface="Calibri" panose="020F0502020204030204" pitchFamily="34" charset="0"/>
              </a:rPr>
            </a:br>
            <a:r>
              <a:rPr lang="en-US" b="0" i="0" dirty="0">
                <a:solidFill>
                  <a:srgbClr val="1F1F1F"/>
                </a:solidFill>
                <a:effectLst/>
                <a:latin typeface="Google Sans"/>
              </a:rPr>
              <a:t>All content is available under the Open Government </a:t>
            </a:r>
            <a:r>
              <a:rPr lang="en-US" b="0" i="0" dirty="0" err="1">
                <a:solidFill>
                  <a:srgbClr val="1F1F1F"/>
                </a:solidFill>
                <a:effectLst/>
                <a:latin typeface="Google Sans"/>
              </a:rPr>
              <a:t>Licence</a:t>
            </a:r>
            <a:r>
              <a:rPr lang="en-US" b="0" i="0" dirty="0">
                <a:solidFill>
                  <a:srgbClr val="1F1F1F"/>
                </a:solidFill>
                <a:effectLst/>
                <a:latin typeface="Google Sans"/>
              </a:rPr>
              <a:t> v3.0 except where otherwise stated. This site additionally contains content derived from EUR-Lex, reused under the terms of the Commission Decision 2011/833/EU on the reuse of documents from the EU institutions. For more information see the EUR-Lex public statement on re-use.</a:t>
            </a:r>
          </a:p>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14</a:t>
            </a:fld>
            <a:endParaRPr lang="en-GB"/>
          </a:p>
        </p:txBody>
      </p:sp>
    </p:spTree>
    <p:extLst>
      <p:ext uri="{BB962C8B-B14F-4D97-AF65-F5344CB8AC3E}">
        <p14:creationId xmlns:p14="http://schemas.microsoft.com/office/powerpoint/2010/main" val="37076446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Shutterstock/</a:t>
            </a:r>
            <a:r>
              <a:rPr lang="en-GB" b="0" i="0" u="none" strike="noStrike" dirty="0" err="1">
                <a:solidFill>
                  <a:srgbClr val="1F1F1F"/>
                </a:solidFill>
                <a:effectLst/>
                <a:latin typeface="Google Sans"/>
              </a:rPr>
              <a:t>perfectlab</a:t>
            </a:r>
            <a:r>
              <a:rPr lang="en-GB" b="0" i="0" u="none" strike="noStrike" dirty="0">
                <a:solidFill>
                  <a:srgbClr val="1F1F1F"/>
                </a:solidFill>
                <a:effectLst/>
                <a:latin typeface="Google San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Calibri" panose="020F0502020204030204" pitchFamily="34" charset="0"/>
              </a:rPr>
              <a:t>Contains information from the Control of Substances Hazardous to Health Regulations 2002 </a:t>
            </a:r>
            <a:r>
              <a:rPr lang="en-US" b="0" i="0" dirty="0">
                <a:solidFill>
                  <a:srgbClr val="1155CC"/>
                </a:solidFill>
                <a:effectLst/>
                <a:latin typeface="Calibri" panose="020F0502020204030204" pitchFamily="34" charset="0"/>
                <a:hlinkClick r:id="rId3"/>
              </a:rPr>
              <a:t>https://www.legislation.gov.uk/uksi/2002/2677/schedule/3</a:t>
            </a:r>
            <a:br>
              <a:rPr lang="en-US" b="0" i="0" dirty="0">
                <a:solidFill>
                  <a:srgbClr val="000000"/>
                </a:solidFill>
                <a:effectLst/>
                <a:latin typeface="Calibri" panose="020F0502020204030204" pitchFamily="34" charset="0"/>
              </a:rPr>
            </a:br>
            <a:r>
              <a:rPr lang="en-US" b="0" i="0" dirty="0">
                <a:solidFill>
                  <a:srgbClr val="1F1F1F"/>
                </a:solidFill>
                <a:effectLst/>
                <a:latin typeface="Google Sans"/>
              </a:rPr>
              <a:t>All content is available under the Open Government </a:t>
            </a:r>
            <a:r>
              <a:rPr lang="en-US" b="0" i="0" dirty="0" err="1">
                <a:solidFill>
                  <a:srgbClr val="1F1F1F"/>
                </a:solidFill>
                <a:effectLst/>
                <a:latin typeface="Google Sans"/>
              </a:rPr>
              <a:t>Licence</a:t>
            </a:r>
            <a:r>
              <a:rPr lang="en-US" b="0" i="0" dirty="0">
                <a:solidFill>
                  <a:srgbClr val="1F1F1F"/>
                </a:solidFill>
                <a:effectLst/>
                <a:latin typeface="Google Sans"/>
              </a:rPr>
              <a:t> v3.0 except where otherwise stated. This site additionally contains content derived from EUR-Lex, reused under the terms of the Commission Decision 2011/833/EU on the reuse of documents from the EU institutions. For more information see the EUR-Lex public statement on re-use.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15</a:t>
            </a:fld>
            <a:endParaRPr lang="en-GB"/>
          </a:p>
        </p:txBody>
      </p:sp>
    </p:spTree>
    <p:extLst>
      <p:ext uri="{BB962C8B-B14F-4D97-AF65-F5344CB8AC3E}">
        <p14:creationId xmlns:p14="http://schemas.microsoft.com/office/powerpoint/2010/main" val="23444089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 Shutterstock/</a:t>
            </a:r>
            <a:r>
              <a:rPr lang="en-GB" dirty="0" err="1"/>
              <a:t>perfectlab</a:t>
            </a:r>
            <a:r>
              <a:rPr lang="en-GB"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Calibri" panose="020F0502020204030204" pitchFamily="34" charset="0"/>
              </a:rPr>
              <a:t>Contains information from the Control of Substances Hazardous to Health Regulations 2002 </a:t>
            </a:r>
            <a:r>
              <a:rPr lang="en-US" b="0" i="0" dirty="0">
                <a:solidFill>
                  <a:srgbClr val="1155CC"/>
                </a:solidFill>
                <a:effectLst/>
                <a:latin typeface="Calibri" panose="020F0502020204030204" pitchFamily="34" charset="0"/>
                <a:hlinkClick r:id="rId3"/>
              </a:rPr>
              <a:t>https://www.legislation.gov.uk/uksi/2002/2677/schedule/3</a:t>
            </a:r>
            <a:br>
              <a:rPr lang="en-US" b="0" i="0" dirty="0">
                <a:solidFill>
                  <a:srgbClr val="000000"/>
                </a:solidFill>
                <a:effectLst/>
                <a:latin typeface="Calibri" panose="020F0502020204030204" pitchFamily="34" charset="0"/>
              </a:rPr>
            </a:br>
            <a:r>
              <a:rPr lang="en-US" b="0" i="0" dirty="0">
                <a:solidFill>
                  <a:srgbClr val="1F1F1F"/>
                </a:solidFill>
                <a:effectLst/>
                <a:latin typeface="Google Sans"/>
              </a:rPr>
              <a:t>All content is available under the Open Government </a:t>
            </a:r>
            <a:r>
              <a:rPr lang="en-US" b="0" i="0" dirty="0" err="1">
                <a:solidFill>
                  <a:srgbClr val="1F1F1F"/>
                </a:solidFill>
                <a:effectLst/>
                <a:latin typeface="Google Sans"/>
              </a:rPr>
              <a:t>Licence</a:t>
            </a:r>
            <a:r>
              <a:rPr lang="en-US" b="0" i="0" dirty="0">
                <a:solidFill>
                  <a:srgbClr val="1F1F1F"/>
                </a:solidFill>
                <a:effectLst/>
                <a:latin typeface="Google Sans"/>
              </a:rPr>
              <a:t> v3.0 except where otherwise stated. This site additionally contains content derived from EUR-Lex, reused under the terms of the Commission Decision 2011/833/EU on the reuse of documents from the EU institutions. For more information see the EUR-Lex public statement on re-use.</a:t>
            </a:r>
          </a:p>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16</a:t>
            </a:fld>
            <a:endParaRPr lang="en-GB"/>
          </a:p>
        </p:txBody>
      </p:sp>
    </p:spTree>
    <p:extLst>
      <p:ext uri="{BB962C8B-B14F-4D97-AF65-F5344CB8AC3E}">
        <p14:creationId xmlns:p14="http://schemas.microsoft.com/office/powerpoint/2010/main" val="21548673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Image © Shutterstock/TRADOL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Calibri" panose="020F0502020204030204" pitchFamily="34" charset="0"/>
              </a:rPr>
              <a:t>Contains information from the Control of Substances Hazardous to Health Regulations 2002 </a:t>
            </a:r>
            <a:r>
              <a:rPr lang="en-US" b="0" i="0" dirty="0">
                <a:solidFill>
                  <a:srgbClr val="1155CC"/>
                </a:solidFill>
                <a:effectLst/>
                <a:latin typeface="Calibri" panose="020F0502020204030204" pitchFamily="34" charset="0"/>
                <a:hlinkClick r:id="rId3"/>
              </a:rPr>
              <a:t>https://www.legislation.gov.uk/uksi/2002/2677/schedule/3</a:t>
            </a:r>
            <a:br>
              <a:rPr lang="en-US" b="0" i="0" dirty="0">
                <a:solidFill>
                  <a:srgbClr val="000000"/>
                </a:solidFill>
                <a:effectLst/>
                <a:latin typeface="Calibri" panose="020F0502020204030204" pitchFamily="34" charset="0"/>
              </a:rPr>
            </a:br>
            <a:r>
              <a:rPr lang="en-US" b="0" i="0" dirty="0">
                <a:solidFill>
                  <a:srgbClr val="1F1F1F"/>
                </a:solidFill>
                <a:effectLst/>
                <a:latin typeface="Google Sans"/>
              </a:rPr>
              <a:t>All content is available under the Open Government </a:t>
            </a:r>
            <a:r>
              <a:rPr lang="en-US" b="0" i="0" dirty="0" err="1">
                <a:solidFill>
                  <a:srgbClr val="1F1F1F"/>
                </a:solidFill>
                <a:effectLst/>
                <a:latin typeface="Google Sans"/>
              </a:rPr>
              <a:t>Licence</a:t>
            </a:r>
            <a:r>
              <a:rPr lang="en-US" b="0" i="0" dirty="0">
                <a:solidFill>
                  <a:srgbClr val="1F1F1F"/>
                </a:solidFill>
                <a:effectLst/>
                <a:latin typeface="Google Sans"/>
              </a:rPr>
              <a:t> v3.0 except where otherwise stated. This site additionally contains content derived from EUR-Lex, reused under the terms of the Commission Decision 2011/833/EU on the reuse of documents from the EU institutions. For more information see the EUR-Lex public statement on re-use.</a:t>
            </a:r>
          </a:p>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17</a:t>
            </a:fld>
            <a:endParaRPr lang="en-GB"/>
          </a:p>
        </p:txBody>
      </p:sp>
    </p:spTree>
    <p:extLst>
      <p:ext uri="{BB962C8B-B14F-4D97-AF65-F5344CB8AC3E}">
        <p14:creationId xmlns:p14="http://schemas.microsoft.com/office/powerpoint/2010/main" val="24102128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Shutterstock/TRADOL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Calibri" panose="020F0502020204030204" pitchFamily="34" charset="0"/>
              </a:rPr>
              <a:t>Contains information from the Control of Substances Hazardous to Health Regulations 2002 </a:t>
            </a:r>
            <a:r>
              <a:rPr lang="en-US" b="0" i="0" dirty="0">
                <a:solidFill>
                  <a:srgbClr val="1155CC"/>
                </a:solidFill>
                <a:effectLst/>
                <a:latin typeface="Calibri" panose="020F0502020204030204" pitchFamily="34" charset="0"/>
                <a:hlinkClick r:id="rId3"/>
              </a:rPr>
              <a:t>https://www.legislation.gov.uk/uksi/2002/2677/schedule/3</a:t>
            </a:r>
            <a:br>
              <a:rPr lang="en-US" b="0" i="0" dirty="0">
                <a:solidFill>
                  <a:srgbClr val="000000"/>
                </a:solidFill>
                <a:effectLst/>
                <a:latin typeface="Calibri" panose="020F0502020204030204" pitchFamily="34" charset="0"/>
              </a:rPr>
            </a:br>
            <a:r>
              <a:rPr lang="en-US" b="0" i="0" dirty="0">
                <a:solidFill>
                  <a:srgbClr val="1F1F1F"/>
                </a:solidFill>
                <a:effectLst/>
                <a:latin typeface="Google Sans"/>
              </a:rPr>
              <a:t>All content is available under the Open Government </a:t>
            </a:r>
            <a:r>
              <a:rPr lang="en-US" b="0" i="0" dirty="0" err="1">
                <a:solidFill>
                  <a:srgbClr val="1F1F1F"/>
                </a:solidFill>
                <a:effectLst/>
                <a:latin typeface="Google Sans"/>
              </a:rPr>
              <a:t>Licence</a:t>
            </a:r>
            <a:r>
              <a:rPr lang="en-US" b="0" i="0" dirty="0">
                <a:solidFill>
                  <a:srgbClr val="1F1F1F"/>
                </a:solidFill>
                <a:effectLst/>
                <a:latin typeface="Google Sans"/>
              </a:rPr>
              <a:t> v3.0 except where otherwise stated. This site additionally contains content derived from EUR-Lex, reused under the terms of the Commission Decision 2011/833/EU on the reuse of documents from the EU institutions. For more information see the EUR-Lex public statement on re-use.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18</a:t>
            </a:fld>
            <a:endParaRPr lang="en-GB"/>
          </a:p>
        </p:txBody>
      </p:sp>
    </p:spTree>
    <p:extLst>
      <p:ext uri="{BB962C8B-B14F-4D97-AF65-F5344CB8AC3E}">
        <p14:creationId xmlns:p14="http://schemas.microsoft.com/office/powerpoint/2010/main" val="1483519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latin typeface="Calibri" panose="020F0502020204030204" pitchFamily="34" charset="0"/>
              </a:rPr>
              <a:t>Contains information from the Control of Substances Hazardous to Health Regulations 2002 </a:t>
            </a:r>
            <a:r>
              <a:rPr lang="en-US" b="0" i="0" dirty="0">
                <a:solidFill>
                  <a:srgbClr val="1155CC"/>
                </a:solidFill>
                <a:effectLst/>
                <a:latin typeface="Calibri" panose="020F0502020204030204" pitchFamily="34" charset="0"/>
                <a:hlinkClick r:id="rId3"/>
              </a:rPr>
              <a:t>https://www.legislation.gov.uk/uksi/2002/2677/schedule/3</a:t>
            </a:r>
            <a:br>
              <a:rPr lang="en-US" b="0" i="0" dirty="0">
                <a:solidFill>
                  <a:srgbClr val="000000"/>
                </a:solidFill>
                <a:effectLst/>
                <a:latin typeface="Calibri" panose="020F0502020204030204" pitchFamily="34" charset="0"/>
              </a:rPr>
            </a:br>
            <a:r>
              <a:rPr lang="en-US" b="0" i="0" dirty="0">
                <a:solidFill>
                  <a:srgbClr val="1F1F1F"/>
                </a:solidFill>
                <a:effectLst/>
                <a:latin typeface="Google Sans"/>
              </a:rPr>
              <a:t>All content is available under the Open Government </a:t>
            </a:r>
            <a:r>
              <a:rPr lang="en-US" b="0" i="0" dirty="0" err="1">
                <a:solidFill>
                  <a:srgbClr val="1F1F1F"/>
                </a:solidFill>
                <a:effectLst/>
                <a:latin typeface="Google Sans"/>
              </a:rPr>
              <a:t>Licence</a:t>
            </a:r>
            <a:r>
              <a:rPr lang="en-US" b="0" i="0" dirty="0">
                <a:solidFill>
                  <a:srgbClr val="1F1F1F"/>
                </a:solidFill>
                <a:effectLst/>
                <a:latin typeface="Google Sans"/>
              </a:rPr>
              <a:t> v3.0 except where otherwise stated. This site additionally contains content derived from EUR-Lex, reused under the terms of the Commission Decision 2011/833/EU on the reuse of documents from the EU institutions. For more information see the EUR-Lex public statement on re-use.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19</a:t>
            </a:fld>
            <a:endParaRPr lang="en-GB"/>
          </a:p>
        </p:txBody>
      </p:sp>
    </p:spTree>
    <p:extLst>
      <p:ext uri="{BB962C8B-B14F-4D97-AF65-F5344CB8AC3E}">
        <p14:creationId xmlns:p14="http://schemas.microsoft.com/office/powerpoint/2010/main" val="2059317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BBF3E87-9082-4607-A2C8-30A7BDEBDB30}" type="slidenum">
              <a:rPr lang="en-GB" smtClean="0"/>
              <a:t>2</a:t>
            </a:fld>
            <a:endParaRPr lang="en-GB"/>
          </a:p>
        </p:txBody>
      </p:sp>
    </p:spTree>
    <p:extLst>
      <p:ext uri="{BB962C8B-B14F-4D97-AF65-F5344CB8AC3E}">
        <p14:creationId xmlns:p14="http://schemas.microsoft.com/office/powerpoint/2010/main" val="11972582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20</a:t>
            </a:fld>
            <a:endParaRPr lang="en-GB"/>
          </a:p>
        </p:txBody>
      </p:sp>
    </p:spTree>
    <p:extLst>
      <p:ext uri="{BB962C8B-B14F-4D97-AF65-F5344CB8AC3E}">
        <p14:creationId xmlns:p14="http://schemas.microsoft.com/office/powerpoint/2010/main" val="32505219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GB"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21</a:t>
            </a:fld>
            <a:endParaRPr lang="en-GB"/>
          </a:p>
        </p:txBody>
      </p:sp>
    </p:spTree>
    <p:extLst>
      <p:ext uri="{BB962C8B-B14F-4D97-AF65-F5344CB8AC3E}">
        <p14:creationId xmlns:p14="http://schemas.microsoft.com/office/powerpoint/2010/main" val="30093526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BBF3E87-9082-4607-A2C8-30A7BDEBDB30}" type="slidenum">
              <a:rPr lang="en-GB" smtClean="0"/>
              <a:t>22</a:t>
            </a:fld>
            <a:endParaRPr lang="en-GB"/>
          </a:p>
        </p:txBody>
      </p:sp>
    </p:spTree>
    <p:extLst>
      <p:ext uri="{BB962C8B-B14F-4D97-AF65-F5344CB8AC3E}">
        <p14:creationId xmlns:p14="http://schemas.microsoft.com/office/powerpoint/2010/main" val="2549206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Shutterstock/</a:t>
            </a:r>
            <a:r>
              <a:rPr lang="en-GB" dirty="0" err="1"/>
              <a:t>Delali</a:t>
            </a:r>
            <a:r>
              <a:rPr lang="en-GB" dirty="0"/>
              <a:t> </a:t>
            </a:r>
            <a:r>
              <a:rPr lang="en-GB" dirty="0" err="1"/>
              <a:t>Adogla-Bessa</a:t>
            </a:r>
            <a:r>
              <a:rPr lang="en-GB" dirty="0"/>
              <a:t> </a:t>
            </a:r>
          </a:p>
        </p:txBody>
      </p:sp>
      <p:sp>
        <p:nvSpPr>
          <p:cNvPr id="4" name="Slide Number Placeholder 3"/>
          <p:cNvSpPr>
            <a:spLocks noGrp="1"/>
          </p:cNvSpPr>
          <p:nvPr>
            <p:ph type="sldNum" sz="quarter" idx="5"/>
          </p:nvPr>
        </p:nvSpPr>
        <p:spPr/>
        <p:txBody>
          <a:bodyPr/>
          <a:lstStyle/>
          <a:p>
            <a:fld id="{5BBF3E87-9082-4607-A2C8-30A7BDEBDB30}" type="slidenum">
              <a:rPr lang="en-GB" smtClean="0"/>
              <a:t>3</a:t>
            </a:fld>
            <a:endParaRPr lang="en-GB"/>
          </a:p>
        </p:txBody>
      </p:sp>
    </p:spTree>
    <p:extLst>
      <p:ext uri="{BB962C8B-B14F-4D97-AF65-F5344CB8AC3E}">
        <p14:creationId xmlns:p14="http://schemas.microsoft.com/office/powerpoint/2010/main" val="641124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Shutterstock/</a:t>
            </a:r>
            <a:r>
              <a:rPr lang="en-GB" dirty="0" err="1"/>
              <a:t>Tirachard</a:t>
            </a:r>
            <a:r>
              <a:rPr lang="en-GB" dirty="0"/>
              <a:t> </a:t>
            </a:r>
            <a:r>
              <a:rPr lang="en-GB" dirty="0" err="1"/>
              <a:t>Kumtanom</a:t>
            </a:r>
            <a:r>
              <a:rPr lang="en-GB" dirty="0"/>
              <a:t> </a:t>
            </a:r>
          </a:p>
        </p:txBody>
      </p:sp>
      <p:sp>
        <p:nvSpPr>
          <p:cNvPr id="4" name="Slide Number Placeholder 3"/>
          <p:cNvSpPr>
            <a:spLocks noGrp="1"/>
          </p:cNvSpPr>
          <p:nvPr>
            <p:ph type="sldNum" sz="quarter" idx="5"/>
          </p:nvPr>
        </p:nvSpPr>
        <p:spPr/>
        <p:txBody>
          <a:bodyPr/>
          <a:lstStyle/>
          <a:p>
            <a:fld id="{5BBF3E87-9082-4607-A2C8-30A7BDEBDB30}" type="slidenum">
              <a:rPr lang="en-GB" smtClean="0"/>
              <a:t>4</a:t>
            </a:fld>
            <a:endParaRPr lang="en-GB"/>
          </a:p>
        </p:txBody>
      </p:sp>
    </p:spTree>
    <p:extLst>
      <p:ext uri="{BB962C8B-B14F-4D97-AF65-F5344CB8AC3E}">
        <p14:creationId xmlns:p14="http://schemas.microsoft.com/office/powerpoint/2010/main" val="3717685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5</a:t>
            </a:fld>
            <a:endParaRPr lang="en-GB"/>
          </a:p>
        </p:txBody>
      </p:sp>
    </p:spTree>
    <p:extLst>
      <p:ext uri="{BB962C8B-B14F-4D97-AF65-F5344CB8AC3E}">
        <p14:creationId xmlns:p14="http://schemas.microsoft.com/office/powerpoint/2010/main" val="19934207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6</a:t>
            </a:fld>
            <a:endParaRPr lang="en-GB"/>
          </a:p>
        </p:txBody>
      </p:sp>
    </p:spTree>
    <p:extLst>
      <p:ext uri="{BB962C8B-B14F-4D97-AF65-F5344CB8AC3E}">
        <p14:creationId xmlns:p14="http://schemas.microsoft.com/office/powerpoint/2010/main" val="13763189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39E87-DC08-E086-A938-861746B702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0BD402-98E6-B139-5ED5-B9B22AEF4C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08898E-0C45-739A-AA57-62CAD4471BD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trike="noStrike" dirty="0"/>
              <a:t>Containment Levels 1-4 video: https://vimeo.com/1069552186</a:t>
            </a:r>
          </a:p>
        </p:txBody>
      </p:sp>
      <p:sp>
        <p:nvSpPr>
          <p:cNvPr id="4" name="Slide Number Placeholder 3">
            <a:extLst>
              <a:ext uri="{FF2B5EF4-FFF2-40B4-BE49-F238E27FC236}">
                <a16:creationId xmlns:a16="http://schemas.microsoft.com/office/drawing/2014/main" id="{05C4E731-E399-D35B-D7C0-49CE7A9CD606}"/>
              </a:ext>
            </a:extLst>
          </p:cNvPr>
          <p:cNvSpPr>
            <a:spLocks noGrp="1"/>
          </p:cNvSpPr>
          <p:nvPr>
            <p:ph type="sldNum" sz="quarter" idx="5"/>
          </p:nvPr>
        </p:nvSpPr>
        <p:spPr/>
        <p:txBody>
          <a:bodyPr/>
          <a:lstStyle/>
          <a:p>
            <a:fld id="{5BBF3E87-9082-4607-A2C8-30A7BDEBDB30}" type="slidenum">
              <a:rPr lang="en-GB" smtClean="0"/>
              <a:t>7</a:t>
            </a:fld>
            <a:endParaRPr lang="en-GB"/>
          </a:p>
        </p:txBody>
      </p:sp>
    </p:spTree>
    <p:extLst>
      <p:ext uri="{BB962C8B-B14F-4D97-AF65-F5344CB8AC3E}">
        <p14:creationId xmlns:p14="http://schemas.microsoft.com/office/powerpoint/2010/main" val="303604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BBF3E87-9082-4607-A2C8-30A7BDEBDB30}" type="slidenum">
              <a:rPr lang="en-GB" smtClean="0"/>
              <a:t>8</a:t>
            </a:fld>
            <a:endParaRPr lang="en-GB"/>
          </a:p>
        </p:txBody>
      </p:sp>
    </p:spTree>
    <p:extLst>
      <p:ext uri="{BB962C8B-B14F-4D97-AF65-F5344CB8AC3E}">
        <p14:creationId xmlns:p14="http://schemas.microsoft.com/office/powerpoint/2010/main" val="3506331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A47DF-4425-0262-92A0-4BA9C597D7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6395E5-C7F1-63D1-4068-CF4399E0D3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5CF46C-FB6C-E0F5-D2FB-0A1A94C34C5E}"/>
              </a:ext>
            </a:extLst>
          </p:cNvPr>
          <p:cNvSpPr>
            <a:spLocks noGrp="1"/>
          </p:cNvSpPr>
          <p:nvPr>
            <p:ph type="body" idx="1"/>
          </p:nvPr>
        </p:nvSpPr>
        <p:spPr/>
        <p:txBody>
          <a:bodyPr/>
          <a:lstStyle/>
          <a:p>
            <a:r>
              <a:rPr lang="en-GB" dirty="0"/>
              <a:t>Containment Levels - Quiz video: </a:t>
            </a:r>
            <a:r>
              <a:rPr lang="en-GB" sz="1800" u="sng" dirty="0">
                <a:solidFill>
                  <a:srgbClr val="0D0D0D"/>
                </a:solidFill>
                <a:effectLst/>
                <a:latin typeface="Arial" panose="020B0604020202020204" pitchFamily="34" charset="0"/>
                <a:ea typeface="Calibri" panose="020F0502020204030204" pitchFamily="34" charset="0"/>
                <a:cs typeface="Times New Roman" panose="02020603050405020304" pitchFamily="18" charset="0"/>
              </a:rPr>
              <a:t>https://vimeo.com/1069550324</a:t>
            </a:r>
            <a:endParaRPr lang="en-GB" dirty="0"/>
          </a:p>
        </p:txBody>
      </p:sp>
      <p:sp>
        <p:nvSpPr>
          <p:cNvPr id="4" name="Slide Number Placeholder 3">
            <a:extLst>
              <a:ext uri="{FF2B5EF4-FFF2-40B4-BE49-F238E27FC236}">
                <a16:creationId xmlns:a16="http://schemas.microsoft.com/office/drawing/2014/main" id="{1B6E479E-0E36-0B98-C8D8-DD745A1DFEF3}"/>
              </a:ext>
            </a:extLst>
          </p:cNvPr>
          <p:cNvSpPr>
            <a:spLocks noGrp="1"/>
          </p:cNvSpPr>
          <p:nvPr>
            <p:ph type="sldNum" sz="quarter" idx="5"/>
          </p:nvPr>
        </p:nvSpPr>
        <p:spPr/>
        <p:txBody>
          <a:bodyPr/>
          <a:lstStyle/>
          <a:p>
            <a:fld id="{5BBF3E87-9082-4607-A2C8-30A7BDEBDB30}" type="slidenum">
              <a:rPr lang="en-GB" smtClean="0"/>
              <a:t>9</a:t>
            </a:fld>
            <a:endParaRPr lang="en-GB"/>
          </a:p>
        </p:txBody>
      </p:sp>
    </p:spTree>
    <p:extLst>
      <p:ext uri="{BB962C8B-B14F-4D97-AF65-F5344CB8AC3E}">
        <p14:creationId xmlns:p14="http://schemas.microsoft.com/office/powerpoint/2010/main" val="40516230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46E5EB6-EF23-9191-1C19-791D0A3DF820}"/>
              </a:ext>
              <a:ext uri="{C183D7F6-B498-43B3-948B-1728B52AA6E4}">
                <adec:decorative xmlns:adec="http://schemas.microsoft.com/office/drawing/2017/decorative" val="1"/>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21771"/>
            <a:ext cx="12192000" cy="3461657"/>
          </a:xfrm>
          <a:prstGeom prst="rect">
            <a:avLst/>
          </a:prstGeom>
        </p:spPr>
      </p:pic>
      <p:pic>
        <p:nvPicPr>
          <p:cNvPr id="6" name="Picture 5" descr="A picture containing screenshot, design&#10;&#10;Description automatically generated">
            <a:extLst>
              <a:ext uri="{FF2B5EF4-FFF2-40B4-BE49-F238E27FC236}">
                <a16:creationId xmlns:a16="http://schemas.microsoft.com/office/drawing/2014/main" id="{CF0436F5-4759-CE02-9A1C-07D30041419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1608266"/>
            <a:ext cx="12192000" cy="5247132"/>
          </a:xfrm>
          <a:prstGeom prst="rect">
            <a:avLst/>
          </a:prstGeom>
        </p:spPr>
      </p:pic>
      <p:sp>
        <p:nvSpPr>
          <p:cNvPr id="11" name="Footer Placeholder 4">
            <a:extLst>
              <a:ext uri="{FF2B5EF4-FFF2-40B4-BE49-F238E27FC236}">
                <a16:creationId xmlns:a16="http://schemas.microsoft.com/office/drawing/2014/main" id="{E33622E4-CEE5-F34B-4F3F-C30CEBF6A7A0}"/>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2, March 2025</a:t>
            </a:r>
            <a:endParaRPr lang="en-GB" dirty="0">
              <a:latin typeface="Arial" panose="020B0604020202020204" pitchFamily="34" charset="0"/>
              <a:cs typeface="Arial" panose="020B0604020202020204" pitchFamily="34" charset="0"/>
            </a:endParaRPr>
          </a:p>
        </p:txBody>
      </p:sp>
      <p:pic>
        <p:nvPicPr>
          <p:cNvPr id="16" name="Picture 15">
            <a:extLst>
              <a:ext uri="{FF2B5EF4-FFF2-40B4-BE49-F238E27FC236}">
                <a16:creationId xmlns:a16="http://schemas.microsoft.com/office/drawing/2014/main" id="{01A01DBF-6845-8111-1CE3-3D349B59292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190283" y="1283344"/>
            <a:ext cx="1811434" cy="1800000"/>
          </a:xfrm>
          <a:prstGeom prst="rect">
            <a:avLst/>
          </a:prstGeom>
        </p:spPr>
      </p:pic>
      <p:pic>
        <p:nvPicPr>
          <p:cNvPr id="17" name="Picture 16">
            <a:extLst>
              <a:ext uri="{FF2B5EF4-FFF2-40B4-BE49-F238E27FC236}">
                <a16:creationId xmlns:a16="http://schemas.microsoft.com/office/drawing/2014/main" id="{CBFB300C-2BB8-401C-5DD0-A1E1AA7DCF37}"/>
              </a:ext>
            </a:extLst>
          </p:cNvPr>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a:xfrm>
            <a:off x="5717226" y="1677322"/>
            <a:ext cx="757547" cy="953324"/>
          </a:xfrm>
          <a:prstGeom prst="rect">
            <a:avLst/>
          </a:prstGeom>
        </p:spPr>
      </p:pic>
      <p:sp>
        <p:nvSpPr>
          <p:cNvPr id="2" name="Title 1">
            <a:extLst>
              <a:ext uri="{FF2B5EF4-FFF2-40B4-BE49-F238E27FC236}">
                <a16:creationId xmlns:a16="http://schemas.microsoft.com/office/drawing/2014/main" id="{1A6B36D0-2D56-0FDB-5940-69EB91D58521}"/>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466318"/>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62EF9B7F-2B1A-52D2-9C85-16A12FF20742}"/>
              </a:ext>
            </a:extLst>
          </p:cNvPr>
          <p:cNvSpPr>
            <a:spLocks noGrp="1"/>
          </p:cNvSpPr>
          <p:nvPr>
            <p:ph type="subTitle" idx="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5" name="Text Placeholder 5">
            <a:extLst>
              <a:ext uri="{FF2B5EF4-FFF2-40B4-BE49-F238E27FC236}">
                <a16:creationId xmlns:a16="http://schemas.microsoft.com/office/drawing/2014/main" id="{ED3B1122-7287-39FB-52A7-F594DB038E65}"/>
              </a:ext>
            </a:extLst>
          </p:cNvPr>
          <p:cNvSpPr>
            <a:spLocks noGrp="1"/>
          </p:cNvSpPr>
          <p:nvPr>
            <p:ph type="body" sz="quarter" idx="10"/>
          </p:nvPr>
        </p:nvSpPr>
        <p:spPr>
          <a:xfrm>
            <a:off x="6096000" y="2476724"/>
            <a:ext cx="5623668" cy="534189"/>
          </a:xfrm>
        </p:spPr>
        <p:txBody>
          <a:bodyPr>
            <a:noAutofit/>
          </a:bodyPr>
          <a:lstStyle>
            <a:lvl1pPr marL="0" indent="0" algn="r">
              <a:buNone/>
              <a:defRPr sz="2000" b="1" i="0" u="none">
                <a:solidFill>
                  <a:srgbClr val="466318"/>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edit Master text styles</a:t>
            </a:r>
          </a:p>
        </p:txBody>
      </p:sp>
      <p:sp>
        <p:nvSpPr>
          <p:cNvPr id="7" name="Text Placeholder 9">
            <a:extLst>
              <a:ext uri="{FF2B5EF4-FFF2-40B4-BE49-F238E27FC236}">
                <a16:creationId xmlns:a16="http://schemas.microsoft.com/office/drawing/2014/main" id="{96A30E20-A7B7-5E55-322D-0D73FBBE212D}"/>
              </a:ext>
            </a:extLst>
          </p:cNvPr>
          <p:cNvSpPr>
            <a:spLocks noGrp="1"/>
          </p:cNvSpPr>
          <p:nvPr>
            <p:ph type="body" sz="quarter" idx="11"/>
          </p:nvPr>
        </p:nvSpPr>
        <p:spPr>
          <a:xfrm>
            <a:off x="1524000" y="5625863"/>
            <a:ext cx="9144000" cy="458004"/>
          </a:xfrm>
        </p:spPr>
        <p:txBody>
          <a:bodyPr>
            <a:noAutofit/>
          </a:bodyPr>
          <a:lstStyle>
            <a:lvl1pPr marL="0" indent="0" algn="ctr">
              <a:buNone/>
              <a:defRPr sz="2400">
                <a:solidFill>
                  <a:schemeClr val="tx1">
                    <a:lumMod val="85000"/>
                    <a:lumOff val="15000"/>
                  </a:schemeClr>
                </a:solidFill>
              </a:defRPr>
            </a:lvl1pPr>
          </a:lstStyle>
          <a:p>
            <a:pPr lvl="0"/>
            <a:r>
              <a:rPr lang="en-US" dirty="0"/>
              <a:t>Click to edit Master text styles</a:t>
            </a:r>
          </a:p>
        </p:txBody>
      </p:sp>
      <p:pic>
        <p:nvPicPr>
          <p:cNvPr id="13" name="Picture 12" descr="A picture containing screenshot, graphics, pattern, circle&#10;&#10;Description automatically generated">
            <a:extLst>
              <a:ext uri="{FF2B5EF4-FFF2-40B4-BE49-F238E27FC236}">
                <a16:creationId xmlns:a16="http://schemas.microsoft.com/office/drawing/2014/main" id="{4ABF62B2-FA08-FA76-C798-4B6D72056BC8}"/>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703163" y="1861525"/>
            <a:ext cx="2049637" cy="860482"/>
          </a:xfrm>
          <a:prstGeom prst="rect">
            <a:avLst/>
          </a:prstGeom>
        </p:spPr>
      </p:pic>
    </p:spTree>
    <p:extLst>
      <p:ext uri="{BB962C8B-B14F-4D97-AF65-F5344CB8AC3E}">
        <p14:creationId xmlns:p14="http://schemas.microsoft.com/office/powerpoint/2010/main" val="3409507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ctivity_answer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8F0C2EF-6E16-9B82-6B63-442BD0C24833}"/>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1" r="61979"/>
          <a:stretch/>
        </p:blipFill>
        <p:spPr>
          <a:xfrm>
            <a:off x="7556311" y="1"/>
            <a:ext cx="4635689" cy="6857999"/>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59635E-39ED-F784-26B0-6A6520D6ADE2}"/>
              </a:ext>
            </a:extLst>
          </p:cNvPr>
          <p:cNvSpPr>
            <a:spLocks noGrp="1"/>
          </p:cNvSpPr>
          <p:nvPr>
            <p:ph type="body" sz="quarter" idx="10"/>
          </p:nvPr>
        </p:nvSpPr>
        <p:spPr>
          <a:xfrm>
            <a:off x="8175008" y="2892829"/>
            <a:ext cx="3507474" cy="3284134"/>
          </a:xfrm>
        </p:spPr>
        <p:txBody>
          <a:bodyPr>
            <a:normAutofit/>
          </a:bodyPr>
          <a:lstStyle>
            <a:lvl1pPr marL="0" indent="0">
              <a:buNone/>
              <a:defRPr sz="2000">
                <a:solidFill>
                  <a:srgbClr val="10283A"/>
                </a:solidFill>
              </a:defRPr>
            </a:lvl1pPr>
            <a:lvl2pPr marL="457200" indent="0">
              <a:buNone/>
              <a:defRPr sz="2000">
                <a:solidFill>
                  <a:srgbClr val="10283A"/>
                </a:solidFill>
              </a:defRPr>
            </a:lvl2pPr>
            <a:lvl3pPr marL="914400" indent="0">
              <a:buNone/>
              <a:defRPr sz="2000">
                <a:solidFill>
                  <a:srgbClr val="10283A"/>
                </a:solidFill>
              </a:defRPr>
            </a:lvl3pPr>
            <a:lvl4pPr marL="1371600" indent="0">
              <a:buNone/>
              <a:defRPr sz="2000">
                <a:solidFill>
                  <a:srgbClr val="10283A"/>
                </a:solidFill>
              </a:defRPr>
            </a:lvl4pPr>
            <a:lvl5pPr marL="1828800" indent="0">
              <a:buNone/>
              <a:defRPr sz="2000">
                <a:solidFill>
                  <a:srgbClr val="10283A"/>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Footer Placeholder 4">
            <a:extLst>
              <a:ext uri="{FF2B5EF4-FFF2-40B4-BE49-F238E27FC236}">
                <a16:creationId xmlns:a16="http://schemas.microsoft.com/office/drawing/2014/main" id="{EEAC885B-A4A4-DCB2-7EAC-A1F1A996CE75}"/>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4" name="Text Placeholder 4">
            <a:extLst>
              <a:ext uri="{FF2B5EF4-FFF2-40B4-BE49-F238E27FC236}">
                <a16:creationId xmlns:a16="http://schemas.microsoft.com/office/drawing/2014/main" id="{614E3177-C0BC-55FC-4E39-B45CD33145B8}"/>
              </a:ext>
            </a:extLst>
          </p:cNvPr>
          <p:cNvSpPr>
            <a:spLocks noGrp="1"/>
          </p:cNvSpPr>
          <p:nvPr>
            <p:ph type="body" sz="quarter" idx="11"/>
          </p:nvPr>
        </p:nvSpPr>
        <p:spPr>
          <a:xfrm>
            <a:off x="8175008" y="2055812"/>
            <a:ext cx="2689727" cy="620511"/>
          </a:xfrm>
        </p:spPr>
        <p:txBody>
          <a:bodyPr>
            <a:normAutofit/>
          </a:bodyPr>
          <a:lstStyle>
            <a:lvl1pPr marL="0" indent="0">
              <a:buNone/>
              <a:defRPr sz="2800" b="1">
                <a:solidFill>
                  <a:srgbClr val="10283A"/>
                </a:solidFill>
              </a:defRPr>
            </a:lvl1pPr>
            <a:lvl2pPr marL="457200" indent="0">
              <a:buNone/>
              <a:defRPr sz="2000">
                <a:solidFill>
                  <a:srgbClr val="FF0000"/>
                </a:solidFill>
              </a:defRPr>
            </a:lvl2pPr>
            <a:lvl3pPr marL="914400" indent="0">
              <a:buNone/>
              <a:defRPr sz="2000">
                <a:solidFill>
                  <a:srgbClr val="FF0000"/>
                </a:solidFill>
              </a:defRPr>
            </a:lvl3pPr>
            <a:lvl4pPr marL="1371600" indent="0">
              <a:buNone/>
              <a:defRPr sz="2000">
                <a:solidFill>
                  <a:srgbClr val="FF0000"/>
                </a:solidFill>
              </a:defRPr>
            </a:lvl4pPr>
            <a:lvl5pPr marL="1828800" indent="0">
              <a:buNone/>
              <a:defRPr sz="2000">
                <a:solidFill>
                  <a:srgbClr val="FF0000"/>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E5E4C997-4AE7-5413-8EBD-5D3A204E8318}"/>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9" name="Text Placeholder 12">
            <a:extLst>
              <a:ext uri="{FF2B5EF4-FFF2-40B4-BE49-F238E27FC236}">
                <a16:creationId xmlns:a16="http://schemas.microsoft.com/office/drawing/2014/main" id="{38E42E70-E1D6-307E-10B0-2F5B246987F6}"/>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31458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ctivity_text+image">
    <p:spTree>
      <p:nvGrpSpPr>
        <p:cNvPr id="1" name=""/>
        <p:cNvGrpSpPr/>
        <p:nvPr/>
      </p:nvGrpSpPr>
      <p:grpSpPr>
        <a:xfrm>
          <a:off x="0" y="0"/>
          <a:ext cx="0" cy="0"/>
          <a:chOff x="0" y="0"/>
          <a:chExt cx="0" cy="0"/>
        </a:xfrm>
      </p:grpSpPr>
      <p:sp>
        <p:nvSpPr>
          <p:cNvPr id="9" name="Content Placeholder 3">
            <a:extLst>
              <a:ext uri="{FF2B5EF4-FFF2-40B4-BE49-F238E27FC236}">
                <a16:creationId xmlns:a16="http://schemas.microsoft.com/office/drawing/2014/main" id="{81CF4477-6D3D-2D7E-2E3D-CAC0483B27E4}"/>
              </a:ext>
            </a:extLst>
          </p:cNvPr>
          <p:cNvSpPr>
            <a:spLocks noGrp="1"/>
          </p:cNvSpPr>
          <p:nvPr>
            <p:ph sz="half" idx="10"/>
          </p:nvPr>
        </p:nvSpPr>
        <p:spPr>
          <a:xfrm>
            <a:off x="839788" y="1872343"/>
            <a:ext cx="3932238" cy="39887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a:extLst>
              <a:ext uri="{FF2B5EF4-FFF2-40B4-BE49-F238E27FC236}">
                <a16:creationId xmlns:a16="http://schemas.microsoft.com/office/drawing/2014/main" id="{42D7E2D6-6541-EB56-B25E-8362BF154465}"/>
              </a:ext>
            </a:extLst>
          </p:cNvPr>
          <p:cNvSpPr>
            <a:spLocks noGrp="1"/>
          </p:cNvSpPr>
          <p:nvPr>
            <p:ph type="title"/>
          </p:nvPr>
        </p:nvSpPr>
        <p:spPr>
          <a:xfrm>
            <a:off x="839788" y="457200"/>
            <a:ext cx="3932237" cy="1255486"/>
          </a:xfrm>
        </p:spPr>
        <p:txBody>
          <a:bodyPr anchor="b">
            <a:normAutofit/>
          </a:bodyPr>
          <a:lstStyle>
            <a:lvl1pPr>
              <a:defRPr sz="3600"/>
            </a:lvl1pPr>
          </a:lstStyle>
          <a:p>
            <a:r>
              <a:rPr lang="en-US" dirty="0"/>
              <a:t>Click to edit Master title style</a:t>
            </a:r>
            <a:endParaRPr lang="en-GB" dirty="0"/>
          </a:p>
        </p:txBody>
      </p:sp>
      <p:sp>
        <p:nvSpPr>
          <p:cNvPr id="3" name="Picture Placeholder 2">
            <a:extLst>
              <a:ext uri="{FF2B5EF4-FFF2-40B4-BE49-F238E27FC236}">
                <a16:creationId xmlns:a16="http://schemas.microsoft.com/office/drawing/2014/main" id="{FB401A65-36E9-75E7-2C99-A3E54302453D}"/>
              </a:ext>
            </a:extLst>
          </p:cNvPr>
          <p:cNvSpPr>
            <a:spLocks noGrp="1"/>
          </p:cNvSpPr>
          <p:nvPr>
            <p:ph type="pic" idx="1"/>
          </p:nvPr>
        </p:nvSpPr>
        <p:spPr>
          <a:xfrm>
            <a:off x="5183188" y="1284514"/>
            <a:ext cx="5762398" cy="4576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10" name="Footer Placeholder 4">
            <a:extLst>
              <a:ext uri="{FF2B5EF4-FFF2-40B4-BE49-F238E27FC236}">
                <a16:creationId xmlns:a16="http://schemas.microsoft.com/office/drawing/2014/main" id="{42425175-C340-950A-69CF-C6171BA23D5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13" name="Text Placeholder 12">
            <a:extLst>
              <a:ext uri="{FF2B5EF4-FFF2-40B4-BE49-F238E27FC236}">
                <a16:creationId xmlns:a16="http://schemas.microsoft.com/office/drawing/2014/main" id="{4B12EA37-2B28-33A5-1D17-A7374800F6F7}"/>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4" name="Text Placeholder 5">
            <a:extLst>
              <a:ext uri="{FF2B5EF4-FFF2-40B4-BE49-F238E27FC236}">
                <a16:creationId xmlns:a16="http://schemas.microsoft.com/office/drawing/2014/main" id="{2B62C6E0-46EF-437B-CFEB-4B65E34ADC2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13469483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ctivity_two 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5" name="Content Placeholder 2">
            <a:extLst>
              <a:ext uri="{FF2B5EF4-FFF2-40B4-BE49-F238E27FC236}">
                <a16:creationId xmlns:a16="http://schemas.microsoft.com/office/drawing/2014/main" id="{7D15544B-F175-9EAE-3425-9D9811AB2A77}"/>
              </a:ext>
            </a:extLst>
          </p:cNvPr>
          <p:cNvSpPr>
            <a:spLocks noGrp="1"/>
          </p:cNvSpPr>
          <p:nvPr>
            <p:ph idx="10"/>
          </p:nvPr>
        </p:nvSpPr>
        <p:spPr>
          <a:xfrm>
            <a:off x="838200" y="1978025"/>
            <a:ext cx="5196840" cy="4351338"/>
          </a:xfrm>
          <a:noFill/>
          <a:ln w="28575">
            <a:solidFill>
              <a:srgbClr val="E2EEBE"/>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Content Placeholder 2">
            <a:extLst>
              <a:ext uri="{FF2B5EF4-FFF2-40B4-BE49-F238E27FC236}">
                <a16:creationId xmlns:a16="http://schemas.microsoft.com/office/drawing/2014/main" id="{401330FB-8399-C74E-BF60-F600FDC5CC02}"/>
              </a:ext>
            </a:extLst>
          </p:cNvPr>
          <p:cNvSpPr>
            <a:spLocks noGrp="1"/>
          </p:cNvSpPr>
          <p:nvPr>
            <p:ph idx="11"/>
          </p:nvPr>
        </p:nvSpPr>
        <p:spPr>
          <a:xfrm>
            <a:off x="6168046" y="1978025"/>
            <a:ext cx="5196840" cy="4351338"/>
          </a:xfrm>
          <a:noFill/>
          <a:ln w="28575">
            <a:solidFill>
              <a:srgbClr val="E2EEBE"/>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12">
            <a:extLst>
              <a:ext uri="{FF2B5EF4-FFF2-40B4-BE49-F238E27FC236}">
                <a16:creationId xmlns:a16="http://schemas.microsoft.com/office/drawing/2014/main" id="{E5148E20-5D43-7AC1-2CBA-646804B0C41F}"/>
              </a:ext>
            </a:extLst>
          </p:cNvPr>
          <p:cNvSpPr>
            <a:spLocks noGrp="1"/>
          </p:cNvSpPr>
          <p:nvPr>
            <p:ph type="body" sz="quarter" idx="12"/>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Text Placeholder 5">
            <a:extLst>
              <a:ext uri="{FF2B5EF4-FFF2-40B4-BE49-F238E27FC236}">
                <a16:creationId xmlns:a16="http://schemas.microsoft.com/office/drawing/2014/main" id="{DE05CFA6-FB5A-1E49-1F0A-E11C421F4B8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34371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ctivity_text+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7083829" cy="4351338"/>
          </a:xfrm>
          <a:solidFill>
            <a:schemeClr val="bg1"/>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5" name="Content Placeholder 2">
            <a:extLst>
              <a:ext uri="{FF2B5EF4-FFF2-40B4-BE49-F238E27FC236}">
                <a16:creationId xmlns:a16="http://schemas.microsoft.com/office/drawing/2014/main" id="{B5360CA8-9563-DFF9-85DA-504D23632949}"/>
              </a:ext>
            </a:extLst>
          </p:cNvPr>
          <p:cNvSpPr>
            <a:spLocks noGrp="1"/>
          </p:cNvSpPr>
          <p:nvPr>
            <p:ph idx="10"/>
          </p:nvPr>
        </p:nvSpPr>
        <p:spPr>
          <a:xfrm>
            <a:off x="8179724" y="1825625"/>
            <a:ext cx="3174076" cy="4351338"/>
          </a:xfrm>
          <a:custGeom>
            <a:avLst/>
            <a:gdLst>
              <a:gd name="connsiteX0" fmla="*/ 0 w 3174076"/>
              <a:gd name="connsiteY0" fmla="*/ 0 h 4351338"/>
              <a:gd name="connsiteX1" fmla="*/ 539593 w 3174076"/>
              <a:gd name="connsiteY1" fmla="*/ 0 h 4351338"/>
              <a:gd name="connsiteX2" fmla="*/ 1079186 w 3174076"/>
              <a:gd name="connsiteY2" fmla="*/ 0 h 4351338"/>
              <a:gd name="connsiteX3" fmla="*/ 1650520 w 3174076"/>
              <a:gd name="connsiteY3" fmla="*/ 0 h 4351338"/>
              <a:gd name="connsiteX4" fmla="*/ 2253594 w 3174076"/>
              <a:gd name="connsiteY4" fmla="*/ 0 h 4351338"/>
              <a:gd name="connsiteX5" fmla="*/ 3174076 w 3174076"/>
              <a:gd name="connsiteY5" fmla="*/ 0 h 4351338"/>
              <a:gd name="connsiteX6" fmla="*/ 3174076 w 3174076"/>
              <a:gd name="connsiteY6" fmla="*/ 708646 h 4351338"/>
              <a:gd name="connsiteX7" fmla="*/ 3174076 w 3174076"/>
              <a:gd name="connsiteY7" fmla="*/ 1199726 h 4351338"/>
              <a:gd name="connsiteX8" fmla="*/ 3174076 w 3174076"/>
              <a:gd name="connsiteY8" fmla="*/ 1734319 h 4351338"/>
              <a:gd name="connsiteX9" fmla="*/ 3174076 w 3174076"/>
              <a:gd name="connsiteY9" fmla="*/ 2312425 h 4351338"/>
              <a:gd name="connsiteX10" fmla="*/ 3174076 w 3174076"/>
              <a:gd name="connsiteY10" fmla="*/ 2890532 h 4351338"/>
              <a:gd name="connsiteX11" fmla="*/ 3174076 w 3174076"/>
              <a:gd name="connsiteY11" fmla="*/ 3425125 h 4351338"/>
              <a:gd name="connsiteX12" fmla="*/ 3174076 w 3174076"/>
              <a:gd name="connsiteY12" fmla="*/ 4351338 h 4351338"/>
              <a:gd name="connsiteX13" fmla="*/ 2475779 w 3174076"/>
              <a:gd name="connsiteY13" fmla="*/ 4351338 h 4351338"/>
              <a:gd name="connsiteX14" fmla="*/ 1809223 w 3174076"/>
              <a:gd name="connsiteY14" fmla="*/ 4351338 h 4351338"/>
              <a:gd name="connsiteX15" fmla="*/ 1206149 w 3174076"/>
              <a:gd name="connsiteY15" fmla="*/ 4351338 h 4351338"/>
              <a:gd name="connsiteX16" fmla="*/ 0 w 3174076"/>
              <a:gd name="connsiteY16" fmla="*/ 4351338 h 4351338"/>
              <a:gd name="connsiteX17" fmla="*/ 0 w 3174076"/>
              <a:gd name="connsiteY17" fmla="*/ 3642692 h 4351338"/>
              <a:gd name="connsiteX18" fmla="*/ 0 w 3174076"/>
              <a:gd name="connsiteY18" fmla="*/ 3151612 h 4351338"/>
              <a:gd name="connsiteX19" fmla="*/ 0 w 3174076"/>
              <a:gd name="connsiteY19" fmla="*/ 2486479 h 4351338"/>
              <a:gd name="connsiteX20" fmla="*/ 0 w 3174076"/>
              <a:gd name="connsiteY20" fmla="*/ 1995399 h 4351338"/>
              <a:gd name="connsiteX21" fmla="*/ 0 w 3174076"/>
              <a:gd name="connsiteY21" fmla="*/ 1286753 h 4351338"/>
              <a:gd name="connsiteX22" fmla="*/ 0 w 3174076"/>
              <a:gd name="connsiteY22" fmla="*/ 665133 h 4351338"/>
              <a:gd name="connsiteX23" fmla="*/ 0 w 3174076"/>
              <a:gd name="connsiteY23" fmla="*/ 0 h 4351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174076" h="4351338" fill="none" extrusionOk="0">
                <a:moveTo>
                  <a:pt x="0" y="0"/>
                </a:moveTo>
                <a:cubicBezTo>
                  <a:pt x="268416" y="-23827"/>
                  <a:pt x="352197" y="24648"/>
                  <a:pt x="539593" y="0"/>
                </a:cubicBezTo>
                <a:cubicBezTo>
                  <a:pt x="726989" y="-24648"/>
                  <a:pt x="971240" y="-20080"/>
                  <a:pt x="1079186" y="0"/>
                </a:cubicBezTo>
                <a:cubicBezTo>
                  <a:pt x="1187132" y="20080"/>
                  <a:pt x="1440798" y="-18762"/>
                  <a:pt x="1650520" y="0"/>
                </a:cubicBezTo>
                <a:cubicBezTo>
                  <a:pt x="1860242" y="18762"/>
                  <a:pt x="2083458" y="-8389"/>
                  <a:pt x="2253594" y="0"/>
                </a:cubicBezTo>
                <a:cubicBezTo>
                  <a:pt x="2423730" y="8389"/>
                  <a:pt x="2941083" y="-37671"/>
                  <a:pt x="3174076" y="0"/>
                </a:cubicBezTo>
                <a:cubicBezTo>
                  <a:pt x="3171503" y="328352"/>
                  <a:pt x="3162404" y="507417"/>
                  <a:pt x="3174076" y="708646"/>
                </a:cubicBezTo>
                <a:cubicBezTo>
                  <a:pt x="3185748" y="909875"/>
                  <a:pt x="3188485" y="1079887"/>
                  <a:pt x="3174076" y="1199726"/>
                </a:cubicBezTo>
                <a:cubicBezTo>
                  <a:pt x="3159667" y="1319565"/>
                  <a:pt x="3151895" y="1579508"/>
                  <a:pt x="3174076" y="1734319"/>
                </a:cubicBezTo>
                <a:cubicBezTo>
                  <a:pt x="3196257" y="1889130"/>
                  <a:pt x="3195829" y="2045705"/>
                  <a:pt x="3174076" y="2312425"/>
                </a:cubicBezTo>
                <a:cubicBezTo>
                  <a:pt x="3152323" y="2579145"/>
                  <a:pt x="3169865" y="2685824"/>
                  <a:pt x="3174076" y="2890532"/>
                </a:cubicBezTo>
                <a:cubicBezTo>
                  <a:pt x="3178287" y="3095240"/>
                  <a:pt x="3171104" y="3213803"/>
                  <a:pt x="3174076" y="3425125"/>
                </a:cubicBezTo>
                <a:cubicBezTo>
                  <a:pt x="3177048" y="3636447"/>
                  <a:pt x="3154403" y="4108609"/>
                  <a:pt x="3174076" y="4351338"/>
                </a:cubicBezTo>
                <a:cubicBezTo>
                  <a:pt x="3031832" y="4321705"/>
                  <a:pt x="2622579" y="4372546"/>
                  <a:pt x="2475779" y="4351338"/>
                </a:cubicBezTo>
                <a:cubicBezTo>
                  <a:pt x="2328979" y="4330130"/>
                  <a:pt x="2072231" y="4349691"/>
                  <a:pt x="1809223" y="4351338"/>
                </a:cubicBezTo>
                <a:cubicBezTo>
                  <a:pt x="1546215" y="4352985"/>
                  <a:pt x="1343102" y="4378518"/>
                  <a:pt x="1206149" y="4351338"/>
                </a:cubicBezTo>
                <a:cubicBezTo>
                  <a:pt x="1069196" y="4324158"/>
                  <a:pt x="376438" y="4330080"/>
                  <a:pt x="0" y="4351338"/>
                </a:cubicBezTo>
                <a:cubicBezTo>
                  <a:pt x="32564" y="4157387"/>
                  <a:pt x="11478" y="3815685"/>
                  <a:pt x="0" y="3642692"/>
                </a:cubicBezTo>
                <a:cubicBezTo>
                  <a:pt x="-11478" y="3469699"/>
                  <a:pt x="-17769" y="3356878"/>
                  <a:pt x="0" y="3151612"/>
                </a:cubicBezTo>
                <a:cubicBezTo>
                  <a:pt x="17769" y="2946346"/>
                  <a:pt x="12578" y="2797666"/>
                  <a:pt x="0" y="2486479"/>
                </a:cubicBezTo>
                <a:cubicBezTo>
                  <a:pt x="-12578" y="2175292"/>
                  <a:pt x="-9907" y="2104087"/>
                  <a:pt x="0" y="1995399"/>
                </a:cubicBezTo>
                <a:cubicBezTo>
                  <a:pt x="9907" y="1886711"/>
                  <a:pt x="11327" y="1512831"/>
                  <a:pt x="0" y="1286753"/>
                </a:cubicBezTo>
                <a:cubicBezTo>
                  <a:pt x="-11327" y="1060675"/>
                  <a:pt x="5859" y="832266"/>
                  <a:pt x="0" y="665133"/>
                </a:cubicBezTo>
                <a:cubicBezTo>
                  <a:pt x="-5859" y="498000"/>
                  <a:pt x="75" y="259686"/>
                  <a:pt x="0" y="0"/>
                </a:cubicBezTo>
                <a:close/>
              </a:path>
              <a:path w="3174076" h="4351338" stroke="0" extrusionOk="0">
                <a:moveTo>
                  <a:pt x="0" y="0"/>
                </a:moveTo>
                <a:cubicBezTo>
                  <a:pt x="238831" y="14723"/>
                  <a:pt x="480051" y="-10538"/>
                  <a:pt x="698297" y="0"/>
                </a:cubicBezTo>
                <a:cubicBezTo>
                  <a:pt x="916543" y="10538"/>
                  <a:pt x="1154726" y="13383"/>
                  <a:pt x="1301371" y="0"/>
                </a:cubicBezTo>
                <a:cubicBezTo>
                  <a:pt x="1448016" y="-13383"/>
                  <a:pt x="1807132" y="-30"/>
                  <a:pt x="1999668" y="0"/>
                </a:cubicBezTo>
                <a:cubicBezTo>
                  <a:pt x="2192204" y="30"/>
                  <a:pt x="2655866" y="13746"/>
                  <a:pt x="3174076" y="0"/>
                </a:cubicBezTo>
                <a:cubicBezTo>
                  <a:pt x="3154416" y="328479"/>
                  <a:pt x="3156727" y="507405"/>
                  <a:pt x="3174076" y="665133"/>
                </a:cubicBezTo>
                <a:cubicBezTo>
                  <a:pt x="3191425" y="822861"/>
                  <a:pt x="3193977" y="1042506"/>
                  <a:pt x="3174076" y="1199726"/>
                </a:cubicBezTo>
                <a:cubicBezTo>
                  <a:pt x="3154175" y="1356946"/>
                  <a:pt x="3183847" y="1517591"/>
                  <a:pt x="3174076" y="1821346"/>
                </a:cubicBezTo>
                <a:cubicBezTo>
                  <a:pt x="3164305" y="2125101"/>
                  <a:pt x="3194528" y="2073601"/>
                  <a:pt x="3174076" y="2312425"/>
                </a:cubicBezTo>
                <a:cubicBezTo>
                  <a:pt x="3153624" y="2551249"/>
                  <a:pt x="3185805" y="2772558"/>
                  <a:pt x="3174076" y="2934045"/>
                </a:cubicBezTo>
                <a:cubicBezTo>
                  <a:pt x="3162347" y="3095532"/>
                  <a:pt x="3155247" y="3369274"/>
                  <a:pt x="3174076" y="3599178"/>
                </a:cubicBezTo>
                <a:cubicBezTo>
                  <a:pt x="3192905" y="3829082"/>
                  <a:pt x="3154199" y="4122520"/>
                  <a:pt x="3174076" y="4351338"/>
                </a:cubicBezTo>
                <a:cubicBezTo>
                  <a:pt x="2875561" y="4332635"/>
                  <a:pt x="2778934" y="4334576"/>
                  <a:pt x="2571002" y="4351338"/>
                </a:cubicBezTo>
                <a:cubicBezTo>
                  <a:pt x="2363070" y="4368100"/>
                  <a:pt x="2267472" y="4359571"/>
                  <a:pt x="2031409" y="4351338"/>
                </a:cubicBezTo>
                <a:cubicBezTo>
                  <a:pt x="1795346" y="4343105"/>
                  <a:pt x="1673628" y="4348935"/>
                  <a:pt x="1396593" y="4351338"/>
                </a:cubicBezTo>
                <a:cubicBezTo>
                  <a:pt x="1119558" y="4353741"/>
                  <a:pt x="1036303" y="4351322"/>
                  <a:pt x="793519" y="4351338"/>
                </a:cubicBezTo>
                <a:cubicBezTo>
                  <a:pt x="550735" y="4351354"/>
                  <a:pt x="330547" y="4384738"/>
                  <a:pt x="0" y="4351338"/>
                </a:cubicBezTo>
                <a:cubicBezTo>
                  <a:pt x="12507" y="4129693"/>
                  <a:pt x="4998" y="4047075"/>
                  <a:pt x="0" y="3860258"/>
                </a:cubicBezTo>
                <a:cubicBezTo>
                  <a:pt x="-4998" y="3673441"/>
                  <a:pt x="3114" y="3407381"/>
                  <a:pt x="0" y="3151612"/>
                </a:cubicBezTo>
                <a:cubicBezTo>
                  <a:pt x="-3114" y="2895843"/>
                  <a:pt x="16768" y="2799560"/>
                  <a:pt x="0" y="2617019"/>
                </a:cubicBezTo>
                <a:cubicBezTo>
                  <a:pt x="-16768" y="2434478"/>
                  <a:pt x="-28652" y="2250010"/>
                  <a:pt x="0" y="1908373"/>
                </a:cubicBezTo>
                <a:cubicBezTo>
                  <a:pt x="28652" y="1566736"/>
                  <a:pt x="-2930" y="1442324"/>
                  <a:pt x="0" y="1199726"/>
                </a:cubicBezTo>
                <a:cubicBezTo>
                  <a:pt x="2930" y="957128"/>
                  <a:pt x="8576" y="401800"/>
                  <a:pt x="0" y="0"/>
                </a:cubicBezTo>
                <a:close/>
              </a:path>
            </a:pathLst>
          </a:custGeom>
          <a:solidFill>
            <a:srgbClr val="E2EEBE"/>
          </a:solidFill>
          <a:ln w="19050" cap="sq">
            <a:solidFill>
              <a:srgbClr val="466318"/>
            </a:solidFill>
            <a:extLst>
              <a:ext uri="{C807C97D-BFC1-408E-A445-0C87EB9F89A2}">
                <ask:lineSketchStyleProps xmlns:ask="http://schemas.microsoft.com/office/drawing/2018/sketchyshapes" sd="809461488">
                  <ask:type>
                    <ask:lineSketchFreehand/>
                  </ask:type>
                </ask:lineSketchStyleProps>
              </a:ext>
            </a:extLst>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 Placeholder 12">
            <a:extLst>
              <a:ext uri="{FF2B5EF4-FFF2-40B4-BE49-F238E27FC236}">
                <a16:creationId xmlns:a16="http://schemas.microsoft.com/office/drawing/2014/main" id="{6EB070F2-6F26-BF10-67CE-69E180ABB023}"/>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8" name="Text Placeholder 5">
            <a:extLst>
              <a:ext uri="{FF2B5EF4-FFF2-40B4-BE49-F238E27FC236}">
                <a16:creationId xmlns:a16="http://schemas.microsoft.com/office/drawing/2014/main" id="{78F13B2F-E75D-A0E3-4CBA-ECA797356F77}"/>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Tree>
    <p:extLst>
      <p:ext uri="{BB962C8B-B14F-4D97-AF65-F5344CB8AC3E}">
        <p14:creationId xmlns:p14="http://schemas.microsoft.com/office/powerpoint/2010/main" val="26815807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solida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DC2ED04E-677C-C92B-8D41-838378B5328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E53E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4" name="Text Placeholder 12">
            <a:extLst>
              <a:ext uri="{FF2B5EF4-FFF2-40B4-BE49-F238E27FC236}">
                <a16:creationId xmlns:a16="http://schemas.microsoft.com/office/drawing/2014/main" id="{EBB2B898-75E4-BA92-0EDE-F8F75E140AC5}"/>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520476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esson paus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50E12BB-9714-8016-5459-5843FDB8A246}"/>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7" name="Footer Placeholder 4">
            <a:extLst>
              <a:ext uri="{FF2B5EF4-FFF2-40B4-BE49-F238E27FC236}">
                <a16:creationId xmlns:a16="http://schemas.microsoft.com/office/drawing/2014/main" id="{1FE61FDA-5E2B-208F-5A20-01FC775E7B9F}"/>
              </a:ext>
            </a:extLst>
          </p:cNvPr>
          <p:cNvSpPr txBox="1">
            <a:spLocks/>
          </p:cNvSpPr>
          <p:nvPr userDrawn="1"/>
        </p:nvSpPr>
        <p:spPr>
          <a:xfrm>
            <a:off x="40386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2, March 2025</a:t>
            </a:r>
            <a:endParaRPr lang="en-GB"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8286B998-0103-C1DB-8E36-C20883F41150}"/>
              </a:ext>
            </a:extLst>
          </p:cNvPr>
          <p:cNvSpPr>
            <a:spLocks noGrp="1"/>
          </p:cNvSpPr>
          <p:nvPr>
            <p:ph type="ctrTitle"/>
          </p:nvPr>
        </p:nvSpPr>
        <p:spPr>
          <a:xfrm>
            <a:off x="1524000" y="3835106"/>
            <a:ext cx="9144000" cy="875845"/>
          </a:xfrm>
        </p:spPr>
        <p:txBody>
          <a:bodyPr anchor="b" anchorCtr="0">
            <a:noAutofit/>
          </a:bodyPr>
          <a:lstStyle>
            <a:lvl1pPr algn="ctr">
              <a:defRPr sz="5200" b="1">
                <a:solidFill>
                  <a:srgbClr val="466318"/>
                </a:solidFill>
                <a:latin typeface="Arial" panose="020B0604020202020204" pitchFamily="34" charset="0"/>
                <a:cs typeface="Arial" panose="020B0604020202020204" pitchFamily="34" charset="0"/>
              </a:defRPr>
            </a:lvl1pPr>
          </a:lstStyle>
          <a:p>
            <a:r>
              <a:rPr lang="en-US" dirty="0"/>
              <a:t>Click to edit Master title style</a:t>
            </a:r>
            <a:endParaRPr lang="en-GB" dirty="0"/>
          </a:p>
        </p:txBody>
      </p:sp>
      <p:sp>
        <p:nvSpPr>
          <p:cNvPr id="8" name="Subtitle 2">
            <a:extLst>
              <a:ext uri="{FF2B5EF4-FFF2-40B4-BE49-F238E27FC236}">
                <a16:creationId xmlns:a16="http://schemas.microsoft.com/office/drawing/2014/main" id="{EBB64C23-83AF-58AF-1D04-EC58CEEB9640}"/>
              </a:ext>
            </a:extLst>
          </p:cNvPr>
          <p:cNvSpPr>
            <a:spLocks noGrp="1"/>
          </p:cNvSpPr>
          <p:nvPr>
            <p:ph type="subTitle" idx="1"/>
          </p:nvPr>
        </p:nvSpPr>
        <p:spPr>
          <a:xfrm>
            <a:off x="1524000" y="4903189"/>
            <a:ext cx="9144000" cy="1316636"/>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10" name="Picture 9" descr="A picture containing screenshot, graphics, pattern, circle&#10;&#10;Description automatically generated">
            <a:extLst>
              <a:ext uri="{FF2B5EF4-FFF2-40B4-BE49-F238E27FC236}">
                <a16:creationId xmlns:a16="http://schemas.microsoft.com/office/drawing/2014/main" id="{6723EEDC-DC11-DDA5-E851-4106E4382836}"/>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9483453" y="491318"/>
            <a:ext cx="2178305" cy="914500"/>
          </a:xfrm>
          <a:prstGeom prst="rect">
            <a:avLst/>
          </a:prstGeom>
        </p:spPr>
      </p:pic>
    </p:spTree>
    <p:extLst>
      <p:ext uri="{BB962C8B-B14F-4D97-AF65-F5344CB8AC3E}">
        <p14:creationId xmlns:p14="http://schemas.microsoft.com/office/powerpoint/2010/main" val="4093470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_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200" y="1825625"/>
            <a:ext cx="64008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Footer Placeholder 4">
            <a:extLst>
              <a:ext uri="{FF2B5EF4-FFF2-40B4-BE49-F238E27FC236}">
                <a16:creationId xmlns:a16="http://schemas.microsoft.com/office/drawing/2014/main" id="{DC2ED04E-677C-C92B-8D41-838378B5328C}"/>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9" name="Text Placeholder 8">
            <a:extLst>
              <a:ext uri="{FF2B5EF4-FFF2-40B4-BE49-F238E27FC236}">
                <a16:creationId xmlns:a16="http://schemas.microsoft.com/office/drawing/2014/main" id="{A5DD11EB-73B6-9FA1-9358-3BB8241E05F7}"/>
              </a:ext>
            </a:extLst>
          </p:cNvPr>
          <p:cNvSpPr>
            <a:spLocks noGrp="1"/>
          </p:cNvSpPr>
          <p:nvPr>
            <p:ph type="body" sz="quarter" idx="10"/>
          </p:nvPr>
        </p:nvSpPr>
        <p:spPr>
          <a:xfrm>
            <a:off x="7530353" y="1825625"/>
            <a:ext cx="3823447" cy="4351338"/>
          </a:xfrm>
          <a:solidFill>
            <a:schemeClr val="bg1"/>
          </a:solidFill>
          <a:ln w="28575">
            <a:solidFill>
              <a:srgbClr val="88A2FF"/>
            </a:solidFill>
          </a:ln>
        </p:spPr>
        <p:txBody>
          <a:bodyPr lIns="180000" tIns="144000" rIns="180000" bIns="144000">
            <a:noAutofit/>
          </a:bodyPr>
          <a:lstStyle>
            <a:lvl1pPr marL="0" indent="0">
              <a:buNone/>
              <a:defRPr sz="1800"/>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edit Master text styles</a:t>
            </a:r>
          </a:p>
        </p:txBody>
      </p:sp>
      <p:sp>
        <p:nvSpPr>
          <p:cNvPr id="10" name="Text Placeholder 5">
            <a:extLst>
              <a:ext uri="{FF2B5EF4-FFF2-40B4-BE49-F238E27FC236}">
                <a16:creationId xmlns:a16="http://schemas.microsoft.com/office/drawing/2014/main" id="{FF5D3C5C-5B7F-CBEB-FEEC-39FE9832DEA5}"/>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11" name="Text Placeholder 12">
            <a:extLst>
              <a:ext uri="{FF2B5EF4-FFF2-40B4-BE49-F238E27FC236}">
                <a16:creationId xmlns:a16="http://schemas.microsoft.com/office/drawing/2014/main" id="{35391365-8BD4-3948-009B-4610525006BF}"/>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2946103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_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solidFill>
            <a:srgbClr val="E2EEBE"/>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927FA953-FAA1-35E6-D6EB-E529BDA03F7B}"/>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1024470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_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xfrm>
            <a:off x="838199" y="1825625"/>
            <a:ext cx="5921829" cy="4351338"/>
          </a:xfrm>
          <a:solidFill>
            <a:srgbClr val="E2EEBE"/>
          </a:solidFill>
        </p:spPr>
        <p:txBody>
          <a:bodyPr lIns="180000" tIns="180000" rIns="180000" bIns="18000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6" name="Text Placeholder 5">
            <a:extLst>
              <a:ext uri="{FF2B5EF4-FFF2-40B4-BE49-F238E27FC236}">
                <a16:creationId xmlns:a16="http://schemas.microsoft.com/office/drawing/2014/main" id="{D3389DC1-D122-5083-AC82-273A6F5C1A1E}"/>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Picture Placeholder 6">
            <a:extLst>
              <a:ext uri="{FF2B5EF4-FFF2-40B4-BE49-F238E27FC236}">
                <a16:creationId xmlns:a16="http://schemas.microsoft.com/office/drawing/2014/main" id="{42D77770-603A-956D-71F8-59FAB1C35913}"/>
              </a:ext>
            </a:extLst>
          </p:cNvPr>
          <p:cNvSpPr>
            <a:spLocks noGrp="1"/>
          </p:cNvSpPr>
          <p:nvPr>
            <p:ph type="pic" sz="quarter" idx="15"/>
          </p:nvPr>
        </p:nvSpPr>
        <p:spPr>
          <a:xfrm>
            <a:off x="6989083" y="1825625"/>
            <a:ext cx="4364717" cy="4351338"/>
          </a:xfrm>
        </p:spPr>
        <p:txBody>
          <a:bodyPr/>
          <a:lstStyle/>
          <a:p>
            <a:endParaRPr lang="en-GB"/>
          </a:p>
        </p:txBody>
      </p:sp>
      <p:sp>
        <p:nvSpPr>
          <p:cNvPr id="8" name="Text Placeholder 12">
            <a:extLst>
              <a:ext uri="{FF2B5EF4-FFF2-40B4-BE49-F238E27FC236}">
                <a16:creationId xmlns:a16="http://schemas.microsoft.com/office/drawing/2014/main" id="{75581552-1077-6B8E-2257-50FA83522134}"/>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2421874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_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871D481-6A8A-F2BA-8418-1DA536508979}"/>
              </a:ext>
            </a:extLst>
          </p:cNvPr>
          <p:cNvSpPr>
            <a:spLocks noGrp="1"/>
          </p:cNvSpPr>
          <p:nvPr>
            <p:ph idx="1"/>
          </p:nvPr>
        </p:nvSpPr>
        <p:spPr>
          <a:noFill/>
          <a:ln w="28575">
            <a:solidFill>
              <a:srgbClr val="E2EEBE"/>
            </a:solidFill>
          </a:ln>
        </p:spPr>
        <p:txBody>
          <a:bodyPr lIns="180000" tIns="180000" rIns="180000" bIns="18000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Footer Placeholder 4">
            <a:extLst>
              <a:ext uri="{FF2B5EF4-FFF2-40B4-BE49-F238E27FC236}">
                <a16:creationId xmlns:a16="http://schemas.microsoft.com/office/drawing/2014/main" id="{F886DD7F-EBE6-95A7-5C4D-FB522DE24B7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6" name="Text Placeholder 5">
            <a:extLst>
              <a:ext uri="{FF2B5EF4-FFF2-40B4-BE49-F238E27FC236}">
                <a16:creationId xmlns:a16="http://schemas.microsoft.com/office/drawing/2014/main" id="{6456402D-9FD0-4E90-15E7-18D5BE698653}"/>
              </a:ext>
            </a:extLst>
          </p:cNvPr>
          <p:cNvSpPr>
            <a:spLocks noGrp="1"/>
          </p:cNvSpPr>
          <p:nvPr>
            <p:ph type="body" sz="quarter" idx="14"/>
          </p:nvPr>
        </p:nvSpPr>
        <p:spPr>
          <a:xfrm>
            <a:off x="9973929" y="162686"/>
            <a:ext cx="2078545" cy="365125"/>
          </a:xfrm>
          <a:prstGeom prst="flowChartAlternateProcess">
            <a:avLst/>
          </a:prstGeom>
          <a:solidFill>
            <a:srgbClr val="88A2FF"/>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7" name="Text Placeholder 12">
            <a:extLst>
              <a:ext uri="{FF2B5EF4-FFF2-40B4-BE49-F238E27FC236}">
                <a16:creationId xmlns:a16="http://schemas.microsoft.com/office/drawing/2014/main" id="{EB95CEFE-2254-582E-AA71-BEC4140C9F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4062100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ctivity_video">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4" name="Footer Placeholder 4">
            <a:extLst>
              <a:ext uri="{FF2B5EF4-FFF2-40B4-BE49-F238E27FC236}">
                <a16:creationId xmlns:a16="http://schemas.microsoft.com/office/drawing/2014/main" id="{42B8CCDF-DB6F-8C00-F908-1C017D9AF93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Media Placeholder 9">
            <a:extLst>
              <a:ext uri="{FF2B5EF4-FFF2-40B4-BE49-F238E27FC236}">
                <a16:creationId xmlns:a16="http://schemas.microsoft.com/office/drawing/2014/main" id="{FF4CE65D-1F3E-DDCA-DFC3-AD627D0C9554}"/>
              </a:ext>
            </a:extLst>
          </p:cNvPr>
          <p:cNvSpPr>
            <a:spLocks noGrp="1"/>
          </p:cNvSpPr>
          <p:nvPr>
            <p:ph type="media" sz="quarter" idx="12"/>
          </p:nvPr>
        </p:nvSpPr>
        <p:spPr>
          <a:xfrm>
            <a:off x="1345277" y="1825625"/>
            <a:ext cx="2863468" cy="2014538"/>
          </a:xfrm>
        </p:spPr>
        <p:txBody>
          <a:bodyPr/>
          <a:lstStyle/>
          <a:p>
            <a:endParaRPr lang="en-GB"/>
          </a:p>
        </p:txBody>
      </p:sp>
      <p:sp>
        <p:nvSpPr>
          <p:cNvPr id="4" name="Media Placeholder 9">
            <a:extLst>
              <a:ext uri="{FF2B5EF4-FFF2-40B4-BE49-F238E27FC236}">
                <a16:creationId xmlns:a16="http://schemas.microsoft.com/office/drawing/2014/main" id="{E1343224-FEC4-DC11-C663-18376AA79055}"/>
              </a:ext>
            </a:extLst>
          </p:cNvPr>
          <p:cNvSpPr>
            <a:spLocks noGrp="1"/>
          </p:cNvSpPr>
          <p:nvPr>
            <p:ph type="media" sz="quarter" idx="16"/>
          </p:nvPr>
        </p:nvSpPr>
        <p:spPr>
          <a:xfrm>
            <a:off x="4913252" y="1825625"/>
            <a:ext cx="2868020" cy="2014538"/>
          </a:xfrm>
        </p:spPr>
        <p:txBody>
          <a:bodyPr/>
          <a:lstStyle/>
          <a:p>
            <a:endParaRPr lang="en-GB" dirty="0"/>
          </a:p>
        </p:txBody>
      </p:sp>
      <p:sp>
        <p:nvSpPr>
          <p:cNvPr id="9" name="Media Placeholder 9">
            <a:extLst>
              <a:ext uri="{FF2B5EF4-FFF2-40B4-BE49-F238E27FC236}">
                <a16:creationId xmlns:a16="http://schemas.microsoft.com/office/drawing/2014/main" id="{5906E010-8129-32F5-C16B-952078949CB7}"/>
              </a:ext>
            </a:extLst>
          </p:cNvPr>
          <p:cNvSpPr>
            <a:spLocks noGrp="1"/>
          </p:cNvSpPr>
          <p:nvPr>
            <p:ph type="media" sz="quarter" idx="17"/>
          </p:nvPr>
        </p:nvSpPr>
        <p:spPr>
          <a:xfrm>
            <a:off x="8485779" y="1825625"/>
            <a:ext cx="2868020" cy="2014538"/>
          </a:xfrm>
        </p:spPr>
        <p:txBody>
          <a:bodyPr/>
          <a:lstStyle/>
          <a:p>
            <a:endParaRPr lang="en-GB"/>
          </a:p>
        </p:txBody>
      </p:sp>
      <p:sp>
        <p:nvSpPr>
          <p:cNvPr id="11" name="Media Placeholder 9">
            <a:extLst>
              <a:ext uri="{FF2B5EF4-FFF2-40B4-BE49-F238E27FC236}">
                <a16:creationId xmlns:a16="http://schemas.microsoft.com/office/drawing/2014/main" id="{67E0326F-2B5D-F940-6B07-2040CD364126}"/>
              </a:ext>
            </a:extLst>
          </p:cNvPr>
          <p:cNvSpPr>
            <a:spLocks noGrp="1"/>
          </p:cNvSpPr>
          <p:nvPr>
            <p:ph type="media" sz="quarter" idx="18"/>
          </p:nvPr>
        </p:nvSpPr>
        <p:spPr>
          <a:xfrm>
            <a:off x="3128522" y="4046026"/>
            <a:ext cx="2869506" cy="2014538"/>
          </a:xfrm>
        </p:spPr>
        <p:txBody>
          <a:bodyPr/>
          <a:lstStyle/>
          <a:p>
            <a:endParaRPr lang="en-GB" dirty="0"/>
          </a:p>
        </p:txBody>
      </p:sp>
      <p:sp>
        <p:nvSpPr>
          <p:cNvPr id="15" name="Media Placeholder 9">
            <a:extLst>
              <a:ext uri="{FF2B5EF4-FFF2-40B4-BE49-F238E27FC236}">
                <a16:creationId xmlns:a16="http://schemas.microsoft.com/office/drawing/2014/main" id="{77B97025-398A-2411-8139-584808243C23}"/>
              </a:ext>
            </a:extLst>
          </p:cNvPr>
          <p:cNvSpPr>
            <a:spLocks noGrp="1"/>
          </p:cNvSpPr>
          <p:nvPr>
            <p:ph type="media" sz="quarter" idx="19"/>
          </p:nvPr>
        </p:nvSpPr>
        <p:spPr>
          <a:xfrm>
            <a:off x="6701049" y="4046026"/>
            <a:ext cx="2869506" cy="2014538"/>
          </a:xfrm>
        </p:spPr>
        <p:txBody>
          <a:bodyPr/>
          <a:lstStyle/>
          <a:p>
            <a:endParaRPr lang="en-GB"/>
          </a:p>
        </p:txBody>
      </p:sp>
      <p:sp>
        <p:nvSpPr>
          <p:cNvPr id="16" name="Oval 15">
            <a:extLst>
              <a:ext uri="{FF2B5EF4-FFF2-40B4-BE49-F238E27FC236}">
                <a16:creationId xmlns:a16="http://schemas.microsoft.com/office/drawing/2014/main" id="{9E71D4DB-7805-4FB7-6863-4E593E8FDD1A}"/>
              </a:ext>
            </a:extLst>
          </p:cNvPr>
          <p:cNvSpPr/>
          <p:nvPr userDrawn="1"/>
        </p:nvSpPr>
        <p:spPr>
          <a:xfrm>
            <a:off x="838200" y="1825625"/>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1</a:t>
            </a:r>
          </a:p>
        </p:txBody>
      </p:sp>
      <p:sp>
        <p:nvSpPr>
          <p:cNvPr id="17" name="Oval 16">
            <a:extLst>
              <a:ext uri="{FF2B5EF4-FFF2-40B4-BE49-F238E27FC236}">
                <a16:creationId xmlns:a16="http://schemas.microsoft.com/office/drawing/2014/main" id="{1783CDFB-2601-E6DF-815A-D5F9320CFD14}"/>
              </a:ext>
            </a:extLst>
          </p:cNvPr>
          <p:cNvSpPr/>
          <p:nvPr userDrawn="1"/>
        </p:nvSpPr>
        <p:spPr>
          <a:xfrm>
            <a:off x="4406175" y="1825625"/>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2</a:t>
            </a:r>
          </a:p>
        </p:txBody>
      </p:sp>
      <p:sp>
        <p:nvSpPr>
          <p:cNvPr id="18" name="Oval 17">
            <a:extLst>
              <a:ext uri="{FF2B5EF4-FFF2-40B4-BE49-F238E27FC236}">
                <a16:creationId xmlns:a16="http://schemas.microsoft.com/office/drawing/2014/main" id="{A6276721-4429-0704-C4CE-7A43F571760F}"/>
              </a:ext>
            </a:extLst>
          </p:cNvPr>
          <p:cNvSpPr/>
          <p:nvPr userDrawn="1"/>
        </p:nvSpPr>
        <p:spPr>
          <a:xfrm>
            <a:off x="7983254" y="1825625"/>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3</a:t>
            </a:r>
          </a:p>
        </p:txBody>
      </p:sp>
      <p:sp>
        <p:nvSpPr>
          <p:cNvPr id="19" name="Oval 18">
            <a:extLst>
              <a:ext uri="{FF2B5EF4-FFF2-40B4-BE49-F238E27FC236}">
                <a16:creationId xmlns:a16="http://schemas.microsoft.com/office/drawing/2014/main" id="{0727038A-6470-D99B-4555-F91D93131CC0}"/>
              </a:ext>
            </a:extLst>
          </p:cNvPr>
          <p:cNvSpPr/>
          <p:nvPr userDrawn="1"/>
        </p:nvSpPr>
        <p:spPr>
          <a:xfrm>
            <a:off x="2621445" y="4046026"/>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4</a:t>
            </a:r>
          </a:p>
        </p:txBody>
      </p:sp>
      <p:sp>
        <p:nvSpPr>
          <p:cNvPr id="20" name="Oval 19">
            <a:extLst>
              <a:ext uri="{FF2B5EF4-FFF2-40B4-BE49-F238E27FC236}">
                <a16:creationId xmlns:a16="http://schemas.microsoft.com/office/drawing/2014/main" id="{6EB21FDD-D444-068F-F9BE-3B5603BFD79E}"/>
              </a:ext>
            </a:extLst>
          </p:cNvPr>
          <p:cNvSpPr/>
          <p:nvPr userDrawn="1"/>
        </p:nvSpPr>
        <p:spPr>
          <a:xfrm>
            <a:off x="6193974" y="4046026"/>
            <a:ext cx="507077" cy="507077"/>
          </a:xfrm>
          <a:prstGeom prst="ellipse">
            <a:avLst/>
          </a:prstGeom>
          <a:solidFill>
            <a:srgbClr val="46631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1312256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Activity_video+caption">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84CE04A-DDCC-591C-6176-D8C409627AF1}"/>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2" name="Title 1">
            <a:extLst>
              <a:ext uri="{FF2B5EF4-FFF2-40B4-BE49-F238E27FC236}">
                <a16:creationId xmlns:a16="http://schemas.microsoft.com/office/drawing/2014/main" id="{7AE28D89-88F2-7B76-6175-229131C1038B}"/>
              </a:ext>
            </a:extLst>
          </p:cNvPr>
          <p:cNvSpPr>
            <a:spLocks noGrp="1"/>
          </p:cNvSpPr>
          <p:nvPr>
            <p:ph type="title"/>
          </p:nvPr>
        </p:nvSpPr>
        <p:spPr/>
        <p:txBody>
          <a:bodyPr/>
          <a:lstStyle/>
          <a:p>
            <a:r>
              <a:rPr lang="en-US"/>
              <a:t>Click to edit Master title style</a:t>
            </a:r>
            <a:endParaRPr lang="en-GB"/>
          </a:p>
        </p:txBody>
      </p:sp>
      <p:sp>
        <p:nvSpPr>
          <p:cNvPr id="14" name="Footer Placeholder 4">
            <a:extLst>
              <a:ext uri="{FF2B5EF4-FFF2-40B4-BE49-F238E27FC236}">
                <a16:creationId xmlns:a16="http://schemas.microsoft.com/office/drawing/2014/main" id="{42B8CCDF-DB6F-8C00-F908-1C017D9AF93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7" name="Text Placeholder 12">
            <a:extLst>
              <a:ext uri="{FF2B5EF4-FFF2-40B4-BE49-F238E27FC236}">
                <a16:creationId xmlns:a16="http://schemas.microsoft.com/office/drawing/2014/main" id="{2528ACA5-1D17-0F9C-8E33-B422C18BAE2D}"/>
              </a:ext>
            </a:extLst>
          </p:cNvPr>
          <p:cNvSpPr>
            <a:spLocks noGrp="1"/>
          </p:cNvSpPr>
          <p:nvPr>
            <p:ph type="body" sz="quarter" idx="15"/>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
        <p:nvSpPr>
          <p:cNvPr id="3" name="Media Placeholder 9">
            <a:extLst>
              <a:ext uri="{FF2B5EF4-FFF2-40B4-BE49-F238E27FC236}">
                <a16:creationId xmlns:a16="http://schemas.microsoft.com/office/drawing/2014/main" id="{092FE5E2-F98A-01C3-3E69-D46BAE20DA3D}"/>
              </a:ext>
            </a:extLst>
          </p:cNvPr>
          <p:cNvSpPr>
            <a:spLocks noGrp="1"/>
          </p:cNvSpPr>
          <p:nvPr>
            <p:ph type="media" sz="quarter" idx="12"/>
          </p:nvPr>
        </p:nvSpPr>
        <p:spPr>
          <a:xfrm>
            <a:off x="838200" y="1825625"/>
            <a:ext cx="10515600" cy="3714142"/>
          </a:xfrm>
        </p:spPr>
        <p:txBody>
          <a:bodyPr/>
          <a:lstStyle/>
          <a:p>
            <a:endParaRPr lang="en-GB"/>
          </a:p>
        </p:txBody>
      </p:sp>
      <p:sp>
        <p:nvSpPr>
          <p:cNvPr id="4" name="Content Placeholder 2">
            <a:extLst>
              <a:ext uri="{FF2B5EF4-FFF2-40B4-BE49-F238E27FC236}">
                <a16:creationId xmlns:a16="http://schemas.microsoft.com/office/drawing/2014/main" id="{670E205A-90C6-9B1A-EE2A-91B43E15ABE6}"/>
              </a:ext>
            </a:extLst>
          </p:cNvPr>
          <p:cNvSpPr>
            <a:spLocks noGrp="1"/>
          </p:cNvSpPr>
          <p:nvPr>
            <p:ph idx="1"/>
          </p:nvPr>
        </p:nvSpPr>
        <p:spPr>
          <a:xfrm>
            <a:off x="838199" y="5744095"/>
            <a:ext cx="10515599" cy="432867"/>
          </a:xfrm>
        </p:spPr>
        <p:txBody>
          <a:bodyPr>
            <a:normAutofit/>
          </a:bodyPr>
          <a:lstStyle>
            <a:lvl1pPr marL="0" indent="0">
              <a:buNone/>
              <a:defRPr sz="1800"/>
            </a:lvl1pPr>
          </a:lstStyle>
          <a:p>
            <a:pPr lvl="0"/>
            <a:r>
              <a:rPr lang="en-US" dirty="0"/>
              <a:t>Click to edit Master text styles</a:t>
            </a:r>
          </a:p>
        </p:txBody>
      </p:sp>
    </p:spTree>
    <p:extLst>
      <p:ext uri="{BB962C8B-B14F-4D97-AF65-F5344CB8AC3E}">
        <p14:creationId xmlns:p14="http://schemas.microsoft.com/office/powerpoint/2010/main" val="405848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ctivity_questions">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3D8E80ED-875C-C9DC-352C-5F92FA6F5DC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1" r="61979"/>
          <a:stretch/>
        </p:blipFill>
        <p:spPr>
          <a:xfrm>
            <a:off x="7556311" y="1"/>
            <a:ext cx="4635689" cy="6857999"/>
          </a:xfrm>
          <a:prstGeom prst="rect">
            <a:avLst/>
          </a:prstGeom>
        </p:spPr>
      </p:pic>
      <p:sp>
        <p:nvSpPr>
          <p:cNvPr id="2" name="Title 1">
            <a:extLst>
              <a:ext uri="{FF2B5EF4-FFF2-40B4-BE49-F238E27FC236}">
                <a16:creationId xmlns:a16="http://schemas.microsoft.com/office/drawing/2014/main" id="{6F9BF35E-4FF2-56EA-FEEA-82EBBA1503FF}"/>
              </a:ext>
            </a:extLst>
          </p:cNvPr>
          <p:cNvSpPr>
            <a:spLocks noGrp="1"/>
          </p:cNvSpPr>
          <p:nvPr>
            <p:ph type="title"/>
          </p:nvPr>
        </p:nvSpPr>
        <p:spPr/>
        <p:txBody>
          <a:body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EF412059-CE26-DF3F-AEE5-9C0A0884B475}"/>
              </a:ext>
            </a:extLst>
          </p:cNvPr>
          <p:cNvSpPr>
            <a:spLocks noGrp="1"/>
          </p:cNvSpPr>
          <p:nvPr>
            <p:ph sz="half" idx="1"/>
          </p:nvPr>
        </p:nvSpPr>
        <p:spPr>
          <a:xfrm>
            <a:off x="838199" y="1825625"/>
            <a:ext cx="64008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Footer Placeholder 4">
            <a:extLst>
              <a:ext uri="{FF2B5EF4-FFF2-40B4-BE49-F238E27FC236}">
                <a16:creationId xmlns:a16="http://schemas.microsoft.com/office/drawing/2014/main" id="{5A4879B2-B6EE-DE7B-2C83-25EEB102F0BB}"/>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2025</a:t>
            </a:r>
          </a:p>
          <a:p>
            <a:pPr marL="0" marR="0" lvl="0" indent="0" algn="r" defTabSz="914400" rtl="0" eaLnBrk="1" fontAlgn="auto" latinLnBrk="0" hangingPunct="1">
              <a:lnSpc>
                <a:spcPct val="100000"/>
              </a:lnSpc>
              <a:spcBef>
                <a:spcPts val="0"/>
              </a:spcBef>
              <a:spcAft>
                <a:spcPts val="0"/>
              </a:spcAft>
              <a:buClrTx/>
              <a:buSzTx/>
              <a:buFontTx/>
              <a:buNone/>
              <a:tabLst/>
              <a:defRPr/>
            </a:pPr>
            <a:r>
              <a:rPr lang="en-GB" dirty="0">
                <a:latin typeface="Arial" panose="020B0604020202020204" pitchFamily="34" charset="0"/>
                <a:cs typeface="Arial" panose="020B0604020202020204" pitchFamily="34" charset="0"/>
              </a:rPr>
              <a:t>Version 2, March 2025</a:t>
            </a:r>
          </a:p>
        </p:txBody>
      </p:sp>
      <p:sp>
        <p:nvSpPr>
          <p:cNvPr id="4" name="Text Placeholder 5">
            <a:extLst>
              <a:ext uri="{FF2B5EF4-FFF2-40B4-BE49-F238E27FC236}">
                <a16:creationId xmlns:a16="http://schemas.microsoft.com/office/drawing/2014/main" id="{56F986DF-3D2A-678C-B7BA-42B8340E3DC4}"/>
              </a:ext>
            </a:extLst>
          </p:cNvPr>
          <p:cNvSpPr>
            <a:spLocks noGrp="1"/>
          </p:cNvSpPr>
          <p:nvPr>
            <p:ph type="body" sz="quarter" idx="14"/>
          </p:nvPr>
        </p:nvSpPr>
        <p:spPr>
          <a:xfrm>
            <a:off x="9973929" y="162686"/>
            <a:ext cx="2078545" cy="365125"/>
          </a:xfrm>
          <a:prstGeom prst="flowChartAlternateProcess">
            <a:avLst/>
          </a:prstGeom>
          <a:solidFill>
            <a:srgbClr val="F1995D"/>
          </a:solidFill>
        </p:spPr>
        <p:txBody>
          <a:bodyPr>
            <a:noAutofit/>
          </a:bodyPr>
          <a:lstStyle>
            <a:lvl1pPr marL="0" indent="0">
              <a:buNone/>
              <a:defRPr sz="1400" b="1">
                <a:solidFill>
                  <a:srgbClr val="FFFFFF"/>
                </a:solidFill>
                <a:latin typeface="Arial Narrow" panose="020B0606020202030204" pitchFamily="34" charset="0"/>
              </a:defRPr>
            </a:lvl1pPr>
            <a:lvl2pPr marL="457200" indent="0">
              <a:buNone/>
              <a:defRPr sz="1400" b="1">
                <a:solidFill>
                  <a:srgbClr val="FFFFFF"/>
                </a:solidFill>
                <a:latin typeface="Arial Narrow" panose="020B0606020202030204" pitchFamily="34" charset="0"/>
              </a:defRPr>
            </a:lvl2pPr>
            <a:lvl3pPr marL="914400" indent="0">
              <a:buNone/>
              <a:defRPr sz="1400" b="1">
                <a:solidFill>
                  <a:srgbClr val="FFFFFF"/>
                </a:solidFill>
                <a:latin typeface="Arial Narrow" panose="020B0606020202030204" pitchFamily="34" charset="0"/>
              </a:defRPr>
            </a:lvl3pPr>
            <a:lvl4pPr marL="1371600" indent="0">
              <a:buNone/>
              <a:defRPr sz="1400" b="1">
                <a:solidFill>
                  <a:srgbClr val="FFFFFF"/>
                </a:solidFill>
                <a:latin typeface="Arial Narrow" panose="020B0606020202030204" pitchFamily="34" charset="0"/>
              </a:defRPr>
            </a:lvl4pPr>
            <a:lvl5pPr marL="1828800" indent="0">
              <a:buNone/>
              <a:defRPr sz="1400" b="1">
                <a:solidFill>
                  <a:srgbClr val="FFFFFF"/>
                </a:solidFill>
                <a:latin typeface="Arial Narrow" panose="020B0606020202030204" pitchFamily="34" charset="0"/>
              </a:defRPr>
            </a:lvl5pPr>
          </a:lstStyle>
          <a:p>
            <a:pPr lvl="0"/>
            <a:r>
              <a:rPr lang="en-US" dirty="0"/>
              <a:t>Click to edit Master text styles</a:t>
            </a:r>
          </a:p>
        </p:txBody>
      </p:sp>
      <p:sp>
        <p:nvSpPr>
          <p:cNvPr id="5" name="Text Placeholder 12">
            <a:extLst>
              <a:ext uri="{FF2B5EF4-FFF2-40B4-BE49-F238E27FC236}">
                <a16:creationId xmlns:a16="http://schemas.microsoft.com/office/drawing/2014/main" id="{1F936F32-0F00-143C-23D0-72E9A6BD48BA}"/>
              </a:ext>
            </a:extLst>
          </p:cNvPr>
          <p:cNvSpPr>
            <a:spLocks noGrp="1"/>
          </p:cNvSpPr>
          <p:nvPr>
            <p:ph type="body" sz="quarter" idx="11"/>
          </p:nvPr>
        </p:nvSpPr>
        <p:spPr>
          <a:xfrm>
            <a:off x="838200" y="6356349"/>
            <a:ext cx="4210050" cy="365125"/>
          </a:xfrm>
        </p:spPr>
        <p:txBody>
          <a:bodyPr anchor="ctr" anchorCtr="0">
            <a:noAutofit/>
          </a:bodyPr>
          <a:lstStyle>
            <a:lvl1pPr marL="0" indent="0">
              <a:buNone/>
              <a:defRPr sz="1200">
                <a:solidFill>
                  <a:srgbClr val="898989"/>
                </a:solidFill>
              </a:defRPr>
            </a:lvl1pPr>
            <a:lvl2pPr marL="457200" indent="0">
              <a:buNone/>
              <a:defRPr sz="1200">
                <a:solidFill>
                  <a:srgbClr val="898989"/>
                </a:solidFill>
              </a:defRPr>
            </a:lvl2pPr>
            <a:lvl3pPr marL="914400" indent="0">
              <a:buNone/>
              <a:defRPr sz="1200">
                <a:solidFill>
                  <a:srgbClr val="898989"/>
                </a:solidFill>
              </a:defRPr>
            </a:lvl3pPr>
            <a:lvl4pPr marL="1371600" indent="0">
              <a:buNone/>
              <a:defRPr sz="1200">
                <a:solidFill>
                  <a:srgbClr val="898989"/>
                </a:solidFill>
              </a:defRPr>
            </a:lvl4pPr>
            <a:lvl5pPr marL="1828800" indent="0">
              <a:buNone/>
              <a:defRPr sz="1200">
                <a:solidFill>
                  <a:srgbClr val="898989"/>
                </a:solidFill>
              </a:defRPr>
            </a:lvl5pPr>
          </a:lstStyle>
          <a:p>
            <a:pPr lvl="0"/>
            <a:r>
              <a:rPr lang="en-US" dirty="0"/>
              <a:t>Click to edit Master text styles</a:t>
            </a:r>
          </a:p>
        </p:txBody>
      </p:sp>
    </p:spTree>
    <p:extLst>
      <p:ext uri="{BB962C8B-B14F-4D97-AF65-F5344CB8AC3E}">
        <p14:creationId xmlns:p14="http://schemas.microsoft.com/office/powerpoint/2010/main" val="3047574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60" r:id="rId2"/>
    <p:sldLayoutId id="2147483650" r:id="rId3"/>
    <p:sldLayoutId id="2147483661" r:id="rId4"/>
    <p:sldLayoutId id="2147483670" r:id="rId5"/>
    <p:sldLayoutId id="2147483665" r:id="rId6"/>
    <p:sldLayoutId id="2147483662" r:id="rId7"/>
    <p:sldLayoutId id="2147483671" r:id="rId8"/>
    <p:sldLayoutId id="2147483652" r:id="rId9"/>
    <p:sldLayoutId id="2147483664" r:id="rId10"/>
    <p:sldLayoutId id="2147483657" r:id="rId11"/>
    <p:sldLayoutId id="2147483667" r:id="rId12"/>
    <p:sldLayoutId id="2147483668" r:id="rId13"/>
    <p:sldLayoutId id="2147483669" r:id="rId14"/>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466318"/>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13.jpeg"/></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3.xml"/><Relationship Id="rId1" Type="http://schemas.openxmlformats.org/officeDocument/2006/relationships/video" Target="https://player.vimeo.com/video/1069552186?app_id=122963" TargetMode="Externa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video" Target="https://player.vimeo.com/video/1069550324?app_id=122963" TargetMode="External"/><Relationship Id="rId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524000" y="3835106"/>
            <a:ext cx="9144000" cy="875845"/>
          </a:xfrm>
        </p:spPr>
        <p:txBody>
          <a:bodyPr>
            <a:normAutofit/>
          </a:bodyPr>
          <a:lstStyle/>
          <a:p>
            <a:r>
              <a:rPr lang="en-GB" dirty="0"/>
              <a:t>Science</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4903788"/>
            <a:ext cx="9144000" cy="582612"/>
          </a:xfrm>
        </p:spPr>
        <p:txBody>
          <a:bodyPr>
            <a:normAutofit fontScale="85000" lnSpcReduction="10000"/>
          </a:bodyPr>
          <a:lstStyle/>
          <a:p>
            <a:r>
              <a:rPr lang="en-US"/>
              <a:t>Topic: </a:t>
            </a:r>
            <a:r>
              <a:rPr lang="en-US" dirty="0"/>
              <a:t>Health, safety and environmental regulations </a:t>
            </a:r>
            <a:r>
              <a:rPr lang="en-US"/>
              <a:t>and practice</a:t>
            </a:r>
            <a:endParaRPr lang="en-US" dirty="0"/>
          </a:p>
        </p:txBody>
      </p:sp>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96000" y="2476500"/>
            <a:ext cx="5622925" cy="534988"/>
          </a:xfrm>
        </p:spPr>
        <p:txBody>
          <a:bodyPr/>
          <a:lstStyle/>
          <a:p>
            <a:r>
              <a:rPr lang="en-GB" dirty="0"/>
              <a:t>Route: Health &amp; Science</a:t>
            </a:r>
          </a:p>
        </p:txBody>
      </p:sp>
      <p:sp>
        <p:nvSpPr>
          <p:cNvPr id="5" name="Text Placeholder 4">
            <a:extLst>
              <a:ext uri="{FF2B5EF4-FFF2-40B4-BE49-F238E27FC236}">
                <a16:creationId xmlns:a16="http://schemas.microsoft.com/office/drawing/2014/main" id="{47751806-CAEB-6B9E-B21F-4278168228FD}"/>
              </a:ext>
            </a:extLst>
          </p:cNvPr>
          <p:cNvSpPr>
            <a:spLocks noGrp="1"/>
          </p:cNvSpPr>
          <p:nvPr>
            <p:ph type="body" sz="quarter" idx="11"/>
          </p:nvPr>
        </p:nvSpPr>
        <p:spPr>
          <a:xfrm>
            <a:off x="1524000" y="5626100"/>
            <a:ext cx="9144000" cy="457200"/>
          </a:xfrm>
        </p:spPr>
        <p:txBody>
          <a:bodyPr/>
          <a:lstStyle/>
          <a:p>
            <a:r>
              <a:rPr lang="en-GB" dirty="0"/>
              <a:t>Lesson 4: Biohazards and their containment</a:t>
            </a:r>
          </a:p>
        </p:txBody>
      </p:sp>
    </p:spTree>
    <p:extLst>
      <p:ext uri="{BB962C8B-B14F-4D97-AF65-F5344CB8AC3E}">
        <p14:creationId xmlns:p14="http://schemas.microsoft.com/office/powerpoint/2010/main" val="1924075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441A1A-96D1-31B2-17D6-7960B9A3E7B7}"/>
              </a:ext>
            </a:extLst>
          </p:cNvPr>
          <p:cNvSpPr>
            <a:spLocks noGrp="1"/>
          </p:cNvSpPr>
          <p:nvPr>
            <p:ph type="title"/>
          </p:nvPr>
        </p:nvSpPr>
        <p:spPr>
          <a:xfrm>
            <a:off x="838200" y="365125"/>
            <a:ext cx="10515600" cy="1325563"/>
          </a:xfrm>
        </p:spPr>
        <p:txBody>
          <a:bodyPr/>
          <a:lstStyle/>
          <a:p>
            <a:r>
              <a:rPr lang="en-GB" dirty="0"/>
              <a:t>Comparing containment measures</a:t>
            </a:r>
          </a:p>
        </p:txBody>
      </p:sp>
      <p:sp>
        <p:nvSpPr>
          <p:cNvPr id="6" name="Content Placeholder 5">
            <a:extLst>
              <a:ext uri="{FF2B5EF4-FFF2-40B4-BE49-F238E27FC236}">
                <a16:creationId xmlns:a16="http://schemas.microsoft.com/office/drawing/2014/main" id="{965509F4-901C-3661-2A44-9A91B8F23CAA}"/>
              </a:ext>
            </a:extLst>
          </p:cNvPr>
          <p:cNvSpPr>
            <a:spLocks noGrp="1"/>
          </p:cNvSpPr>
          <p:nvPr>
            <p:ph idx="1"/>
          </p:nvPr>
        </p:nvSpPr>
        <p:spPr>
          <a:xfrm>
            <a:off x="838200" y="1825625"/>
            <a:ext cx="7083829" cy="4351338"/>
          </a:xfrm>
        </p:spPr>
        <p:txBody>
          <a:bodyPr>
            <a:normAutofit lnSpcReduction="10000"/>
          </a:bodyPr>
          <a:lstStyle/>
          <a:p>
            <a:r>
              <a:rPr lang="en-GB" sz="2400" kern="100" dirty="0">
                <a:effectLst/>
                <a:ea typeface="Calibri" panose="020F0502020204030204" pitchFamily="34" charset="0"/>
              </a:rPr>
              <a:t>Each group has three minutes to write down</a:t>
            </a:r>
            <a:br>
              <a:rPr lang="en-GB" sz="2400" kern="100" dirty="0">
                <a:effectLst/>
                <a:ea typeface="Calibri" panose="020F0502020204030204" pitchFamily="34" charset="0"/>
              </a:rPr>
            </a:br>
            <a:r>
              <a:rPr lang="en-GB" sz="2400" kern="100" dirty="0">
                <a:effectLst/>
                <a:ea typeface="Calibri" panose="020F0502020204030204" pitchFamily="34" charset="0"/>
              </a:rPr>
              <a:t>as much information as they can about their given </a:t>
            </a:r>
            <a:r>
              <a:rPr lang="en-GB" kern="100" dirty="0">
                <a:ea typeface="Calibri" panose="020F0502020204030204" pitchFamily="34" charset="0"/>
              </a:rPr>
              <a:t>C</a:t>
            </a:r>
            <a:r>
              <a:rPr lang="en-GB" sz="2400" kern="100" dirty="0">
                <a:effectLst/>
                <a:ea typeface="Calibri" panose="020F0502020204030204" pitchFamily="34" charset="0"/>
              </a:rPr>
              <a:t>L on their flip chart paper.</a:t>
            </a:r>
          </a:p>
          <a:p>
            <a:r>
              <a:rPr lang="en-GB" sz="2400" kern="100" dirty="0">
                <a:effectLst/>
                <a:ea typeface="Calibri" panose="020F0502020204030204" pitchFamily="34" charset="0"/>
              </a:rPr>
              <a:t>Then, in your group, </a:t>
            </a:r>
            <a:r>
              <a:rPr lang="en-GB" kern="100" dirty="0">
                <a:ea typeface="Calibri" panose="020F0502020204030204" pitchFamily="34" charset="0"/>
              </a:rPr>
              <a:t>r</a:t>
            </a:r>
            <a:r>
              <a:rPr lang="en-GB" sz="2400" kern="100" dirty="0">
                <a:effectLst/>
                <a:ea typeface="Calibri" panose="020F0502020204030204" pitchFamily="34" charset="0"/>
              </a:rPr>
              <a:t>otate around the room</a:t>
            </a:r>
            <a:br>
              <a:rPr lang="en-GB" sz="2400" kern="100" dirty="0">
                <a:effectLst/>
                <a:ea typeface="Calibri" panose="020F0502020204030204" pitchFamily="34" charset="0"/>
              </a:rPr>
            </a:br>
            <a:r>
              <a:rPr lang="en-GB" sz="2400" kern="100" dirty="0">
                <a:effectLst/>
                <a:ea typeface="Calibri" panose="020F0502020204030204" pitchFamily="34" charset="0"/>
              </a:rPr>
              <a:t>to the other </a:t>
            </a:r>
            <a:r>
              <a:rPr lang="en-GB" kern="100" dirty="0">
                <a:ea typeface="Calibri" panose="020F0502020204030204" pitchFamily="34" charset="0"/>
              </a:rPr>
              <a:t>C</a:t>
            </a:r>
            <a:r>
              <a:rPr lang="en-GB" sz="2400" kern="100" dirty="0">
                <a:effectLst/>
                <a:ea typeface="Calibri" panose="020F0502020204030204" pitchFamily="34" charset="0"/>
              </a:rPr>
              <a:t>Ls. </a:t>
            </a:r>
            <a:r>
              <a:rPr lang="en-GB" kern="100" dirty="0">
                <a:ea typeface="Calibri" panose="020F0502020204030204" pitchFamily="34" charset="0"/>
              </a:rPr>
              <a:t>Y</a:t>
            </a:r>
            <a:r>
              <a:rPr lang="en-GB" sz="2400" kern="100" dirty="0">
                <a:effectLst/>
                <a:ea typeface="Calibri" panose="020F0502020204030204" pitchFamily="34" charset="0"/>
              </a:rPr>
              <a:t>ou will have three</a:t>
            </a:r>
            <a:br>
              <a:rPr lang="en-GB" sz="2400" kern="100" dirty="0">
                <a:effectLst/>
                <a:ea typeface="Calibri" panose="020F0502020204030204" pitchFamily="34" charset="0"/>
              </a:rPr>
            </a:br>
            <a:r>
              <a:rPr lang="en-GB" sz="2400" kern="100" dirty="0">
                <a:effectLst/>
                <a:ea typeface="Calibri" panose="020F0502020204030204" pitchFamily="34" charset="0"/>
              </a:rPr>
              <a:t>minutes to read through the information</a:t>
            </a:r>
            <a:br>
              <a:rPr lang="en-GB" sz="2400" kern="100" dirty="0">
                <a:effectLst/>
                <a:ea typeface="Calibri" panose="020F0502020204030204" pitchFamily="34" charset="0"/>
              </a:rPr>
            </a:br>
            <a:r>
              <a:rPr lang="en-GB" sz="2400" kern="100" dirty="0">
                <a:effectLst/>
                <a:ea typeface="Calibri" panose="020F0502020204030204" pitchFamily="34" charset="0"/>
              </a:rPr>
              <a:t>already noted about that </a:t>
            </a:r>
            <a:r>
              <a:rPr lang="en-GB" kern="100" dirty="0">
                <a:ea typeface="Calibri" panose="020F0502020204030204" pitchFamily="34" charset="0"/>
              </a:rPr>
              <a:t>C</a:t>
            </a:r>
            <a:r>
              <a:rPr lang="en-GB" sz="2400" kern="100" dirty="0">
                <a:effectLst/>
                <a:ea typeface="Calibri" panose="020F0502020204030204" pitchFamily="34" charset="0"/>
              </a:rPr>
              <a:t>L. </a:t>
            </a:r>
            <a:r>
              <a:rPr lang="en-GB" kern="100" dirty="0">
                <a:ea typeface="Calibri" panose="020F0502020204030204" pitchFamily="34" charset="0"/>
              </a:rPr>
              <a:t>You should</a:t>
            </a:r>
            <a:br>
              <a:rPr lang="en-GB" kern="100" dirty="0">
                <a:ea typeface="Calibri" panose="020F0502020204030204" pitchFamily="34" charset="0"/>
              </a:rPr>
            </a:br>
            <a:r>
              <a:rPr lang="en-GB" sz="2400" kern="100" dirty="0">
                <a:effectLst/>
                <a:ea typeface="Calibri" panose="020F0502020204030204" pitchFamily="34" charset="0"/>
              </a:rPr>
              <a:t>add in additional notes about that </a:t>
            </a:r>
            <a:r>
              <a:rPr lang="en-GB" kern="100" dirty="0">
                <a:ea typeface="Calibri" panose="020F0502020204030204" pitchFamily="34" charset="0"/>
              </a:rPr>
              <a:t>C</a:t>
            </a:r>
            <a:r>
              <a:rPr lang="en-GB" sz="2400" kern="100" dirty="0">
                <a:effectLst/>
                <a:ea typeface="Calibri" panose="020F0502020204030204" pitchFamily="34" charset="0"/>
              </a:rPr>
              <a:t>L.</a:t>
            </a:r>
          </a:p>
          <a:p>
            <a:r>
              <a:rPr lang="en-GB" sz="2400" kern="100" dirty="0">
                <a:effectLst/>
                <a:ea typeface="Calibri" panose="020F0502020204030204" pitchFamily="34" charset="0"/>
              </a:rPr>
              <a:t>Keep rotating until you have visited all</a:t>
            </a:r>
            <a:br>
              <a:rPr lang="en-GB" sz="2400" kern="100" dirty="0">
                <a:effectLst/>
                <a:ea typeface="Calibri" panose="020F0502020204030204" pitchFamily="34" charset="0"/>
              </a:rPr>
            </a:br>
            <a:r>
              <a:rPr lang="en-GB" sz="2400" kern="100" dirty="0">
                <a:effectLst/>
                <a:ea typeface="Calibri" panose="020F0502020204030204" pitchFamily="34" charset="0"/>
              </a:rPr>
              <a:t>four </a:t>
            </a:r>
            <a:r>
              <a:rPr lang="en-GB" kern="100" dirty="0">
                <a:ea typeface="Calibri" panose="020F0502020204030204" pitchFamily="34" charset="0"/>
              </a:rPr>
              <a:t>C</a:t>
            </a:r>
            <a:r>
              <a:rPr lang="en-GB" sz="2400" kern="100" dirty="0">
                <a:effectLst/>
                <a:ea typeface="Calibri" panose="020F0502020204030204" pitchFamily="34" charset="0"/>
              </a:rPr>
              <a:t>Ls.</a:t>
            </a:r>
          </a:p>
          <a:p>
            <a:endParaRPr lang="en-US" dirty="0"/>
          </a:p>
        </p:txBody>
      </p:sp>
      <p:sp>
        <p:nvSpPr>
          <p:cNvPr id="7" name="Content Placeholder 6">
            <a:extLst>
              <a:ext uri="{FF2B5EF4-FFF2-40B4-BE49-F238E27FC236}">
                <a16:creationId xmlns:a16="http://schemas.microsoft.com/office/drawing/2014/main" id="{A2E64551-BB55-42D7-A163-0EF4924DC851}"/>
              </a:ext>
            </a:extLst>
          </p:cNvPr>
          <p:cNvSpPr>
            <a:spLocks noGrp="1"/>
          </p:cNvSpPr>
          <p:nvPr>
            <p:ph idx="10"/>
          </p:nvPr>
        </p:nvSpPr>
        <p:spPr>
          <a:xfrm>
            <a:off x="8179724" y="1825625"/>
            <a:ext cx="3174076" cy="4351338"/>
          </a:xfrm>
          <a:custGeom>
            <a:avLst/>
            <a:gdLst>
              <a:gd name="connsiteX0" fmla="*/ 0 w 3174076"/>
              <a:gd name="connsiteY0" fmla="*/ 0 h 4351338"/>
              <a:gd name="connsiteX1" fmla="*/ 3174076 w 3174076"/>
              <a:gd name="connsiteY1" fmla="*/ 0 h 4351338"/>
              <a:gd name="connsiteX2" fmla="*/ 3174076 w 3174076"/>
              <a:gd name="connsiteY2" fmla="*/ 4351338 h 4351338"/>
              <a:gd name="connsiteX3" fmla="*/ 0 w 3174076"/>
              <a:gd name="connsiteY3" fmla="*/ 4351338 h 4351338"/>
              <a:gd name="connsiteX4" fmla="*/ 0 w 3174076"/>
              <a:gd name="connsiteY4" fmla="*/ 0 h 43513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74076" h="4351338" fill="none" extrusionOk="0">
                <a:moveTo>
                  <a:pt x="0" y="0"/>
                </a:moveTo>
                <a:cubicBezTo>
                  <a:pt x="1245155" y="137518"/>
                  <a:pt x="2586320" y="-137472"/>
                  <a:pt x="3174076" y="0"/>
                </a:cubicBezTo>
                <a:cubicBezTo>
                  <a:pt x="3049872" y="1226817"/>
                  <a:pt x="3302436" y="3827106"/>
                  <a:pt x="3174076" y="4351338"/>
                </a:cubicBezTo>
                <a:cubicBezTo>
                  <a:pt x="2547512" y="4483683"/>
                  <a:pt x="353330" y="4408632"/>
                  <a:pt x="0" y="4351338"/>
                </a:cubicBezTo>
                <a:cubicBezTo>
                  <a:pt x="-145285" y="3350264"/>
                  <a:pt x="-42908" y="830460"/>
                  <a:pt x="0" y="0"/>
                </a:cubicBezTo>
                <a:close/>
              </a:path>
              <a:path w="3174076" h="4351338" stroke="0" extrusionOk="0">
                <a:moveTo>
                  <a:pt x="0" y="0"/>
                </a:moveTo>
                <a:cubicBezTo>
                  <a:pt x="1041452" y="-25477"/>
                  <a:pt x="2426987" y="18458"/>
                  <a:pt x="3174076" y="0"/>
                </a:cubicBezTo>
                <a:cubicBezTo>
                  <a:pt x="3158066" y="1480921"/>
                  <a:pt x="3072089" y="3241354"/>
                  <a:pt x="3174076" y="4351338"/>
                </a:cubicBezTo>
                <a:cubicBezTo>
                  <a:pt x="1959386" y="4245305"/>
                  <a:pt x="1356943" y="4414048"/>
                  <a:pt x="0" y="4351338"/>
                </a:cubicBezTo>
                <a:cubicBezTo>
                  <a:pt x="-140910" y="2273752"/>
                  <a:pt x="-14632" y="1388214"/>
                  <a:pt x="0" y="0"/>
                </a:cubicBezTo>
                <a:close/>
              </a:path>
            </a:pathLst>
          </a:custGeom>
          <a:ln>
            <a:extLst>
              <a:ext uri="{C807C97D-BFC1-408E-A445-0C87EB9F89A2}">
                <ask:lineSketchStyleProps xmlns:ask="http://schemas.microsoft.com/office/drawing/2018/sketchyshapes" sd="2653009599">
                  <ask:type>
                    <ask:lineSketchCurved/>
                  </ask:type>
                </ask:lineSketchStyleProps>
              </a:ext>
            </a:extLst>
          </a:ln>
        </p:spPr>
        <p:txBody>
          <a:bodyPr>
            <a:normAutofit/>
          </a:bodyPr>
          <a:lstStyle/>
          <a:p>
            <a:pPr marL="0" lvl="0" indent="0" algn="l" rtl="0">
              <a:spcBef>
                <a:spcPts val="0"/>
              </a:spcBef>
              <a:spcAft>
                <a:spcPts val="0"/>
              </a:spcAft>
              <a:buClr>
                <a:schemeClr val="dk1"/>
              </a:buClr>
              <a:buSzPts val="2000"/>
              <a:buNone/>
            </a:pPr>
            <a:r>
              <a:rPr lang="en-GB" sz="1600" b="1" kern="100" dirty="0"/>
              <a:t>Think about</a:t>
            </a:r>
          </a:p>
          <a:p>
            <a:r>
              <a:rPr lang="en-GB" sz="1600" kern="100" dirty="0"/>
              <a:t>Levels of personal protective equipment (PPE)</a:t>
            </a:r>
          </a:p>
          <a:p>
            <a:r>
              <a:rPr lang="en-GB" sz="1600" kern="100" dirty="0"/>
              <a:t>Laboratory location within building, and access and entry control measures</a:t>
            </a:r>
          </a:p>
          <a:p>
            <a:r>
              <a:rPr lang="en-GB" sz="1600" kern="100" dirty="0"/>
              <a:t>Required laboratory facilities and capabilities</a:t>
            </a:r>
          </a:p>
          <a:p>
            <a:r>
              <a:rPr lang="en-GB" sz="1600" kern="100" dirty="0"/>
              <a:t>Specific waste removal and disposal capabilities</a:t>
            </a:r>
          </a:p>
          <a:p>
            <a:pPr marL="0" indent="0">
              <a:buNone/>
            </a:pPr>
            <a:r>
              <a:rPr lang="en-GB" sz="1600" b="1" kern="100" dirty="0"/>
              <a:t>Resources needed</a:t>
            </a:r>
          </a:p>
          <a:p>
            <a:r>
              <a:rPr lang="en-GB" sz="1600" kern="100" dirty="0"/>
              <a:t>L4 A2 Teachers Notes</a:t>
            </a:r>
          </a:p>
        </p:txBody>
      </p:sp>
      <p:sp>
        <p:nvSpPr>
          <p:cNvPr id="11" name="Text Placeholder 10">
            <a:extLst>
              <a:ext uri="{FF2B5EF4-FFF2-40B4-BE49-F238E27FC236}">
                <a16:creationId xmlns:a16="http://schemas.microsoft.com/office/drawing/2014/main" id="{F7D875A6-BBFF-AC68-23F3-BAAB4815B976}"/>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sp>
        <p:nvSpPr>
          <p:cNvPr id="3" name="Text Placeholder 2">
            <a:extLst>
              <a:ext uri="{FF2B5EF4-FFF2-40B4-BE49-F238E27FC236}">
                <a16:creationId xmlns:a16="http://schemas.microsoft.com/office/drawing/2014/main" id="{795741CC-BBD8-119F-9432-35792BB78782}"/>
              </a:ext>
            </a:extLst>
          </p:cNvPr>
          <p:cNvSpPr>
            <a:spLocks noGrp="1"/>
          </p:cNvSpPr>
          <p:nvPr>
            <p:ph type="body" sz="quarter" idx="14"/>
          </p:nvPr>
        </p:nvSpPr>
        <p:spPr/>
        <p:txBody>
          <a:bodyPr/>
          <a:lstStyle/>
          <a:p>
            <a:r>
              <a:rPr lang="en-GB" dirty="0"/>
              <a:t>Activity 2</a:t>
            </a:r>
          </a:p>
        </p:txBody>
      </p:sp>
    </p:spTree>
    <p:extLst>
      <p:ext uri="{BB962C8B-B14F-4D97-AF65-F5344CB8AC3E}">
        <p14:creationId xmlns:p14="http://schemas.microsoft.com/office/powerpoint/2010/main" val="78386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lstStyle/>
          <a:p>
            <a:r>
              <a:rPr lang="en-GB" dirty="0"/>
              <a:t>Hazard Group 1</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199" y="1825625"/>
            <a:ext cx="5921829" cy="4351338"/>
          </a:xfrm>
        </p:spPr>
        <p:txBody>
          <a:bodyPr>
            <a:normAutofit lnSpcReduction="10000"/>
          </a:bodyPr>
          <a:lstStyle/>
          <a:p>
            <a:r>
              <a:rPr lang="en-GB" dirty="0"/>
              <a:t>Unlikely to cause harm to humans</a:t>
            </a:r>
          </a:p>
          <a:p>
            <a:r>
              <a:rPr lang="en-GB" dirty="0"/>
              <a:t>Very unlikely to spread to the community</a:t>
            </a:r>
          </a:p>
          <a:p>
            <a:r>
              <a:rPr lang="en-GB" dirty="0"/>
              <a:t>Cell lines that have been safely used</a:t>
            </a:r>
            <a:br>
              <a:rPr lang="en-GB" dirty="0"/>
            </a:br>
            <a:r>
              <a:rPr lang="en-GB" dirty="0"/>
              <a:t>for years</a:t>
            </a:r>
          </a:p>
          <a:p>
            <a:r>
              <a:rPr lang="en-GB" dirty="0"/>
              <a:t>Non-pathogenic strains of some bacteria/viruses</a:t>
            </a:r>
          </a:p>
          <a:p>
            <a:r>
              <a:rPr lang="en-GB" dirty="0"/>
              <a:t>Disabled strains of bacteria/viruses</a:t>
            </a:r>
          </a:p>
          <a:p>
            <a:r>
              <a:rPr lang="en-GB" dirty="0"/>
              <a:t>Attenuated strains of bacteria/viruses</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7" name="Picture Placeholder 6">
            <a:extLst>
              <a:ext uri="{FF2B5EF4-FFF2-40B4-BE49-F238E27FC236}">
                <a16:creationId xmlns:a16="http://schemas.microsoft.com/office/drawing/2014/main" id="{7E940D71-C301-BF73-707B-D81E2390EF4F}"/>
              </a:ext>
            </a:extLst>
          </p:cNvPr>
          <p:cNvSpPr>
            <a:spLocks noGrp="1"/>
          </p:cNvSpPr>
          <p:nvPr>
            <p:ph type="pic" sz="quarter" idx="15"/>
          </p:nvPr>
        </p:nvSpPr>
        <p:spPr/>
        <p:txBody>
          <a:bodyPr/>
          <a:lstStyle/>
          <a:p>
            <a:endParaRPr lang="en-GB"/>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pic>
        <p:nvPicPr>
          <p:cNvPr id="8" name="Picture 7">
            <a:extLst>
              <a:ext uri="{FF2B5EF4-FFF2-40B4-BE49-F238E27FC236}">
                <a16:creationId xmlns:a16="http://schemas.microsoft.com/office/drawing/2014/main" id="{58F7B8B7-F92F-E99B-4331-86FAD2E5D7C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8491339" y="3080211"/>
            <a:ext cx="1463857" cy="1842166"/>
          </a:xfrm>
          <a:prstGeom prst="rect">
            <a:avLst/>
          </a:prstGeom>
        </p:spPr>
      </p:pic>
      <p:pic>
        <p:nvPicPr>
          <p:cNvPr id="3" name="Picture 2" descr="A group of people in lab coats looking through microscopes">
            <a:extLst>
              <a:ext uri="{FF2B5EF4-FFF2-40B4-BE49-F238E27FC236}">
                <a16:creationId xmlns:a16="http://schemas.microsoft.com/office/drawing/2014/main" id="{C78F0466-83EF-D3FA-4CC9-6E402D7B9430}"/>
              </a:ext>
              <a:ext uri="{C183D7F6-B498-43B3-948B-1728B52AA6E4}">
                <adec:decorative xmlns:adec="http://schemas.microsoft.com/office/drawing/2017/decorative" val="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 b="-1429"/>
          <a:stretch/>
        </p:blipFill>
        <p:spPr>
          <a:xfrm>
            <a:off x="6989083" y="1825625"/>
            <a:ext cx="4364038" cy="4408664"/>
          </a:xfrm>
          <a:prstGeom prst="rect">
            <a:avLst/>
          </a:prstGeom>
        </p:spPr>
      </p:pic>
    </p:spTree>
    <p:extLst>
      <p:ext uri="{BB962C8B-B14F-4D97-AF65-F5344CB8AC3E}">
        <p14:creationId xmlns:p14="http://schemas.microsoft.com/office/powerpoint/2010/main" val="872081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people in lab coats looking through microscopes">
            <a:extLst>
              <a:ext uri="{FF2B5EF4-FFF2-40B4-BE49-F238E27FC236}">
                <a16:creationId xmlns:a16="http://schemas.microsoft.com/office/drawing/2014/main" id="{25FD8649-4EC0-76E9-3FB3-348405968F35}"/>
              </a:ext>
              <a:ext uri="{C183D7F6-B498-43B3-948B-1728B52AA6E4}">
                <adec:decorative xmlns:adec="http://schemas.microsoft.com/office/drawing/2017/decorative" val="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 b="-1429"/>
          <a:stretch/>
        </p:blipFill>
        <p:spPr>
          <a:xfrm>
            <a:off x="6989083" y="1825625"/>
            <a:ext cx="4364038" cy="4408664"/>
          </a:xfrm>
          <a:prstGeom prst="rect">
            <a:avLst/>
          </a:prstGeom>
        </p:spPr>
      </p:pic>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666046" cy="1325563"/>
          </a:xfrm>
        </p:spPr>
        <p:txBody>
          <a:bodyPr>
            <a:normAutofit/>
          </a:bodyPr>
          <a:lstStyle/>
          <a:p>
            <a:r>
              <a:rPr lang="en-GB" dirty="0"/>
              <a:t>Hazard Group 1 = Containment Level 1 (CL-1)</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199" y="1825625"/>
            <a:ext cx="5921829" cy="4351338"/>
          </a:xfrm>
        </p:spPr>
        <p:txBody>
          <a:bodyPr/>
          <a:lstStyle/>
          <a:p>
            <a:r>
              <a:rPr lang="en-GB" dirty="0"/>
              <a:t>Usual good aseptic techniques:</a:t>
            </a:r>
            <a:br>
              <a:rPr lang="en-GB" dirty="0"/>
            </a:br>
            <a:r>
              <a:rPr lang="en-GB" dirty="0"/>
              <a:t>no cross contamination </a:t>
            </a:r>
          </a:p>
          <a:p>
            <a:r>
              <a:rPr lang="en-GB" dirty="0"/>
              <a:t>Usual good microbiological techniques </a:t>
            </a:r>
          </a:p>
          <a:p>
            <a:r>
              <a:rPr lang="en-GB" dirty="0"/>
              <a:t>Usual good laboratory practices:</a:t>
            </a:r>
            <a:br>
              <a:rPr lang="en-GB" dirty="0"/>
            </a:br>
            <a:r>
              <a:rPr lang="en-GB" dirty="0"/>
              <a:t>no eating and drinking in the lab, etc.</a:t>
            </a:r>
          </a:p>
          <a:p>
            <a:r>
              <a:rPr lang="en-GB" dirty="0"/>
              <a:t>Basic safety measures:</a:t>
            </a:r>
            <a:br>
              <a:rPr lang="en-GB" dirty="0"/>
            </a:br>
            <a:r>
              <a:rPr lang="en-GB" dirty="0"/>
              <a:t>safety glasses, lab coats, good handwashing techniques, etc.</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spTree>
    <p:extLst>
      <p:ext uri="{BB962C8B-B14F-4D97-AF65-F5344CB8AC3E}">
        <p14:creationId xmlns:p14="http://schemas.microsoft.com/office/powerpoint/2010/main" val="2065404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lstStyle/>
          <a:p>
            <a:r>
              <a:rPr lang="en-GB" dirty="0"/>
              <a:t>Hazard Group 2</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199" y="1825625"/>
            <a:ext cx="5921829" cy="4351338"/>
          </a:xfrm>
        </p:spPr>
        <p:txBody>
          <a:bodyPr/>
          <a:lstStyle/>
          <a:p>
            <a:r>
              <a:rPr lang="en-GB" dirty="0"/>
              <a:t>Can cause human disease</a:t>
            </a:r>
          </a:p>
          <a:p>
            <a:r>
              <a:rPr lang="en-GB" dirty="0"/>
              <a:t>May be a hazard to lab workers</a:t>
            </a:r>
          </a:p>
          <a:p>
            <a:r>
              <a:rPr lang="en-GB" dirty="0"/>
              <a:t>Likelihood of infection spreading</a:t>
            </a:r>
            <a:br>
              <a:rPr lang="en-GB" dirty="0"/>
            </a:br>
            <a:r>
              <a:rPr lang="en-GB" dirty="0"/>
              <a:t>to the community is low</a:t>
            </a:r>
          </a:p>
          <a:p>
            <a:r>
              <a:rPr lang="en-GB" dirty="0"/>
              <a:t>There are usually effective vaccines</a:t>
            </a:r>
            <a:br>
              <a:rPr lang="en-GB" dirty="0"/>
            </a:br>
            <a:r>
              <a:rPr lang="en-GB" dirty="0"/>
              <a:t>or treatments available</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pic>
        <p:nvPicPr>
          <p:cNvPr id="8" name="Picture 7">
            <a:extLst>
              <a:ext uri="{FF2B5EF4-FFF2-40B4-BE49-F238E27FC236}">
                <a16:creationId xmlns:a16="http://schemas.microsoft.com/office/drawing/2014/main" id="{58F7B8B7-F92F-E99B-4331-86FAD2E5D7C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8491339" y="3080211"/>
            <a:ext cx="1463857" cy="1842166"/>
          </a:xfrm>
          <a:prstGeom prst="rect">
            <a:avLst/>
          </a:prstGeom>
        </p:spPr>
      </p:pic>
      <p:pic>
        <p:nvPicPr>
          <p:cNvPr id="2" name="Picture Placeholder 1" descr="Safety air flow cabinet in a laboratory">
            <a:extLst>
              <a:ext uri="{FF2B5EF4-FFF2-40B4-BE49-F238E27FC236}">
                <a16:creationId xmlns:a16="http://schemas.microsoft.com/office/drawing/2014/main" id="{7AED3A3A-79F3-4F5F-D745-1F558C659890}"/>
              </a:ext>
              <a:ext uri="{C183D7F6-B498-43B3-948B-1728B52AA6E4}">
                <adec:decorative xmlns:adec="http://schemas.microsoft.com/office/drawing/2017/decorative" val="0"/>
              </a:ext>
            </a:extLst>
          </p:cNvPr>
          <p:cNvPicPr>
            <a:picLocks noGrp="1" noChangeAspect="1"/>
          </p:cNvPicPr>
          <p:nvPr>
            <p:ph type="pic" sz="quarter" idx="15"/>
          </p:nvPr>
        </p:nvPicPr>
        <p:blipFill rotWithShape="1">
          <a:blip r:embed="rId4" cstate="screen">
            <a:extLst>
              <a:ext uri="{28A0092B-C50C-407E-A947-70E740481C1C}">
                <a14:useLocalDpi xmlns:a14="http://schemas.microsoft.com/office/drawing/2010/main"/>
              </a:ext>
            </a:extLst>
          </a:blip>
          <a:srcRect l="4881" r="4881"/>
          <a:stretch/>
        </p:blipFill>
        <p:spPr>
          <a:xfrm>
            <a:off x="6989763" y="1825625"/>
            <a:ext cx="4364037" cy="4351338"/>
          </a:xfrm>
          <a:prstGeom prst="rect">
            <a:avLst/>
          </a:prstGeom>
        </p:spPr>
      </p:pic>
    </p:spTree>
    <p:extLst>
      <p:ext uri="{BB962C8B-B14F-4D97-AF65-F5344CB8AC3E}">
        <p14:creationId xmlns:p14="http://schemas.microsoft.com/office/powerpoint/2010/main" val="2453405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199" y="365125"/>
            <a:ext cx="10650415" cy="1325563"/>
          </a:xfrm>
        </p:spPr>
        <p:txBody>
          <a:bodyPr>
            <a:normAutofit/>
          </a:bodyPr>
          <a:lstStyle/>
          <a:p>
            <a:r>
              <a:rPr lang="en-GB" dirty="0"/>
              <a:t>Hazard Group 2 = Containment Level 2 (CL-2)</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199" y="1825625"/>
            <a:ext cx="5921829" cy="4351338"/>
          </a:xfrm>
        </p:spPr>
        <p:txBody>
          <a:bodyPr>
            <a:normAutofit fontScale="85000" lnSpcReduction="10000"/>
          </a:bodyPr>
          <a:lstStyle/>
          <a:p>
            <a:r>
              <a:rPr lang="en-GB" dirty="0"/>
              <a:t>Same as Containment Level 1 but with</a:t>
            </a:r>
            <a:br>
              <a:rPr lang="en-GB" dirty="0"/>
            </a:br>
            <a:r>
              <a:rPr lang="en-GB" dirty="0"/>
              <a:t>additional measures</a:t>
            </a:r>
          </a:p>
          <a:p>
            <a:r>
              <a:rPr lang="en-GB" dirty="0"/>
              <a:t>Some control over the movement and release</a:t>
            </a:r>
            <a:br>
              <a:rPr lang="en-GB" dirty="0"/>
            </a:br>
            <a:r>
              <a:rPr lang="en-GB" dirty="0"/>
              <a:t>of possible pathogen vectors </a:t>
            </a:r>
          </a:p>
          <a:p>
            <a:r>
              <a:rPr lang="en-GB" b="1" dirty="0"/>
              <a:t>A separate controlled working area </a:t>
            </a:r>
            <a:r>
              <a:rPr lang="en-GB" dirty="0"/>
              <a:t>with </a:t>
            </a:r>
            <a:r>
              <a:rPr lang="en-GB" b="1" dirty="0"/>
              <a:t>limited access </a:t>
            </a:r>
            <a:r>
              <a:rPr lang="en-GB" dirty="0"/>
              <a:t>to authorised personnel only</a:t>
            </a:r>
          </a:p>
          <a:p>
            <a:r>
              <a:rPr lang="en-GB" b="1" dirty="0"/>
              <a:t>Viable microorganisms are contained within</a:t>
            </a:r>
            <a:br>
              <a:rPr lang="en-GB" b="1" dirty="0"/>
            </a:br>
            <a:r>
              <a:rPr lang="en-GB" b="1" dirty="0"/>
              <a:t>a closed system</a:t>
            </a:r>
          </a:p>
          <a:p>
            <a:r>
              <a:rPr lang="en-GB" dirty="0"/>
              <a:t>Some decontamination and more in-depth</a:t>
            </a:r>
            <a:br>
              <a:rPr lang="en-GB" dirty="0"/>
            </a:br>
            <a:r>
              <a:rPr lang="en-GB" dirty="0"/>
              <a:t>cleaning facilities.</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pic>
        <p:nvPicPr>
          <p:cNvPr id="2" name="Picture Placeholder 1" descr="Safety air flow cabinet in a laboratory">
            <a:extLst>
              <a:ext uri="{FF2B5EF4-FFF2-40B4-BE49-F238E27FC236}">
                <a16:creationId xmlns:a16="http://schemas.microsoft.com/office/drawing/2014/main" id="{0F45333D-71FC-6395-4449-ED0A1C5CC25C}"/>
              </a:ext>
              <a:ext uri="{C183D7F6-B498-43B3-948B-1728B52AA6E4}">
                <adec:decorative xmlns:adec="http://schemas.microsoft.com/office/drawing/2017/decorative" val="0"/>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l="4881" r="4881"/>
          <a:stretch/>
        </p:blipFill>
        <p:spPr>
          <a:xfrm>
            <a:off x="6989763" y="1825625"/>
            <a:ext cx="4364037" cy="4351338"/>
          </a:xfrm>
          <a:prstGeom prst="rect">
            <a:avLst/>
          </a:prstGeom>
        </p:spPr>
      </p:pic>
    </p:spTree>
    <p:extLst>
      <p:ext uri="{BB962C8B-B14F-4D97-AF65-F5344CB8AC3E}">
        <p14:creationId xmlns:p14="http://schemas.microsoft.com/office/powerpoint/2010/main" val="42042702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lstStyle/>
          <a:p>
            <a:r>
              <a:rPr lang="en-GB" dirty="0"/>
              <a:t>Hazard Group 3</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199" y="1825625"/>
            <a:ext cx="5921829" cy="4351338"/>
          </a:xfrm>
        </p:spPr>
        <p:txBody>
          <a:bodyPr/>
          <a:lstStyle/>
          <a:p>
            <a:r>
              <a:rPr lang="en-GB" dirty="0"/>
              <a:t>Can cause severe human disease</a:t>
            </a:r>
          </a:p>
          <a:p>
            <a:r>
              <a:rPr lang="en-GB" dirty="0"/>
              <a:t>Can be a serious hazard to lab workers</a:t>
            </a:r>
          </a:p>
          <a:p>
            <a:r>
              <a:rPr lang="en-GB" dirty="0"/>
              <a:t>Infection may spread to the community</a:t>
            </a:r>
          </a:p>
          <a:p>
            <a:r>
              <a:rPr lang="en-GB" dirty="0"/>
              <a:t>There are usually effective vaccines</a:t>
            </a:r>
            <a:br>
              <a:rPr lang="en-GB" dirty="0"/>
            </a:br>
            <a:r>
              <a:rPr lang="en-GB" dirty="0"/>
              <a:t>or treatments available</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pic>
        <p:nvPicPr>
          <p:cNvPr id="8" name="Picture 7" descr="Person wearing personal protective clothing: white overall, gloves, face mask and open-sided safety goggles">
            <a:extLst>
              <a:ext uri="{FF2B5EF4-FFF2-40B4-BE49-F238E27FC236}">
                <a16:creationId xmlns:a16="http://schemas.microsoft.com/office/drawing/2014/main" id="{3381FF39-C722-FD46-0505-30B4CDCF76B7}"/>
              </a:ext>
              <a:ext uri="{C183D7F6-B498-43B3-948B-1728B52AA6E4}">
                <adec:decorative xmlns:adec="http://schemas.microsoft.com/office/drawing/2017/decorative" val="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989082" y="1825625"/>
            <a:ext cx="4364717" cy="4351338"/>
          </a:xfrm>
          <a:prstGeom prst="rect">
            <a:avLst/>
          </a:prstGeom>
        </p:spPr>
      </p:pic>
    </p:spTree>
    <p:extLst>
      <p:ext uri="{BB962C8B-B14F-4D97-AF65-F5344CB8AC3E}">
        <p14:creationId xmlns:p14="http://schemas.microsoft.com/office/powerpoint/2010/main" val="2161553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erson wearing personal protective clothing: white overall, gloves, face mask and open-sided safety goggles">
            <a:extLst>
              <a:ext uri="{FF2B5EF4-FFF2-40B4-BE49-F238E27FC236}">
                <a16:creationId xmlns:a16="http://schemas.microsoft.com/office/drawing/2014/main" id="{EA8BFB75-637E-82EE-5EF2-C8C957EB3AD5}"/>
              </a:ext>
              <a:ext uri="{C183D7F6-B498-43B3-948B-1728B52AA6E4}">
                <adec:decorative xmlns:adec="http://schemas.microsoft.com/office/drawing/2017/decorative" val="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989082" y="1825625"/>
            <a:ext cx="4364717" cy="4351338"/>
          </a:xfrm>
          <a:prstGeom prst="rect">
            <a:avLst/>
          </a:prstGeom>
        </p:spPr>
      </p:pic>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199" y="365125"/>
            <a:ext cx="10689091" cy="1325563"/>
          </a:xfrm>
        </p:spPr>
        <p:txBody>
          <a:bodyPr>
            <a:normAutofit/>
          </a:bodyPr>
          <a:lstStyle/>
          <a:p>
            <a:r>
              <a:rPr lang="en-GB" dirty="0"/>
              <a:t>Hazard Group 3 = Containment Level 3 (CL-3)</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199" y="1825625"/>
            <a:ext cx="5921829" cy="4351338"/>
          </a:xfrm>
        </p:spPr>
        <p:txBody>
          <a:bodyPr>
            <a:normAutofit fontScale="70000" lnSpcReduction="20000"/>
          </a:bodyPr>
          <a:lstStyle/>
          <a:p>
            <a:r>
              <a:rPr lang="en-GB" dirty="0"/>
              <a:t>Same as Containment Level 2 but with</a:t>
            </a:r>
            <a:br>
              <a:rPr lang="en-GB" dirty="0"/>
            </a:br>
            <a:r>
              <a:rPr lang="en-GB" dirty="0"/>
              <a:t>additional measures </a:t>
            </a:r>
          </a:p>
          <a:p>
            <a:r>
              <a:rPr lang="en-GB" dirty="0"/>
              <a:t>Stricter limits on what may leave the controlled</a:t>
            </a:r>
            <a:br>
              <a:rPr lang="en-GB" dirty="0"/>
            </a:br>
            <a:r>
              <a:rPr lang="en-GB" dirty="0"/>
              <a:t>working area, including HEPA filtered extract air and</a:t>
            </a:r>
            <a:br>
              <a:rPr lang="en-GB" dirty="0"/>
            </a:br>
            <a:r>
              <a:rPr lang="en-GB" b="1" dirty="0"/>
              <a:t>no release of microorganisms from the closed system </a:t>
            </a:r>
          </a:p>
          <a:p>
            <a:r>
              <a:rPr lang="en-GB" dirty="0"/>
              <a:t>The workplace is under </a:t>
            </a:r>
            <a:r>
              <a:rPr lang="en-GB" b="1" dirty="0"/>
              <a:t>negative air pressure</a:t>
            </a:r>
          </a:p>
          <a:p>
            <a:r>
              <a:rPr lang="en-GB" dirty="0"/>
              <a:t>Personnel wear </a:t>
            </a:r>
            <a:r>
              <a:rPr lang="en-GB" b="1" dirty="0"/>
              <a:t>protective clothing </a:t>
            </a:r>
            <a:r>
              <a:rPr lang="en-GB" dirty="0"/>
              <a:t>and there is</a:t>
            </a:r>
            <a:br>
              <a:rPr lang="en-GB" dirty="0"/>
            </a:br>
            <a:r>
              <a:rPr lang="en-GB" dirty="0"/>
              <a:t>optional showering</a:t>
            </a:r>
          </a:p>
          <a:p>
            <a:r>
              <a:rPr lang="en-GB" dirty="0"/>
              <a:t>There should also be an observation window so occupants of the working area can be seen</a:t>
            </a:r>
          </a:p>
          <a:p>
            <a:r>
              <a:rPr lang="en-GB" dirty="0"/>
              <a:t>The </a:t>
            </a:r>
            <a:r>
              <a:rPr lang="en-GB" b="1" dirty="0"/>
              <a:t>workplace should also be sealable </a:t>
            </a:r>
            <a:r>
              <a:rPr lang="en-GB" dirty="0"/>
              <a:t>to permit disinfection and/or optional fumigation</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a:t>Activity 2</a:t>
            </a:r>
            <a:endParaRPr lang="en-GB" dirty="0"/>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a:t>Lesson 4: Biohazards and their containment</a:t>
            </a:r>
            <a:endParaRPr lang="en-GB" dirty="0"/>
          </a:p>
        </p:txBody>
      </p:sp>
    </p:spTree>
    <p:extLst>
      <p:ext uri="{BB962C8B-B14F-4D97-AF65-F5344CB8AC3E}">
        <p14:creationId xmlns:p14="http://schemas.microsoft.com/office/powerpoint/2010/main" val="3064859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lstStyle/>
          <a:p>
            <a:r>
              <a:rPr lang="en-GB" dirty="0"/>
              <a:t>Hazard Group 4</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199" y="1825625"/>
            <a:ext cx="5921829" cy="4351338"/>
          </a:xfrm>
        </p:spPr>
        <p:txBody>
          <a:bodyPr/>
          <a:lstStyle/>
          <a:p>
            <a:r>
              <a:rPr lang="en-GB" dirty="0"/>
              <a:t>Causes severe human disease</a:t>
            </a:r>
          </a:p>
          <a:p>
            <a:r>
              <a:rPr lang="en-GB" dirty="0"/>
              <a:t>Is a serious hazard to lab workers</a:t>
            </a:r>
          </a:p>
          <a:p>
            <a:r>
              <a:rPr lang="en-GB" dirty="0"/>
              <a:t>Infection is likely to spread</a:t>
            </a:r>
            <a:br>
              <a:rPr lang="en-GB" dirty="0"/>
            </a:br>
            <a:r>
              <a:rPr lang="en-GB" dirty="0"/>
              <a:t>to communities</a:t>
            </a:r>
          </a:p>
          <a:p>
            <a:r>
              <a:rPr lang="en-GB" dirty="0"/>
              <a:t>No effective vaccines or</a:t>
            </a:r>
            <a:br>
              <a:rPr lang="en-GB" dirty="0"/>
            </a:br>
            <a:r>
              <a:rPr lang="en-GB" dirty="0"/>
              <a:t>treatments available</a:t>
            </a:r>
          </a:p>
          <a:p>
            <a:r>
              <a:rPr lang="en-GB" dirty="0"/>
              <a:t>No effective preventative methods</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pic>
        <p:nvPicPr>
          <p:cNvPr id="4" name="Picture 3" descr="Person wearing full personal protective clothing: fully enclosed blue suit where no parts of the body are exposed">
            <a:extLst>
              <a:ext uri="{FF2B5EF4-FFF2-40B4-BE49-F238E27FC236}">
                <a16:creationId xmlns:a16="http://schemas.microsoft.com/office/drawing/2014/main" id="{8C0C30A4-A92E-1BD7-BB04-7F5EDA36710F}"/>
              </a:ext>
              <a:ext uri="{C183D7F6-B498-43B3-948B-1728B52AA6E4}">
                <adec:decorative xmlns:adec="http://schemas.microsoft.com/office/drawing/2017/decorative" val="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091518" y="1779216"/>
            <a:ext cx="2232605" cy="4397747"/>
          </a:xfrm>
          <a:prstGeom prst="rect">
            <a:avLst/>
          </a:prstGeom>
        </p:spPr>
      </p:pic>
    </p:spTree>
    <p:extLst>
      <p:ext uri="{BB962C8B-B14F-4D97-AF65-F5344CB8AC3E}">
        <p14:creationId xmlns:p14="http://schemas.microsoft.com/office/powerpoint/2010/main" val="27318095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199" y="365125"/>
            <a:ext cx="10658231" cy="1325563"/>
          </a:xfrm>
        </p:spPr>
        <p:txBody>
          <a:bodyPr>
            <a:normAutofit/>
          </a:bodyPr>
          <a:lstStyle/>
          <a:p>
            <a:r>
              <a:rPr lang="en-GB" dirty="0"/>
              <a:t>Hazard Group 4 = Containment Level 4 (CL-4)</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199" y="1825625"/>
            <a:ext cx="5921829" cy="4351338"/>
          </a:xfrm>
        </p:spPr>
        <p:txBody>
          <a:bodyPr>
            <a:normAutofit fontScale="62500" lnSpcReduction="20000"/>
          </a:bodyPr>
          <a:lstStyle/>
          <a:p>
            <a:r>
              <a:rPr lang="en-GB" dirty="0"/>
              <a:t>Same as Containment Level 3 but with additional measures </a:t>
            </a:r>
          </a:p>
          <a:p>
            <a:r>
              <a:rPr lang="en-GB" b="1" dirty="0"/>
              <a:t>Complete control over what goes into and out of the</a:t>
            </a:r>
            <a:br>
              <a:rPr lang="en-GB" b="1" dirty="0"/>
            </a:br>
            <a:r>
              <a:rPr lang="en-GB" b="1" dirty="0"/>
              <a:t>controlled working area </a:t>
            </a:r>
          </a:p>
          <a:p>
            <a:r>
              <a:rPr lang="en-GB" dirty="0"/>
              <a:t>Negative air pressure, with air being filtered with a HEPA or</a:t>
            </a:r>
            <a:br>
              <a:rPr lang="en-GB" dirty="0"/>
            </a:br>
            <a:r>
              <a:rPr lang="en-GB" dirty="0"/>
              <a:t>equivalent filter on input, and then doubly filtered on extract</a:t>
            </a:r>
          </a:p>
          <a:p>
            <a:r>
              <a:rPr lang="en-GB" dirty="0"/>
              <a:t>Personnel </a:t>
            </a:r>
            <a:r>
              <a:rPr lang="en-GB" b="1" dirty="0"/>
              <a:t>completely change their clothes to protective</a:t>
            </a:r>
            <a:br>
              <a:rPr lang="en-GB" b="1" dirty="0"/>
            </a:br>
            <a:r>
              <a:rPr lang="en-GB" b="1" dirty="0"/>
              <a:t>clothing</a:t>
            </a:r>
            <a:r>
              <a:rPr lang="en-GB" dirty="0"/>
              <a:t> and then </a:t>
            </a:r>
            <a:r>
              <a:rPr lang="en-GB" b="1" dirty="0"/>
              <a:t>shower when leaving</a:t>
            </a:r>
            <a:r>
              <a:rPr lang="en-GB" dirty="0"/>
              <a:t> the controlled area</a:t>
            </a:r>
          </a:p>
          <a:p>
            <a:r>
              <a:rPr lang="en-GB" dirty="0"/>
              <a:t>All waste (effluent) from sinks and showers is collected and inactivated before release</a:t>
            </a:r>
          </a:p>
          <a:p>
            <a:r>
              <a:rPr lang="en-GB" b="1" dirty="0"/>
              <a:t>Access to the controlled area is restricted to authorised persons</a:t>
            </a:r>
            <a:r>
              <a:rPr lang="en-GB" dirty="0"/>
              <a:t> via air-lock key procedure and biological agents are stored securely</a:t>
            </a:r>
          </a:p>
          <a:p>
            <a:r>
              <a:rPr lang="en-GB" dirty="0"/>
              <a:t>The controlled area must also be </a:t>
            </a:r>
            <a:r>
              <a:rPr lang="en-GB" b="1" dirty="0"/>
              <a:t>sealable to permit fumigation</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pic>
        <p:nvPicPr>
          <p:cNvPr id="2" name="Picture 1" descr="Person wearing full personal protective clothing: fully enclosed blue suit where no parts of the body are exposed">
            <a:extLst>
              <a:ext uri="{FF2B5EF4-FFF2-40B4-BE49-F238E27FC236}">
                <a16:creationId xmlns:a16="http://schemas.microsoft.com/office/drawing/2014/main" id="{35C97137-ECB7-5D78-9323-F10369A167FF}"/>
              </a:ext>
              <a:ext uri="{C183D7F6-B498-43B3-948B-1728B52AA6E4}">
                <adec:decorative xmlns:adec="http://schemas.microsoft.com/office/drawing/2017/decorative" val="0"/>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091518" y="1779216"/>
            <a:ext cx="2232605" cy="4397747"/>
          </a:xfrm>
          <a:prstGeom prst="rect">
            <a:avLst/>
          </a:prstGeom>
        </p:spPr>
      </p:pic>
    </p:spTree>
    <p:extLst>
      <p:ext uri="{BB962C8B-B14F-4D97-AF65-F5344CB8AC3E}">
        <p14:creationId xmlns:p14="http://schemas.microsoft.com/office/powerpoint/2010/main" val="2922768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normAutofit/>
          </a:bodyPr>
          <a:lstStyle/>
          <a:p>
            <a:r>
              <a:rPr lang="en-GB" dirty="0"/>
              <a:t>CL1</a:t>
            </a:r>
            <a:r>
              <a:rPr lang="en-US" dirty="0"/>
              <a:t>–</a:t>
            </a:r>
            <a:r>
              <a:rPr lang="en-GB" dirty="0"/>
              <a:t>4 Summary</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200" y="1825625"/>
            <a:ext cx="10515600" cy="4351338"/>
          </a:xfrm>
        </p:spPr>
        <p:txBody>
          <a:bodyPr>
            <a:normAutofit fontScale="70000" lnSpcReduction="20000"/>
          </a:bodyPr>
          <a:lstStyle/>
          <a:p>
            <a:r>
              <a:rPr lang="en-GB" b="1" dirty="0"/>
              <a:t>CL-1: </a:t>
            </a:r>
            <a:r>
              <a:rPr lang="en-GB" dirty="0"/>
              <a:t>Usual good aseptic/microbiological techniques and laboratory practices, as well as basic</a:t>
            </a:r>
            <a:br>
              <a:rPr lang="en-GB" dirty="0"/>
            </a:br>
            <a:r>
              <a:rPr lang="en-GB" dirty="0"/>
              <a:t>safety measures.</a:t>
            </a:r>
          </a:p>
          <a:p>
            <a:r>
              <a:rPr lang="en-GB" b="1" dirty="0"/>
              <a:t>CL-2: </a:t>
            </a:r>
            <a:r>
              <a:rPr lang="en-GB" dirty="0"/>
              <a:t>Control of possible pathogen vectors within a closed system. A separate controlled working</a:t>
            </a:r>
            <a:br>
              <a:rPr lang="en-GB" dirty="0"/>
            </a:br>
            <a:r>
              <a:rPr lang="en-GB" dirty="0"/>
              <a:t>area with limited access. Decontamination and more in-depth cleaning facilities.</a:t>
            </a:r>
          </a:p>
          <a:p>
            <a:r>
              <a:rPr lang="en-GB" b="1" dirty="0"/>
              <a:t>CL-3</a:t>
            </a:r>
            <a:r>
              <a:rPr lang="en-GB" dirty="0"/>
              <a:t>: Stricter limits on what may leave the controlled working area and no release of microorganisms</a:t>
            </a:r>
            <a:br>
              <a:rPr lang="en-GB" dirty="0"/>
            </a:br>
            <a:r>
              <a:rPr lang="en-GB" dirty="0"/>
              <a:t>from the closed system. Negative air pressure and workplace sealable to permit disinfection and/or fumigation. Personnel wear PPE and there is optional showering, as well as an observation window.</a:t>
            </a:r>
          </a:p>
          <a:p>
            <a:r>
              <a:rPr lang="en-GB" b="1" dirty="0"/>
              <a:t>CL-4: </a:t>
            </a:r>
            <a:r>
              <a:rPr lang="en-GB" dirty="0"/>
              <a:t>Complete control over the controlled working area. Negative air pressure with air being filtered</a:t>
            </a:r>
            <a:br>
              <a:rPr lang="en-GB" dirty="0"/>
            </a:br>
            <a:r>
              <a:rPr lang="en-GB" dirty="0"/>
              <a:t>on input and then doubly filtered on extract. Personnel completely change to PPE and then shower</a:t>
            </a:r>
            <a:br>
              <a:rPr lang="en-GB" dirty="0"/>
            </a:br>
            <a:r>
              <a:rPr lang="en-GB" dirty="0"/>
              <a:t>when leaving. All waste (effluent) from sinks and showers is inactivated before release. Access to the controlled area is restricted to authorised persons. The controlled area must also be sealable to</a:t>
            </a:r>
            <a:br>
              <a:rPr lang="en-GB" dirty="0"/>
            </a:br>
            <a:r>
              <a:rPr lang="en-GB" dirty="0"/>
              <a:t>permit fumigation.</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spTree>
    <p:extLst>
      <p:ext uri="{BB962C8B-B14F-4D97-AF65-F5344CB8AC3E}">
        <p14:creationId xmlns:p14="http://schemas.microsoft.com/office/powerpoint/2010/main" val="5629162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57BC3-A920-1744-4378-77EA2C9D1914}"/>
              </a:ext>
            </a:extLst>
          </p:cNvPr>
          <p:cNvSpPr>
            <a:spLocks noGrp="1"/>
          </p:cNvSpPr>
          <p:nvPr>
            <p:ph type="title"/>
          </p:nvPr>
        </p:nvSpPr>
        <p:spPr>
          <a:xfrm>
            <a:off x="838200" y="365125"/>
            <a:ext cx="10515600" cy="1325563"/>
          </a:xfrm>
        </p:spPr>
        <p:txBody>
          <a:bodyPr/>
          <a:lstStyle/>
          <a:p>
            <a:r>
              <a:rPr lang="en-US"/>
              <a:t>In this lesson we will:</a:t>
            </a:r>
            <a:endParaRPr lang="en-GB" dirty="0"/>
          </a:p>
        </p:txBody>
      </p:sp>
      <p:sp>
        <p:nvSpPr>
          <p:cNvPr id="5" name="Content Placeholder 4">
            <a:extLst>
              <a:ext uri="{FF2B5EF4-FFF2-40B4-BE49-F238E27FC236}">
                <a16:creationId xmlns:a16="http://schemas.microsoft.com/office/drawing/2014/main" id="{82C64786-921D-E434-0361-3595FFD918F4}"/>
              </a:ext>
            </a:extLst>
          </p:cNvPr>
          <p:cNvSpPr>
            <a:spLocks noGrp="1"/>
          </p:cNvSpPr>
          <p:nvPr>
            <p:ph idx="1"/>
          </p:nvPr>
        </p:nvSpPr>
        <p:spPr>
          <a:xfrm>
            <a:off x="838200" y="1825625"/>
            <a:ext cx="6400800" cy="4351338"/>
          </a:xfrm>
        </p:spPr>
        <p:txBody>
          <a:bodyPr>
            <a:normAutofit/>
          </a:bodyPr>
          <a:lstStyle/>
          <a:p>
            <a:pPr lvl="0"/>
            <a:r>
              <a:rPr lang="en-GB" dirty="0"/>
              <a:t>Recall and identify the four different biohazard categories, including examples of each.</a:t>
            </a:r>
          </a:p>
          <a:p>
            <a:pPr lvl="0"/>
            <a:r>
              <a:rPr lang="en-GB"/>
              <a:t>Describe the containment measures required for the four different categories of biohazard.</a:t>
            </a:r>
            <a:endParaRPr lang="en-US" dirty="0"/>
          </a:p>
        </p:txBody>
      </p:sp>
      <p:sp>
        <p:nvSpPr>
          <p:cNvPr id="6" name="Text Placeholder 5">
            <a:extLst>
              <a:ext uri="{FF2B5EF4-FFF2-40B4-BE49-F238E27FC236}">
                <a16:creationId xmlns:a16="http://schemas.microsoft.com/office/drawing/2014/main" id="{BC0336A8-8E9F-6750-02CB-278E8B016EC4}"/>
              </a:ext>
            </a:extLst>
          </p:cNvPr>
          <p:cNvSpPr>
            <a:spLocks noGrp="1"/>
          </p:cNvSpPr>
          <p:nvPr>
            <p:ph type="body" sz="quarter" idx="10"/>
          </p:nvPr>
        </p:nvSpPr>
        <p:spPr>
          <a:xfrm>
            <a:off x="7530353" y="1825625"/>
            <a:ext cx="3823447" cy="4351338"/>
          </a:xfrm>
        </p:spPr>
        <p:txBody>
          <a:bodyPr>
            <a:normAutofit fontScale="92500" lnSpcReduction="10000"/>
          </a:bodyPr>
          <a:lstStyle/>
          <a:p>
            <a:r>
              <a:rPr lang="en-US" sz="1000" b="1" dirty="0"/>
              <a:t>Skills:</a:t>
            </a:r>
          </a:p>
          <a:p>
            <a:r>
              <a:rPr lang="en-US" sz="1000" dirty="0"/>
              <a:t>CS3.1: Identifying their own role in relation to the wider team, including establishing own accountability for tasks and deliverables, and establishing own and others’ area of expertise </a:t>
            </a:r>
          </a:p>
          <a:p>
            <a:r>
              <a:rPr lang="en-US" sz="1000" dirty="0"/>
              <a:t>CS3.2: Meet their responsibilities when working in a wider team by ensuring that project is compliant with relevant health and safety requirements (for example, if storing and handling hazardous substances)</a:t>
            </a:r>
          </a:p>
          <a:p>
            <a:r>
              <a:rPr lang="en-US" sz="1000" dirty="0"/>
              <a:t>CS5.1: Solve a problem within a science context, by evaluating the impact and continuing to monitor any changes and making recommendations for further improvement</a:t>
            </a:r>
          </a:p>
          <a:p>
            <a:r>
              <a:rPr lang="en-US" sz="1000" b="1" dirty="0"/>
              <a:t>General competencies:</a:t>
            </a:r>
          </a:p>
          <a:p>
            <a:r>
              <a:rPr lang="en-US" sz="1000" dirty="0"/>
              <a:t>English: </a:t>
            </a:r>
          </a:p>
          <a:p>
            <a:r>
              <a:rPr lang="en-US" sz="1000" dirty="0"/>
              <a:t>GEC2: Present information and ideas</a:t>
            </a:r>
          </a:p>
          <a:p>
            <a:r>
              <a:rPr lang="en-US" sz="1000" dirty="0"/>
              <a:t>GEC3: Create texts for different purposes and audiences</a:t>
            </a:r>
          </a:p>
          <a:p>
            <a:r>
              <a:rPr lang="en-US" sz="1000" dirty="0"/>
              <a:t>GEC4: </a:t>
            </a:r>
            <a:r>
              <a:rPr lang="en-US" sz="1000" dirty="0" err="1"/>
              <a:t>Summarise</a:t>
            </a:r>
            <a:r>
              <a:rPr lang="en-US" sz="1000" dirty="0"/>
              <a:t> information/ideas</a:t>
            </a:r>
          </a:p>
          <a:p>
            <a:r>
              <a:rPr lang="en-US" sz="1000" dirty="0"/>
              <a:t>GEC6: Take part in/lead discussions</a:t>
            </a:r>
          </a:p>
          <a:p>
            <a:r>
              <a:rPr lang="en-US" sz="1000" dirty="0" err="1"/>
              <a:t>Maths</a:t>
            </a:r>
            <a:r>
              <a:rPr lang="en-US" sz="1000" dirty="0"/>
              <a:t>: </a:t>
            </a:r>
          </a:p>
          <a:p>
            <a:r>
              <a:rPr lang="en-US" sz="1000" dirty="0"/>
              <a:t>GMC6: Understanding data and risk</a:t>
            </a:r>
          </a:p>
        </p:txBody>
      </p:sp>
      <p:sp>
        <p:nvSpPr>
          <p:cNvPr id="10" name="Text Placeholder 9">
            <a:extLst>
              <a:ext uri="{FF2B5EF4-FFF2-40B4-BE49-F238E27FC236}">
                <a16:creationId xmlns:a16="http://schemas.microsoft.com/office/drawing/2014/main" id="{E471921A-207F-0E70-E097-13DD6D1CCA72}"/>
              </a:ext>
            </a:extLst>
          </p:cNvPr>
          <p:cNvSpPr>
            <a:spLocks noGrp="1"/>
          </p:cNvSpPr>
          <p:nvPr>
            <p:ph type="body" sz="quarter" idx="14"/>
          </p:nvPr>
        </p:nvSpPr>
        <p:spPr>
          <a:xfrm>
            <a:off x="9973929" y="162686"/>
            <a:ext cx="2078545" cy="365125"/>
          </a:xfrm>
        </p:spPr>
        <p:txBody>
          <a:bodyPr/>
          <a:lstStyle/>
          <a:p>
            <a:r>
              <a:rPr lang="en-GB"/>
              <a:t>Introduction</a:t>
            </a:r>
            <a:endParaRPr lang="en-GB" dirty="0"/>
          </a:p>
        </p:txBody>
      </p:sp>
      <p:sp>
        <p:nvSpPr>
          <p:cNvPr id="15" name="Text Placeholder 14">
            <a:extLst>
              <a:ext uri="{FF2B5EF4-FFF2-40B4-BE49-F238E27FC236}">
                <a16:creationId xmlns:a16="http://schemas.microsoft.com/office/drawing/2014/main" id="{3B0FA94E-7B0F-E8B2-17F4-EC94C02C2DE3}"/>
              </a:ext>
            </a:extLst>
          </p:cNvPr>
          <p:cNvSpPr>
            <a:spLocks noGrp="1"/>
          </p:cNvSpPr>
          <p:nvPr>
            <p:ph type="body" sz="quarter" idx="11"/>
          </p:nvPr>
        </p:nvSpPr>
        <p:spPr>
          <a:xfrm>
            <a:off x="838200" y="6356349"/>
            <a:ext cx="4210050" cy="365125"/>
          </a:xfrm>
        </p:spPr>
        <p:txBody>
          <a:bodyPr/>
          <a:lstStyle/>
          <a:p>
            <a:r>
              <a:rPr lang="en-GB"/>
              <a:t>Lesson 4: Biohazards and their containment</a:t>
            </a:r>
            <a:endParaRPr lang="en-GB" dirty="0"/>
          </a:p>
        </p:txBody>
      </p:sp>
    </p:spTree>
    <p:extLst>
      <p:ext uri="{BB962C8B-B14F-4D97-AF65-F5344CB8AC3E}">
        <p14:creationId xmlns:p14="http://schemas.microsoft.com/office/powerpoint/2010/main" val="29942065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p:txBody>
          <a:bodyPr/>
          <a:lstStyle/>
          <a:p>
            <a:r>
              <a:rPr lang="en-GB" dirty="0"/>
              <a:t>Study question</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p:txBody>
          <a:bodyPr>
            <a:normAutofit fontScale="85000" lnSpcReduction="20000"/>
          </a:bodyPr>
          <a:lstStyle/>
          <a:p>
            <a:pPr marL="0" lvl="0" indent="0" algn="l" rtl="0">
              <a:lnSpc>
                <a:spcPct val="128000"/>
              </a:lnSpc>
              <a:buClr>
                <a:schemeClr val="dk1"/>
              </a:buClr>
              <a:buSzPts val="2000"/>
              <a:buNone/>
            </a:pPr>
            <a:r>
              <a:rPr lang="en-GB" sz="2400" dirty="0">
                <a:latin typeface="Arial"/>
                <a:ea typeface="Arial"/>
                <a:cs typeface="Arial"/>
                <a:sym typeface="Arial"/>
              </a:rPr>
              <a:t>Complete the study question independently:</a:t>
            </a:r>
            <a:endParaRPr lang="en-GB" dirty="0"/>
          </a:p>
          <a:p>
            <a:pPr marL="0" lvl="0" indent="0" algn="l" rtl="0">
              <a:lnSpc>
                <a:spcPct val="128000"/>
              </a:lnSpc>
              <a:buClr>
                <a:schemeClr val="dk1"/>
              </a:buClr>
              <a:buSzPts val="2000"/>
              <a:buNone/>
            </a:pPr>
            <a:endParaRPr lang="en-GB" sz="2400" dirty="0">
              <a:latin typeface="Arial"/>
              <a:ea typeface="Arial"/>
              <a:cs typeface="Arial"/>
              <a:sym typeface="Arial"/>
            </a:endParaRPr>
          </a:p>
          <a:p>
            <a:pPr marL="0" lvl="0" indent="0" algn="l" rtl="0">
              <a:lnSpc>
                <a:spcPct val="128000"/>
              </a:lnSpc>
              <a:buClr>
                <a:schemeClr val="dk1"/>
              </a:buClr>
              <a:buSzPts val="2000"/>
              <a:buNone/>
            </a:pPr>
            <a:r>
              <a:rPr lang="en-GB" sz="2400" dirty="0"/>
              <a:t>A company has been regularly working with common cold cell cultures.</a:t>
            </a:r>
            <a:br>
              <a:rPr lang="en-GB" sz="2400" dirty="0"/>
            </a:br>
            <a:r>
              <a:rPr lang="en-GB" sz="2400" dirty="0"/>
              <a:t>The lab currently limits the movement of pathogen vectors and work is undertaken within closed systems and in a biological safety cabinet (BSC).</a:t>
            </a:r>
            <a:br>
              <a:rPr lang="en-GB" sz="2400" dirty="0"/>
            </a:br>
            <a:r>
              <a:rPr lang="en-GB" sz="2400" dirty="0"/>
              <a:t>There is restricted access to the laboratory and lab workers are provided with a lab coat to put on over their clothes before entry to the lab. The organisation is investigating the possibility of starting some work on some HIV samples. </a:t>
            </a:r>
          </a:p>
          <a:p>
            <a:pPr marL="0" lvl="0" indent="0" algn="l" rtl="0">
              <a:lnSpc>
                <a:spcPct val="128000"/>
              </a:lnSpc>
              <a:buClr>
                <a:schemeClr val="dk1"/>
              </a:buClr>
              <a:buSzPts val="2000"/>
              <a:buNone/>
            </a:pPr>
            <a:endParaRPr lang="en-GB" sz="2400" dirty="0"/>
          </a:p>
          <a:p>
            <a:pPr marL="0" lvl="0" indent="0" algn="l" rtl="0">
              <a:lnSpc>
                <a:spcPct val="128000"/>
              </a:lnSpc>
              <a:buClr>
                <a:schemeClr val="dk1"/>
              </a:buClr>
              <a:buSzPts val="2000"/>
              <a:buNone/>
            </a:pPr>
            <a:r>
              <a:rPr lang="en-GB" sz="2400" dirty="0"/>
              <a:t>Explain</a:t>
            </a:r>
            <a:r>
              <a:rPr lang="en-GB" sz="2400" b="1" dirty="0"/>
              <a:t> two </a:t>
            </a:r>
            <a:r>
              <a:rPr lang="en-GB" sz="2400" dirty="0"/>
              <a:t>changes the lab would need to make before starting this work. </a:t>
            </a:r>
            <a:r>
              <a:rPr lang="en-GB" sz="2400" b="1" dirty="0"/>
              <a:t>[4 marks]</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88A2FF"/>
          </a:solidFill>
        </p:spPr>
        <p:txBody>
          <a:bodyPr/>
          <a:lstStyle/>
          <a:p>
            <a:r>
              <a:rPr lang="en-GB" dirty="0"/>
              <a:t>Plenary</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spTree>
    <p:extLst>
      <p:ext uri="{BB962C8B-B14F-4D97-AF65-F5344CB8AC3E}">
        <p14:creationId xmlns:p14="http://schemas.microsoft.com/office/powerpoint/2010/main" val="30236385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p:txBody>
          <a:bodyPr/>
          <a:lstStyle/>
          <a:p>
            <a:r>
              <a:rPr lang="en-GB" dirty="0"/>
              <a:t>Study question sample answer</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p:txBody>
          <a:bodyPr>
            <a:normAutofit/>
          </a:bodyPr>
          <a:lstStyle/>
          <a:p>
            <a:pPr marL="0" indent="0">
              <a:buClr>
                <a:schemeClr val="dk1"/>
              </a:buClr>
              <a:buSzPts val="2000"/>
              <a:buNone/>
            </a:pPr>
            <a:r>
              <a:rPr lang="en-GB" b="1" dirty="0">
                <a:ea typeface="Calibri"/>
                <a:sym typeface="Calibri"/>
              </a:rPr>
              <a:t>Mark scheme – award one mark per explanation point, up to a maximum of 4 marks.</a:t>
            </a:r>
            <a:endParaRPr lang="en-GB" dirty="0"/>
          </a:p>
          <a:p>
            <a:pPr marL="0" lvl="0" indent="0" algn="l" rtl="0">
              <a:spcAft>
                <a:spcPts val="0"/>
              </a:spcAft>
              <a:buClr>
                <a:schemeClr val="dk1"/>
              </a:buClr>
              <a:buSzPts val="2000"/>
              <a:buNone/>
            </a:pPr>
            <a:endParaRPr lang="en-GB" sz="2400" dirty="0"/>
          </a:p>
          <a:p>
            <a:pPr marL="0" lvl="0" indent="0" algn="l" rtl="0">
              <a:spcAft>
                <a:spcPts val="0"/>
              </a:spcAft>
              <a:buClr>
                <a:schemeClr val="dk1"/>
              </a:buClr>
              <a:buSzPts val="2000"/>
              <a:buNone/>
            </a:pPr>
            <a:r>
              <a:rPr lang="en-GB" sz="2400" dirty="0"/>
              <a:t>Lab workers are likely to need a higher level of protective clothing </a:t>
            </a:r>
            <a:r>
              <a:rPr lang="en-GB" sz="2400" b="1" dirty="0"/>
              <a:t>[1 mark] </a:t>
            </a:r>
            <a:r>
              <a:rPr lang="en-GB" sz="2400" dirty="0"/>
              <a:t>to ensure adequate protection from the Grou</a:t>
            </a:r>
            <a:r>
              <a:rPr lang="en-GB" dirty="0"/>
              <a:t>p 3 </a:t>
            </a:r>
            <a:r>
              <a:rPr lang="en-GB" sz="2400" dirty="0"/>
              <a:t>hazardous substances they are working with </a:t>
            </a:r>
            <a:r>
              <a:rPr lang="en-GB" sz="2400" b="1" dirty="0"/>
              <a:t>[1 mark]</a:t>
            </a:r>
            <a:r>
              <a:rPr lang="en-GB" sz="2400" dirty="0"/>
              <a:t>, and an anti-chamber or changing area would </a:t>
            </a:r>
            <a:r>
              <a:rPr lang="en-GB" dirty="0"/>
              <a:t>therefore also</a:t>
            </a:r>
            <a:r>
              <a:rPr lang="en-GB" sz="2400" dirty="0"/>
              <a:t> be required </a:t>
            </a:r>
            <a:r>
              <a:rPr lang="en-GB" sz="2400" b="1" dirty="0"/>
              <a:t>[1 mark]</a:t>
            </a:r>
            <a:r>
              <a:rPr lang="en-GB" sz="2400" dirty="0"/>
              <a:t> to allow workers to change out of their own clothes and avoid the risk of taking the hazardous substances out of the laboratory </a:t>
            </a:r>
            <a:r>
              <a:rPr lang="en-GB" sz="2400" b="1" dirty="0"/>
              <a:t>[1 mark]</a:t>
            </a:r>
            <a:r>
              <a:rPr lang="en-GB" dirty="0"/>
              <a:t>.</a:t>
            </a:r>
            <a:endParaRPr lang="en-GB" sz="2400" dirty="0"/>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88A2FF"/>
          </a:solidFill>
        </p:spPr>
        <p:txBody>
          <a:bodyPr/>
          <a:lstStyle/>
          <a:p>
            <a:r>
              <a:rPr lang="en-GB" dirty="0"/>
              <a:t>Plenary</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spTree>
    <p:extLst>
      <p:ext uri="{BB962C8B-B14F-4D97-AF65-F5344CB8AC3E}">
        <p14:creationId xmlns:p14="http://schemas.microsoft.com/office/powerpoint/2010/main" val="34254189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1357BC3-A920-1744-4378-77EA2C9D1914}"/>
              </a:ext>
            </a:extLst>
          </p:cNvPr>
          <p:cNvSpPr>
            <a:spLocks noGrp="1"/>
          </p:cNvSpPr>
          <p:nvPr>
            <p:ph type="title"/>
          </p:nvPr>
        </p:nvSpPr>
        <p:spPr>
          <a:xfrm>
            <a:off x="838200" y="365125"/>
            <a:ext cx="10515600" cy="1325563"/>
          </a:xfrm>
        </p:spPr>
        <p:txBody>
          <a:bodyPr/>
          <a:lstStyle/>
          <a:p>
            <a:r>
              <a:rPr lang="en-US" dirty="0"/>
              <a:t>In this lesson we have:</a:t>
            </a:r>
            <a:endParaRPr lang="en-GB" dirty="0"/>
          </a:p>
        </p:txBody>
      </p:sp>
      <p:sp>
        <p:nvSpPr>
          <p:cNvPr id="5" name="Content Placeholder 4">
            <a:extLst>
              <a:ext uri="{FF2B5EF4-FFF2-40B4-BE49-F238E27FC236}">
                <a16:creationId xmlns:a16="http://schemas.microsoft.com/office/drawing/2014/main" id="{82C64786-921D-E434-0361-3595FFD918F4}"/>
              </a:ext>
            </a:extLst>
          </p:cNvPr>
          <p:cNvSpPr>
            <a:spLocks noGrp="1"/>
          </p:cNvSpPr>
          <p:nvPr>
            <p:ph idx="1"/>
          </p:nvPr>
        </p:nvSpPr>
        <p:spPr>
          <a:xfrm>
            <a:off x="838200" y="1825625"/>
            <a:ext cx="6400800" cy="4351338"/>
          </a:xfrm>
        </p:spPr>
        <p:txBody>
          <a:bodyPr>
            <a:normAutofit/>
          </a:bodyPr>
          <a:lstStyle/>
          <a:p>
            <a:pPr lvl="0"/>
            <a:r>
              <a:rPr lang="en-GB" dirty="0"/>
              <a:t>Recalled and identified the four different biohazard categories, including examples of each.</a:t>
            </a:r>
          </a:p>
          <a:p>
            <a:pPr lvl="0"/>
            <a:r>
              <a:rPr lang="en-GB" dirty="0"/>
              <a:t>Described the containment measures required for the four different categories of biohazard.</a:t>
            </a:r>
            <a:endParaRPr lang="en-US" dirty="0"/>
          </a:p>
        </p:txBody>
      </p:sp>
      <p:sp>
        <p:nvSpPr>
          <p:cNvPr id="6" name="Text Placeholder 5">
            <a:extLst>
              <a:ext uri="{FF2B5EF4-FFF2-40B4-BE49-F238E27FC236}">
                <a16:creationId xmlns:a16="http://schemas.microsoft.com/office/drawing/2014/main" id="{BC0336A8-8E9F-6750-02CB-278E8B016EC4}"/>
              </a:ext>
            </a:extLst>
          </p:cNvPr>
          <p:cNvSpPr>
            <a:spLocks noGrp="1"/>
          </p:cNvSpPr>
          <p:nvPr>
            <p:ph type="body" sz="quarter" idx="10"/>
          </p:nvPr>
        </p:nvSpPr>
        <p:spPr>
          <a:xfrm>
            <a:off x="7530353" y="1825625"/>
            <a:ext cx="3823447" cy="4351338"/>
          </a:xfrm>
        </p:spPr>
        <p:txBody>
          <a:bodyPr>
            <a:normAutofit fontScale="47500" lnSpcReduction="20000"/>
          </a:bodyPr>
          <a:lstStyle/>
          <a:p>
            <a:r>
              <a:rPr lang="en-US" b="1" dirty="0"/>
              <a:t>Skills:</a:t>
            </a:r>
          </a:p>
          <a:p>
            <a:r>
              <a:rPr lang="en-US" dirty="0"/>
              <a:t>CS3.1: Identifying their own role in relation to the wider team, including establishing own accountability for tasks and deliverables, and establishing own and others’ area of expertise </a:t>
            </a:r>
          </a:p>
          <a:p>
            <a:r>
              <a:rPr lang="en-US" dirty="0"/>
              <a:t>CS3.2: Meet their responsibilities when working in a wider team by ensuring that project is compliant with relevant health and safety requirements (for example, if storing and handling hazardous substances)</a:t>
            </a:r>
          </a:p>
          <a:p>
            <a:r>
              <a:rPr lang="en-US" dirty="0"/>
              <a:t>CS5.1: Solve a problem within a science context, by evaluating the impact and continuing to monitor any changes and making recommendations for further improvement</a:t>
            </a:r>
          </a:p>
          <a:p>
            <a:r>
              <a:rPr lang="en-US" b="1" dirty="0"/>
              <a:t>General competencies:</a:t>
            </a:r>
          </a:p>
          <a:p>
            <a:r>
              <a:rPr lang="en-US" dirty="0"/>
              <a:t>English: </a:t>
            </a:r>
          </a:p>
          <a:p>
            <a:r>
              <a:rPr lang="en-US" dirty="0"/>
              <a:t>GEC2: Present information and ideas</a:t>
            </a:r>
          </a:p>
          <a:p>
            <a:r>
              <a:rPr lang="en-US" dirty="0"/>
              <a:t>GEC3: Create texts for different purposes and audiences</a:t>
            </a:r>
          </a:p>
          <a:p>
            <a:r>
              <a:rPr lang="en-US" dirty="0"/>
              <a:t>GEC4: Summarise information/ideas</a:t>
            </a:r>
          </a:p>
          <a:p>
            <a:r>
              <a:rPr lang="en-US" dirty="0"/>
              <a:t>GEC6: Take part in/lead discussions</a:t>
            </a:r>
          </a:p>
          <a:p>
            <a:r>
              <a:rPr lang="en-US" dirty="0"/>
              <a:t>Maths: </a:t>
            </a:r>
          </a:p>
          <a:p>
            <a:r>
              <a:rPr lang="en-US" dirty="0"/>
              <a:t>GMC6: Understanding data and risk</a:t>
            </a:r>
          </a:p>
        </p:txBody>
      </p:sp>
      <p:sp>
        <p:nvSpPr>
          <p:cNvPr id="7" name="Text Placeholder 9">
            <a:extLst>
              <a:ext uri="{FF2B5EF4-FFF2-40B4-BE49-F238E27FC236}">
                <a16:creationId xmlns:a16="http://schemas.microsoft.com/office/drawing/2014/main" id="{E4614B55-F76B-8F22-08B4-3291A5CB61B5}"/>
              </a:ext>
            </a:extLst>
          </p:cNvPr>
          <p:cNvSpPr>
            <a:spLocks noGrp="1"/>
          </p:cNvSpPr>
          <p:nvPr>
            <p:ph type="body" sz="quarter" idx="14"/>
          </p:nvPr>
        </p:nvSpPr>
        <p:spPr>
          <a:xfrm>
            <a:off x="9973929" y="162686"/>
            <a:ext cx="2078545" cy="365125"/>
          </a:xfrm>
          <a:solidFill>
            <a:srgbClr val="88A2FF"/>
          </a:solidFill>
        </p:spPr>
        <p:txBody>
          <a:bodyPr/>
          <a:lstStyle/>
          <a:p>
            <a:r>
              <a:rPr lang="en-GB" dirty="0"/>
              <a:t>Plenary</a:t>
            </a:r>
          </a:p>
        </p:txBody>
      </p:sp>
      <p:sp>
        <p:nvSpPr>
          <p:cNvPr id="15" name="Text Placeholder 14">
            <a:extLst>
              <a:ext uri="{FF2B5EF4-FFF2-40B4-BE49-F238E27FC236}">
                <a16:creationId xmlns:a16="http://schemas.microsoft.com/office/drawing/2014/main" id="{3B0FA94E-7B0F-E8B2-17F4-EC94C02C2DE3}"/>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spTree>
    <p:extLst>
      <p:ext uri="{BB962C8B-B14F-4D97-AF65-F5344CB8AC3E}">
        <p14:creationId xmlns:p14="http://schemas.microsoft.com/office/powerpoint/2010/main" val="3548814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8DF8AA-D17B-CCC1-4F51-9BF424899A33}"/>
              </a:ext>
            </a:extLst>
          </p:cNvPr>
          <p:cNvSpPr>
            <a:spLocks noGrp="1"/>
          </p:cNvSpPr>
          <p:nvPr>
            <p:ph type="title"/>
          </p:nvPr>
        </p:nvSpPr>
        <p:spPr>
          <a:xfrm>
            <a:off x="838200" y="365125"/>
            <a:ext cx="10515600" cy="1325563"/>
          </a:xfrm>
        </p:spPr>
        <p:txBody>
          <a:bodyPr>
            <a:normAutofit/>
          </a:bodyPr>
          <a:lstStyle/>
          <a:p>
            <a:r>
              <a:rPr lang="en-GB" dirty="0"/>
              <a:t>Biohazard containment scenario</a:t>
            </a:r>
          </a:p>
        </p:txBody>
      </p:sp>
      <p:sp>
        <p:nvSpPr>
          <p:cNvPr id="5" name="Content Placeholder 4">
            <a:extLst>
              <a:ext uri="{FF2B5EF4-FFF2-40B4-BE49-F238E27FC236}">
                <a16:creationId xmlns:a16="http://schemas.microsoft.com/office/drawing/2014/main" id="{F1AB0B37-6ED4-E961-0E13-1DB461DB5C1D}"/>
              </a:ext>
            </a:extLst>
          </p:cNvPr>
          <p:cNvSpPr>
            <a:spLocks noGrp="1"/>
          </p:cNvSpPr>
          <p:nvPr>
            <p:ph idx="1"/>
          </p:nvPr>
        </p:nvSpPr>
        <p:spPr>
          <a:xfrm>
            <a:off x="838199" y="1825625"/>
            <a:ext cx="5994116" cy="4351338"/>
          </a:xfrm>
        </p:spPr>
        <p:txBody>
          <a:bodyPr>
            <a:normAutofit fontScale="62500" lnSpcReduction="20000"/>
          </a:bodyPr>
          <a:lstStyle/>
          <a:p>
            <a:pPr marL="0" lvl="0" indent="0" algn="l" rtl="0">
              <a:lnSpc>
                <a:spcPct val="125000"/>
              </a:lnSpc>
              <a:spcBef>
                <a:spcPts val="400"/>
              </a:spcBef>
              <a:spcAft>
                <a:spcPts val="400"/>
              </a:spcAft>
              <a:buClr>
                <a:schemeClr val="dk1"/>
              </a:buClr>
              <a:buSzPts val="2000"/>
              <a:buNone/>
            </a:pPr>
            <a:r>
              <a:rPr lang="en-GB" sz="2600" dirty="0"/>
              <a:t>A business has been regularly working with common cold cell cultures but is investigating the possibility of working with HIV samples.</a:t>
            </a:r>
          </a:p>
          <a:p>
            <a:pPr marL="0" lvl="0" indent="0" algn="l" rtl="0">
              <a:lnSpc>
                <a:spcPct val="125000"/>
              </a:lnSpc>
              <a:spcBef>
                <a:spcPts val="400"/>
              </a:spcBef>
              <a:spcAft>
                <a:spcPts val="400"/>
              </a:spcAft>
              <a:buClr>
                <a:schemeClr val="dk1"/>
              </a:buClr>
              <a:buSzPts val="2000"/>
              <a:buNone/>
            </a:pPr>
            <a:r>
              <a:rPr lang="en-GB" sz="2600" dirty="0"/>
              <a:t> </a:t>
            </a:r>
          </a:p>
          <a:p>
            <a:pPr marL="0" lvl="0" indent="0" algn="l" rtl="0">
              <a:lnSpc>
                <a:spcPct val="125000"/>
              </a:lnSpc>
              <a:spcBef>
                <a:spcPts val="400"/>
              </a:spcBef>
              <a:spcAft>
                <a:spcPts val="400"/>
              </a:spcAft>
              <a:buClr>
                <a:schemeClr val="dk1"/>
              </a:buClr>
              <a:buSzPts val="2000"/>
              <a:buNone/>
            </a:pPr>
            <a:r>
              <a:rPr lang="en-GB" sz="2600" dirty="0"/>
              <a:t>Determine which Hazard Group both these biohazards belong to and discuss whether this is likely to be a straightforward switch for the business, or if further measures will need to be put in place first.</a:t>
            </a:r>
          </a:p>
          <a:p>
            <a:pPr marL="0" lvl="0" indent="0" algn="l" rtl="0">
              <a:lnSpc>
                <a:spcPct val="125000"/>
              </a:lnSpc>
              <a:spcBef>
                <a:spcPts val="400"/>
              </a:spcBef>
              <a:spcAft>
                <a:spcPts val="400"/>
              </a:spcAft>
              <a:buClr>
                <a:schemeClr val="dk1"/>
              </a:buClr>
              <a:buSzPts val="2000"/>
              <a:buNone/>
            </a:pPr>
            <a:endParaRPr lang="en-GB" sz="2400" dirty="0"/>
          </a:p>
          <a:p>
            <a:pPr marL="0" lvl="0" indent="0" algn="l" rtl="0">
              <a:lnSpc>
                <a:spcPct val="125000"/>
              </a:lnSpc>
              <a:spcBef>
                <a:spcPts val="400"/>
              </a:spcBef>
              <a:spcAft>
                <a:spcPts val="400"/>
              </a:spcAft>
              <a:buClr>
                <a:schemeClr val="dk1"/>
              </a:buClr>
              <a:buSzPts val="2000"/>
              <a:buNone/>
            </a:pPr>
            <a:r>
              <a:rPr lang="en-GB" sz="2800" dirty="0"/>
              <a:t>THINK, PAIR, SHARE</a:t>
            </a:r>
          </a:p>
          <a:p>
            <a:pPr marL="0" lvl="0" indent="0" algn="l" rtl="0">
              <a:lnSpc>
                <a:spcPct val="125000"/>
              </a:lnSpc>
              <a:spcBef>
                <a:spcPts val="400"/>
              </a:spcBef>
              <a:spcAft>
                <a:spcPts val="400"/>
              </a:spcAft>
              <a:buClr>
                <a:schemeClr val="dk1"/>
              </a:buClr>
              <a:buSzPts val="2000"/>
              <a:buNone/>
            </a:pPr>
            <a:r>
              <a:rPr lang="en-GB" sz="2600" dirty="0"/>
              <a:t>Think about the differences in the descriptions of the Hazard Groups: what containment/control measures are likely to be necessary for each biohazard?</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p:spPr>
        <p:txBody>
          <a:bodyPr/>
          <a:lstStyle/>
          <a:p>
            <a:r>
              <a:rPr lang="en-GB" dirty="0"/>
              <a:t>Introduction</a:t>
            </a:r>
          </a:p>
        </p:txBody>
      </p:sp>
      <p:sp>
        <p:nvSpPr>
          <p:cNvPr id="16" name="Text Placeholder 15">
            <a:extLst>
              <a:ext uri="{FF2B5EF4-FFF2-40B4-BE49-F238E27FC236}">
                <a16:creationId xmlns:a16="http://schemas.microsoft.com/office/drawing/2014/main" id="{7BE8136D-0C89-D68D-F368-030DEA6F0B2E}"/>
              </a:ext>
            </a:extLst>
          </p:cNvPr>
          <p:cNvSpPr>
            <a:spLocks noGrp="1"/>
          </p:cNvSpPr>
          <p:nvPr>
            <p:ph type="body" sz="quarter" idx="11"/>
          </p:nvPr>
        </p:nvSpPr>
        <p:spPr/>
        <p:txBody>
          <a:bodyPr/>
          <a:lstStyle/>
          <a:p>
            <a:r>
              <a:rPr lang="en-GB" dirty="0"/>
              <a:t>Lesson 4: Biohazards and their containment</a:t>
            </a:r>
          </a:p>
        </p:txBody>
      </p:sp>
      <p:pic>
        <p:nvPicPr>
          <p:cNvPr id="3" name="Picture 2">
            <a:extLst>
              <a:ext uri="{FF2B5EF4-FFF2-40B4-BE49-F238E27FC236}">
                <a16:creationId xmlns:a16="http://schemas.microsoft.com/office/drawing/2014/main" id="{3864C70F-54CF-68EB-FC66-508245B562F0}"/>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043737" y="1825625"/>
            <a:ext cx="4611809" cy="4351338"/>
          </a:xfrm>
          <a:prstGeom prst="rect">
            <a:avLst/>
          </a:prstGeom>
        </p:spPr>
      </p:pic>
    </p:spTree>
    <p:extLst>
      <p:ext uri="{BB962C8B-B14F-4D97-AF65-F5344CB8AC3E}">
        <p14:creationId xmlns:p14="http://schemas.microsoft.com/office/powerpoint/2010/main" val="1316791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8DF8AA-D17B-CCC1-4F51-9BF424899A33}"/>
              </a:ext>
            </a:extLst>
          </p:cNvPr>
          <p:cNvSpPr>
            <a:spLocks noGrp="1"/>
          </p:cNvSpPr>
          <p:nvPr>
            <p:ph type="title"/>
          </p:nvPr>
        </p:nvSpPr>
        <p:spPr>
          <a:xfrm>
            <a:off x="838200" y="365125"/>
            <a:ext cx="10515600" cy="1325563"/>
          </a:xfrm>
        </p:spPr>
        <p:txBody>
          <a:bodyPr>
            <a:normAutofit/>
          </a:bodyPr>
          <a:lstStyle/>
          <a:p>
            <a:r>
              <a:rPr lang="en-GB" dirty="0"/>
              <a:t>Containment measures – Option 1</a:t>
            </a:r>
          </a:p>
        </p:txBody>
      </p:sp>
      <p:sp>
        <p:nvSpPr>
          <p:cNvPr id="5" name="Content Placeholder 4">
            <a:extLst>
              <a:ext uri="{FF2B5EF4-FFF2-40B4-BE49-F238E27FC236}">
                <a16:creationId xmlns:a16="http://schemas.microsoft.com/office/drawing/2014/main" id="{F1AB0B37-6ED4-E961-0E13-1DB461DB5C1D}"/>
              </a:ext>
            </a:extLst>
          </p:cNvPr>
          <p:cNvSpPr>
            <a:spLocks noGrp="1"/>
          </p:cNvSpPr>
          <p:nvPr>
            <p:ph idx="1"/>
          </p:nvPr>
        </p:nvSpPr>
        <p:spPr>
          <a:xfrm>
            <a:off x="838199" y="1825625"/>
            <a:ext cx="5921829" cy="4351338"/>
          </a:xfrm>
        </p:spPr>
        <p:txBody>
          <a:bodyPr>
            <a:normAutofit/>
          </a:bodyPr>
          <a:lstStyle/>
          <a:p>
            <a:pPr marL="0" lvl="0" indent="0">
              <a:buNone/>
            </a:pPr>
            <a:r>
              <a:rPr lang="en-GB" b="1" dirty="0"/>
              <a:t>Live video chat with, or visit from, an industry professional about</a:t>
            </a:r>
            <a:br>
              <a:rPr lang="en-GB" b="1" dirty="0"/>
            </a:br>
            <a:r>
              <a:rPr lang="en-GB" b="1" dirty="0"/>
              <a:t>containment measures.</a:t>
            </a:r>
          </a:p>
          <a:p>
            <a:pPr lvl="0"/>
            <a:endParaRPr lang="en-GB" dirty="0"/>
          </a:p>
          <a:p>
            <a:r>
              <a:rPr lang="en-GB" dirty="0"/>
              <a:t>Make notes on the different CLs discussed, and any differences in containment measures for the four CLs mentioned.</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1</a:t>
            </a:r>
          </a:p>
        </p:txBody>
      </p:sp>
      <p:sp>
        <p:nvSpPr>
          <p:cNvPr id="16" name="Text Placeholder 15">
            <a:extLst>
              <a:ext uri="{FF2B5EF4-FFF2-40B4-BE49-F238E27FC236}">
                <a16:creationId xmlns:a16="http://schemas.microsoft.com/office/drawing/2014/main" id="{7BE8136D-0C89-D68D-F368-030DEA6F0B2E}"/>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pic>
        <p:nvPicPr>
          <p:cNvPr id="6" name="Picture 5">
            <a:extLst>
              <a:ext uri="{FF2B5EF4-FFF2-40B4-BE49-F238E27FC236}">
                <a16:creationId xmlns:a16="http://schemas.microsoft.com/office/drawing/2014/main" id="{E209E7CF-0256-9B43-343C-22DF37A0800F}"/>
              </a:ext>
              <a:ext uri="{C183D7F6-B498-43B3-948B-1728B52AA6E4}">
                <adec:decorative xmlns:adec="http://schemas.microsoft.com/office/drawing/2017/decorative" val="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155507" y="2428209"/>
            <a:ext cx="4369743" cy="3146169"/>
          </a:xfrm>
          <a:prstGeom prst="rect">
            <a:avLst/>
          </a:prstGeom>
        </p:spPr>
      </p:pic>
    </p:spTree>
    <p:extLst>
      <p:ext uri="{BB962C8B-B14F-4D97-AF65-F5344CB8AC3E}">
        <p14:creationId xmlns:p14="http://schemas.microsoft.com/office/powerpoint/2010/main" val="2118597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lstStyle/>
          <a:p>
            <a:r>
              <a:rPr lang="en-GB" dirty="0"/>
              <a:t>Containment measures – Option 1</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200" y="1825625"/>
            <a:ext cx="10515600" cy="4351338"/>
          </a:xfrm>
        </p:spPr>
        <p:txBody>
          <a:bodyPr>
            <a:normAutofit/>
          </a:bodyPr>
          <a:lstStyle/>
          <a:p>
            <a:pPr marL="0" lvl="0" indent="0">
              <a:buNone/>
            </a:pPr>
            <a:r>
              <a:rPr lang="en-GB" b="1" dirty="0"/>
              <a:t>Questions for an industry professional about containment measures:</a:t>
            </a:r>
          </a:p>
          <a:p>
            <a:r>
              <a:rPr lang="en-GB" dirty="0"/>
              <a:t>What biohazards do you face on a daily basis?</a:t>
            </a:r>
          </a:p>
          <a:p>
            <a:r>
              <a:rPr lang="en-GB" dirty="0"/>
              <a:t>Are you expected to wear PPE in the laboratory?</a:t>
            </a:r>
          </a:p>
          <a:p>
            <a:r>
              <a:rPr lang="en-GB" dirty="0"/>
              <a:t>How long does it take your laboratory workers</a:t>
            </a:r>
            <a:br>
              <a:rPr lang="en-GB" dirty="0"/>
            </a:br>
            <a:r>
              <a:rPr lang="en-GB" dirty="0"/>
              <a:t>to enter the lab?</a:t>
            </a:r>
          </a:p>
          <a:p>
            <a:r>
              <a:rPr lang="en-GB" dirty="0"/>
              <a:t>Are there any entry or exit procedures needed?</a:t>
            </a:r>
          </a:p>
          <a:p>
            <a:endParaRPr lang="en-GB" dirty="0"/>
          </a:p>
          <a:p>
            <a:r>
              <a:rPr lang="en-GB" dirty="0"/>
              <a:t>(See the next slide for more questions.)</a:t>
            </a:r>
          </a:p>
          <a:p>
            <a:endParaRPr lang="en-GB" dirty="0"/>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dirty="0"/>
              <a:t>Activity 1</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dirty="0"/>
              <a:t>Lesson 4: Biohazards and their containment</a:t>
            </a:r>
          </a:p>
        </p:txBody>
      </p:sp>
      <p:sp>
        <p:nvSpPr>
          <p:cNvPr id="2" name="Oval 1">
            <a:extLst>
              <a:ext uri="{FF2B5EF4-FFF2-40B4-BE49-F238E27FC236}">
                <a16:creationId xmlns:a16="http://schemas.microsoft.com/office/drawing/2014/main" id="{417F0D06-6872-3142-BD7C-BEC832CD8535}"/>
              </a:ext>
              <a:ext uri="{C183D7F6-B498-43B3-948B-1728B52AA6E4}">
                <adec:decorative xmlns:adec="http://schemas.microsoft.com/office/drawing/2017/decorative" val="1"/>
              </a:ext>
            </a:extLst>
          </p:cNvPr>
          <p:cNvSpPr/>
          <p:nvPr/>
        </p:nvSpPr>
        <p:spPr>
          <a:xfrm>
            <a:off x="7952509" y="2795850"/>
            <a:ext cx="3151118" cy="3151118"/>
          </a:xfrm>
          <a:prstGeom prst="ellipse">
            <a:avLst/>
          </a:prstGeom>
          <a:solidFill>
            <a:schemeClr val="bg1"/>
          </a:solidFill>
          <a:ln w="38100">
            <a:solidFill>
              <a:srgbClr val="E2EEB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a:extLst>
              <a:ext uri="{FF2B5EF4-FFF2-40B4-BE49-F238E27FC236}">
                <a16:creationId xmlns:a16="http://schemas.microsoft.com/office/drawing/2014/main" id="{58F7B8B7-F92F-E99B-4331-86FAD2E5D7CD}"/>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8796139" y="3429000"/>
            <a:ext cx="1463857" cy="1842166"/>
          </a:xfrm>
          <a:prstGeom prst="rect">
            <a:avLst/>
          </a:prstGeom>
        </p:spPr>
      </p:pic>
    </p:spTree>
    <p:extLst>
      <p:ext uri="{BB962C8B-B14F-4D97-AF65-F5344CB8AC3E}">
        <p14:creationId xmlns:p14="http://schemas.microsoft.com/office/powerpoint/2010/main" val="2266917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a:xfrm>
            <a:off x="838200" y="365125"/>
            <a:ext cx="10515600" cy="1325563"/>
          </a:xfrm>
        </p:spPr>
        <p:txBody>
          <a:bodyPr/>
          <a:lstStyle/>
          <a:p>
            <a:r>
              <a:rPr lang="en-GB"/>
              <a:t>Containment measures – Option 1</a:t>
            </a:r>
            <a:endParaRPr lang="en-GB" dirty="0"/>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xfrm>
            <a:off x="838200" y="1825625"/>
            <a:ext cx="7083829" cy="4351338"/>
          </a:xfrm>
          <a:solidFill>
            <a:srgbClr val="E2EEBE"/>
          </a:solidFill>
        </p:spPr>
        <p:txBody>
          <a:bodyPr>
            <a:normAutofit fontScale="92500" lnSpcReduction="10000"/>
          </a:bodyPr>
          <a:lstStyle/>
          <a:p>
            <a:pPr marL="0" lvl="0" indent="0">
              <a:buNone/>
            </a:pPr>
            <a:r>
              <a:rPr lang="en-GB" b="1" dirty="0"/>
              <a:t>Questions continued:</a:t>
            </a:r>
          </a:p>
          <a:p>
            <a:r>
              <a:rPr lang="en-GB" dirty="0"/>
              <a:t>Who oversees cleaning up spills?</a:t>
            </a:r>
          </a:p>
          <a:p>
            <a:r>
              <a:rPr lang="en-GB" dirty="0"/>
              <a:t>What is the clean-up process?</a:t>
            </a:r>
          </a:p>
          <a:p>
            <a:r>
              <a:rPr lang="en-GB" dirty="0"/>
              <a:t>Is the lab cleaned regularly?</a:t>
            </a:r>
          </a:p>
          <a:p>
            <a:r>
              <a:rPr lang="en-GB" dirty="0"/>
              <a:t>How does your organisation stop potential</a:t>
            </a:r>
            <a:br>
              <a:rPr lang="en-GB" dirty="0"/>
            </a:br>
            <a:r>
              <a:rPr lang="en-GB" dirty="0"/>
              <a:t>biohazards spreading into the rest of the</a:t>
            </a:r>
            <a:br>
              <a:rPr lang="en-GB" dirty="0"/>
            </a:br>
            <a:r>
              <a:rPr lang="en-GB" dirty="0"/>
              <a:t>building or the environment?</a:t>
            </a:r>
          </a:p>
          <a:p>
            <a:r>
              <a:rPr lang="en-GB" dirty="0"/>
              <a:t>What are your disposal procedures when you</a:t>
            </a:r>
            <a:br>
              <a:rPr lang="en-GB" dirty="0"/>
            </a:br>
            <a:r>
              <a:rPr lang="en-GB" dirty="0"/>
              <a:t>have finished with a sample of a hazardous material?</a:t>
            </a:r>
          </a:p>
        </p:txBody>
      </p:sp>
      <p:sp>
        <p:nvSpPr>
          <p:cNvPr id="3" name="Content Placeholder 2">
            <a:extLst>
              <a:ext uri="{FF2B5EF4-FFF2-40B4-BE49-F238E27FC236}">
                <a16:creationId xmlns:a16="http://schemas.microsoft.com/office/drawing/2014/main" id="{6DA1D034-8D85-3E53-E988-77F59FAE4382}"/>
              </a:ext>
            </a:extLst>
          </p:cNvPr>
          <p:cNvSpPr>
            <a:spLocks noGrp="1"/>
          </p:cNvSpPr>
          <p:nvPr>
            <p:ph idx="10"/>
          </p:nvPr>
        </p:nvSpPr>
        <p:spPr>
          <a:xfrm>
            <a:off x="8179724" y="1825625"/>
            <a:ext cx="3174076" cy="4351338"/>
          </a:xfrm>
        </p:spPr>
        <p:txBody>
          <a:bodyPr/>
          <a:lstStyle/>
          <a:p>
            <a:pPr marL="0" indent="0">
              <a:buNone/>
            </a:pPr>
            <a:r>
              <a:rPr lang="en-GB" b="1" dirty="0"/>
              <a:t>Resources needed</a:t>
            </a:r>
          </a:p>
          <a:p>
            <a:r>
              <a:rPr lang="en-GB" dirty="0"/>
              <a:t>Students’ completed copies of L3 A2 Worksheet 2</a:t>
            </a:r>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a:xfrm>
            <a:off x="838200" y="6356349"/>
            <a:ext cx="4210050" cy="365125"/>
          </a:xfrm>
        </p:spPr>
        <p:txBody>
          <a:bodyPr/>
          <a:lstStyle/>
          <a:p>
            <a:r>
              <a:rPr lang="en-GB"/>
              <a:t>Lesson 4: Biohazards and their containment</a:t>
            </a:r>
            <a:endParaRPr lang="en-GB" dirty="0"/>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xfrm>
            <a:off x="9973929" y="162686"/>
            <a:ext cx="2078545" cy="365125"/>
          </a:xfrm>
          <a:solidFill>
            <a:srgbClr val="F1995D"/>
          </a:solidFill>
        </p:spPr>
        <p:txBody>
          <a:bodyPr/>
          <a:lstStyle/>
          <a:p>
            <a:r>
              <a:rPr lang="en-GB"/>
              <a:t>Activity 1</a:t>
            </a:r>
            <a:endParaRPr lang="en-GB" dirty="0"/>
          </a:p>
        </p:txBody>
      </p:sp>
    </p:spTree>
    <p:extLst>
      <p:ext uri="{BB962C8B-B14F-4D97-AF65-F5344CB8AC3E}">
        <p14:creationId xmlns:p14="http://schemas.microsoft.com/office/powerpoint/2010/main" val="3416717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F37B2-684D-D5ED-1BA0-1B5A25B6723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3A9AD721-D371-3746-A33F-24FC0084C762}"/>
              </a:ext>
            </a:extLst>
          </p:cNvPr>
          <p:cNvSpPr>
            <a:spLocks noGrp="1"/>
          </p:cNvSpPr>
          <p:nvPr>
            <p:ph type="title"/>
          </p:nvPr>
        </p:nvSpPr>
        <p:spPr>
          <a:xfrm>
            <a:off x="838200" y="365125"/>
            <a:ext cx="10515600" cy="1325563"/>
          </a:xfrm>
        </p:spPr>
        <p:txBody>
          <a:bodyPr/>
          <a:lstStyle/>
          <a:p>
            <a:r>
              <a:rPr lang="en-GB" dirty="0"/>
              <a:t>Containment measures – Option 2</a:t>
            </a:r>
          </a:p>
        </p:txBody>
      </p:sp>
      <p:sp>
        <p:nvSpPr>
          <p:cNvPr id="16" name="Content Placeholder 15">
            <a:extLst>
              <a:ext uri="{FF2B5EF4-FFF2-40B4-BE49-F238E27FC236}">
                <a16:creationId xmlns:a16="http://schemas.microsoft.com/office/drawing/2014/main" id="{9992AF98-289E-D643-0B20-CD0A85FDC873}"/>
              </a:ext>
            </a:extLst>
          </p:cNvPr>
          <p:cNvSpPr>
            <a:spLocks noGrp="1"/>
          </p:cNvSpPr>
          <p:nvPr>
            <p:ph idx="1"/>
          </p:nvPr>
        </p:nvSpPr>
        <p:spPr>
          <a:xfrm>
            <a:off x="838200" y="4851399"/>
            <a:ext cx="7083829" cy="1325563"/>
          </a:xfrm>
          <a:solidFill>
            <a:srgbClr val="E2EEBE"/>
          </a:solidFill>
        </p:spPr>
        <p:txBody>
          <a:bodyPr>
            <a:normAutofit fontScale="92500" lnSpcReduction="20000"/>
          </a:bodyPr>
          <a:lstStyle/>
          <a:p>
            <a:pPr marL="0" lvl="0" indent="0">
              <a:buNone/>
            </a:pPr>
            <a:r>
              <a:rPr lang="en-GB" dirty="0"/>
              <a:t>Watch this video and make additional notes about the differences between containment levels 1-4 and the different protocols required for each.</a:t>
            </a:r>
          </a:p>
        </p:txBody>
      </p:sp>
      <p:sp>
        <p:nvSpPr>
          <p:cNvPr id="3" name="Content Placeholder 2">
            <a:extLst>
              <a:ext uri="{FF2B5EF4-FFF2-40B4-BE49-F238E27FC236}">
                <a16:creationId xmlns:a16="http://schemas.microsoft.com/office/drawing/2014/main" id="{610C5EC1-D8F5-98A8-472A-D173962011FB}"/>
              </a:ext>
            </a:extLst>
          </p:cNvPr>
          <p:cNvSpPr>
            <a:spLocks noGrp="1"/>
          </p:cNvSpPr>
          <p:nvPr>
            <p:ph idx="10"/>
          </p:nvPr>
        </p:nvSpPr>
        <p:spPr>
          <a:xfrm>
            <a:off x="8179724" y="1825625"/>
            <a:ext cx="3174076" cy="4351338"/>
          </a:xfrm>
        </p:spPr>
        <p:txBody>
          <a:bodyPr/>
          <a:lstStyle/>
          <a:p>
            <a:pPr marL="0" indent="0">
              <a:buNone/>
            </a:pPr>
            <a:r>
              <a:rPr lang="en-GB" b="1" dirty="0"/>
              <a:t>Resources needed</a:t>
            </a:r>
          </a:p>
          <a:p>
            <a:r>
              <a:rPr lang="en-GB" dirty="0"/>
              <a:t>Students’ completed copies of L3 A2 Worksheet 2</a:t>
            </a:r>
          </a:p>
        </p:txBody>
      </p:sp>
      <p:sp>
        <p:nvSpPr>
          <p:cNvPr id="13" name="Text Placeholder 12">
            <a:extLst>
              <a:ext uri="{FF2B5EF4-FFF2-40B4-BE49-F238E27FC236}">
                <a16:creationId xmlns:a16="http://schemas.microsoft.com/office/drawing/2014/main" id="{5D09A8FC-2AB8-694D-BFEC-38EC2DDAB7F2}"/>
              </a:ext>
            </a:extLst>
          </p:cNvPr>
          <p:cNvSpPr>
            <a:spLocks noGrp="1"/>
          </p:cNvSpPr>
          <p:nvPr>
            <p:ph type="body" sz="quarter" idx="11"/>
          </p:nvPr>
        </p:nvSpPr>
        <p:spPr>
          <a:xfrm>
            <a:off x="838200" y="6356349"/>
            <a:ext cx="4210050" cy="365125"/>
          </a:xfrm>
        </p:spPr>
        <p:txBody>
          <a:bodyPr/>
          <a:lstStyle/>
          <a:p>
            <a:r>
              <a:rPr lang="en-GB"/>
              <a:t>Lesson 4: Biohazards and their containment</a:t>
            </a:r>
            <a:endParaRPr lang="en-GB" dirty="0"/>
          </a:p>
        </p:txBody>
      </p:sp>
      <p:sp>
        <p:nvSpPr>
          <p:cNvPr id="9" name="Text Placeholder 8">
            <a:extLst>
              <a:ext uri="{FF2B5EF4-FFF2-40B4-BE49-F238E27FC236}">
                <a16:creationId xmlns:a16="http://schemas.microsoft.com/office/drawing/2014/main" id="{46CC8BE4-43C4-BCA0-9493-E22D3C7643BD}"/>
              </a:ext>
            </a:extLst>
          </p:cNvPr>
          <p:cNvSpPr>
            <a:spLocks noGrp="1"/>
          </p:cNvSpPr>
          <p:nvPr>
            <p:ph type="body" sz="quarter" idx="14"/>
          </p:nvPr>
        </p:nvSpPr>
        <p:spPr>
          <a:xfrm>
            <a:off x="9973929" y="162686"/>
            <a:ext cx="2078545" cy="365125"/>
          </a:xfrm>
          <a:solidFill>
            <a:srgbClr val="F1995D"/>
          </a:solidFill>
        </p:spPr>
        <p:txBody>
          <a:bodyPr/>
          <a:lstStyle/>
          <a:p>
            <a:r>
              <a:rPr lang="en-GB"/>
              <a:t>Activity 1</a:t>
            </a:r>
            <a:endParaRPr lang="en-GB" dirty="0"/>
          </a:p>
        </p:txBody>
      </p:sp>
      <p:sp>
        <p:nvSpPr>
          <p:cNvPr id="4" name="TextBox 3">
            <a:extLst>
              <a:ext uri="{FF2B5EF4-FFF2-40B4-BE49-F238E27FC236}">
                <a16:creationId xmlns:a16="http://schemas.microsoft.com/office/drawing/2014/main" id="{C11D2A58-A326-CDDD-9F68-8B3A5F7B145B}"/>
              </a:ext>
            </a:extLst>
          </p:cNvPr>
          <p:cNvSpPr txBox="1"/>
          <p:nvPr/>
        </p:nvSpPr>
        <p:spPr>
          <a:xfrm>
            <a:off x="838200" y="4352836"/>
            <a:ext cx="6493042" cy="369332"/>
          </a:xfrm>
          <a:prstGeom prst="rect">
            <a:avLst/>
          </a:prstGeom>
          <a:noFill/>
        </p:spPr>
        <p:txBody>
          <a:bodyPr wrap="square" rtlCol="0">
            <a:spAutoFit/>
          </a:bodyPr>
          <a:lstStyle/>
          <a:p>
            <a:r>
              <a:rPr lang="en-US" i="1" dirty="0">
                <a:latin typeface="Arial" panose="020B0604020202020204" pitchFamily="34" charset="0"/>
                <a:cs typeface="Arial" panose="020B0604020202020204" pitchFamily="34" charset="0"/>
              </a:rPr>
              <a:t>Containment Levels 1-4</a:t>
            </a:r>
          </a:p>
        </p:txBody>
      </p:sp>
      <p:pic>
        <p:nvPicPr>
          <p:cNvPr id="5" name="Online Media 4" title="Gatsby TEN 2025 HS Containment levels 1-4 final">
            <a:hlinkClick r:id="" action="ppaction://media"/>
            <a:extLst>
              <a:ext uri="{FF2B5EF4-FFF2-40B4-BE49-F238E27FC236}">
                <a16:creationId xmlns:a16="http://schemas.microsoft.com/office/drawing/2014/main" id="{EA7A1B3D-AAA3-B96F-9455-F0B047653796}"/>
              </a:ext>
            </a:extLst>
          </p:cNvPr>
          <p:cNvPicPr>
            <a:picLocks noRot="1" noChangeAspect="1"/>
          </p:cNvPicPr>
          <p:nvPr>
            <a:videoFile r:link="rId1"/>
          </p:nvPr>
        </p:nvPicPr>
        <p:blipFill>
          <a:blip r:embed="rId4"/>
          <a:stretch>
            <a:fillRect/>
          </a:stretch>
        </p:blipFill>
        <p:spPr>
          <a:xfrm>
            <a:off x="838200" y="1483853"/>
            <a:ext cx="5093110" cy="2868983"/>
          </a:xfrm>
          <a:prstGeom prst="rect">
            <a:avLst/>
          </a:prstGeom>
        </p:spPr>
      </p:pic>
    </p:spTree>
    <p:extLst>
      <p:ext uri="{BB962C8B-B14F-4D97-AF65-F5344CB8AC3E}">
        <p14:creationId xmlns:p14="http://schemas.microsoft.com/office/powerpoint/2010/main" val="1159936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86AB381D-6E53-C664-1449-F7C7EAA77882}"/>
              </a:ext>
            </a:extLst>
          </p:cNvPr>
          <p:cNvSpPr>
            <a:spLocks noGrp="1"/>
          </p:cNvSpPr>
          <p:nvPr>
            <p:ph type="title"/>
          </p:nvPr>
        </p:nvSpPr>
        <p:spPr/>
        <p:txBody>
          <a:bodyPr/>
          <a:lstStyle/>
          <a:p>
            <a:r>
              <a:rPr lang="en-GB" dirty="0"/>
              <a:t>Containment measures – Option 3</a:t>
            </a:r>
          </a:p>
        </p:txBody>
      </p:sp>
      <p:sp>
        <p:nvSpPr>
          <p:cNvPr id="16" name="Content Placeholder 15">
            <a:extLst>
              <a:ext uri="{FF2B5EF4-FFF2-40B4-BE49-F238E27FC236}">
                <a16:creationId xmlns:a16="http://schemas.microsoft.com/office/drawing/2014/main" id="{90DB5824-6018-206D-4FE9-7F414BEB9D15}"/>
              </a:ext>
            </a:extLst>
          </p:cNvPr>
          <p:cNvSpPr>
            <a:spLocks noGrp="1"/>
          </p:cNvSpPr>
          <p:nvPr>
            <p:ph idx="1"/>
          </p:nvPr>
        </p:nvSpPr>
        <p:spPr>
          <a:solidFill>
            <a:srgbClr val="E2EEBE"/>
          </a:solidFill>
        </p:spPr>
        <p:txBody>
          <a:bodyPr/>
          <a:lstStyle/>
          <a:p>
            <a:r>
              <a:rPr lang="en-GB" dirty="0"/>
              <a:t>Use </a:t>
            </a:r>
            <a:r>
              <a:rPr lang="en-GB"/>
              <a:t>slides 11–19 </a:t>
            </a:r>
            <a:r>
              <a:rPr lang="en-GB" dirty="0"/>
              <a:t>of Activity 2 to </a:t>
            </a:r>
            <a:r>
              <a:rPr lang="en-GB" sz="2400" dirty="0"/>
              <a:t>discuss</a:t>
            </a:r>
            <a:br>
              <a:rPr lang="en-GB" sz="2400" dirty="0"/>
            </a:br>
            <a:r>
              <a:rPr lang="en-GB" sz="2400" dirty="0"/>
              <a:t>the different safety processes, protocols</a:t>
            </a:r>
            <a:br>
              <a:rPr lang="en-GB" sz="2400" dirty="0"/>
            </a:br>
            <a:r>
              <a:rPr lang="en-GB" sz="2400" dirty="0"/>
              <a:t>and containment measures found in</a:t>
            </a:r>
            <a:br>
              <a:rPr lang="en-GB" sz="2400" dirty="0"/>
            </a:br>
            <a:r>
              <a:rPr lang="en-GB" dirty="0"/>
              <a:t>C</a:t>
            </a:r>
            <a:r>
              <a:rPr lang="en-GB" sz="2400" dirty="0"/>
              <a:t>L1</a:t>
            </a:r>
            <a:r>
              <a:rPr lang="en-GB" dirty="0"/>
              <a:t>–</a:t>
            </a:r>
            <a:r>
              <a:rPr lang="en-GB" sz="2400" dirty="0"/>
              <a:t>4 </a:t>
            </a:r>
            <a:r>
              <a:rPr lang="en-GB" dirty="0"/>
              <a:t>l</a:t>
            </a:r>
            <a:r>
              <a:rPr lang="en-GB" sz="2400" dirty="0"/>
              <a:t>aboratories</a:t>
            </a:r>
            <a:r>
              <a:rPr lang="en-GB" dirty="0"/>
              <a:t>.</a:t>
            </a:r>
          </a:p>
          <a:p>
            <a:r>
              <a:rPr lang="en-GB" dirty="0"/>
              <a:t>I</a:t>
            </a:r>
            <a:r>
              <a:rPr lang="en-GB" sz="2400" dirty="0"/>
              <a:t>mprove your notes/mind map/table</a:t>
            </a:r>
            <a:br>
              <a:rPr lang="en-GB" sz="2400" dirty="0"/>
            </a:br>
            <a:r>
              <a:rPr lang="en-GB" sz="2400" dirty="0"/>
              <a:t>from Lesson 3 by including additional</a:t>
            </a:r>
            <a:br>
              <a:rPr lang="en-GB" sz="2400" dirty="0"/>
            </a:br>
            <a:r>
              <a:rPr lang="en-GB" sz="2400" dirty="0"/>
              <a:t>information elicited from the slides.</a:t>
            </a:r>
          </a:p>
          <a:p>
            <a:endParaRPr lang="en-GB" dirty="0"/>
          </a:p>
        </p:txBody>
      </p:sp>
      <p:sp>
        <p:nvSpPr>
          <p:cNvPr id="3" name="Content Placeholder 2">
            <a:extLst>
              <a:ext uri="{FF2B5EF4-FFF2-40B4-BE49-F238E27FC236}">
                <a16:creationId xmlns:a16="http://schemas.microsoft.com/office/drawing/2014/main" id="{187F0DFF-B981-E6E3-C75D-13673AEFADDE}"/>
              </a:ext>
            </a:extLst>
          </p:cNvPr>
          <p:cNvSpPr>
            <a:spLocks noGrp="1"/>
          </p:cNvSpPr>
          <p:nvPr>
            <p:ph idx="10"/>
          </p:nvPr>
        </p:nvSpPr>
        <p:spPr/>
        <p:txBody>
          <a:bodyPr/>
          <a:lstStyle/>
          <a:p>
            <a:pPr marL="0" indent="0">
              <a:buNone/>
            </a:pPr>
            <a:r>
              <a:rPr lang="en-GB" b="1" dirty="0"/>
              <a:t>Resources needed</a:t>
            </a:r>
          </a:p>
          <a:p>
            <a:r>
              <a:rPr lang="en-GB" dirty="0"/>
              <a:t>Students’ completed copies of L3 A2 Worksheet 2</a:t>
            </a:r>
          </a:p>
          <a:p>
            <a:pPr marL="0" indent="0">
              <a:buNone/>
            </a:pPr>
            <a:endParaRPr lang="en-GB" dirty="0"/>
          </a:p>
        </p:txBody>
      </p:sp>
      <p:sp>
        <p:nvSpPr>
          <p:cNvPr id="13" name="Text Placeholder 12">
            <a:extLst>
              <a:ext uri="{FF2B5EF4-FFF2-40B4-BE49-F238E27FC236}">
                <a16:creationId xmlns:a16="http://schemas.microsoft.com/office/drawing/2014/main" id="{3B2F7691-CFBD-7BDB-0F5E-460712211FC9}"/>
              </a:ext>
            </a:extLst>
          </p:cNvPr>
          <p:cNvSpPr>
            <a:spLocks noGrp="1"/>
          </p:cNvSpPr>
          <p:nvPr>
            <p:ph type="body" sz="quarter" idx="11"/>
          </p:nvPr>
        </p:nvSpPr>
        <p:spPr/>
        <p:txBody>
          <a:bodyPr/>
          <a:lstStyle/>
          <a:p>
            <a:r>
              <a:rPr lang="en-GB" dirty="0"/>
              <a:t>Lesson 4: Biohazards and their containment</a:t>
            </a:r>
          </a:p>
        </p:txBody>
      </p:sp>
      <p:sp>
        <p:nvSpPr>
          <p:cNvPr id="9" name="Text Placeholder 8">
            <a:extLst>
              <a:ext uri="{FF2B5EF4-FFF2-40B4-BE49-F238E27FC236}">
                <a16:creationId xmlns:a16="http://schemas.microsoft.com/office/drawing/2014/main" id="{E249B6B6-EDF2-03CD-BEF9-0F567EA56E45}"/>
              </a:ext>
            </a:extLst>
          </p:cNvPr>
          <p:cNvSpPr>
            <a:spLocks noGrp="1"/>
          </p:cNvSpPr>
          <p:nvPr>
            <p:ph type="body" sz="quarter" idx="14"/>
          </p:nvPr>
        </p:nvSpPr>
        <p:spPr>
          <a:solidFill>
            <a:srgbClr val="F1995D"/>
          </a:solidFill>
        </p:spPr>
        <p:txBody>
          <a:bodyPr/>
          <a:lstStyle/>
          <a:p>
            <a:r>
              <a:rPr lang="en-GB" dirty="0"/>
              <a:t>Activity 1</a:t>
            </a:r>
          </a:p>
        </p:txBody>
      </p:sp>
    </p:spTree>
    <p:extLst>
      <p:ext uri="{BB962C8B-B14F-4D97-AF65-F5344CB8AC3E}">
        <p14:creationId xmlns:p14="http://schemas.microsoft.com/office/powerpoint/2010/main" val="2733175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3D09F-1CB2-71CC-41E8-440FEB00A601}"/>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82DEFF18-6D3D-1154-DD16-60E51522EDF5}"/>
              </a:ext>
            </a:extLst>
          </p:cNvPr>
          <p:cNvSpPr>
            <a:spLocks noGrp="1"/>
          </p:cNvSpPr>
          <p:nvPr>
            <p:ph type="title"/>
          </p:nvPr>
        </p:nvSpPr>
        <p:spPr/>
        <p:txBody>
          <a:bodyPr/>
          <a:lstStyle/>
          <a:p>
            <a:r>
              <a:rPr lang="en-GB" dirty="0"/>
              <a:t>Containment level - Quiz</a:t>
            </a:r>
          </a:p>
        </p:txBody>
      </p:sp>
      <p:sp>
        <p:nvSpPr>
          <p:cNvPr id="13" name="Text Placeholder 12">
            <a:extLst>
              <a:ext uri="{FF2B5EF4-FFF2-40B4-BE49-F238E27FC236}">
                <a16:creationId xmlns:a16="http://schemas.microsoft.com/office/drawing/2014/main" id="{7CEF5C10-F4CB-6E54-9F7D-6EE5F1772609}"/>
              </a:ext>
            </a:extLst>
          </p:cNvPr>
          <p:cNvSpPr>
            <a:spLocks noGrp="1"/>
          </p:cNvSpPr>
          <p:nvPr>
            <p:ph type="body" sz="quarter" idx="11"/>
          </p:nvPr>
        </p:nvSpPr>
        <p:spPr/>
        <p:txBody>
          <a:bodyPr/>
          <a:lstStyle/>
          <a:p>
            <a:r>
              <a:rPr lang="en-GB" dirty="0"/>
              <a:t>Lesson 4: Biohazards and their containment</a:t>
            </a:r>
          </a:p>
        </p:txBody>
      </p:sp>
      <p:sp>
        <p:nvSpPr>
          <p:cNvPr id="9" name="Text Placeholder 8">
            <a:extLst>
              <a:ext uri="{FF2B5EF4-FFF2-40B4-BE49-F238E27FC236}">
                <a16:creationId xmlns:a16="http://schemas.microsoft.com/office/drawing/2014/main" id="{D6A75484-05E2-A9D8-6694-4E0A777772F1}"/>
              </a:ext>
            </a:extLst>
          </p:cNvPr>
          <p:cNvSpPr>
            <a:spLocks noGrp="1"/>
          </p:cNvSpPr>
          <p:nvPr>
            <p:ph type="body" sz="quarter" idx="14"/>
          </p:nvPr>
        </p:nvSpPr>
        <p:spPr>
          <a:solidFill>
            <a:srgbClr val="F1995D"/>
          </a:solidFill>
        </p:spPr>
        <p:txBody>
          <a:bodyPr/>
          <a:lstStyle/>
          <a:p>
            <a:r>
              <a:rPr lang="en-GB" dirty="0"/>
              <a:t>Activity 1</a:t>
            </a:r>
          </a:p>
        </p:txBody>
      </p:sp>
      <p:sp>
        <p:nvSpPr>
          <p:cNvPr id="5" name="Content Placeholder 15">
            <a:extLst>
              <a:ext uri="{FF2B5EF4-FFF2-40B4-BE49-F238E27FC236}">
                <a16:creationId xmlns:a16="http://schemas.microsoft.com/office/drawing/2014/main" id="{D6B771B0-4F8C-1A9D-3184-4F39EBB1F431}"/>
              </a:ext>
            </a:extLst>
          </p:cNvPr>
          <p:cNvSpPr txBox="1">
            <a:spLocks/>
          </p:cNvSpPr>
          <p:nvPr/>
        </p:nvSpPr>
        <p:spPr>
          <a:xfrm>
            <a:off x="7966710" y="1547970"/>
            <a:ext cx="3736427" cy="2498250"/>
          </a:xfrm>
          <a:prstGeom prst="rect">
            <a:avLst/>
          </a:prstGeom>
          <a:solidFill>
            <a:srgbClr val="E2EEBE"/>
          </a:solidFill>
        </p:spPr>
        <p:txBody>
          <a:bodyPr vert="horz" lIns="180000" tIns="180000" rIns="180000" bIns="180000" rtlCol="0">
            <a:normAutofit/>
          </a:bodyPr>
          <a:lstStyle>
            <a:lvl1pPr marL="228600" indent="-228600" algn="l" defTabSz="914400" rtl="0" eaLnBrk="1" latinLnBrk="0" hangingPunct="1">
              <a:lnSpc>
                <a:spcPct val="108000"/>
              </a:lnSpc>
              <a:spcBef>
                <a:spcPts val="1000"/>
              </a:spcBef>
              <a:buClr>
                <a:srgbClr val="466318"/>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466318"/>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466318"/>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466318"/>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Watch this video and answer the True/False questions to test your knowledge on the four containment levels.</a:t>
            </a:r>
          </a:p>
        </p:txBody>
      </p:sp>
      <p:sp>
        <p:nvSpPr>
          <p:cNvPr id="6" name="TextBox 5">
            <a:extLst>
              <a:ext uri="{FF2B5EF4-FFF2-40B4-BE49-F238E27FC236}">
                <a16:creationId xmlns:a16="http://schemas.microsoft.com/office/drawing/2014/main" id="{6933552F-1605-B5F9-ABA1-70B7A9E5E725}"/>
              </a:ext>
            </a:extLst>
          </p:cNvPr>
          <p:cNvSpPr txBox="1"/>
          <p:nvPr/>
        </p:nvSpPr>
        <p:spPr>
          <a:xfrm>
            <a:off x="838200" y="5690146"/>
            <a:ext cx="6493042" cy="369332"/>
          </a:xfrm>
          <a:prstGeom prst="rect">
            <a:avLst/>
          </a:prstGeom>
          <a:noFill/>
        </p:spPr>
        <p:txBody>
          <a:bodyPr wrap="square" rtlCol="0">
            <a:spAutoFit/>
          </a:bodyPr>
          <a:lstStyle/>
          <a:p>
            <a:r>
              <a:rPr lang="en-US" i="1" dirty="0">
                <a:latin typeface="Arial" panose="020B0604020202020204" pitchFamily="34" charset="0"/>
                <a:cs typeface="Arial" panose="020B0604020202020204" pitchFamily="34" charset="0"/>
              </a:rPr>
              <a:t>Containment Levels - Quiz</a:t>
            </a:r>
          </a:p>
        </p:txBody>
      </p:sp>
      <p:pic>
        <p:nvPicPr>
          <p:cNvPr id="2" name="Online Media 1" title="Containment_Levels_Quiz_Final">
            <a:hlinkClick r:id="" action="ppaction://media"/>
            <a:extLst>
              <a:ext uri="{FF2B5EF4-FFF2-40B4-BE49-F238E27FC236}">
                <a16:creationId xmlns:a16="http://schemas.microsoft.com/office/drawing/2014/main" id="{EB4A6F09-D962-D44D-B6EF-F6CA16701FC8}"/>
              </a:ext>
            </a:extLst>
          </p:cNvPr>
          <p:cNvPicPr>
            <a:picLocks noRot="1" noChangeAspect="1"/>
          </p:cNvPicPr>
          <p:nvPr>
            <a:videoFile r:link="rId1"/>
          </p:nvPr>
        </p:nvPicPr>
        <p:blipFill>
          <a:blip r:embed="rId4"/>
          <a:stretch>
            <a:fillRect/>
          </a:stretch>
        </p:blipFill>
        <p:spPr>
          <a:xfrm>
            <a:off x="838200" y="1574520"/>
            <a:ext cx="6779173" cy="3818755"/>
          </a:xfrm>
          <a:prstGeom prst="rect">
            <a:avLst/>
          </a:prstGeom>
        </p:spPr>
      </p:pic>
    </p:spTree>
    <p:extLst>
      <p:ext uri="{BB962C8B-B14F-4D97-AF65-F5344CB8AC3E}">
        <p14:creationId xmlns:p14="http://schemas.microsoft.com/office/powerpoint/2010/main" val="1238345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3CBE4BB3A37E488EBA36778162DF73" ma:contentTypeVersion="14" ma:contentTypeDescription="Create a new document." ma:contentTypeScope="" ma:versionID="0ca46bf19ef785bbbc8660e038fa42bd">
  <xsd:schema xmlns:xsd="http://www.w3.org/2001/XMLSchema" xmlns:xs="http://www.w3.org/2001/XMLSchema" xmlns:p="http://schemas.microsoft.com/office/2006/metadata/properties" xmlns:ns2="793c77ee-4b4c-4c71-81d8-13ade05a2728" xmlns:ns3="35bd0bae-f88e-4010-86b3-4f837abcc0be" targetNamespace="http://schemas.microsoft.com/office/2006/metadata/properties" ma:root="true" ma:fieldsID="5715f077389cd6616b2945872cd585d5" ns2:_="" ns3:_="">
    <xsd:import namespace="793c77ee-4b4c-4c71-81d8-13ade05a2728"/>
    <xsd:import namespace="35bd0bae-f88e-4010-86b3-4f837abcc0b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93c77ee-4b4c-4c71-81d8-13ade05a272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c323eb9-42bf-4c5f-9fdb-2be1ed835cc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d0bae-f88e-4010-86b3-4f837abcc0b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528b4b58-1043-4966-96c8-0b089c760a9f}" ma:internalName="TaxCatchAll" ma:showField="CatchAllData" ma:web="35bd0bae-f88e-4010-86b3-4f837abcc0b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5bd0bae-f88e-4010-86b3-4f837abcc0be" xsi:nil="true"/>
    <lcf76f155ced4ddcb4097134ff3c332f xmlns="793c77ee-4b4c-4c71-81d8-13ade05a272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84C11D3-F6E9-4AED-A5A7-B368B8CE192F}"/>
</file>

<file path=customXml/itemProps2.xml><?xml version="1.0" encoding="utf-8"?>
<ds:datastoreItem xmlns:ds="http://schemas.openxmlformats.org/officeDocument/2006/customXml" ds:itemID="{8D347F1C-F79C-4394-8BF4-74D9E416B574}"/>
</file>

<file path=customXml/itemProps3.xml><?xml version="1.0" encoding="utf-8"?>
<ds:datastoreItem xmlns:ds="http://schemas.openxmlformats.org/officeDocument/2006/customXml" ds:itemID="{A3BA6551-2BAD-45FF-AA62-48C3F8C53D9F}"/>
</file>

<file path=docProps/app.xml><?xml version="1.0" encoding="utf-8"?>
<Properties xmlns="http://schemas.openxmlformats.org/officeDocument/2006/extended-properties" xmlns:vt="http://schemas.openxmlformats.org/officeDocument/2006/docPropsVTypes">
  <TotalTime>0</TotalTime>
  <Words>2813</Words>
  <Application>Microsoft Office PowerPoint</Application>
  <PresentationFormat>Widescreen</PresentationFormat>
  <Paragraphs>237</Paragraphs>
  <Slides>22</Slides>
  <Notes>22</Notes>
  <HiddenSlides>0</HiddenSlides>
  <MMClips>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Arial Narrow</vt:lpstr>
      <vt:lpstr>Calibri</vt:lpstr>
      <vt:lpstr>docs-Calibri</vt:lpstr>
      <vt:lpstr>Google Sans</vt:lpstr>
      <vt:lpstr>Office Theme</vt:lpstr>
      <vt:lpstr>Science</vt:lpstr>
      <vt:lpstr>In this lesson we will:</vt:lpstr>
      <vt:lpstr>Biohazard containment scenario</vt:lpstr>
      <vt:lpstr>Containment measures – Option 1</vt:lpstr>
      <vt:lpstr>Containment measures – Option 1</vt:lpstr>
      <vt:lpstr>Containment measures – Option 1</vt:lpstr>
      <vt:lpstr>Containment measures – Option 2</vt:lpstr>
      <vt:lpstr>Containment measures – Option 3</vt:lpstr>
      <vt:lpstr>Containment level - Quiz</vt:lpstr>
      <vt:lpstr>Comparing containment measures</vt:lpstr>
      <vt:lpstr>Hazard Group 1</vt:lpstr>
      <vt:lpstr>Hazard Group 1 = Containment Level 1 (CL-1)</vt:lpstr>
      <vt:lpstr>Hazard Group 2</vt:lpstr>
      <vt:lpstr>Hazard Group 2 = Containment Level 2 (CL-2)</vt:lpstr>
      <vt:lpstr>Hazard Group 3</vt:lpstr>
      <vt:lpstr>Hazard Group 3 = Containment Level 3 (CL-3)</vt:lpstr>
      <vt:lpstr>Hazard Group 4</vt:lpstr>
      <vt:lpstr>Hazard Group 4 = Containment Level 4 (CL-4)</vt:lpstr>
      <vt:lpstr>CL1–4 Summary</vt:lpstr>
      <vt:lpstr>Study question</vt:lpstr>
      <vt:lpstr>Study question sample answer</vt:lpstr>
      <vt:lpstr>In this lesson we have: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2024-04-02T12:42:51Z</dcterms:created>
  <dcterms:modified xsi:type="dcterms:W3CDTF">2025-03-28T15:22:31Z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0x010100823CBE4BB3A37E488EBA36778162DF73</vt:lpwstr>
  </property>
</Properties>
</file>