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72" r:id="rId7"/>
    <p:sldId id="261" r:id="rId8"/>
    <p:sldId id="274" r:id="rId9"/>
    <p:sldId id="273"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86575" cy="10018713"/>
  <p:embeddedFontLst>
    <p:embeddedFont>
      <p:font typeface="Arial Narrow" panose="020B0606020202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320F2-C58E-4225-87BA-24BC7F506BA6}" v="5" dt="2025-03-27T09:50:05.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3"/>
    <p:restoredTop sz="81191" autoAdjust="0"/>
  </p:normalViewPr>
  <p:slideViewPr>
    <p:cSldViewPr snapToGrid="0">
      <p:cViewPr varScale="1">
        <p:scale>
          <a:sx n="60" d="100"/>
          <a:sy n="60" d="100"/>
        </p:scale>
        <p:origin x="708"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183" cy="502676"/>
          </a:xfrm>
          <a:prstGeom prst="rect">
            <a:avLst/>
          </a:prstGeom>
          <a:noFill/>
          <a:ln>
            <a:noFill/>
          </a:ln>
        </p:spPr>
        <p:txBody>
          <a:bodyPr spcFirstLastPara="1" wrap="square" lIns="96575" tIns="48275" rIns="96575" bIns="4827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0799" y="0"/>
            <a:ext cx="2984183" cy="502676"/>
          </a:xfrm>
          <a:prstGeom prst="rect">
            <a:avLst/>
          </a:prstGeom>
          <a:noFill/>
          <a:ln>
            <a:noFill/>
          </a:ln>
        </p:spPr>
        <p:txBody>
          <a:bodyPr spcFirstLastPara="1" wrap="square" lIns="96575" tIns="48275" rIns="96575" bIns="4827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16039"/>
            <a:ext cx="2984183" cy="502674"/>
          </a:xfrm>
          <a:prstGeom prst="rect">
            <a:avLst/>
          </a:prstGeom>
          <a:noFill/>
          <a:ln>
            <a:noFill/>
          </a:ln>
        </p:spPr>
        <p:txBody>
          <a:bodyPr spcFirstLastPara="1" wrap="square" lIns="96575" tIns="48275" rIns="96575" bIns="4827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0799" y="9516039"/>
            <a:ext cx="2984183" cy="502674"/>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youtu.be/eFUERpyTlp8?si=WJjijSVLf0FWLei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 </a:t>
            </a:r>
            <a:r>
              <a:rPr lang="en-GB" b="0" i="0" dirty="0">
                <a:solidFill>
                  <a:srgbClr val="000000"/>
                </a:solidFill>
                <a:effectLst/>
                <a:latin typeface="docs-Calibri"/>
              </a:rPr>
              <a:t>Shutterstock/</a:t>
            </a:r>
            <a:r>
              <a:rPr lang="en-GB" b="0" i="0" dirty="0" err="1">
                <a:solidFill>
                  <a:srgbClr val="000000"/>
                </a:solidFill>
                <a:effectLst/>
                <a:latin typeface="docs-Calibri"/>
              </a:rPr>
              <a:t>Fizkes</a:t>
            </a:r>
            <a:endParaRPr lang="en-GB" dirty="0"/>
          </a:p>
        </p:txBody>
      </p:sp>
      <p:sp>
        <p:nvSpPr>
          <p:cNvPr id="101" name="Google Shape;101;p1: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Unsplash</a:t>
            </a:r>
            <a:r>
              <a:rPr lang="en-GB" dirty="0">
                <a:effectLst/>
                <a:latin typeface="Helvetica Neue" panose="02000503000000020004" pitchFamily="2" charset="0"/>
              </a:rPr>
              <a:t>/Izzy Park</a:t>
            </a:r>
          </a:p>
        </p:txBody>
      </p:sp>
      <p:sp>
        <p:nvSpPr>
          <p:cNvPr id="155" name="Google Shape;155;p7: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Shutterstock/</a:t>
            </a:r>
            <a:r>
              <a:rPr lang="en-GB" dirty="0" err="1">
                <a:effectLst/>
                <a:latin typeface="Helvetica Neue" panose="02000503000000020004" pitchFamily="2" charset="0"/>
              </a:rPr>
              <a:t>SeventyFour</a:t>
            </a:r>
            <a:endParaRPr lang="en-GB" dirty="0">
              <a:effectLst/>
              <a:latin typeface="Helvetica Neue" panose="02000503000000020004" pitchFamily="2" charset="0"/>
            </a:endParaRPr>
          </a:p>
        </p:txBody>
      </p:sp>
      <p:sp>
        <p:nvSpPr>
          <p:cNvPr id="164" name="Google Shape;164;p8: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Shutterstock/Monkey Business Images</a:t>
            </a:r>
          </a:p>
        </p:txBody>
      </p:sp>
      <p:sp>
        <p:nvSpPr>
          <p:cNvPr id="173" name="Google Shape;173;p9: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a:t>
            </a:r>
            <a:r>
              <a:rPr lang="en-GB" b="0" i="0" dirty="0">
                <a:solidFill>
                  <a:srgbClr val="4A4A4A"/>
                </a:solidFill>
                <a:effectLst/>
                <a:latin typeface="Canva Sans"/>
              </a:rPr>
              <a:t>Vitaly </a:t>
            </a:r>
            <a:r>
              <a:rPr lang="en-GB" b="0" i="0" dirty="0" err="1">
                <a:solidFill>
                  <a:srgbClr val="4A4A4A"/>
                </a:solidFill>
                <a:effectLst/>
                <a:latin typeface="Canva Sans"/>
              </a:rPr>
              <a:t>Gariev</a:t>
            </a:r>
            <a:endParaRPr lang="en-GB" b="0" dirty="0">
              <a:effectLst/>
              <a:latin typeface="Helvetica Neue" panose="02000503000000020004" pitchFamily="2" charset="0"/>
            </a:endParaRPr>
          </a:p>
        </p:txBody>
      </p:sp>
      <p:sp>
        <p:nvSpPr>
          <p:cNvPr id="199" name="Google Shape;199;p10: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Shutterstock/Svitlana </a:t>
            </a:r>
            <a:r>
              <a:rPr lang="en-GB" dirty="0" err="1">
                <a:effectLst/>
                <a:latin typeface="Helvetica Neue" panose="02000503000000020004" pitchFamily="2" charset="0"/>
              </a:rPr>
              <a:t>Hulko</a:t>
            </a:r>
            <a:endParaRPr lang="en-GB" dirty="0">
              <a:effectLst/>
              <a:latin typeface="Helvetica Neue" panose="02000503000000020004" pitchFamily="2" charset="0"/>
            </a:endParaRPr>
          </a:p>
        </p:txBody>
      </p:sp>
      <p:sp>
        <p:nvSpPr>
          <p:cNvPr id="242" name="Google Shape;242;p11: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a:t>
            </a:r>
            <a:r>
              <a:rPr lang="en-GB" dirty="0" err="1">
                <a:effectLst/>
                <a:latin typeface="Helvetica Neue" panose="02000503000000020004" pitchFamily="2" charset="0"/>
              </a:rPr>
              <a:t>Jsme</a:t>
            </a:r>
            <a:r>
              <a:rPr lang="en-GB" dirty="0">
                <a:effectLst/>
                <a:latin typeface="Helvetica Neue" panose="02000503000000020004" pitchFamily="2" charset="0"/>
              </a:rPr>
              <a:t> MILA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Unsplash</a:t>
            </a:r>
            <a:r>
              <a:rPr lang="en-GB" dirty="0">
                <a:effectLst/>
                <a:latin typeface="Helvetica Neue" panose="02000503000000020004" pitchFamily="2" charset="0"/>
              </a:rPr>
              <a:t>/Dean Bennett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Arial" panose="020B0604020202020204" pitchFamily="34" charset="0"/>
                <a:ea typeface="Arial" panose="020B0604020202020204" pitchFamily="34" charset="0"/>
              </a:rPr>
              <a:t>Teachers may also wish to invite a social worker to talk to the class about their role, or use a video clip such as </a:t>
            </a:r>
            <a:r>
              <a:rPr lang="en-GB" sz="1800" dirty="0">
                <a:solidFill>
                  <a:srgbClr val="0563C1"/>
                </a:solidFill>
                <a:effectLst/>
                <a:latin typeface="Arial" panose="020B0604020202020204" pitchFamily="34" charset="0"/>
                <a:ea typeface="Arial" panose="020B0604020202020204" pitchFamily="34" charset="0"/>
                <a:hlinkClick r:id="rId3"/>
              </a:rPr>
              <a:t>youtu.be/eFUERpyTlp8?si=WJjijSVLf0FWLeiP</a:t>
            </a:r>
            <a:r>
              <a:rPr lang="en-GB" sz="1800" dirty="0">
                <a:effectLst/>
                <a:latin typeface="Arial" panose="020B0604020202020204" pitchFamily="34" charset="0"/>
                <a:ea typeface="Arial" panose="020B0604020202020204" pitchFamily="34" charset="0"/>
              </a:rPr>
              <a:t> </a:t>
            </a:r>
            <a:endParaRPr lang="en-GB" dirty="0">
              <a:effectLst/>
              <a:latin typeface="Helvetica Neue" panose="02000503000000020004" pitchFamily="2" charset="0"/>
            </a:endParaRPr>
          </a:p>
        </p:txBody>
      </p:sp>
      <p:sp>
        <p:nvSpPr>
          <p:cNvPr id="251" name="Google Shape;251;p12: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Shutterstock/Studio Romantic </a:t>
            </a:r>
          </a:p>
        </p:txBody>
      </p:sp>
      <p:sp>
        <p:nvSpPr>
          <p:cNvPr id="267" name="Google Shape;267;p13:notes"/>
          <p:cNvSpPr txBox="1">
            <a:spLocks noGrp="1"/>
          </p:cNvSpPr>
          <p:nvPr>
            <p:ph type="sldNum" idx="12"/>
          </p:nvPr>
        </p:nvSpPr>
        <p:spPr>
          <a:xfrm>
            <a:off x="3900799" y="9516039"/>
            <a:ext cx="2984183" cy="502674"/>
          </a:xfrm>
          <a:prstGeom prst="rect">
            <a:avLst/>
          </a:prstGeom>
          <a:noFill/>
          <a:ln>
            <a:noFill/>
          </a:ln>
        </p:spPr>
        <p:txBody>
          <a:bodyPr spcFirstLastPara="1" wrap="square" lIns="96575" tIns="48275" rIns="96575" bIns="48275"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r>
              <a:rPr lang="en-GB" dirty="0"/>
              <a:t>Barriers to accessing services video: https://vimeo.com/1077657773/809b9a258e</a:t>
            </a:r>
            <a:endParaRPr dirty="0"/>
          </a:p>
        </p:txBody>
      </p:sp>
      <p:sp>
        <p:nvSpPr>
          <p:cNvPr id="277" name="Google Shape;277;p14: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5: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6: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r>
              <a:rPr lang="en-GB" dirty="0">
                <a:effectLst/>
                <a:latin typeface="Helvetica Neue" panose="02000503000000020004" pitchFamily="2" charset="0"/>
              </a:rPr>
              <a:t>Image © Shutterstock/Oksana Klymenko</a:t>
            </a:r>
          </a:p>
        </p:txBody>
      </p:sp>
      <p:sp>
        <p:nvSpPr>
          <p:cNvPr id="118" name="Google Shape;118;p3: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Shutterstock/Drazen Zigic</a:t>
            </a:r>
          </a:p>
        </p:txBody>
      </p:sp>
      <p:sp>
        <p:nvSpPr>
          <p:cNvPr id="127" name="Google Shape;127;p4: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457200" marR="0" lvl="0" indent="-228600" algn="l" rtl="0">
              <a:lnSpc>
                <a:spcPct val="100000"/>
              </a:lnSpc>
              <a:spcBef>
                <a:spcPts val="0"/>
              </a:spcBef>
              <a:spcAft>
                <a:spcPts val="0"/>
              </a:spcAft>
              <a:buSzPts val="1400"/>
              <a:buNone/>
            </a:pPr>
            <a:r>
              <a:rPr lang="en-GB" dirty="0"/>
              <a:t>Change the script on social work video: https://www.youtube.com/watch?v=TvfNYlIRUjw - by Social Work England - https://www.socialworkengland.org.uk/about/about-social-work/</a:t>
            </a:r>
            <a:endParaRPr dirty="0"/>
          </a:p>
        </p:txBody>
      </p:sp>
      <p:sp>
        <p:nvSpPr>
          <p:cNvPr id="172" name="Google Shape;172;p5:notes"/>
          <p:cNvSpPr txBox="1">
            <a:spLocks noGrp="1"/>
          </p:cNvSpPr>
          <p:nvPr>
            <p:ph type="sldNum" idx="12"/>
          </p:nvPr>
        </p:nvSpPr>
        <p:spPr>
          <a:xfrm>
            <a:off x="3900799" y="9516039"/>
            <a:ext cx="2984183" cy="502674"/>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SzPts val="1300"/>
              <a:buNone/>
            </a:pPr>
            <a:fld id="{00000000-1234-1234-1234-123412341234}" type="slidenum">
              <a:rPr lang="en-GB" sz="1300" b="0" i="0" u="none" strike="noStrike" cap="none">
                <a:solidFill>
                  <a:schemeClr val="dk1"/>
                </a:solidFill>
                <a:latin typeface="Arial"/>
                <a:ea typeface="Arial"/>
                <a:cs typeface="Arial"/>
                <a:sym typeface="Arial"/>
              </a:rPr>
              <a:t>6</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effectLst/>
              <a:latin typeface="Helvetica Neue" panose="02000503000000020004" pitchFamily="2" charset="0"/>
            </a:endParaRPr>
          </a:p>
        </p:txBody>
      </p:sp>
      <p:sp>
        <p:nvSpPr>
          <p:cNvPr id="146" name="Google Shape;146;p6: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5BF440C9-1259-8C64-2304-DB585D51B9EF}"/>
            </a:ext>
          </a:extLst>
        </p:cNvPr>
        <p:cNvGrpSpPr/>
        <p:nvPr/>
      </p:nvGrpSpPr>
      <p:grpSpPr>
        <a:xfrm>
          <a:off x="0" y="0"/>
          <a:ext cx="0" cy="0"/>
          <a:chOff x="0" y="0"/>
          <a:chExt cx="0" cy="0"/>
        </a:xfrm>
      </p:grpSpPr>
      <p:sp>
        <p:nvSpPr>
          <p:cNvPr id="145" name="Google Shape;145;p6:notes">
            <a:extLst>
              <a:ext uri="{FF2B5EF4-FFF2-40B4-BE49-F238E27FC236}">
                <a16:creationId xmlns:a16="http://schemas.microsoft.com/office/drawing/2014/main" id="{0771FC11-9A8F-049B-BEDB-C272804B946E}"/>
              </a:ext>
            </a:extLst>
          </p:cNvPr>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effectLst/>
              <a:latin typeface="Helvetica Neue" panose="02000503000000020004" pitchFamily="2" charset="0"/>
            </a:endParaRPr>
          </a:p>
        </p:txBody>
      </p:sp>
      <p:sp>
        <p:nvSpPr>
          <p:cNvPr id="146" name="Google Shape;146;p6:notes">
            <a:extLst>
              <a:ext uri="{FF2B5EF4-FFF2-40B4-BE49-F238E27FC236}">
                <a16:creationId xmlns:a16="http://schemas.microsoft.com/office/drawing/2014/main" id="{1D499F51-F548-83FF-E218-BDC80BF36277}"/>
              </a:ext>
            </a:extLst>
          </p:cNvPr>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178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C67109C9-C676-DAC8-355E-1BFABA73411D}"/>
            </a:ext>
          </a:extLst>
        </p:cNvPr>
        <p:cNvGrpSpPr/>
        <p:nvPr/>
      </p:nvGrpSpPr>
      <p:grpSpPr>
        <a:xfrm>
          <a:off x="0" y="0"/>
          <a:ext cx="0" cy="0"/>
          <a:chOff x="0" y="0"/>
          <a:chExt cx="0" cy="0"/>
        </a:xfrm>
      </p:grpSpPr>
      <p:sp>
        <p:nvSpPr>
          <p:cNvPr id="145" name="Google Shape;145;p6:notes">
            <a:extLst>
              <a:ext uri="{FF2B5EF4-FFF2-40B4-BE49-F238E27FC236}">
                <a16:creationId xmlns:a16="http://schemas.microsoft.com/office/drawing/2014/main" id="{4EB3A0DE-97FD-8455-18B9-3E90F65FF8B6}"/>
              </a:ext>
            </a:extLst>
          </p:cNvPr>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Unsplash</a:t>
            </a:r>
            <a:r>
              <a:rPr lang="en-GB" dirty="0">
                <a:effectLst/>
                <a:latin typeface="Helvetica Neue" panose="02000503000000020004" pitchFamily="2" charset="0"/>
              </a:rPr>
              <a:t>/Vladimir Soares</a:t>
            </a:r>
          </a:p>
        </p:txBody>
      </p:sp>
      <p:sp>
        <p:nvSpPr>
          <p:cNvPr id="146" name="Google Shape;146;p6:notes">
            <a:extLst>
              <a:ext uri="{FF2B5EF4-FFF2-40B4-BE49-F238E27FC236}">
                <a16:creationId xmlns:a16="http://schemas.microsoft.com/office/drawing/2014/main" id="{E6670597-ADA9-40F6-E574-55B403EF6B7B}"/>
              </a:ext>
            </a:extLst>
          </p:cNvPr>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1497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5" name="Picture 4">
            <a:extLst>
              <a:ext uri="{FF2B5EF4-FFF2-40B4-BE49-F238E27FC236}">
                <a16:creationId xmlns:a16="http://schemas.microsoft.com/office/drawing/2014/main" id="{4F65ADCE-894B-DD8C-46E0-D3E5FB642F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4983770"/>
          </a:xfrm>
          <a:prstGeom prst="rect">
            <a:avLst/>
          </a:prstGeom>
        </p:spPr>
      </p:pic>
      <p:pic>
        <p:nvPicPr>
          <p:cNvPr id="14" name="Google Shape;14;p2" descr="A picture containing screenshot, de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36916"/>
            <a:ext cx="12192000" cy="4621084"/>
          </a:xfrm>
          <a:prstGeom prst="rect">
            <a:avLst/>
          </a:prstGeom>
          <a:noFill/>
          <a:ln>
            <a:noFill/>
          </a:ln>
        </p:spPr>
      </p:pic>
      <p:sp>
        <p:nvSpPr>
          <p:cNvPr id="15" name="Google Shape;15;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pic>
        <p:nvPicPr>
          <p:cNvPr id="16" name="Google Shape;16;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892944"/>
            <a:ext cx="1811434" cy="1800000"/>
          </a:xfrm>
          <a:prstGeom prst="rect">
            <a:avLst/>
          </a:prstGeom>
          <a:noFill/>
          <a:ln>
            <a:noFill/>
          </a:ln>
        </p:spPr>
      </p:pic>
      <p:pic>
        <p:nvPicPr>
          <p:cNvPr id="17" name="Google Shape;17;p2" descr="A heart with a pulse lin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67945" y="2435277"/>
            <a:ext cx="1134190" cy="879365"/>
          </a:xfrm>
          <a:prstGeom prst="rect">
            <a:avLst/>
          </a:prstGeom>
          <a:noFill/>
          <a:ln>
            <a:noFill/>
          </a:ln>
        </p:spPr>
      </p:pic>
      <p:sp>
        <p:nvSpPr>
          <p:cNvPr id="18" name="Google Shape;18;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490175"/>
            <a:ext cx="2049637" cy="8604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76"/>
        <p:cNvGrpSpPr/>
        <p:nvPr/>
      </p:nvGrpSpPr>
      <p:grpSpPr>
        <a:xfrm>
          <a:off x="0" y="0"/>
          <a:ext cx="0" cy="0"/>
          <a:chOff x="0" y="0"/>
          <a:chExt cx="0" cy="0"/>
        </a:xfrm>
      </p:grpSpPr>
      <p:pic>
        <p:nvPicPr>
          <p:cNvPr id="77" name="Google Shape;77;p11"/>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78" name="Google Shape;7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81" name="Google Shape;81;p1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83"/>
        <p:cNvGrpSpPr/>
        <p:nvPr/>
      </p:nvGrpSpPr>
      <p:grpSpPr>
        <a:xfrm>
          <a:off x="0" y="0"/>
          <a:ext cx="0" cy="0"/>
          <a:chOff x="0" y="0"/>
          <a:chExt cx="0" cy="0"/>
        </a:xfrm>
      </p:grpSpPr>
      <p:pic>
        <p:nvPicPr>
          <p:cNvPr id="84" name="Google Shape;84;p12"/>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85" name="Google Shape;8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2"/>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dirty="0"/>
          </a:p>
        </p:txBody>
      </p:sp>
      <p:sp>
        <p:nvSpPr>
          <p:cNvPr id="89" name="Google Shape;89;p12"/>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2"/>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92"/>
        <p:cNvGrpSpPr/>
        <p:nvPr/>
      </p:nvGrpSpPr>
      <p:grpSpPr>
        <a:xfrm>
          <a:off x="0" y="0"/>
          <a:ext cx="0" cy="0"/>
          <a:chOff x="0" y="0"/>
          <a:chExt cx="0" cy="0"/>
        </a:xfrm>
      </p:grpSpPr>
      <p:sp>
        <p:nvSpPr>
          <p:cNvPr id="93" name="Google Shape;93;p13"/>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3"/>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a:spLocks noGrp="1"/>
          </p:cNvSpPr>
          <p:nvPr>
            <p:ph type="pic" idx="2"/>
          </p:nvPr>
        </p:nvSpPr>
        <p:spPr>
          <a:xfrm>
            <a:off x="5183188" y="1284514"/>
            <a:ext cx="5762398" cy="4576536"/>
          </a:xfrm>
          <a:prstGeom prst="rect">
            <a:avLst/>
          </a:prstGeom>
          <a:noFill/>
          <a:ln>
            <a:noFill/>
          </a:ln>
        </p:spPr>
      </p:sp>
      <p:sp>
        <p:nvSpPr>
          <p:cNvPr id="96" name="Google Shape;96;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97" name="Google Shape;97;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34" name="Google Shape;34;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a:spLocks noGrp="1"/>
          </p:cNvSpPr>
          <p:nvPr>
            <p:ph type="pic" idx="3"/>
          </p:nvPr>
        </p:nvSpPr>
        <p:spPr>
          <a:xfrm>
            <a:off x="6989083" y="1825625"/>
            <a:ext cx="4364717" cy="4351338"/>
          </a:xfrm>
          <a:prstGeom prst="rect">
            <a:avLst/>
          </a:prstGeom>
          <a:noFill/>
          <a:ln>
            <a:noFill/>
          </a:ln>
        </p:spPr>
      </p:sp>
      <p:sp>
        <p:nvSpPr>
          <p:cNvPr id="36" name="Google Shape;36;p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41" name="Google Shape;41;p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46" name="Google Shape;46;p6"/>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54" name="Google Shape;54;p7"/>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57"/>
        <p:cNvGrpSpPr/>
        <p:nvPr/>
      </p:nvGrpSpPr>
      <p:grpSpPr>
        <a:xfrm>
          <a:off x="0" y="0"/>
          <a:ext cx="0" cy="0"/>
          <a:chOff x="0" y="0"/>
          <a:chExt cx="0" cy="0"/>
        </a:xfrm>
      </p:grpSpPr>
      <p:sp>
        <p:nvSpPr>
          <p:cNvPr id="58" name="Google Shape;58;p8"/>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61" name="Google Shape;61;p8"/>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68" name="Google Shape;68;p9"/>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 name="Google Shape;72;p10"/>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73" name="Google Shape;73;p10"/>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5" name="Google Shape;75;p10" descr="A picture containing screenshot, graphics, pattern, circ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83453" y="491318"/>
            <a:ext cx="2178305" cy="914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player.vimeo.com/video/1077657773?h=809b9a258e&amp;amp;app_id=122963"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TvfNYlIRUjw?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dirty="0"/>
              <a:t>Health</a:t>
            </a:r>
            <a:endParaRPr dirty="0"/>
          </a:p>
        </p:txBody>
      </p:sp>
      <p:sp>
        <p:nvSpPr>
          <p:cNvPr id="104" name="Google Shape;104;p14"/>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t>Topic: An introduction to social care</a:t>
            </a:r>
            <a:endParaRPr/>
          </a:p>
        </p:txBody>
      </p:sp>
      <p:sp>
        <p:nvSpPr>
          <p:cNvPr id="105" name="Google Shape;105;p14"/>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a:t>Route: Health &amp; Science</a:t>
            </a:r>
            <a:endParaRPr/>
          </a:p>
        </p:txBody>
      </p:sp>
      <p:sp>
        <p:nvSpPr>
          <p:cNvPr id="106" name="Google Shape;106;p14"/>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Lesson 1: What is social care?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Abel</a:t>
            </a:r>
            <a:endParaRPr/>
          </a:p>
        </p:txBody>
      </p:sp>
      <p:sp>
        <p:nvSpPr>
          <p:cNvPr id="158" name="Google Shape;158;p20"/>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a:t>Abel is 67. He has a sight impairment caused by type 2 diabetes. He lives alone in his own home. Abel is unable to read labels on food, or recipes, to enable him to lose weight. He is also unable to read laundry instructions, bills he gets in the post or his pinprick blood glucose reading. </a:t>
            </a:r>
            <a:endParaRPr/>
          </a:p>
          <a:p>
            <a:pPr marL="0" lvl="0" indent="0" algn="l" rtl="0">
              <a:lnSpc>
                <a:spcPct val="108000"/>
              </a:lnSpc>
              <a:spcBef>
                <a:spcPts val="1000"/>
              </a:spcBef>
              <a:spcAft>
                <a:spcPts val="0"/>
              </a:spcAft>
              <a:buSzPts val="2400"/>
              <a:buNone/>
            </a:pPr>
            <a:r>
              <a:rPr lang="en-GB" b="1"/>
              <a:t>What social care support would you recommend?</a:t>
            </a:r>
            <a:endParaRPr b="1"/>
          </a:p>
          <a:p>
            <a:pPr marL="0" lvl="0" indent="0" algn="l" rtl="0">
              <a:lnSpc>
                <a:spcPct val="108000"/>
              </a:lnSpc>
              <a:spcBef>
                <a:spcPts val="1000"/>
              </a:spcBef>
              <a:spcAft>
                <a:spcPts val="0"/>
              </a:spcAft>
              <a:buSzPts val="2400"/>
              <a:buNone/>
            </a:pPr>
            <a:endParaRPr/>
          </a:p>
        </p:txBody>
      </p:sp>
      <p:sp>
        <p:nvSpPr>
          <p:cNvPr id="159" name="Google Shape;159;p2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60" name="Google Shape;160;p20"/>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pic>
        <p:nvPicPr>
          <p:cNvPr id="161" name="Google Shape;161;p20">
            <a:extLs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6989083" y="1825625"/>
            <a:ext cx="4364718" cy="43513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Alise</a:t>
            </a:r>
            <a:endParaRPr/>
          </a:p>
        </p:txBody>
      </p:sp>
      <p:sp>
        <p:nvSpPr>
          <p:cNvPr id="167" name="Google Shape;167;p21"/>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a:t>Alise is 19 and has cerebral palsy. She has some physical limitations and needs regular healthcare services. Her parents have decided to move back to Poland, but Alise is at university and has friends here. She manages herself well, but there are concerns that she may have a sudden decline.</a:t>
            </a:r>
            <a:endParaRPr/>
          </a:p>
          <a:p>
            <a:pPr marL="0" lvl="0" indent="0" algn="l" rtl="0">
              <a:lnSpc>
                <a:spcPct val="108000"/>
              </a:lnSpc>
              <a:spcBef>
                <a:spcPts val="1000"/>
              </a:spcBef>
              <a:spcAft>
                <a:spcPts val="0"/>
              </a:spcAft>
              <a:buSzPts val="2400"/>
              <a:buNone/>
            </a:pPr>
            <a:r>
              <a:rPr lang="en-GB" b="1"/>
              <a:t>What social care support would you recommend?</a:t>
            </a:r>
            <a:endParaRPr b="1"/>
          </a:p>
        </p:txBody>
      </p:sp>
      <p:sp>
        <p:nvSpPr>
          <p:cNvPr id="168" name="Google Shape;168;p2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69" name="Google Shape;169;p21"/>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pic>
        <p:nvPicPr>
          <p:cNvPr id="170" name="Google Shape;170;p21">
            <a:extLs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Types of primary care service</a:t>
            </a:r>
            <a:endParaRPr/>
          </a:p>
        </p:txBody>
      </p:sp>
      <p:sp>
        <p:nvSpPr>
          <p:cNvPr id="176" name="Google Shape;176;p2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grpSp>
        <p:nvGrpSpPr>
          <p:cNvPr id="177" name="Google Shape;177;p22"/>
          <p:cNvGrpSpPr/>
          <p:nvPr/>
        </p:nvGrpSpPr>
        <p:grpSpPr>
          <a:xfrm>
            <a:off x="838662" y="1883972"/>
            <a:ext cx="6885977" cy="3865812"/>
            <a:chOff x="462" y="417122"/>
            <a:chExt cx="6885977" cy="3865812"/>
          </a:xfrm>
        </p:grpSpPr>
        <p:sp>
          <p:nvSpPr>
            <p:cNvPr id="178" name="Google Shape;178;p22"/>
            <p:cNvSpPr/>
            <p:nvPr/>
          </p:nvSpPr>
          <p:spPr>
            <a:xfrm>
              <a:off x="3443451" y="1423844"/>
              <a:ext cx="211411" cy="926184"/>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2"/>
            <p:cNvSpPr/>
            <p:nvPr/>
          </p:nvSpPr>
          <p:spPr>
            <a:xfrm>
              <a:off x="3232039" y="1423844"/>
              <a:ext cx="211411" cy="926184"/>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45A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2"/>
            <p:cNvSpPr/>
            <p:nvPr/>
          </p:nvSpPr>
          <p:spPr>
            <a:xfrm>
              <a:off x="3443451" y="1423844"/>
              <a:ext cx="2436267" cy="1852368"/>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345A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2"/>
            <p:cNvSpPr/>
            <p:nvPr/>
          </p:nvSpPr>
          <p:spPr>
            <a:xfrm>
              <a:off x="3397731" y="1423844"/>
              <a:ext cx="91440" cy="1852368"/>
            </a:xfrm>
            <a:custGeom>
              <a:avLst/>
              <a:gdLst/>
              <a:ahLst/>
              <a:cxnLst/>
              <a:rect l="l" t="t" r="r" b="b"/>
              <a:pathLst>
                <a:path w="120000" h="120000" extrusionOk="0">
                  <a:moveTo>
                    <a:pt x="60000" y="0"/>
                  </a:moveTo>
                  <a:lnTo>
                    <a:pt x="60000" y="120000"/>
                  </a:lnTo>
                </a:path>
              </a:pathLst>
            </a:custGeom>
            <a:noFill/>
            <a:ln w="12700" cap="flat" cmpd="sng">
              <a:solidFill>
                <a:srgbClr val="345A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2"/>
            <p:cNvSpPr/>
            <p:nvPr/>
          </p:nvSpPr>
          <p:spPr>
            <a:xfrm>
              <a:off x="1007184" y="1423844"/>
              <a:ext cx="2436267" cy="1852368"/>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2"/>
            <p:cNvSpPr/>
            <p:nvPr/>
          </p:nvSpPr>
          <p:spPr>
            <a:xfrm>
              <a:off x="2436729" y="417122"/>
              <a:ext cx="2013443" cy="100672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2"/>
            <p:cNvSpPr txBox="1"/>
            <p:nvPr/>
          </p:nvSpPr>
          <p:spPr>
            <a:xfrm>
              <a:off x="2436729" y="417122"/>
              <a:ext cx="2013443" cy="1006721"/>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GB" sz="3000" b="0" i="0" u="none" strike="noStrike" cap="none">
                  <a:solidFill>
                    <a:schemeClr val="lt1"/>
                  </a:solidFill>
                  <a:latin typeface="Calibri"/>
                  <a:ea typeface="Calibri"/>
                  <a:cs typeface="Calibri"/>
                  <a:sym typeface="Calibri"/>
                </a:rPr>
                <a:t>Primary care services</a:t>
              </a:r>
              <a:endParaRPr sz="1400" b="0" i="0" u="none" strike="noStrike" cap="none">
                <a:solidFill>
                  <a:srgbClr val="000000"/>
                </a:solidFill>
                <a:latin typeface="Arial"/>
                <a:ea typeface="Arial"/>
                <a:cs typeface="Arial"/>
                <a:sym typeface="Arial"/>
              </a:endParaRPr>
            </a:p>
          </p:txBody>
        </p:sp>
        <p:sp>
          <p:nvSpPr>
            <p:cNvPr id="185" name="Google Shape;185;p22"/>
            <p:cNvSpPr/>
            <p:nvPr/>
          </p:nvSpPr>
          <p:spPr>
            <a:xfrm>
              <a:off x="462" y="3276213"/>
              <a:ext cx="2013443" cy="100672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2"/>
            <p:cNvSpPr txBox="1"/>
            <p:nvPr/>
          </p:nvSpPr>
          <p:spPr>
            <a:xfrm>
              <a:off x="462" y="3276213"/>
              <a:ext cx="2013443" cy="1006721"/>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GB" sz="3000" b="0" i="0" u="none" strike="noStrike" cap="none">
                  <a:solidFill>
                    <a:schemeClr val="lt1"/>
                  </a:solidFill>
                  <a:latin typeface="Calibri"/>
                  <a:ea typeface="Calibri"/>
                  <a:cs typeface="Calibri"/>
                  <a:sym typeface="Calibri"/>
                </a:rPr>
                <a:t>General practitioner</a:t>
              </a:r>
              <a:endParaRPr sz="1400" b="0" i="0" u="none" strike="noStrike" cap="none">
                <a:solidFill>
                  <a:srgbClr val="000000"/>
                </a:solidFill>
                <a:latin typeface="Arial"/>
                <a:ea typeface="Arial"/>
                <a:cs typeface="Arial"/>
                <a:sym typeface="Arial"/>
              </a:endParaRPr>
            </a:p>
          </p:txBody>
        </p:sp>
        <p:sp>
          <p:nvSpPr>
            <p:cNvPr id="187" name="Google Shape;187;p22"/>
            <p:cNvSpPr/>
            <p:nvPr/>
          </p:nvSpPr>
          <p:spPr>
            <a:xfrm>
              <a:off x="2436729" y="3276213"/>
              <a:ext cx="2013443" cy="100672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2"/>
            <p:cNvSpPr txBox="1"/>
            <p:nvPr/>
          </p:nvSpPr>
          <p:spPr>
            <a:xfrm>
              <a:off x="2436729" y="3276213"/>
              <a:ext cx="2013443" cy="1006721"/>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GB" sz="3000" b="0" i="0" u="none" strike="noStrike" cap="none">
                  <a:solidFill>
                    <a:schemeClr val="lt1"/>
                  </a:solidFill>
                  <a:latin typeface="Calibri"/>
                  <a:ea typeface="Calibri"/>
                  <a:cs typeface="Calibri"/>
                  <a:sym typeface="Calibri"/>
                </a:rPr>
                <a:t>Optician</a:t>
              </a:r>
              <a:endParaRPr sz="1400" b="0" i="0" u="none" strike="noStrike" cap="none">
                <a:solidFill>
                  <a:srgbClr val="000000"/>
                </a:solidFill>
                <a:latin typeface="Arial"/>
                <a:ea typeface="Arial"/>
                <a:cs typeface="Arial"/>
                <a:sym typeface="Arial"/>
              </a:endParaRPr>
            </a:p>
          </p:txBody>
        </p:sp>
        <p:sp>
          <p:nvSpPr>
            <p:cNvPr id="189" name="Google Shape;189;p22"/>
            <p:cNvSpPr/>
            <p:nvPr/>
          </p:nvSpPr>
          <p:spPr>
            <a:xfrm>
              <a:off x="4872996" y="3276213"/>
              <a:ext cx="2013443" cy="100672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2"/>
            <p:cNvSpPr txBox="1"/>
            <p:nvPr/>
          </p:nvSpPr>
          <p:spPr>
            <a:xfrm>
              <a:off x="4872996" y="3276213"/>
              <a:ext cx="2013443" cy="1006721"/>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GB" sz="3000" b="0" i="0" u="none" strike="noStrike" cap="none">
                  <a:solidFill>
                    <a:schemeClr val="lt1"/>
                  </a:solidFill>
                  <a:latin typeface="Calibri"/>
                  <a:ea typeface="Calibri"/>
                  <a:cs typeface="Calibri"/>
                  <a:sym typeface="Calibri"/>
                </a:rPr>
                <a:t>Dentist</a:t>
              </a:r>
              <a:endParaRPr sz="1400" b="0" i="0" u="none" strike="noStrike" cap="none">
                <a:solidFill>
                  <a:srgbClr val="000000"/>
                </a:solidFill>
                <a:latin typeface="Arial"/>
                <a:ea typeface="Arial"/>
                <a:cs typeface="Arial"/>
                <a:sym typeface="Arial"/>
              </a:endParaRPr>
            </a:p>
          </p:txBody>
        </p:sp>
        <p:sp>
          <p:nvSpPr>
            <p:cNvPr id="191" name="Google Shape;191;p22"/>
            <p:cNvSpPr/>
            <p:nvPr/>
          </p:nvSpPr>
          <p:spPr>
            <a:xfrm>
              <a:off x="1218595" y="1846668"/>
              <a:ext cx="2013443" cy="100672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2"/>
            <p:cNvSpPr txBox="1"/>
            <p:nvPr/>
          </p:nvSpPr>
          <p:spPr>
            <a:xfrm>
              <a:off x="1218595" y="1846668"/>
              <a:ext cx="2013443" cy="1006721"/>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GB" sz="3000" b="0" i="0" u="none" strike="noStrike" cap="none">
                  <a:solidFill>
                    <a:schemeClr val="lt1"/>
                  </a:solidFill>
                  <a:latin typeface="Calibri"/>
                  <a:ea typeface="Calibri"/>
                  <a:cs typeface="Calibri"/>
                  <a:sym typeface="Calibri"/>
                </a:rPr>
                <a:t>111</a:t>
              </a:r>
              <a:endParaRPr sz="1400" b="0" i="0" u="none" strike="noStrike" cap="none">
                <a:solidFill>
                  <a:srgbClr val="000000"/>
                </a:solidFill>
                <a:latin typeface="Arial"/>
                <a:ea typeface="Arial"/>
                <a:cs typeface="Arial"/>
                <a:sym typeface="Arial"/>
              </a:endParaRPr>
            </a:p>
          </p:txBody>
        </p:sp>
        <p:sp>
          <p:nvSpPr>
            <p:cNvPr id="193" name="Google Shape;193;p22"/>
            <p:cNvSpPr/>
            <p:nvPr/>
          </p:nvSpPr>
          <p:spPr>
            <a:xfrm>
              <a:off x="3654863" y="1846668"/>
              <a:ext cx="2013443" cy="100672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2"/>
            <p:cNvSpPr txBox="1"/>
            <p:nvPr/>
          </p:nvSpPr>
          <p:spPr>
            <a:xfrm>
              <a:off x="3654863" y="1846668"/>
              <a:ext cx="2013443" cy="1006721"/>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GB" sz="3000" b="0" i="0" u="none" strike="noStrike" cap="none">
                  <a:solidFill>
                    <a:schemeClr val="lt1"/>
                  </a:solidFill>
                  <a:latin typeface="Calibri"/>
                  <a:ea typeface="Calibri"/>
                  <a:cs typeface="Calibri"/>
                  <a:sym typeface="Calibri"/>
                </a:rPr>
                <a:t>Pharmacy</a:t>
              </a:r>
              <a:endParaRPr sz="1400" b="0" i="0" u="none" strike="noStrike" cap="none">
                <a:solidFill>
                  <a:srgbClr val="000000"/>
                </a:solidFill>
                <a:latin typeface="Arial"/>
                <a:ea typeface="Arial"/>
                <a:cs typeface="Arial"/>
                <a:sym typeface="Arial"/>
              </a:endParaRPr>
            </a:p>
          </p:txBody>
        </p:sp>
      </p:grpSp>
      <p:pic>
        <p:nvPicPr>
          <p:cNvPr id="195" name="Google Shape;195;p22">
            <a:extLs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8100752" y="1745045"/>
            <a:ext cx="3378264" cy="3367909"/>
          </a:xfrm>
          <a:prstGeom prst="rect">
            <a:avLst/>
          </a:prstGeom>
          <a:noFill/>
          <a:ln>
            <a:noFill/>
          </a:ln>
        </p:spPr>
      </p:pic>
      <p:sp>
        <p:nvSpPr>
          <p:cNvPr id="196" name="Google Shape;196;p22"/>
          <p:cNvSpPr txBox="1"/>
          <p:nvPr/>
        </p:nvSpPr>
        <p:spPr>
          <a:xfrm>
            <a:off x="838200" y="6310312"/>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466318"/>
              </a:buClr>
              <a:buSzPts val="1200"/>
              <a:buFont typeface="Arial"/>
              <a:buNone/>
            </a:pPr>
            <a:r>
              <a:rPr lang="en-GB" sz="1200" b="0" i="0" u="none" strike="noStrike" cap="none">
                <a:solidFill>
                  <a:srgbClr val="898989"/>
                </a:solidFill>
                <a:latin typeface="Arial"/>
                <a:ea typeface="Arial"/>
                <a:cs typeface="Arial"/>
                <a:sym typeface="Arial"/>
              </a:rPr>
              <a:t>Lesson 1: What is social care?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849682" y="261672"/>
            <a:ext cx="10515600" cy="11610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Overview of types of secondary care service</a:t>
            </a:r>
            <a:endParaRPr/>
          </a:p>
        </p:txBody>
      </p:sp>
      <p:sp>
        <p:nvSpPr>
          <p:cNvPr id="202" name="Google Shape;202;p2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03" name="Google Shape;203;p2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grpSp>
        <p:nvGrpSpPr>
          <p:cNvPr id="204" name="Google Shape;204;p23"/>
          <p:cNvGrpSpPr/>
          <p:nvPr/>
        </p:nvGrpSpPr>
        <p:grpSpPr>
          <a:xfrm>
            <a:off x="632825" y="1422756"/>
            <a:ext cx="7275519" cy="4818407"/>
            <a:chOff x="205002" y="1478"/>
            <a:chExt cx="7275519" cy="5042413"/>
          </a:xfrm>
        </p:grpSpPr>
        <p:sp>
          <p:nvSpPr>
            <p:cNvPr id="205" name="Google Shape;205;p23"/>
            <p:cNvSpPr/>
            <p:nvPr/>
          </p:nvSpPr>
          <p:spPr>
            <a:xfrm>
              <a:off x="205002" y="2347974"/>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3"/>
            <p:cNvSpPr txBox="1"/>
            <p:nvPr/>
          </p:nvSpPr>
          <p:spPr>
            <a:xfrm>
              <a:off x="231375" y="2374347"/>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Secondary care services</a:t>
              </a:r>
              <a:endParaRPr sz="1400" b="0" i="0" u="none" strike="noStrike" cap="none">
                <a:solidFill>
                  <a:srgbClr val="000000"/>
                </a:solidFill>
                <a:latin typeface="Arial"/>
                <a:ea typeface="Arial"/>
                <a:cs typeface="Arial"/>
                <a:sym typeface="Arial"/>
              </a:endParaRPr>
            </a:p>
          </p:txBody>
        </p:sp>
        <p:sp>
          <p:nvSpPr>
            <p:cNvPr id="207" name="Google Shape;207;p23"/>
            <p:cNvSpPr/>
            <p:nvPr/>
          </p:nvSpPr>
          <p:spPr>
            <a:xfrm rot="-3466704">
              <a:off x="1501328" y="1867753"/>
              <a:ext cx="2161661" cy="3212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3"/>
            <p:cNvSpPr txBox="1"/>
            <p:nvPr/>
          </p:nvSpPr>
          <p:spPr>
            <a:xfrm rot="-3466704">
              <a:off x="2528117" y="1829774"/>
              <a:ext cx="108083" cy="10808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chemeClr val="dk1"/>
                </a:solidFill>
                <a:latin typeface="Calibri"/>
                <a:ea typeface="Calibri"/>
                <a:cs typeface="Calibri"/>
                <a:sym typeface="Calibri"/>
              </a:endParaRPr>
            </a:p>
          </p:txBody>
        </p:sp>
        <p:sp>
          <p:nvSpPr>
            <p:cNvPr id="209" name="Google Shape;209;p23"/>
            <p:cNvSpPr/>
            <p:nvPr/>
          </p:nvSpPr>
          <p:spPr>
            <a:xfrm>
              <a:off x="3158452" y="519225"/>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3"/>
            <p:cNvSpPr txBox="1"/>
            <p:nvPr/>
          </p:nvSpPr>
          <p:spPr>
            <a:xfrm>
              <a:off x="3184825" y="545598"/>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Healthcare</a:t>
              </a:r>
              <a:endParaRPr sz="1400" b="0" i="0" u="none" strike="noStrike" cap="none">
                <a:solidFill>
                  <a:srgbClr val="000000"/>
                </a:solidFill>
                <a:latin typeface="Arial"/>
                <a:ea typeface="Arial"/>
                <a:cs typeface="Arial"/>
                <a:sym typeface="Arial"/>
              </a:endParaRPr>
            </a:p>
          </p:txBody>
        </p:sp>
        <p:sp>
          <p:nvSpPr>
            <p:cNvPr id="211" name="Google Shape;211;p23"/>
            <p:cNvSpPr/>
            <p:nvPr/>
          </p:nvSpPr>
          <p:spPr>
            <a:xfrm rot="-2142401">
              <a:off x="4875933" y="694505"/>
              <a:ext cx="887107" cy="32124"/>
            </a:xfrm>
            <a:custGeom>
              <a:avLst/>
              <a:gdLst/>
              <a:ahLst/>
              <a:cxnLst/>
              <a:rect l="l" t="t" r="r" b="b"/>
              <a:pathLst>
                <a:path w="120000" h="120000" extrusionOk="0">
                  <a:moveTo>
                    <a:pt x="0" y="60000"/>
                  </a:moveTo>
                  <a:lnTo>
                    <a:pt x="120000" y="60000"/>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3"/>
            <p:cNvSpPr txBox="1"/>
            <p:nvPr/>
          </p:nvSpPr>
          <p:spPr>
            <a:xfrm rot="-2142401">
              <a:off x="5297309" y="688389"/>
              <a:ext cx="44355" cy="443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13" name="Google Shape;213;p23"/>
            <p:cNvSpPr/>
            <p:nvPr/>
          </p:nvSpPr>
          <p:spPr>
            <a:xfrm>
              <a:off x="5679659" y="1478"/>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3"/>
            <p:cNvSpPr txBox="1"/>
            <p:nvPr/>
          </p:nvSpPr>
          <p:spPr>
            <a:xfrm>
              <a:off x="5706032" y="27851"/>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Hospital specialists</a:t>
              </a:r>
              <a:endParaRPr sz="1400" b="0" i="0" u="none" strike="noStrike" cap="none">
                <a:solidFill>
                  <a:srgbClr val="000000"/>
                </a:solidFill>
                <a:latin typeface="Arial"/>
                <a:ea typeface="Arial"/>
                <a:cs typeface="Arial"/>
                <a:sym typeface="Arial"/>
              </a:endParaRPr>
            </a:p>
          </p:txBody>
        </p:sp>
        <p:sp>
          <p:nvSpPr>
            <p:cNvPr id="215" name="Google Shape;215;p23"/>
            <p:cNvSpPr/>
            <p:nvPr/>
          </p:nvSpPr>
          <p:spPr>
            <a:xfrm rot="2142401">
              <a:off x="4875933" y="1212253"/>
              <a:ext cx="887107" cy="32124"/>
            </a:xfrm>
            <a:custGeom>
              <a:avLst/>
              <a:gdLst/>
              <a:ahLst/>
              <a:cxnLst/>
              <a:rect l="l" t="t" r="r" b="b"/>
              <a:pathLst>
                <a:path w="120000" h="120000" extrusionOk="0">
                  <a:moveTo>
                    <a:pt x="0" y="60000"/>
                  </a:moveTo>
                  <a:lnTo>
                    <a:pt x="120000" y="60000"/>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3"/>
            <p:cNvSpPr txBox="1"/>
            <p:nvPr/>
          </p:nvSpPr>
          <p:spPr>
            <a:xfrm rot="2142401">
              <a:off x="5297309" y="1206137"/>
              <a:ext cx="44355" cy="443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17" name="Google Shape;217;p23"/>
            <p:cNvSpPr/>
            <p:nvPr/>
          </p:nvSpPr>
          <p:spPr>
            <a:xfrm>
              <a:off x="5679659" y="1036973"/>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3"/>
            <p:cNvSpPr txBox="1"/>
            <p:nvPr/>
          </p:nvSpPr>
          <p:spPr>
            <a:xfrm>
              <a:off x="5706032" y="1063346"/>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Allied healthcare professionals</a:t>
              </a:r>
              <a:endParaRPr sz="1400" b="0" i="0" u="none" strike="noStrike" cap="none">
                <a:solidFill>
                  <a:srgbClr val="000000"/>
                </a:solidFill>
                <a:latin typeface="Arial"/>
                <a:ea typeface="Arial"/>
                <a:cs typeface="Arial"/>
                <a:sym typeface="Arial"/>
              </a:endParaRPr>
            </a:p>
          </p:txBody>
        </p:sp>
        <p:sp>
          <p:nvSpPr>
            <p:cNvPr id="219" name="Google Shape;219;p23"/>
            <p:cNvSpPr/>
            <p:nvPr/>
          </p:nvSpPr>
          <p:spPr>
            <a:xfrm rot="977145">
              <a:off x="1980847" y="2956969"/>
              <a:ext cx="1246959" cy="3212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3"/>
            <p:cNvSpPr txBox="1"/>
            <p:nvPr/>
          </p:nvSpPr>
          <p:spPr>
            <a:xfrm rot="977145">
              <a:off x="2573153" y="2941857"/>
              <a:ext cx="62347" cy="6234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21" name="Google Shape;221;p23"/>
            <p:cNvSpPr/>
            <p:nvPr/>
          </p:nvSpPr>
          <p:spPr>
            <a:xfrm>
              <a:off x="3202789" y="2697656"/>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3"/>
            <p:cNvSpPr txBox="1"/>
            <p:nvPr/>
          </p:nvSpPr>
          <p:spPr>
            <a:xfrm>
              <a:off x="3229162" y="2724029"/>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Social care</a:t>
              </a:r>
              <a:endParaRPr sz="1400" b="0" i="0" u="none" strike="noStrike" cap="none">
                <a:solidFill>
                  <a:srgbClr val="000000"/>
                </a:solidFill>
                <a:latin typeface="Arial"/>
                <a:ea typeface="Arial"/>
                <a:cs typeface="Arial"/>
                <a:sym typeface="Arial"/>
              </a:endParaRPr>
            </a:p>
          </p:txBody>
        </p:sp>
        <p:sp>
          <p:nvSpPr>
            <p:cNvPr id="223" name="Google Shape;223;p23"/>
            <p:cNvSpPr/>
            <p:nvPr/>
          </p:nvSpPr>
          <p:spPr>
            <a:xfrm rot="-2565801">
              <a:off x="4881262" y="2819216"/>
              <a:ext cx="920785" cy="32124"/>
            </a:xfrm>
            <a:custGeom>
              <a:avLst/>
              <a:gdLst/>
              <a:ahLst/>
              <a:cxnLst/>
              <a:rect l="l" t="t" r="r" b="b"/>
              <a:pathLst>
                <a:path w="120000" h="120000" extrusionOk="0">
                  <a:moveTo>
                    <a:pt x="0" y="60000"/>
                  </a:moveTo>
                  <a:lnTo>
                    <a:pt x="120000" y="60000"/>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3"/>
            <p:cNvSpPr txBox="1"/>
            <p:nvPr/>
          </p:nvSpPr>
          <p:spPr>
            <a:xfrm rot="-2565801">
              <a:off x="5318635" y="2812259"/>
              <a:ext cx="46039" cy="4603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25" name="Google Shape;225;p23"/>
            <p:cNvSpPr/>
            <p:nvPr/>
          </p:nvSpPr>
          <p:spPr>
            <a:xfrm>
              <a:off x="5679659" y="2072469"/>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3"/>
            <p:cNvSpPr txBox="1"/>
            <p:nvPr/>
          </p:nvSpPr>
          <p:spPr>
            <a:xfrm>
              <a:off x="5706032" y="2098842"/>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Support for independence</a:t>
              </a:r>
              <a:endParaRPr sz="1400" b="0" i="0" u="none" strike="noStrike" cap="none">
                <a:solidFill>
                  <a:srgbClr val="000000"/>
                </a:solidFill>
                <a:latin typeface="Arial"/>
                <a:ea typeface="Arial"/>
                <a:cs typeface="Arial"/>
                <a:sym typeface="Arial"/>
              </a:endParaRPr>
            </a:p>
          </p:txBody>
        </p:sp>
        <p:sp>
          <p:nvSpPr>
            <p:cNvPr id="227" name="Google Shape;227;p23"/>
            <p:cNvSpPr/>
            <p:nvPr/>
          </p:nvSpPr>
          <p:spPr>
            <a:xfrm rot="1875360">
              <a:off x="4946263" y="3336964"/>
              <a:ext cx="790783" cy="32124"/>
            </a:xfrm>
            <a:custGeom>
              <a:avLst/>
              <a:gdLst/>
              <a:ahLst/>
              <a:cxnLst/>
              <a:rect l="l" t="t" r="r" b="b"/>
              <a:pathLst>
                <a:path w="120000" h="120000" extrusionOk="0">
                  <a:moveTo>
                    <a:pt x="0" y="60000"/>
                  </a:moveTo>
                  <a:lnTo>
                    <a:pt x="120000" y="60000"/>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3"/>
            <p:cNvSpPr txBox="1"/>
            <p:nvPr/>
          </p:nvSpPr>
          <p:spPr>
            <a:xfrm rot="1875360">
              <a:off x="5321885" y="3333256"/>
              <a:ext cx="39539" cy="3953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29" name="Google Shape;229;p23"/>
            <p:cNvSpPr/>
            <p:nvPr/>
          </p:nvSpPr>
          <p:spPr>
            <a:xfrm>
              <a:off x="5679659" y="3107965"/>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3"/>
            <p:cNvSpPr txBox="1"/>
            <p:nvPr/>
          </p:nvSpPr>
          <p:spPr>
            <a:xfrm>
              <a:off x="5706032" y="3134338"/>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Therapies and counselling</a:t>
              </a:r>
              <a:endParaRPr sz="1400" b="0" i="0" u="none" strike="noStrike" cap="none">
                <a:solidFill>
                  <a:srgbClr val="000000"/>
                </a:solidFill>
                <a:latin typeface="Arial"/>
                <a:ea typeface="Arial"/>
                <a:cs typeface="Arial"/>
                <a:sym typeface="Arial"/>
              </a:endParaRPr>
            </a:p>
          </p:txBody>
        </p:sp>
        <p:sp>
          <p:nvSpPr>
            <p:cNvPr id="231" name="Google Shape;231;p23"/>
            <p:cNvSpPr/>
            <p:nvPr/>
          </p:nvSpPr>
          <p:spPr>
            <a:xfrm rot="3896451">
              <a:off x="4543636" y="3854712"/>
              <a:ext cx="1596037" cy="32124"/>
            </a:xfrm>
            <a:custGeom>
              <a:avLst/>
              <a:gdLst/>
              <a:ahLst/>
              <a:cxnLst/>
              <a:rect l="l" t="t" r="r" b="b"/>
              <a:pathLst>
                <a:path w="120000" h="120000" extrusionOk="0">
                  <a:moveTo>
                    <a:pt x="0" y="60000"/>
                  </a:moveTo>
                  <a:lnTo>
                    <a:pt x="120000" y="60000"/>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3"/>
            <p:cNvSpPr txBox="1"/>
            <p:nvPr/>
          </p:nvSpPr>
          <p:spPr>
            <a:xfrm rot="3896451">
              <a:off x="5301754" y="3830873"/>
              <a:ext cx="79801" cy="7980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33" name="Google Shape;233;p23"/>
            <p:cNvSpPr/>
            <p:nvPr/>
          </p:nvSpPr>
          <p:spPr>
            <a:xfrm>
              <a:off x="5679659" y="4143460"/>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3"/>
            <p:cNvSpPr txBox="1"/>
            <p:nvPr/>
          </p:nvSpPr>
          <p:spPr>
            <a:xfrm>
              <a:off x="5706032" y="4169833"/>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Services for children and young people</a:t>
              </a:r>
              <a:endParaRPr sz="1400" b="0" i="0" u="none" strike="noStrike" cap="none">
                <a:solidFill>
                  <a:srgbClr val="000000"/>
                </a:solidFill>
                <a:latin typeface="Arial"/>
                <a:ea typeface="Arial"/>
                <a:cs typeface="Arial"/>
                <a:sym typeface="Arial"/>
              </a:endParaRPr>
            </a:p>
          </p:txBody>
        </p:sp>
        <p:sp>
          <p:nvSpPr>
            <p:cNvPr id="235" name="Google Shape;235;p23"/>
            <p:cNvSpPr/>
            <p:nvPr/>
          </p:nvSpPr>
          <p:spPr>
            <a:xfrm rot="3438128">
              <a:off x="1515360" y="3679871"/>
              <a:ext cx="2133595" cy="3212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3"/>
            <p:cNvSpPr txBox="1"/>
            <p:nvPr/>
          </p:nvSpPr>
          <p:spPr>
            <a:xfrm rot="3438128">
              <a:off x="2528818" y="3642593"/>
              <a:ext cx="106679" cy="10667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chemeClr val="dk1"/>
                </a:solidFill>
                <a:latin typeface="Calibri"/>
                <a:ea typeface="Calibri"/>
                <a:cs typeface="Calibri"/>
                <a:sym typeface="Calibri"/>
              </a:endParaRPr>
            </a:p>
          </p:txBody>
        </p:sp>
        <p:sp>
          <p:nvSpPr>
            <p:cNvPr id="237" name="Google Shape;237;p23"/>
            <p:cNvSpPr/>
            <p:nvPr/>
          </p:nvSpPr>
          <p:spPr>
            <a:xfrm>
              <a:off x="3158452" y="4143460"/>
              <a:ext cx="1800862" cy="90043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3"/>
            <p:cNvSpPr txBox="1"/>
            <p:nvPr/>
          </p:nvSpPr>
          <p:spPr>
            <a:xfrm>
              <a:off x="3184825" y="4169833"/>
              <a:ext cx="1748116" cy="847685"/>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Community and voluntary support</a:t>
              </a:r>
              <a:endParaRPr sz="1400" b="0" i="0" u="none" strike="noStrike" cap="none">
                <a:solidFill>
                  <a:srgbClr val="000000"/>
                </a:solidFill>
                <a:latin typeface="Arial"/>
                <a:ea typeface="Arial"/>
                <a:cs typeface="Arial"/>
                <a:sym typeface="Arial"/>
              </a:endParaRPr>
            </a:p>
          </p:txBody>
        </p:sp>
      </p:grpSp>
      <p:pic>
        <p:nvPicPr>
          <p:cNvPr id="239" name="Google Shape;239;p23">
            <a:extLs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8310318" y="1967267"/>
            <a:ext cx="3562532" cy="35053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xfrm>
            <a:off x="668350" y="4134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Tertiary care</a:t>
            </a:r>
            <a:endParaRPr/>
          </a:p>
        </p:txBody>
      </p:sp>
      <p:sp>
        <p:nvSpPr>
          <p:cNvPr id="245" name="Google Shape;245;p2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46" name="Google Shape;246;p2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
        <p:nvSpPr>
          <p:cNvPr id="247" name="Google Shape;247;p24"/>
          <p:cNvSpPr txBox="1"/>
          <p:nvPr/>
        </p:nvSpPr>
        <p:spPr>
          <a:xfrm>
            <a:off x="668350" y="1637945"/>
            <a:ext cx="5872053"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2400"/>
              <a:buFont typeface="Arial"/>
              <a:buNone/>
            </a:pPr>
            <a:r>
              <a:rPr lang="en-GB" sz="2000" b="0" i="0" u="none" strike="noStrike" cap="none" dirty="0">
                <a:solidFill>
                  <a:srgbClr val="0E0E0E"/>
                </a:solidFill>
                <a:latin typeface="Arial"/>
                <a:ea typeface="Arial"/>
                <a:cs typeface="Arial"/>
                <a:sym typeface="Arial"/>
              </a:rPr>
              <a:t>Care for people needing complex treatments such as:</a:t>
            </a:r>
            <a:endParaRPr sz="2000" b="0" i="0" u="none" strike="noStrike" cap="none" dirty="0">
              <a:solidFill>
                <a:srgbClr val="0E0E0E"/>
              </a:solidFill>
              <a:latin typeface="Arial"/>
              <a:ea typeface="Arial"/>
              <a:cs typeface="Arial"/>
              <a:sym typeface="Arial"/>
            </a:endParaRPr>
          </a:p>
          <a:p>
            <a:pPr marL="342900" marR="0" lvl="0" indent="-342900" algn="l" rtl="0">
              <a:lnSpc>
                <a:spcPct val="100000"/>
              </a:lnSpc>
              <a:spcBef>
                <a:spcPts val="0"/>
              </a:spcBef>
              <a:spcAft>
                <a:spcPts val="600"/>
              </a:spcAft>
              <a:buClr>
                <a:srgbClr val="000000"/>
              </a:buClr>
              <a:buSzPts val="2400"/>
              <a:buFont typeface="Arial" panose="020B0604020202020204" pitchFamily="34" charset="0"/>
              <a:buChar char="•"/>
            </a:pPr>
            <a:r>
              <a:rPr lang="en-GB" sz="2000" b="0" i="0" u="none" strike="noStrike" cap="none" dirty="0">
                <a:solidFill>
                  <a:srgbClr val="000000"/>
                </a:solidFill>
                <a:latin typeface="Arial"/>
                <a:ea typeface="Arial"/>
                <a:cs typeface="Arial"/>
                <a:sym typeface="Arial"/>
              </a:rPr>
              <a:t>stroke rehabilitation;</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600"/>
              </a:spcAft>
              <a:buClr>
                <a:srgbClr val="000000"/>
              </a:buClr>
              <a:buSzPts val="2400"/>
              <a:buFont typeface="Arial" panose="020B0604020202020204" pitchFamily="34" charset="0"/>
              <a:buChar char="•"/>
            </a:pPr>
            <a:r>
              <a:rPr lang="en-GB" sz="2000" b="0" i="0" u="none" strike="noStrike" cap="none" dirty="0">
                <a:solidFill>
                  <a:srgbClr val="000000"/>
                </a:solidFill>
                <a:latin typeface="Arial"/>
                <a:ea typeface="Arial"/>
                <a:cs typeface="Arial"/>
                <a:sym typeface="Arial"/>
              </a:rPr>
              <a:t>transplants;</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600"/>
              </a:spcAft>
              <a:buClr>
                <a:srgbClr val="000000"/>
              </a:buClr>
              <a:buSzPts val="2400"/>
              <a:buFont typeface="Arial" panose="020B0604020202020204" pitchFamily="34" charset="0"/>
              <a:buChar char="•"/>
            </a:pPr>
            <a:r>
              <a:rPr lang="en-GB" sz="2000" b="0" i="0" u="none" strike="noStrike" cap="none" dirty="0">
                <a:solidFill>
                  <a:srgbClr val="000000"/>
                </a:solidFill>
                <a:latin typeface="Arial"/>
                <a:ea typeface="Arial"/>
                <a:cs typeface="Arial"/>
                <a:sym typeface="Arial"/>
              </a:rPr>
              <a:t>plastic surgery;</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600"/>
              </a:spcAft>
              <a:buClr>
                <a:srgbClr val="000000"/>
              </a:buClr>
              <a:buSzPts val="2400"/>
              <a:buFont typeface="Arial" panose="020B0604020202020204" pitchFamily="34" charset="0"/>
              <a:buChar char="•"/>
            </a:pPr>
            <a:r>
              <a:rPr lang="en-GB" sz="2000" b="0" i="0" u="none" strike="noStrike" cap="none" dirty="0">
                <a:solidFill>
                  <a:srgbClr val="000000"/>
                </a:solidFill>
                <a:latin typeface="Arial"/>
                <a:ea typeface="Arial"/>
                <a:cs typeface="Arial"/>
                <a:sym typeface="Arial"/>
              </a:rPr>
              <a:t>secure forensic mental health services.</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2400"/>
              <a:buFont typeface="Arial"/>
              <a:buNone/>
            </a:pPr>
            <a:r>
              <a:rPr lang="en-GB" sz="2000" b="0" i="0" u="none" strike="noStrike" cap="none" dirty="0">
                <a:solidFill>
                  <a:srgbClr val="0E0E0E"/>
                </a:solidFill>
                <a:latin typeface="Arial"/>
                <a:ea typeface="Arial"/>
                <a:cs typeface="Arial"/>
                <a:sym typeface="Arial"/>
              </a:rPr>
              <a:t>People may be referred for tertiary care from either primary or secondary care.</a:t>
            </a:r>
          </a:p>
          <a:p>
            <a:pPr marL="0" marR="0" lvl="0" indent="0" algn="l" rtl="0">
              <a:lnSpc>
                <a:spcPct val="100000"/>
              </a:lnSpc>
              <a:spcBef>
                <a:spcPts val="0"/>
              </a:spcBef>
              <a:spcAft>
                <a:spcPts val="600"/>
              </a:spcAft>
              <a:buClr>
                <a:srgbClr val="000000"/>
              </a:buClr>
              <a:buSzPts val="2400"/>
              <a:buFont typeface="Arial"/>
              <a:buNone/>
            </a:pPr>
            <a:endParaRPr lang="en-US"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2400"/>
              <a:buFont typeface="Arial"/>
              <a:buNone/>
            </a:pPr>
            <a:r>
              <a:rPr lang="en-US" sz="2000" b="1" i="0" u="none" strike="noStrike" cap="none" dirty="0">
                <a:solidFill>
                  <a:srgbClr val="000000"/>
                </a:solidFill>
                <a:latin typeface="Arial"/>
                <a:ea typeface="Arial"/>
                <a:cs typeface="Arial"/>
                <a:sym typeface="Arial"/>
              </a:rPr>
              <a:t>Why are individuals not able to access secondary or tertiary care services without a referral?</a:t>
            </a:r>
            <a:endParaRPr sz="2000" b="1" i="0" u="none" strike="noStrike" cap="none" dirty="0">
              <a:solidFill>
                <a:srgbClr val="000000"/>
              </a:solidFill>
              <a:latin typeface="Arial"/>
              <a:ea typeface="Arial"/>
              <a:cs typeface="Arial"/>
              <a:sym typeface="Arial"/>
            </a:endParaRPr>
          </a:p>
        </p:txBody>
      </p:sp>
      <p:pic>
        <p:nvPicPr>
          <p:cNvPr id="248" name="Google Shape;248;p24" descr="Woman undergoing physiotherapy">
            <a:extLst>
              <a:ext uri="{C183D7F6-B498-43B3-948B-1728B52AA6E4}">
                <adec:decorative xmlns:adec="http://schemas.microsoft.com/office/drawing/2017/decorative" val="0"/>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6885972" y="1893127"/>
            <a:ext cx="4920236" cy="38495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4000"/>
              <a:t>Social workers:</a:t>
            </a:r>
            <a:endParaRPr/>
          </a:p>
        </p:txBody>
      </p:sp>
      <p:sp>
        <p:nvSpPr>
          <p:cNvPr id="254" name="Google Shape;254;p25"/>
          <p:cNvSpPr txBox="1">
            <a:spLocks noGrp="1"/>
          </p:cNvSpPr>
          <p:nvPr>
            <p:ph type="body" idx="1"/>
          </p:nvPr>
        </p:nvSpPr>
        <p:spPr>
          <a:xfrm>
            <a:off x="838200" y="1569493"/>
            <a:ext cx="5255130" cy="4759870"/>
          </a:xfrm>
          <a:prstGeom prst="rect">
            <a:avLst/>
          </a:prstGeom>
          <a:noFill/>
          <a:ln w="28575" cap="flat" cmpd="sng">
            <a:solidFill>
              <a:srgbClr val="E2EEBE"/>
            </a:solidFill>
            <a:prstDash val="solid"/>
            <a:round/>
            <a:headEnd type="none" w="sm" len="sm"/>
            <a:tailEnd type="none" w="sm" len="sm"/>
          </a:ln>
        </p:spPr>
        <p:txBody>
          <a:bodyPr spcFirstLastPara="1" wrap="square" lIns="180000" tIns="648000" rIns="180000" bIns="180000" anchor="b" anchorCtr="0">
            <a:normAutofit/>
          </a:bodyPr>
          <a:lstStyle/>
          <a:p>
            <a:pPr marL="342900" lvl="0" indent="-342900" algn="l" rtl="0">
              <a:lnSpc>
                <a:spcPct val="108000"/>
              </a:lnSpc>
              <a:spcBef>
                <a:spcPts val="1000"/>
              </a:spcBef>
              <a:spcAft>
                <a:spcPts val="0"/>
              </a:spcAft>
              <a:buSzPct val="100000"/>
              <a:buChar char="•"/>
            </a:pPr>
            <a:r>
              <a:rPr lang="en-GB" sz="2000" dirty="0"/>
              <a:t>work with individuals with learning, sensory or physical disabilities;</a:t>
            </a:r>
            <a:endParaRPr sz="2000" dirty="0"/>
          </a:p>
          <a:p>
            <a:pPr marL="342900" lvl="0" indent="-342900" algn="l" rtl="0">
              <a:lnSpc>
                <a:spcPct val="108000"/>
              </a:lnSpc>
              <a:spcBef>
                <a:spcPts val="1000"/>
              </a:spcBef>
              <a:spcAft>
                <a:spcPts val="0"/>
              </a:spcAft>
              <a:buSzPct val="100000"/>
              <a:buChar char="•"/>
            </a:pPr>
            <a:r>
              <a:rPr lang="en-GB" sz="2000" dirty="0"/>
              <a:t>find solutions to daily problems;</a:t>
            </a:r>
            <a:endParaRPr sz="2000" dirty="0"/>
          </a:p>
          <a:p>
            <a:pPr marL="342900" lvl="0" indent="-342900" algn="l" rtl="0">
              <a:lnSpc>
                <a:spcPct val="108000"/>
              </a:lnSpc>
              <a:spcBef>
                <a:spcPts val="1000"/>
              </a:spcBef>
              <a:spcAft>
                <a:spcPts val="0"/>
              </a:spcAft>
              <a:buSzPct val="100000"/>
              <a:buChar char="•"/>
            </a:pPr>
            <a:r>
              <a:rPr lang="en-GB" sz="2000" dirty="0"/>
              <a:t>signpost to other services and support;</a:t>
            </a:r>
            <a:endParaRPr sz="2000" dirty="0"/>
          </a:p>
          <a:p>
            <a:pPr marL="342900" lvl="0" indent="-342900" algn="l" rtl="0">
              <a:lnSpc>
                <a:spcPct val="108000"/>
              </a:lnSpc>
              <a:spcBef>
                <a:spcPts val="1000"/>
              </a:spcBef>
              <a:spcAft>
                <a:spcPts val="0"/>
              </a:spcAft>
              <a:buSzPct val="100000"/>
              <a:buChar char="•"/>
            </a:pPr>
            <a:r>
              <a:rPr lang="en-GB" sz="2000" dirty="0"/>
              <a:t>develop skills and safeguard.</a:t>
            </a:r>
            <a:endParaRPr sz="2000" dirty="0"/>
          </a:p>
        </p:txBody>
      </p:sp>
      <p:sp>
        <p:nvSpPr>
          <p:cNvPr id="255" name="Google Shape;255;p25"/>
          <p:cNvSpPr txBox="1">
            <a:spLocks noGrp="1"/>
          </p:cNvSpPr>
          <p:nvPr>
            <p:ph type="body" idx="2"/>
          </p:nvPr>
        </p:nvSpPr>
        <p:spPr>
          <a:xfrm>
            <a:off x="6168046" y="1569493"/>
            <a:ext cx="5255130" cy="4759870"/>
          </a:xfrm>
          <a:prstGeom prst="rect">
            <a:avLst/>
          </a:prstGeom>
          <a:noFill/>
          <a:ln w="28575" cap="flat" cmpd="sng">
            <a:solidFill>
              <a:srgbClr val="E2EEBE"/>
            </a:solidFill>
            <a:prstDash val="solid"/>
            <a:round/>
            <a:headEnd type="none" w="sm" len="sm"/>
            <a:tailEnd type="none" w="sm" len="sm"/>
          </a:ln>
        </p:spPr>
        <p:txBody>
          <a:bodyPr spcFirstLastPara="1" wrap="square" lIns="180000" tIns="648000" rIns="180000" bIns="180000" anchor="b" anchorCtr="0">
            <a:normAutofit/>
          </a:bodyPr>
          <a:lstStyle/>
          <a:p>
            <a:pPr marL="342900" lvl="0" indent="-342900" algn="l" rtl="0">
              <a:lnSpc>
                <a:spcPct val="108000"/>
              </a:lnSpc>
              <a:spcBef>
                <a:spcPts val="1000"/>
              </a:spcBef>
              <a:spcAft>
                <a:spcPts val="0"/>
              </a:spcAft>
              <a:buSzPct val="100000"/>
              <a:buChar char="•"/>
            </a:pPr>
            <a:r>
              <a:rPr lang="en-GB" sz="2000" dirty="0"/>
              <a:t>work with the homeless, older people and individuals who have an addiction;</a:t>
            </a:r>
            <a:endParaRPr sz="2000" dirty="0"/>
          </a:p>
          <a:p>
            <a:pPr marL="342900" lvl="0" indent="-342900" algn="l" rtl="0">
              <a:lnSpc>
                <a:spcPct val="108000"/>
              </a:lnSpc>
              <a:spcBef>
                <a:spcPts val="1000"/>
              </a:spcBef>
              <a:spcAft>
                <a:spcPts val="0"/>
              </a:spcAft>
              <a:buSzPct val="100000"/>
              <a:buChar char="•"/>
            </a:pPr>
            <a:r>
              <a:rPr lang="en-GB" sz="2000" dirty="0"/>
              <a:t>support access to suitable housing;</a:t>
            </a:r>
            <a:endParaRPr sz="2000" dirty="0"/>
          </a:p>
          <a:p>
            <a:pPr marL="342900" lvl="0" indent="-342900" algn="l" rtl="0">
              <a:lnSpc>
                <a:spcPct val="108000"/>
              </a:lnSpc>
              <a:spcBef>
                <a:spcPts val="1000"/>
              </a:spcBef>
              <a:spcAft>
                <a:spcPts val="0"/>
              </a:spcAft>
              <a:buSzPct val="100000"/>
              <a:buChar char="•"/>
            </a:pPr>
            <a:r>
              <a:rPr lang="en-GB" sz="2000" dirty="0"/>
              <a:t>support independence and recovery;</a:t>
            </a:r>
            <a:endParaRPr sz="2000" dirty="0"/>
          </a:p>
          <a:p>
            <a:pPr marL="342900" lvl="0" indent="-342900" algn="l" rtl="0">
              <a:lnSpc>
                <a:spcPct val="108000"/>
              </a:lnSpc>
              <a:spcBef>
                <a:spcPts val="1000"/>
              </a:spcBef>
              <a:spcAft>
                <a:spcPts val="0"/>
              </a:spcAft>
              <a:buSzPct val="100000"/>
              <a:buChar char="•"/>
            </a:pPr>
            <a:r>
              <a:rPr lang="en-GB" sz="2000" dirty="0"/>
              <a:t>help to maintain an individual’s rights.</a:t>
            </a:r>
            <a:endParaRPr sz="2000" dirty="0"/>
          </a:p>
        </p:txBody>
      </p:sp>
      <p:sp>
        <p:nvSpPr>
          <p:cNvPr id="256" name="Google Shape;256;p25"/>
          <p:cNvSpPr txBox="1">
            <a:spLocks noGrp="1"/>
          </p:cNvSpPr>
          <p:nvPr>
            <p:ph type="body" idx="3"/>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
        <p:nvSpPr>
          <p:cNvPr id="261" name="Google Shape;261;p25"/>
          <p:cNvSpPr>
            <a:spLocks noGrp="1"/>
          </p:cNvSpPr>
          <p:nvPr>
            <p:ph type="body" idx="4"/>
          </p:nvPr>
        </p:nvSpPr>
        <p:spPr>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pic>
        <p:nvPicPr>
          <p:cNvPr id="262" name="Google Shape;262;p25">
            <a:extLs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2271586" y="1769385"/>
            <a:ext cx="2388358" cy="1925969"/>
          </a:xfrm>
          <a:prstGeom prst="rect">
            <a:avLst/>
          </a:prstGeom>
          <a:noFill/>
          <a:ln>
            <a:noFill/>
          </a:ln>
        </p:spPr>
      </p:pic>
      <p:pic>
        <p:nvPicPr>
          <p:cNvPr id="263" name="Google Shape;263;p25">
            <a:extLs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7601432" y="1769385"/>
            <a:ext cx="2388358" cy="19259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Social care professionals and job roles</a:t>
            </a:r>
            <a:endParaRPr/>
          </a:p>
        </p:txBody>
      </p:sp>
      <p:sp>
        <p:nvSpPr>
          <p:cNvPr id="270" name="Google Shape;270;p26"/>
          <p:cNvSpPr txBox="1">
            <a:spLocks noGrp="1"/>
          </p:cNvSpPr>
          <p:nvPr>
            <p:ph type="body" idx="1"/>
          </p:nvPr>
        </p:nvSpPr>
        <p:spPr>
          <a:xfrm>
            <a:off x="838200" y="1588802"/>
            <a:ext cx="7083829" cy="4351338"/>
          </a:xfrm>
          <a:prstGeom prst="rect">
            <a:avLst/>
          </a:prstGeom>
          <a:solidFill>
            <a:schemeClr val="lt1"/>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a:t>Counsellor</a:t>
            </a:r>
            <a:endParaRPr/>
          </a:p>
          <a:p>
            <a:pPr marL="0" lvl="0" indent="0" algn="l" rtl="0">
              <a:lnSpc>
                <a:spcPct val="108000"/>
              </a:lnSpc>
              <a:spcBef>
                <a:spcPts val="1000"/>
              </a:spcBef>
              <a:spcAft>
                <a:spcPts val="0"/>
              </a:spcAft>
              <a:buSzPts val="2400"/>
              <a:buNone/>
            </a:pPr>
            <a:r>
              <a:rPr lang="en-GB"/>
              <a:t>Occupational therapist (OT) </a:t>
            </a:r>
            <a:endParaRPr/>
          </a:p>
          <a:p>
            <a:pPr marL="0" lvl="0" indent="0" algn="l" rtl="0">
              <a:lnSpc>
                <a:spcPct val="108000"/>
              </a:lnSpc>
              <a:spcBef>
                <a:spcPts val="1000"/>
              </a:spcBef>
              <a:spcAft>
                <a:spcPts val="0"/>
              </a:spcAft>
              <a:buSzPts val="2400"/>
              <a:buNone/>
            </a:pPr>
            <a:r>
              <a:rPr lang="en-GB"/>
              <a:t>Community support and outreach worker</a:t>
            </a:r>
            <a:endParaRPr/>
          </a:p>
          <a:p>
            <a:pPr marL="0" lvl="0" indent="0" algn="l" rtl="0">
              <a:lnSpc>
                <a:spcPct val="108000"/>
              </a:lnSpc>
              <a:spcBef>
                <a:spcPts val="1000"/>
              </a:spcBef>
              <a:spcAft>
                <a:spcPts val="0"/>
              </a:spcAft>
              <a:buSzPts val="2400"/>
              <a:buNone/>
            </a:pPr>
            <a:r>
              <a:rPr lang="en-GB"/>
              <a:t>Community therapist</a:t>
            </a:r>
            <a:endParaRPr/>
          </a:p>
          <a:p>
            <a:pPr marL="0" lvl="0" indent="0" algn="l" rtl="0">
              <a:lnSpc>
                <a:spcPct val="108000"/>
              </a:lnSpc>
              <a:spcBef>
                <a:spcPts val="1000"/>
              </a:spcBef>
              <a:spcAft>
                <a:spcPts val="0"/>
              </a:spcAft>
              <a:buSzPts val="2400"/>
              <a:buNone/>
            </a:pPr>
            <a:r>
              <a:rPr lang="en-GB"/>
              <a:t>Youth and community services</a:t>
            </a:r>
            <a:endParaRPr/>
          </a:p>
          <a:p>
            <a:pPr marL="0" lvl="0" indent="0" algn="l" rtl="0">
              <a:lnSpc>
                <a:spcPct val="108000"/>
              </a:lnSpc>
              <a:spcBef>
                <a:spcPts val="1000"/>
              </a:spcBef>
              <a:spcAft>
                <a:spcPts val="0"/>
              </a:spcAft>
              <a:buSzPts val="2400"/>
              <a:buNone/>
            </a:pPr>
            <a:r>
              <a:rPr lang="en-GB"/>
              <a:t>Rehabilitation worker</a:t>
            </a:r>
            <a:endParaRPr/>
          </a:p>
          <a:p>
            <a:pPr marL="0" lvl="0" indent="0" algn="l" rtl="0">
              <a:lnSpc>
                <a:spcPct val="108000"/>
              </a:lnSpc>
              <a:spcBef>
                <a:spcPts val="1000"/>
              </a:spcBef>
              <a:spcAft>
                <a:spcPts val="0"/>
              </a:spcAft>
              <a:buSzPts val="2400"/>
              <a:buNone/>
            </a:pPr>
            <a:r>
              <a:rPr lang="en-GB"/>
              <a:t>Advocate </a:t>
            </a:r>
            <a:endParaRPr/>
          </a:p>
          <a:p>
            <a:pPr marL="0" lvl="0" indent="0" algn="l" rtl="0">
              <a:lnSpc>
                <a:spcPct val="108000"/>
              </a:lnSpc>
              <a:spcBef>
                <a:spcPts val="1000"/>
              </a:spcBef>
              <a:spcAft>
                <a:spcPts val="0"/>
              </a:spcAft>
              <a:buSzPts val="2400"/>
              <a:buNone/>
            </a:pPr>
            <a:r>
              <a:rPr lang="en-GB"/>
              <a:t>Housing support officer</a:t>
            </a:r>
            <a:endParaRPr/>
          </a:p>
          <a:p>
            <a:pPr marL="228600" lvl="0" indent="-76200" algn="l" rtl="0">
              <a:lnSpc>
                <a:spcPct val="108000"/>
              </a:lnSpc>
              <a:spcBef>
                <a:spcPts val="1000"/>
              </a:spcBef>
              <a:spcAft>
                <a:spcPts val="0"/>
              </a:spcAft>
              <a:buSzPts val="2400"/>
              <a:buNone/>
            </a:pPr>
            <a:endParaRPr/>
          </a:p>
        </p:txBody>
      </p:sp>
      <p:sp>
        <p:nvSpPr>
          <p:cNvPr id="271" name="Google Shape;271;p26"/>
          <p:cNvSpPr txBox="1">
            <a:spLocks noGrp="1"/>
          </p:cNvSpPr>
          <p:nvPr>
            <p:ph type="body" idx="3"/>
          </p:nvPr>
        </p:nvSpPr>
        <p:spPr>
          <a:xfrm>
            <a:off x="752681" y="631190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
        <p:nvSpPr>
          <p:cNvPr id="272" name="Google Shape;272;p26"/>
          <p:cNvSpPr>
            <a:spLocks noGrp="1"/>
          </p:cNvSpPr>
          <p:nvPr>
            <p:ph type="body" idx="4"/>
          </p:nvPr>
        </p:nvSpPr>
        <p:spPr>
          <a:xfrm>
            <a:off x="9958163" y="182562"/>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73" name="Google Shape;273;p26" descr="Postnatal depression support group"/>
          <p:cNvSpPr txBox="1"/>
          <p:nvPr/>
        </p:nvSpPr>
        <p:spPr>
          <a:xfrm>
            <a:off x="6926064" y="5422817"/>
            <a:ext cx="484666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Postnatal depression support group</a:t>
            </a:r>
            <a:endParaRPr sz="1400" b="0" i="0" u="none" strike="noStrike" cap="none" dirty="0">
              <a:solidFill>
                <a:srgbClr val="000000"/>
              </a:solidFill>
              <a:latin typeface="Arial"/>
              <a:ea typeface="Arial"/>
              <a:cs typeface="Arial"/>
              <a:sym typeface="Arial"/>
            </a:endParaRPr>
          </a:p>
        </p:txBody>
      </p:sp>
      <p:pic>
        <p:nvPicPr>
          <p:cNvPr id="274" name="Google Shape;274;p26">
            <a:extLst>
              <a:ext uri="{C183D7F6-B498-43B3-948B-1728B52AA6E4}">
                <adec:decorative xmlns:adec="http://schemas.microsoft.com/office/drawing/2017/decorative" val="0"/>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6926064" y="2034203"/>
            <a:ext cx="4769190" cy="31784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838200" y="195442"/>
            <a:ext cx="10515600" cy="963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Barriers to accessing services </a:t>
            </a:r>
            <a:endParaRPr dirty="0"/>
          </a:p>
        </p:txBody>
      </p:sp>
      <p:sp>
        <p:nvSpPr>
          <p:cNvPr id="282" name="Google Shape;282;p27"/>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
        <p:nvSpPr>
          <p:cNvPr id="284" name="Google Shape;284;p27"/>
          <p:cNvSpPr/>
          <p:nvPr/>
        </p:nvSpPr>
        <p:spPr>
          <a:xfrm>
            <a:off x="9958163"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dirty="0">
                <a:solidFill>
                  <a:schemeClr val="lt1"/>
                </a:solidFill>
                <a:latin typeface="Arial Narrow"/>
                <a:ea typeface="Arial Narrow"/>
                <a:cs typeface="Arial Narrow"/>
                <a:sym typeface="Arial Narrow"/>
              </a:rPr>
              <a:t>Activity 4</a:t>
            </a:r>
            <a:endParaRPr dirty="0"/>
          </a:p>
        </p:txBody>
      </p:sp>
      <p:pic>
        <p:nvPicPr>
          <p:cNvPr id="2" name="Online Media 1" title="Gatsby TEN 2025 HS Social Care Barriers to accessing services V4">
            <a:hlinkClick r:id="" action="ppaction://media"/>
            <a:extLst>
              <a:ext uri="{FF2B5EF4-FFF2-40B4-BE49-F238E27FC236}">
                <a16:creationId xmlns:a16="http://schemas.microsoft.com/office/drawing/2014/main" id="{E6873AB6-E3E5-75BD-F4C6-B4F29E9F66BB}"/>
              </a:ext>
            </a:extLst>
          </p:cNvPr>
          <p:cNvPicPr>
            <a:picLocks noRot="1" noChangeAspect="1"/>
          </p:cNvPicPr>
          <p:nvPr>
            <a:videoFile r:link="rId1"/>
          </p:nvPr>
        </p:nvPicPr>
        <p:blipFill>
          <a:blip r:embed="rId4"/>
          <a:stretch>
            <a:fillRect/>
          </a:stretch>
        </p:blipFill>
        <p:spPr>
          <a:xfrm>
            <a:off x="1596927" y="1044344"/>
            <a:ext cx="8998146" cy="5069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290" name="Google Shape;290;p28"/>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91" name="Google Shape;291;p28"/>
          <p:cNvSpPr txBox="1">
            <a:spLocks noGrp="1"/>
          </p:cNvSpPr>
          <p:nvPr>
            <p:ph type="body" idx="4"/>
          </p:nvPr>
        </p:nvSpPr>
        <p:spPr>
          <a:xfrm>
            <a:off x="838200" y="631190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
        <p:nvSpPr>
          <p:cNvPr id="292" name="Google Shape;292;p28"/>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lnSpcReduction="10000"/>
          </a:bodyPr>
          <a:lstStyle/>
          <a:p>
            <a:pPr marL="342900">
              <a:spcBef>
                <a:spcPts val="0"/>
              </a:spcBef>
              <a:buSzPct val="108108"/>
            </a:pPr>
            <a:r>
              <a:rPr lang="en-GB" dirty="0"/>
              <a:t>Defined social care and person-centred care</a:t>
            </a:r>
            <a:endParaRPr dirty="0"/>
          </a:p>
          <a:p>
            <a:pPr marL="342900">
              <a:buSzPct val="108108"/>
            </a:pPr>
            <a:r>
              <a:rPr lang="en-GB" dirty="0">
                <a:latin typeface="Lato"/>
                <a:ea typeface="Lato"/>
                <a:cs typeface="Lato"/>
                <a:sym typeface="Lato"/>
              </a:rPr>
              <a:t>Summarised a range of social care settings</a:t>
            </a:r>
            <a:endParaRPr dirty="0"/>
          </a:p>
          <a:p>
            <a:pPr marL="342900">
              <a:buSzPct val="108108"/>
            </a:pPr>
            <a:r>
              <a:rPr lang="en-GB" dirty="0"/>
              <a:t>Compared primary and secondary care</a:t>
            </a:r>
            <a:endParaRPr dirty="0"/>
          </a:p>
          <a:p>
            <a:pPr marL="342900">
              <a:buSzPct val="108108"/>
            </a:pPr>
            <a:r>
              <a:rPr lang="en-GB" dirty="0"/>
              <a:t>Analysed the professional’s role in delivering social care</a:t>
            </a:r>
            <a:endParaRPr dirty="0"/>
          </a:p>
          <a:p>
            <a:pPr marL="342900">
              <a:buSzPct val="108108"/>
            </a:pPr>
            <a:r>
              <a:rPr lang="en-GB" dirty="0"/>
              <a:t>Examined how an individual’s needs are met using a person-centred approach </a:t>
            </a:r>
            <a:endParaRPr dirty="0"/>
          </a:p>
          <a:p>
            <a:pPr marL="342900">
              <a:buSzPct val="108108"/>
            </a:pPr>
            <a:r>
              <a:rPr lang="en-GB" dirty="0"/>
              <a:t>Recognised potential barriers to accessing services</a:t>
            </a:r>
            <a:endParaRPr dirty="0"/>
          </a:p>
        </p:txBody>
      </p:sp>
      <p:sp>
        <p:nvSpPr>
          <p:cNvPr id="294" name="Google Shape;294;p28"/>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92500"/>
          </a:bodyPr>
          <a:lstStyle/>
          <a:p>
            <a:pPr marL="0" lvl="0" indent="0" algn="l" rtl="0">
              <a:lnSpc>
                <a:spcPct val="108000"/>
              </a:lnSpc>
              <a:spcBef>
                <a:spcPts val="0"/>
              </a:spcBef>
              <a:spcAft>
                <a:spcPts val="0"/>
              </a:spcAft>
              <a:buSzPct val="100000"/>
              <a:buNone/>
            </a:pPr>
            <a:r>
              <a:rPr lang="en-GB" sz="1400" b="1"/>
              <a:t>Skills:</a:t>
            </a:r>
            <a:endParaRPr/>
          </a:p>
          <a:p>
            <a:pPr marL="0" lvl="0" indent="0" algn="l" rtl="0">
              <a:lnSpc>
                <a:spcPct val="108000"/>
              </a:lnSpc>
              <a:spcBef>
                <a:spcPts val="1000"/>
              </a:spcBef>
              <a:spcAft>
                <a:spcPts val="0"/>
              </a:spcAft>
              <a:buSzPct val="100000"/>
              <a:buNone/>
            </a:pPr>
            <a:r>
              <a:rPr lang="en-GB" sz="1400" b="1"/>
              <a:t>CS1.1</a:t>
            </a:r>
            <a:r>
              <a:rPr lang="en-GB" sz="1400"/>
              <a:t> Plan and develop person-centred care</a:t>
            </a:r>
            <a:endParaRPr sz="1400"/>
          </a:p>
          <a:p>
            <a:pPr marL="0" lvl="0" indent="0" algn="l" rtl="0">
              <a:lnSpc>
                <a:spcPct val="108000"/>
              </a:lnSpc>
              <a:spcBef>
                <a:spcPts val="1000"/>
              </a:spcBef>
              <a:spcAft>
                <a:spcPts val="0"/>
              </a:spcAft>
              <a:buSzPct val="100000"/>
              <a:buNone/>
            </a:pPr>
            <a:r>
              <a:rPr lang="en-GB" sz="1400" b="1"/>
              <a:t>CS3.2</a:t>
            </a:r>
            <a:r>
              <a:rPr lang="en-GB" sz="1400"/>
              <a:t> Undertake collaborative work</a:t>
            </a:r>
            <a:endParaRPr sz="1400"/>
          </a:p>
          <a:p>
            <a:pPr marL="0" lvl="0" indent="0" algn="l" rtl="0">
              <a:lnSpc>
                <a:spcPct val="108000"/>
              </a:lnSpc>
              <a:spcBef>
                <a:spcPts val="1000"/>
              </a:spcBef>
              <a:spcAft>
                <a:spcPts val="0"/>
              </a:spcAft>
              <a:buSzPct val="100000"/>
              <a:buNone/>
            </a:pPr>
            <a:r>
              <a:rPr lang="en-GB" sz="1400" b="1"/>
              <a:t>CS4.1</a:t>
            </a:r>
            <a:r>
              <a:rPr lang="en-GB" sz="1400"/>
              <a:t> Undertake reflective practice and record reflections and experiences</a:t>
            </a:r>
            <a:endParaRPr sz="1400"/>
          </a:p>
          <a:p>
            <a:pPr marL="0" lvl="0" indent="0" algn="l" rtl="0">
              <a:lnSpc>
                <a:spcPct val="108000"/>
              </a:lnSpc>
              <a:spcBef>
                <a:spcPts val="1000"/>
              </a:spcBef>
              <a:spcAft>
                <a:spcPts val="0"/>
              </a:spcAft>
              <a:buSzPct val="100000"/>
              <a:buNone/>
            </a:pPr>
            <a:r>
              <a:rPr lang="en-GB" sz="1400" b="1"/>
              <a:t>CS4.2</a:t>
            </a:r>
            <a:r>
              <a:rPr lang="en-GB" sz="1400"/>
              <a:t> Make improvements to own practice</a:t>
            </a:r>
            <a:endParaRPr sz="1400"/>
          </a:p>
          <a:p>
            <a:pPr marL="0" lvl="0" indent="0" algn="l" rtl="0">
              <a:lnSpc>
                <a:spcPct val="108000"/>
              </a:lnSpc>
              <a:spcBef>
                <a:spcPts val="1000"/>
              </a:spcBef>
              <a:spcAft>
                <a:spcPts val="0"/>
              </a:spcAft>
              <a:buSzPct val="100000"/>
              <a:buNone/>
            </a:pPr>
            <a:r>
              <a:rPr lang="en-GB" sz="1400" b="1"/>
              <a:t>General competencies:</a:t>
            </a:r>
            <a:endParaRPr/>
          </a:p>
          <a:p>
            <a:pPr marL="0" lvl="0" indent="0" algn="l" rtl="0">
              <a:lnSpc>
                <a:spcPct val="108000"/>
              </a:lnSpc>
              <a:spcBef>
                <a:spcPts val="1000"/>
              </a:spcBef>
              <a:spcAft>
                <a:spcPts val="0"/>
              </a:spcAft>
              <a:buSzPct val="100000"/>
              <a:buNone/>
            </a:pPr>
            <a:r>
              <a:rPr lang="en-GB" sz="1400"/>
              <a:t>English: </a:t>
            </a:r>
            <a:endParaRPr/>
          </a:p>
          <a:p>
            <a:pPr marL="0" lvl="0" indent="0" algn="l" rtl="0">
              <a:lnSpc>
                <a:spcPct val="108000"/>
              </a:lnSpc>
              <a:spcBef>
                <a:spcPts val="1000"/>
              </a:spcBef>
              <a:spcAft>
                <a:spcPts val="0"/>
              </a:spcAft>
              <a:buSzPct val="100000"/>
              <a:buNone/>
            </a:pPr>
            <a:r>
              <a:rPr lang="en-GB" sz="1400" b="1"/>
              <a:t>GEC2</a:t>
            </a:r>
            <a:r>
              <a:rPr lang="en-GB" sz="1400"/>
              <a:t> Present information and ideas</a:t>
            </a:r>
            <a:endParaRPr sz="1400"/>
          </a:p>
          <a:p>
            <a:pPr marL="0" lvl="0" indent="0" algn="l" rtl="0">
              <a:lnSpc>
                <a:spcPct val="108000"/>
              </a:lnSpc>
              <a:spcBef>
                <a:spcPts val="1000"/>
              </a:spcBef>
              <a:spcAft>
                <a:spcPts val="0"/>
              </a:spcAft>
              <a:buSzPct val="100000"/>
              <a:buNone/>
            </a:pPr>
            <a:r>
              <a:rPr lang="en-GB" sz="1400" b="1"/>
              <a:t>GEC4</a:t>
            </a:r>
            <a:r>
              <a:rPr lang="en-GB" sz="1400"/>
              <a:t> Summarise information/ideas</a:t>
            </a:r>
            <a:endParaRPr sz="1400">
              <a:solidFill>
                <a:srgbClr val="0D0D0D"/>
              </a:solidFill>
              <a:latin typeface="Arial"/>
              <a:ea typeface="Arial"/>
              <a:cs typeface="Arial"/>
              <a:sym typeface="Arial"/>
            </a:endParaRPr>
          </a:p>
          <a:p>
            <a:pPr marL="0" lvl="0" indent="0" algn="l" rtl="0">
              <a:lnSpc>
                <a:spcPct val="108000"/>
              </a:lnSpc>
              <a:spcBef>
                <a:spcPts val="1000"/>
              </a:spcBef>
              <a:spcAft>
                <a:spcPts val="0"/>
              </a:spcAft>
              <a:buSzPct val="100000"/>
              <a:buNone/>
            </a:pPr>
            <a:r>
              <a:rPr lang="en-GB" sz="1400">
                <a:latin typeface="Arial"/>
                <a:ea typeface="Arial"/>
                <a:cs typeface="Arial"/>
                <a:sym typeface="Arial"/>
              </a:rPr>
              <a:t>Digital:</a:t>
            </a:r>
            <a:endParaRPr/>
          </a:p>
          <a:p>
            <a:pPr marL="0" lvl="0" indent="0" algn="l" rtl="0">
              <a:lnSpc>
                <a:spcPct val="108000"/>
              </a:lnSpc>
              <a:spcBef>
                <a:spcPts val="1000"/>
              </a:spcBef>
              <a:spcAft>
                <a:spcPts val="0"/>
              </a:spcAft>
              <a:buSzPct val="100000"/>
              <a:buNone/>
            </a:pPr>
            <a:r>
              <a:rPr lang="en-GB" sz="1400" b="1">
                <a:latin typeface="Arial"/>
                <a:ea typeface="Arial"/>
                <a:cs typeface="Arial"/>
                <a:sym typeface="Arial"/>
              </a:rPr>
              <a:t>GDC1</a:t>
            </a:r>
            <a:r>
              <a:rPr lang="en-GB" sz="1400">
                <a:latin typeface="Arial"/>
                <a:ea typeface="Arial"/>
                <a:cs typeface="Arial"/>
                <a:sym typeface="Arial"/>
              </a:rPr>
              <a:t> Use digital technology and media effectively</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Personal factors</a:t>
            </a:r>
            <a:endParaRPr/>
          </a:p>
        </p:txBody>
      </p:sp>
      <p:sp>
        <p:nvSpPr>
          <p:cNvPr id="300" name="Google Shape;300;p29"/>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600"/>
              </a:spcAft>
              <a:buSzPts val="2400"/>
              <a:buNone/>
            </a:pPr>
            <a:r>
              <a:rPr lang="en-GB" dirty="0"/>
              <a:t>A range of personal factors dictates which care provisions people need to access. These include age, health and employment status.</a:t>
            </a:r>
            <a:endParaRPr dirty="0"/>
          </a:p>
          <a:p>
            <a:pPr marL="0" lvl="0" indent="0" algn="l" rtl="0">
              <a:lnSpc>
                <a:spcPct val="108000"/>
              </a:lnSpc>
              <a:spcBef>
                <a:spcPts val="0"/>
              </a:spcBef>
              <a:spcAft>
                <a:spcPts val="600"/>
              </a:spcAft>
              <a:buSzPts val="2400"/>
              <a:buNone/>
            </a:pPr>
            <a:r>
              <a:rPr lang="en-GB" dirty="0"/>
              <a:t>For each of these people, list some care provisions they would need to access, and explain why.</a:t>
            </a:r>
            <a:endParaRPr dirty="0"/>
          </a:p>
          <a:p>
            <a:pPr marL="342900" lvl="0" indent="-342900" algn="l" rtl="0">
              <a:lnSpc>
                <a:spcPct val="108000"/>
              </a:lnSpc>
              <a:spcBef>
                <a:spcPts val="0"/>
              </a:spcBef>
              <a:spcAft>
                <a:spcPts val="600"/>
              </a:spcAft>
              <a:buSzPts val="2400"/>
              <a:buChar char="•"/>
            </a:pPr>
            <a:r>
              <a:rPr lang="en-GB" b="1" dirty="0"/>
              <a:t>Daisy</a:t>
            </a:r>
            <a:r>
              <a:rPr lang="en-GB" dirty="0"/>
              <a:t> is a 25-year-old single mother to </a:t>
            </a:r>
            <a:r>
              <a:rPr lang="en-GB" b="1" dirty="0"/>
              <a:t>Noah</a:t>
            </a:r>
            <a:r>
              <a:rPr lang="en-GB" dirty="0"/>
              <a:t>, aged six months. Daisy has been diagnosed with postnatal depression.</a:t>
            </a:r>
            <a:endParaRPr b="1" dirty="0"/>
          </a:p>
          <a:p>
            <a:pPr marL="342900" lvl="0" indent="-342900" algn="l" rtl="0">
              <a:lnSpc>
                <a:spcPct val="108000"/>
              </a:lnSpc>
              <a:spcBef>
                <a:spcPts val="0"/>
              </a:spcBef>
              <a:spcAft>
                <a:spcPts val="600"/>
              </a:spcAft>
              <a:buSzPts val="2400"/>
              <a:buChar char="•"/>
            </a:pPr>
            <a:r>
              <a:rPr lang="en-GB" b="1" dirty="0"/>
              <a:t>Ray </a:t>
            </a:r>
            <a:r>
              <a:rPr lang="en-GB" dirty="0"/>
              <a:t>is 52 years old. He recently had to have a big toe amputated because of complications from his diabetes. He is currently unemployed.</a:t>
            </a:r>
            <a:endParaRPr b="1" dirty="0"/>
          </a:p>
        </p:txBody>
      </p:sp>
      <p:sp>
        <p:nvSpPr>
          <p:cNvPr id="301" name="Google Shape;301;p29"/>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Consolidation</a:t>
            </a:r>
            <a:endParaRPr/>
          </a:p>
        </p:txBody>
      </p:sp>
      <p:sp>
        <p:nvSpPr>
          <p:cNvPr id="302" name="Google Shape;302;p2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12" name="Google Shape;112;p15"/>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GB" dirty="0"/>
              <a:t>Define social care and person-centred care</a:t>
            </a:r>
            <a:endParaRPr dirty="0"/>
          </a:p>
          <a:p>
            <a:pPr marL="342900">
              <a:buSzPts val="2400"/>
            </a:pPr>
            <a:r>
              <a:rPr lang="en-GB" dirty="0"/>
              <a:t>Summarise a range of social care settings</a:t>
            </a:r>
            <a:endParaRPr dirty="0"/>
          </a:p>
          <a:p>
            <a:pPr marL="342900">
              <a:buSzPts val="2400"/>
            </a:pPr>
            <a:r>
              <a:rPr lang="en-GB" dirty="0">
                <a:solidFill>
                  <a:srgbClr val="0D0D0D"/>
                </a:solidFill>
              </a:rPr>
              <a:t>Compare primary and secondary care</a:t>
            </a:r>
            <a:endParaRPr dirty="0"/>
          </a:p>
          <a:p>
            <a:pPr marL="342900">
              <a:buSzPts val="2400"/>
            </a:pPr>
            <a:r>
              <a:rPr lang="en-GB" dirty="0"/>
              <a:t>Analyse the professional’s role in delivering social care</a:t>
            </a:r>
            <a:endParaRPr dirty="0"/>
          </a:p>
          <a:p>
            <a:pPr marL="342900">
              <a:buSzPts val="2400"/>
            </a:pPr>
            <a:r>
              <a:rPr lang="en-GB" dirty="0"/>
              <a:t>Examine how an individual’s needs are met using a person-centred approach</a:t>
            </a:r>
            <a:endParaRPr dirty="0"/>
          </a:p>
          <a:p>
            <a:pPr marL="342900">
              <a:buSzPts val="2400"/>
            </a:pPr>
            <a:r>
              <a:rPr lang="en-GB" dirty="0"/>
              <a:t>Recognise potential barriers to accessing services</a:t>
            </a:r>
            <a:endParaRPr dirty="0"/>
          </a:p>
        </p:txBody>
      </p:sp>
      <p:sp>
        <p:nvSpPr>
          <p:cNvPr id="113" name="Google Shape;113;p15"/>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92500"/>
          </a:bodyPr>
          <a:lstStyle/>
          <a:p>
            <a:pPr marL="0" lvl="0" indent="0" algn="l" rtl="0">
              <a:lnSpc>
                <a:spcPct val="108000"/>
              </a:lnSpc>
              <a:spcBef>
                <a:spcPts val="0"/>
              </a:spcBef>
              <a:spcAft>
                <a:spcPts val="0"/>
              </a:spcAft>
              <a:buSzPct val="100000"/>
              <a:buNone/>
            </a:pPr>
            <a:r>
              <a:rPr lang="en-GB" sz="1400" b="1" dirty="0"/>
              <a:t>Skills:</a:t>
            </a:r>
            <a:endParaRPr dirty="0"/>
          </a:p>
          <a:p>
            <a:pPr marL="0" lvl="0" indent="0" algn="l" rtl="0">
              <a:lnSpc>
                <a:spcPct val="108000"/>
              </a:lnSpc>
              <a:spcBef>
                <a:spcPts val="1000"/>
              </a:spcBef>
              <a:spcAft>
                <a:spcPts val="0"/>
              </a:spcAft>
              <a:buSzPct val="100000"/>
              <a:buNone/>
            </a:pPr>
            <a:r>
              <a:rPr lang="en-GB" sz="1400" b="1" dirty="0"/>
              <a:t>CS1.1</a:t>
            </a:r>
            <a:r>
              <a:rPr lang="en-GB" sz="1400" dirty="0"/>
              <a:t> Plan and develop person-centred care</a:t>
            </a:r>
            <a:endParaRPr sz="1400" dirty="0"/>
          </a:p>
          <a:p>
            <a:pPr marL="0" lvl="0" indent="0" algn="l" rtl="0">
              <a:lnSpc>
                <a:spcPct val="108000"/>
              </a:lnSpc>
              <a:spcBef>
                <a:spcPts val="1000"/>
              </a:spcBef>
              <a:spcAft>
                <a:spcPts val="0"/>
              </a:spcAft>
              <a:buSzPct val="100000"/>
              <a:buNone/>
            </a:pPr>
            <a:r>
              <a:rPr lang="en-GB" sz="1400" b="1" dirty="0"/>
              <a:t>CS3.2</a:t>
            </a:r>
            <a:r>
              <a:rPr lang="en-GB" sz="1400" dirty="0"/>
              <a:t> Undertake collaborative work</a:t>
            </a:r>
            <a:endParaRPr sz="1400" dirty="0"/>
          </a:p>
          <a:p>
            <a:pPr marL="0" lvl="0" indent="0" algn="l" rtl="0">
              <a:lnSpc>
                <a:spcPct val="108000"/>
              </a:lnSpc>
              <a:spcBef>
                <a:spcPts val="1000"/>
              </a:spcBef>
              <a:spcAft>
                <a:spcPts val="0"/>
              </a:spcAft>
              <a:buSzPct val="100000"/>
              <a:buNone/>
            </a:pPr>
            <a:r>
              <a:rPr lang="en-GB" sz="1400" b="1" dirty="0"/>
              <a:t>CS4.1</a:t>
            </a:r>
            <a:r>
              <a:rPr lang="en-GB" sz="1400" dirty="0"/>
              <a:t> Undertake reflective practice and record reflections and experiences</a:t>
            </a:r>
            <a:endParaRPr sz="1400" dirty="0"/>
          </a:p>
          <a:p>
            <a:pPr marL="0" lvl="0" indent="0" algn="l" rtl="0">
              <a:lnSpc>
                <a:spcPct val="108000"/>
              </a:lnSpc>
              <a:spcBef>
                <a:spcPts val="1000"/>
              </a:spcBef>
              <a:spcAft>
                <a:spcPts val="0"/>
              </a:spcAft>
              <a:buSzPct val="100000"/>
              <a:buNone/>
            </a:pPr>
            <a:r>
              <a:rPr lang="en-GB" sz="1400" b="1" dirty="0"/>
              <a:t>CS4.2</a:t>
            </a:r>
            <a:r>
              <a:rPr lang="en-GB" sz="1400" dirty="0"/>
              <a:t> Make improvements to own practice</a:t>
            </a:r>
            <a:endParaRPr sz="1400" dirty="0"/>
          </a:p>
          <a:p>
            <a:pPr marL="0" lvl="0" indent="0" algn="l" rtl="0">
              <a:lnSpc>
                <a:spcPct val="108000"/>
              </a:lnSpc>
              <a:spcBef>
                <a:spcPts val="1000"/>
              </a:spcBef>
              <a:spcAft>
                <a:spcPts val="0"/>
              </a:spcAft>
              <a:buSzPct val="100000"/>
              <a:buNone/>
            </a:pPr>
            <a:r>
              <a:rPr lang="en-GB" sz="1400" b="1" dirty="0"/>
              <a:t>General competencies:</a:t>
            </a:r>
            <a:endParaRPr dirty="0"/>
          </a:p>
          <a:p>
            <a:pPr marL="0" lvl="0" indent="0" algn="l" rtl="0">
              <a:lnSpc>
                <a:spcPct val="108000"/>
              </a:lnSpc>
              <a:spcBef>
                <a:spcPts val="1000"/>
              </a:spcBef>
              <a:spcAft>
                <a:spcPts val="0"/>
              </a:spcAft>
              <a:buSzPct val="100000"/>
              <a:buNone/>
            </a:pPr>
            <a:r>
              <a:rPr lang="en-GB" sz="1400" dirty="0"/>
              <a:t>English: </a:t>
            </a:r>
            <a:endParaRPr dirty="0"/>
          </a:p>
          <a:p>
            <a:pPr marL="0" lvl="0" indent="0" algn="l" rtl="0">
              <a:lnSpc>
                <a:spcPct val="108000"/>
              </a:lnSpc>
              <a:spcBef>
                <a:spcPts val="1000"/>
              </a:spcBef>
              <a:spcAft>
                <a:spcPts val="0"/>
              </a:spcAft>
              <a:buSzPct val="100000"/>
              <a:buNone/>
            </a:pPr>
            <a:r>
              <a:rPr lang="en-GB" sz="1400" b="1" dirty="0"/>
              <a:t>GEC2</a:t>
            </a:r>
            <a:r>
              <a:rPr lang="en-GB" sz="1400" dirty="0"/>
              <a:t> Present information and ideas</a:t>
            </a:r>
            <a:endParaRPr sz="1400" dirty="0"/>
          </a:p>
          <a:p>
            <a:pPr marL="0" lvl="0" indent="0" algn="l" rtl="0">
              <a:lnSpc>
                <a:spcPct val="108000"/>
              </a:lnSpc>
              <a:spcBef>
                <a:spcPts val="1000"/>
              </a:spcBef>
              <a:spcAft>
                <a:spcPts val="0"/>
              </a:spcAft>
              <a:buSzPct val="100000"/>
              <a:buNone/>
            </a:pPr>
            <a:r>
              <a:rPr lang="en-GB" sz="1400" b="1" dirty="0"/>
              <a:t>GEC4</a:t>
            </a:r>
            <a:r>
              <a:rPr lang="en-GB" sz="1400" dirty="0"/>
              <a:t> Summarise information/ideas</a:t>
            </a:r>
            <a:endParaRPr sz="1400" dirty="0">
              <a:solidFill>
                <a:srgbClr val="0D0D0D"/>
              </a:solidFill>
              <a:latin typeface="Arial"/>
              <a:ea typeface="Arial"/>
              <a:cs typeface="Arial"/>
              <a:sym typeface="Arial"/>
            </a:endParaRPr>
          </a:p>
          <a:p>
            <a:pPr marL="0" lvl="0" indent="0" algn="l" rtl="0">
              <a:lnSpc>
                <a:spcPct val="108000"/>
              </a:lnSpc>
              <a:spcBef>
                <a:spcPts val="1000"/>
              </a:spcBef>
              <a:spcAft>
                <a:spcPts val="0"/>
              </a:spcAft>
              <a:buSzPct val="100000"/>
              <a:buNone/>
            </a:pPr>
            <a:r>
              <a:rPr lang="en-GB" sz="1400" dirty="0">
                <a:latin typeface="Arial"/>
                <a:ea typeface="Arial"/>
                <a:cs typeface="Arial"/>
                <a:sym typeface="Arial"/>
              </a:rPr>
              <a:t>Digital:</a:t>
            </a:r>
            <a:endParaRPr dirty="0"/>
          </a:p>
          <a:p>
            <a:pPr marL="0" lvl="0" indent="0" algn="l" rtl="0">
              <a:lnSpc>
                <a:spcPct val="108000"/>
              </a:lnSpc>
              <a:spcBef>
                <a:spcPts val="1000"/>
              </a:spcBef>
              <a:spcAft>
                <a:spcPts val="0"/>
              </a:spcAft>
              <a:buSzPct val="100000"/>
              <a:buNone/>
            </a:pPr>
            <a:r>
              <a:rPr lang="en-GB" sz="1400" b="1" dirty="0">
                <a:latin typeface="Arial"/>
                <a:ea typeface="Arial"/>
                <a:cs typeface="Arial"/>
                <a:sym typeface="Arial"/>
              </a:rPr>
              <a:t>GDC1</a:t>
            </a:r>
            <a:r>
              <a:rPr lang="en-GB" sz="1400" dirty="0">
                <a:latin typeface="Arial"/>
                <a:ea typeface="Arial"/>
                <a:cs typeface="Arial"/>
                <a:sym typeface="Arial"/>
              </a:rPr>
              <a:t> Use digital technology and media effectively</a:t>
            </a:r>
            <a:endParaRPr sz="1400" dirty="0"/>
          </a:p>
        </p:txBody>
      </p:sp>
      <p:sp>
        <p:nvSpPr>
          <p:cNvPr id="114" name="Google Shape;114;p15"/>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15" name="Google Shape;115;p1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21" name="Google Shape;121;p1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
        <p:nvSpPr>
          <p:cNvPr id="122" name="Google Shape;122;p16"/>
          <p:cNvSpPr txBox="1"/>
          <p:nvPr/>
        </p:nvSpPr>
        <p:spPr>
          <a:xfrm>
            <a:off x="839788" y="1872343"/>
            <a:ext cx="3932238" cy="3988707"/>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8000"/>
              </a:lnSpc>
              <a:spcBef>
                <a:spcPts val="0"/>
              </a:spcBef>
              <a:spcAft>
                <a:spcPts val="0"/>
              </a:spcAft>
              <a:buClr>
                <a:srgbClr val="000000"/>
              </a:buClr>
              <a:buSzPts val="2400"/>
              <a:buFont typeface="Arial"/>
              <a:buNone/>
            </a:pPr>
            <a:r>
              <a:rPr lang="en-GB" sz="2400" b="0" i="0" u="none" strike="noStrike" cap="none">
                <a:solidFill>
                  <a:srgbClr val="262626"/>
                </a:solidFill>
                <a:latin typeface="Arial"/>
                <a:ea typeface="Arial"/>
                <a:cs typeface="Arial"/>
                <a:sym typeface="Arial"/>
              </a:rPr>
              <a:t>Discuss in pairs:</a:t>
            </a:r>
            <a:endParaRPr sz="1400" b="0" i="0" u="none" strike="noStrike" cap="none">
              <a:solidFill>
                <a:srgbClr val="000000"/>
              </a:solidFill>
              <a:latin typeface="Arial"/>
              <a:ea typeface="Arial"/>
              <a:cs typeface="Arial"/>
              <a:sym typeface="Arial"/>
            </a:endParaRPr>
          </a:p>
          <a:p>
            <a:pPr marL="0" marR="0" lvl="0" indent="0" algn="l" rtl="0">
              <a:lnSpc>
                <a:spcPct val="108000"/>
              </a:lnSpc>
              <a:spcBef>
                <a:spcPts val="0"/>
              </a:spcBef>
              <a:spcAft>
                <a:spcPts val="0"/>
              </a:spcAft>
              <a:buClr>
                <a:srgbClr val="000000"/>
              </a:buClr>
              <a:buSzPts val="2400"/>
              <a:buFont typeface="Arial"/>
              <a:buNone/>
            </a:pPr>
            <a:endParaRPr sz="2400" b="0" i="0" u="none" strike="noStrike" cap="none">
              <a:solidFill>
                <a:srgbClr val="262626"/>
              </a:solidFill>
              <a:latin typeface="Arial"/>
              <a:ea typeface="Arial"/>
              <a:cs typeface="Arial"/>
              <a:sym typeface="Arial"/>
            </a:endParaRPr>
          </a:p>
          <a:p>
            <a:pPr marL="342900" marR="0" lvl="0" indent="-342900" algn="l" rtl="0">
              <a:lnSpc>
                <a:spcPct val="108000"/>
              </a:lnSpc>
              <a:spcBef>
                <a:spcPts val="0"/>
              </a:spcBef>
              <a:spcAft>
                <a:spcPts val="0"/>
              </a:spcAft>
              <a:buClr>
                <a:srgbClr val="466318"/>
              </a:buClr>
              <a:buSzPts val="2400"/>
              <a:buFont typeface="Arial"/>
              <a:buChar char="•"/>
            </a:pPr>
            <a:r>
              <a:rPr lang="en-GB" sz="2400" b="0" i="0" u="none" strike="noStrike" cap="none">
                <a:solidFill>
                  <a:srgbClr val="262626"/>
                </a:solidFill>
                <a:latin typeface="Arial"/>
                <a:ea typeface="Arial"/>
                <a:cs typeface="Arial"/>
                <a:sym typeface="Arial"/>
              </a:rPr>
              <a:t>What support is available for people with disabilities to help them live their lives as independently as possible?</a:t>
            </a:r>
            <a:endParaRPr sz="1400" b="0" i="0" u="none" strike="noStrike" cap="none">
              <a:solidFill>
                <a:srgbClr val="000000"/>
              </a:solidFill>
              <a:latin typeface="Arial"/>
              <a:ea typeface="Arial"/>
              <a:cs typeface="Arial"/>
              <a:sym typeface="Arial"/>
            </a:endParaRPr>
          </a:p>
          <a:p>
            <a:pPr marL="342900" marR="0" lvl="0" indent="-190500" algn="l" rtl="0">
              <a:lnSpc>
                <a:spcPct val="108000"/>
              </a:lnSpc>
              <a:spcBef>
                <a:spcPts val="0"/>
              </a:spcBef>
              <a:spcAft>
                <a:spcPts val="0"/>
              </a:spcAft>
              <a:buClr>
                <a:srgbClr val="466318"/>
              </a:buClr>
              <a:buSzPts val="2400"/>
              <a:buFont typeface="Arial"/>
              <a:buNone/>
            </a:pPr>
            <a:endParaRPr sz="2400" b="0" i="0" u="none" strike="noStrike" cap="none">
              <a:solidFill>
                <a:srgbClr val="262626"/>
              </a:solidFill>
              <a:latin typeface="Arial"/>
              <a:ea typeface="Arial"/>
              <a:cs typeface="Arial"/>
              <a:sym typeface="Arial"/>
            </a:endParaRPr>
          </a:p>
          <a:p>
            <a:pPr marL="342900" marR="0" lvl="0" indent="-342900" algn="l" rtl="0">
              <a:lnSpc>
                <a:spcPct val="108000"/>
              </a:lnSpc>
              <a:spcBef>
                <a:spcPts val="0"/>
              </a:spcBef>
              <a:spcAft>
                <a:spcPts val="0"/>
              </a:spcAft>
              <a:buClr>
                <a:srgbClr val="466318"/>
              </a:buClr>
              <a:buSzPts val="2400"/>
              <a:buFont typeface="Arial"/>
              <a:buChar char="•"/>
            </a:pPr>
            <a:r>
              <a:rPr lang="en-GB" sz="2400" b="0" i="0" u="none" strike="noStrike" cap="none">
                <a:solidFill>
                  <a:srgbClr val="262626"/>
                </a:solidFill>
                <a:latin typeface="Arial"/>
                <a:ea typeface="Arial"/>
                <a:cs typeface="Arial"/>
                <a:sym typeface="Arial"/>
              </a:rPr>
              <a:t>Why is this important?</a:t>
            </a:r>
            <a:endParaRPr sz="2400" b="0" i="0" u="none" strike="noStrike" cap="none">
              <a:solidFill>
                <a:srgbClr val="262626"/>
              </a:solidFill>
              <a:latin typeface="Arial"/>
              <a:ea typeface="Arial"/>
              <a:cs typeface="Arial"/>
              <a:sym typeface="Arial"/>
            </a:endParaRPr>
          </a:p>
        </p:txBody>
      </p:sp>
      <p:sp>
        <p:nvSpPr>
          <p:cNvPr id="123" name="Google Shape;123;p16"/>
          <p:cNvSpPr txBox="1">
            <a:spLocks noGrp="1"/>
          </p:cNvSpPr>
          <p:nvPr>
            <p:ph type="title"/>
          </p:nvPr>
        </p:nvSpPr>
        <p:spPr>
          <a:xfrm>
            <a:off x="839788" y="457200"/>
            <a:ext cx="4856017" cy="12554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Support systems</a:t>
            </a:r>
            <a:endParaRPr/>
          </a:p>
        </p:txBody>
      </p:sp>
      <p:pic>
        <p:nvPicPr>
          <p:cNvPr id="124" name="Google Shape;124;p16">
            <a:extLs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5785812" y="1434646"/>
            <a:ext cx="5443850" cy="39887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Empowerment</a:t>
            </a:r>
            <a:endParaRPr dirty="0"/>
          </a:p>
        </p:txBody>
      </p:sp>
      <p:sp>
        <p:nvSpPr>
          <p:cNvPr id="130" name="Google Shape;130;p17"/>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Empowerment is about enabling a person to have as much control over their life as possible, for example by offering choices and consulting.</a:t>
            </a:r>
            <a:endParaRPr/>
          </a:p>
          <a:p>
            <a:pPr marL="0" lvl="0" indent="0" algn="l" rtl="0">
              <a:lnSpc>
                <a:spcPct val="108000"/>
              </a:lnSpc>
              <a:spcBef>
                <a:spcPts val="1000"/>
              </a:spcBef>
              <a:spcAft>
                <a:spcPts val="0"/>
              </a:spcAft>
              <a:buSzPts val="2400"/>
              <a:buNone/>
            </a:pPr>
            <a:endParaRPr b="1"/>
          </a:p>
          <a:p>
            <a:pPr marL="0" lvl="0" indent="0" algn="l" rtl="0">
              <a:lnSpc>
                <a:spcPct val="108000"/>
              </a:lnSpc>
              <a:spcBef>
                <a:spcPts val="1000"/>
              </a:spcBef>
              <a:spcAft>
                <a:spcPts val="0"/>
              </a:spcAft>
              <a:buSzPts val="2400"/>
              <a:buNone/>
            </a:pPr>
            <a:r>
              <a:rPr lang="en-GB" b="1"/>
              <a:t>What choices do you make independently?</a:t>
            </a:r>
            <a:endParaRPr/>
          </a:p>
          <a:p>
            <a:pPr marL="0" lvl="0" indent="0" algn="l" rtl="0">
              <a:lnSpc>
                <a:spcPct val="108000"/>
              </a:lnSpc>
              <a:spcBef>
                <a:spcPts val="1000"/>
              </a:spcBef>
              <a:spcAft>
                <a:spcPts val="0"/>
              </a:spcAft>
              <a:buSzPts val="2400"/>
              <a:buNone/>
            </a:pPr>
            <a:r>
              <a:rPr lang="en-GB" b="1"/>
              <a:t>How would you feel if these choices were taken away?</a:t>
            </a:r>
            <a:endParaRPr/>
          </a:p>
        </p:txBody>
      </p:sp>
      <p:sp>
        <p:nvSpPr>
          <p:cNvPr id="131" name="Google Shape;131;p1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pic>
        <p:nvPicPr>
          <p:cNvPr id="132" name="Google Shape;132;p17">
            <a:extLs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
        <p:nvSpPr>
          <p:cNvPr id="133" name="Google Shape;133;p17"/>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Key terms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Person-centred care </a:t>
            </a:r>
            <a:r>
              <a:rPr lang="en-GB" sz="2800" dirty="0"/>
              <a:t>(source: NCFE)</a:t>
            </a:r>
            <a:endParaRPr dirty="0"/>
          </a:p>
        </p:txBody>
      </p:sp>
      <p:sp>
        <p:nvSpPr>
          <p:cNvPr id="139" name="Google Shape;139;p18"/>
          <p:cNvSpPr txBox="1">
            <a:spLocks noGrp="1"/>
          </p:cNvSpPr>
          <p:nvPr>
            <p:ph type="body" idx="1"/>
          </p:nvPr>
        </p:nvSpPr>
        <p:spPr>
          <a:xfrm>
            <a:off x="838200" y="1525270"/>
            <a:ext cx="10515600" cy="2045685"/>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Focusing care on the needs, values and preferences of the individual and ensuring any decisions are guided by these needs, values and preferences. High-quality care focuses on the six Cs: care, compassion, communication, courage, commitment and competence. </a:t>
            </a:r>
            <a:endParaRPr/>
          </a:p>
        </p:txBody>
      </p:sp>
      <p:sp>
        <p:nvSpPr>
          <p:cNvPr id="140" name="Google Shape;140;p18"/>
          <p:cNvSpPr txBox="1"/>
          <p:nvPr/>
        </p:nvSpPr>
        <p:spPr>
          <a:xfrm>
            <a:off x="838200" y="3463322"/>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2626"/>
              </a:buClr>
              <a:buSzPts val="4000"/>
              <a:buFont typeface="Arial"/>
              <a:buNone/>
            </a:pPr>
            <a:r>
              <a:rPr lang="en-GB" sz="4000" b="0" i="0" u="none" strike="noStrike" cap="none" dirty="0">
                <a:solidFill>
                  <a:srgbClr val="262626"/>
                </a:solidFill>
                <a:latin typeface="Arial"/>
                <a:ea typeface="Arial"/>
                <a:cs typeface="Arial"/>
                <a:sym typeface="Arial"/>
              </a:rPr>
              <a:t>Social care </a:t>
            </a:r>
            <a:r>
              <a:rPr lang="en-GB" sz="2800" b="0" i="0" u="none" strike="noStrike" cap="none" dirty="0">
                <a:solidFill>
                  <a:srgbClr val="262626"/>
                </a:solidFill>
                <a:latin typeface="Arial"/>
                <a:ea typeface="Arial"/>
                <a:cs typeface="Arial"/>
                <a:sym typeface="Arial"/>
              </a:rPr>
              <a:t>(source: NCFE)</a:t>
            </a:r>
            <a:endParaRPr sz="1400" b="0" i="0" u="none" strike="noStrike" cap="none" dirty="0">
              <a:solidFill>
                <a:srgbClr val="000000"/>
              </a:solidFill>
              <a:latin typeface="Arial"/>
              <a:ea typeface="Arial"/>
              <a:cs typeface="Arial"/>
              <a:sym typeface="Arial"/>
            </a:endParaRPr>
          </a:p>
        </p:txBody>
      </p:sp>
      <p:sp>
        <p:nvSpPr>
          <p:cNvPr id="141" name="Google Shape;141;p18"/>
          <p:cNvSpPr txBox="1"/>
          <p:nvPr/>
        </p:nvSpPr>
        <p:spPr>
          <a:xfrm>
            <a:off x="838200" y="4623468"/>
            <a:ext cx="10515600" cy="1217930"/>
          </a:xfrm>
          <a:prstGeom prst="rect">
            <a:avLst/>
          </a:prstGeom>
          <a:solidFill>
            <a:srgbClr val="E2EEBE"/>
          </a:solidFill>
          <a:ln>
            <a:noFill/>
          </a:ln>
        </p:spPr>
        <p:txBody>
          <a:bodyPr spcFirstLastPara="1" wrap="square" lIns="180000" tIns="180000" rIns="180000" bIns="180000" anchor="t" anchorCtr="0">
            <a:normAutofit/>
          </a:bodyPr>
          <a:lstStyle/>
          <a:p>
            <a:pPr marL="0" marR="0" lvl="0" indent="0" algn="l" rtl="0">
              <a:lnSpc>
                <a:spcPct val="108000"/>
              </a:lnSpc>
              <a:spcBef>
                <a:spcPts val="0"/>
              </a:spcBef>
              <a:spcAft>
                <a:spcPts val="0"/>
              </a:spcAft>
              <a:buClr>
                <a:srgbClr val="466318"/>
              </a:buClr>
              <a:buSzPts val="2400"/>
              <a:buFont typeface="Arial"/>
              <a:buNone/>
            </a:pPr>
            <a:r>
              <a:rPr lang="en-GB" sz="2400" b="0" i="0" u="none" strike="noStrike" cap="none" dirty="0">
                <a:solidFill>
                  <a:srgbClr val="262626"/>
                </a:solidFill>
                <a:latin typeface="Arial"/>
                <a:ea typeface="Arial"/>
                <a:cs typeface="Arial"/>
                <a:sym typeface="Arial"/>
              </a:rPr>
              <a:t>The provision of specialist support to meet an individual’s personal needs in order for them to live as comfortably and independently as possible.</a:t>
            </a:r>
            <a:endParaRPr sz="1400" b="0" i="0" u="none" strike="noStrike" cap="none" dirty="0">
              <a:solidFill>
                <a:srgbClr val="000000"/>
              </a:solidFill>
              <a:latin typeface="Arial"/>
              <a:ea typeface="Arial"/>
              <a:cs typeface="Arial"/>
              <a:sym typeface="Arial"/>
            </a:endParaRPr>
          </a:p>
          <a:p>
            <a:pPr marL="0" marR="0" lvl="0" indent="0" algn="l" rtl="0">
              <a:lnSpc>
                <a:spcPct val="108000"/>
              </a:lnSpc>
              <a:spcBef>
                <a:spcPts val="1000"/>
              </a:spcBef>
              <a:spcAft>
                <a:spcPts val="0"/>
              </a:spcAft>
              <a:buClr>
                <a:srgbClr val="466318"/>
              </a:buClr>
              <a:buSzPts val="2400"/>
              <a:buFont typeface="Arial"/>
              <a:buNone/>
            </a:pPr>
            <a:endParaRPr sz="2400" b="0" i="0" u="none" strike="noStrike" cap="none" dirty="0">
              <a:solidFill>
                <a:srgbClr val="262626"/>
              </a:solidFill>
              <a:latin typeface="Arial"/>
              <a:ea typeface="Arial"/>
              <a:cs typeface="Arial"/>
              <a:sym typeface="Arial"/>
            </a:endParaRPr>
          </a:p>
        </p:txBody>
      </p:sp>
      <p:sp>
        <p:nvSpPr>
          <p:cNvPr id="142" name="Google Shape;142;p1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Key terms</a:t>
            </a:r>
            <a:endParaRPr/>
          </a:p>
        </p:txBody>
      </p:sp>
      <p:sp>
        <p:nvSpPr>
          <p:cNvPr id="143" name="Google Shape;143;p1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Lesson 1: What is social care?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dirty="0">
                <a:effectLst/>
                <a:latin typeface="Arial" panose="020B0604020202020204" pitchFamily="34" charset="0"/>
                <a:ea typeface="Arial" panose="020B0604020202020204" pitchFamily="34" charset="0"/>
              </a:rPr>
              <a:t>Social care provision</a:t>
            </a:r>
            <a:endParaRPr dirty="0"/>
          </a:p>
        </p:txBody>
      </p:sp>
      <p:sp>
        <p:nvSpPr>
          <p:cNvPr id="176" name="Google Shape;176;p2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dirty="0"/>
              <a:t>Lesson 1: What is social care?</a:t>
            </a:r>
            <a:endParaRPr dirty="0"/>
          </a:p>
        </p:txBody>
      </p:sp>
      <p:sp>
        <p:nvSpPr>
          <p:cNvPr id="177" name="Google Shape;177;p21"/>
          <p:cNvSpPr/>
          <p:nvPr/>
        </p:nvSpPr>
        <p:spPr>
          <a:xfrm>
            <a:off x="9973928" y="182562"/>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Introduction</a:t>
            </a:r>
            <a:endParaRPr sz="1400" b="1" i="0" u="none" strike="noStrike" cap="none">
              <a:solidFill>
                <a:srgbClr val="FFFFFF"/>
              </a:solidFill>
              <a:latin typeface="Arial Narrow"/>
              <a:ea typeface="Arial Narrow"/>
              <a:cs typeface="Arial Narrow"/>
              <a:sym typeface="Arial Narrow"/>
            </a:endParaRPr>
          </a:p>
        </p:txBody>
      </p:sp>
      <p:pic>
        <p:nvPicPr>
          <p:cNvPr id="2" name="Online Media 1" title="Change the script on social work">
            <a:hlinkClick r:id="" action="ppaction://media"/>
            <a:extLst>
              <a:ext uri="{FF2B5EF4-FFF2-40B4-BE49-F238E27FC236}">
                <a16:creationId xmlns:a16="http://schemas.microsoft.com/office/drawing/2014/main" id="{DCDA9471-FBE9-F9AC-19C3-5D595B4E9D75}"/>
              </a:ext>
            </a:extLst>
          </p:cNvPr>
          <p:cNvPicPr>
            <a:picLocks noRot="1" noChangeAspect="1"/>
          </p:cNvPicPr>
          <p:nvPr>
            <a:videoFile r:link="rId1"/>
          </p:nvPr>
        </p:nvPicPr>
        <p:blipFill>
          <a:blip r:embed="rId4"/>
          <a:stretch>
            <a:fillRect/>
          </a:stretch>
        </p:blipFill>
        <p:spPr>
          <a:xfrm>
            <a:off x="1835297" y="1357016"/>
            <a:ext cx="8521405" cy="4814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Social care provisions</a:t>
            </a:r>
            <a:endParaRPr dirty="0"/>
          </a:p>
        </p:txBody>
      </p:sp>
      <p:sp>
        <p:nvSpPr>
          <p:cNvPr id="149" name="Google Shape;149;p19"/>
          <p:cNvSpPr txBox="1">
            <a:spLocks noGrp="1"/>
          </p:cNvSpPr>
          <p:nvPr>
            <p:ph type="body" idx="1"/>
          </p:nvPr>
        </p:nvSpPr>
        <p:spPr>
          <a:xfrm>
            <a:off x="838199" y="1825625"/>
            <a:ext cx="5921829" cy="4351338"/>
          </a:xfrm>
          <a:prstGeom prst="rect">
            <a:avLst/>
          </a:prstGeom>
          <a:solidFill>
            <a:schemeClr val="bg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US" dirty="0"/>
              <a:t>List as many examples of social care provision as you can in 30 seconds.</a:t>
            </a:r>
            <a:endParaRPr b="1" dirty="0"/>
          </a:p>
        </p:txBody>
      </p:sp>
      <p:sp>
        <p:nvSpPr>
          <p:cNvPr id="150" name="Google Shape;150;p1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51" name="Google Shape;151;p19"/>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
        <p:nvSpPr>
          <p:cNvPr id="4" name="Google Shape;149;p19">
            <a:extLst>
              <a:ext uri="{FF2B5EF4-FFF2-40B4-BE49-F238E27FC236}">
                <a16:creationId xmlns:a16="http://schemas.microsoft.com/office/drawing/2014/main" id="{D32D79B1-0C99-D035-D5E8-E95E55243FFD}"/>
              </a:ext>
            </a:extLst>
          </p:cNvPr>
          <p:cNvSpPr txBox="1">
            <a:spLocks/>
          </p:cNvSpPr>
          <p:nvPr/>
        </p:nvSpPr>
        <p:spPr>
          <a:xfrm>
            <a:off x="6929386" y="1825625"/>
            <a:ext cx="4707557" cy="4351338"/>
          </a:xfrm>
          <a:prstGeom prst="rect">
            <a:avLst/>
          </a:prstGeom>
          <a:solidFill>
            <a:srgbClr val="E2EEBE"/>
          </a:solidFill>
          <a:ln>
            <a:noFill/>
          </a:ln>
        </p:spPr>
        <p:txBody>
          <a:bodyPr spcFirstLastPara="1" wrap="square" lIns="180000" tIns="180000" rIns="180000" bIns="1800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buFont typeface="Arial"/>
              <a:buNone/>
            </a:pPr>
            <a:r>
              <a:rPr lang="en-US" b="1" dirty="0"/>
              <a:t>Examples:</a:t>
            </a:r>
          </a:p>
          <a:p>
            <a:pPr marL="0" indent="0">
              <a:spcBef>
                <a:spcPts val="0"/>
              </a:spcBef>
              <a:buSzPts val="2400"/>
              <a:buFont typeface="Arial"/>
              <a:buNone/>
            </a:pPr>
            <a:endParaRPr lang="en-US" b="1" dirty="0"/>
          </a:p>
          <a:p>
            <a:pPr marL="0" indent="0">
              <a:spcBef>
                <a:spcPts val="0"/>
              </a:spcBef>
              <a:buSzPts val="2400"/>
              <a:buFont typeface="Arial"/>
              <a:buNone/>
            </a:pPr>
            <a:r>
              <a:rPr lang="en-US" dirty="0"/>
              <a:t>Residential home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CC7D575E-8629-4264-A391-C35B71D4F6D3}"/>
            </a:ext>
          </a:extLst>
        </p:cNvPr>
        <p:cNvGrpSpPr/>
        <p:nvPr/>
      </p:nvGrpSpPr>
      <p:grpSpPr>
        <a:xfrm>
          <a:off x="0" y="0"/>
          <a:ext cx="0" cy="0"/>
          <a:chOff x="0" y="0"/>
          <a:chExt cx="0" cy="0"/>
        </a:xfrm>
      </p:grpSpPr>
      <p:sp>
        <p:nvSpPr>
          <p:cNvPr id="148" name="Google Shape;148;p19">
            <a:extLst>
              <a:ext uri="{FF2B5EF4-FFF2-40B4-BE49-F238E27FC236}">
                <a16:creationId xmlns:a16="http://schemas.microsoft.com/office/drawing/2014/main" id="{690078B3-ACD9-E595-239C-AA58A643DFD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Social care provisions</a:t>
            </a:r>
            <a:endParaRPr dirty="0"/>
          </a:p>
        </p:txBody>
      </p:sp>
      <p:sp>
        <p:nvSpPr>
          <p:cNvPr id="149" name="Google Shape;149;p19">
            <a:extLst>
              <a:ext uri="{FF2B5EF4-FFF2-40B4-BE49-F238E27FC236}">
                <a16:creationId xmlns:a16="http://schemas.microsoft.com/office/drawing/2014/main" id="{BBA8E4C1-4142-6E36-72C9-F1C68B8119E4}"/>
              </a:ext>
            </a:extLst>
          </p:cNvPr>
          <p:cNvSpPr txBox="1">
            <a:spLocks noGrp="1"/>
          </p:cNvSpPr>
          <p:nvPr>
            <p:ph type="body" idx="1"/>
          </p:nvPr>
        </p:nvSpPr>
        <p:spPr>
          <a:xfrm>
            <a:off x="838199" y="1825625"/>
            <a:ext cx="5921829" cy="4351338"/>
          </a:xfrm>
          <a:prstGeom prst="rect">
            <a:avLst/>
          </a:prstGeom>
          <a:solidFill>
            <a:schemeClr val="bg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US" dirty="0"/>
              <a:t>List as many examples of social care provision as you can in 30 seconds.</a:t>
            </a:r>
            <a:endParaRPr b="1" dirty="0"/>
          </a:p>
        </p:txBody>
      </p:sp>
      <p:sp>
        <p:nvSpPr>
          <p:cNvPr id="150" name="Google Shape;150;p19">
            <a:extLst>
              <a:ext uri="{FF2B5EF4-FFF2-40B4-BE49-F238E27FC236}">
                <a16:creationId xmlns:a16="http://schemas.microsoft.com/office/drawing/2014/main" id="{5B694FAF-E80D-F567-E911-A59E610880E6}"/>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51" name="Google Shape;151;p19">
            <a:extLst>
              <a:ext uri="{FF2B5EF4-FFF2-40B4-BE49-F238E27FC236}">
                <a16:creationId xmlns:a16="http://schemas.microsoft.com/office/drawing/2014/main" id="{D677BF4B-3F6C-C5CC-F96F-9126691DE296}"/>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sp>
        <p:nvSpPr>
          <p:cNvPr id="4" name="Google Shape;149;p19">
            <a:extLst>
              <a:ext uri="{FF2B5EF4-FFF2-40B4-BE49-F238E27FC236}">
                <a16:creationId xmlns:a16="http://schemas.microsoft.com/office/drawing/2014/main" id="{12C4078F-4783-2340-6A0A-E60E2BC3F330}"/>
              </a:ext>
            </a:extLst>
          </p:cNvPr>
          <p:cNvSpPr txBox="1">
            <a:spLocks/>
          </p:cNvSpPr>
          <p:nvPr/>
        </p:nvSpPr>
        <p:spPr>
          <a:xfrm>
            <a:off x="6929386" y="1825625"/>
            <a:ext cx="4707557" cy="4351338"/>
          </a:xfrm>
          <a:prstGeom prst="rect">
            <a:avLst/>
          </a:prstGeom>
          <a:solidFill>
            <a:srgbClr val="E2EEBE"/>
          </a:solidFill>
          <a:ln>
            <a:noFill/>
          </a:ln>
        </p:spPr>
        <p:txBody>
          <a:bodyPr spcFirstLastPara="1" wrap="square" lIns="180000" tIns="180000" rIns="180000" bIns="1800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buFont typeface="Arial"/>
              <a:buNone/>
            </a:pPr>
            <a:r>
              <a:rPr lang="en-US" b="1" dirty="0"/>
              <a:t>Examples:</a:t>
            </a:r>
          </a:p>
          <a:p>
            <a:pPr marL="0" indent="0">
              <a:spcBef>
                <a:spcPts val="0"/>
              </a:spcBef>
              <a:buSzPts val="2400"/>
              <a:buFont typeface="Arial"/>
              <a:buNone/>
            </a:pPr>
            <a:endParaRPr lang="en-US" b="1" dirty="0"/>
          </a:p>
          <a:p>
            <a:pPr marL="0" indent="0">
              <a:spcBef>
                <a:spcPts val="0"/>
              </a:spcBef>
              <a:buSzPts val="2400"/>
              <a:buNone/>
            </a:pPr>
            <a:r>
              <a:rPr lang="en-US" dirty="0"/>
              <a:t>Residential home</a:t>
            </a:r>
          </a:p>
          <a:p>
            <a:pPr marL="0" indent="0">
              <a:spcBef>
                <a:spcPts val="0"/>
              </a:spcBef>
              <a:buSzPts val="2400"/>
              <a:buNone/>
            </a:pPr>
            <a:r>
              <a:rPr lang="en-GB" dirty="0">
                <a:solidFill>
                  <a:srgbClr val="0D0D0D"/>
                </a:solidFill>
                <a:latin typeface="+mn-lt"/>
                <a:ea typeface="Noto Sans Symbols" panose="020B0604020202020204" charset="0"/>
                <a:cs typeface="Noto Sans Symbols" panose="020B0604020202020204" charset="0"/>
              </a:rPr>
              <a:t>A</a:t>
            </a:r>
            <a:r>
              <a:rPr lang="en-GB" dirty="0">
                <a:solidFill>
                  <a:srgbClr val="0D0D0D"/>
                </a:solidFill>
                <a:effectLst/>
                <a:latin typeface="+mn-lt"/>
                <a:ea typeface="Noto Sans Symbols" panose="020B0604020202020204" charset="0"/>
                <a:cs typeface="Noto Sans Symbols" panose="020B0604020202020204" charset="0"/>
              </a:rPr>
              <a:t>t home (domiciliary care)</a:t>
            </a:r>
          </a:p>
          <a:p>
            <a:pPr marL="0" indent="0">
              <a:spcBef>
                <a:spcPts val="0"/>
              </a:spcBef>
              <a:buSzPts val="2400"/>
              <a:buNone/>
            </a:pPr>
            <a:r>
              <a:rPr lang="en-GB" dirty="0">
                <a:solidFill>
                  <a:srgbClr val="0D0D0D"/>
                </a:solidFill>
                <a:latin typeface="+mn-lt"/>
                <a:ea typeface="Noto Sans Symbols" panose="020B0604020202020204" charset="0"/>
                <a:cs typeface="Noto Sans Symbols" panose="020B0604020202020204" charset="0"/>
              </a:rPr>
              <a:t>S</a:t>
            </a:r>
            <a:r>
              <a:rPr lang="en-GB" dirty="0">
                <a:solidFill>
                  <a:srgbClr val="0D0D0D"/>
                </a:solidFill>
                <a:effectLst/>
                <a:latin typeface="+mn-lt"/>
                <a:ea typeface="Noto Sans Symbols" panose="020B0604020202020204" charset="0"/>
                <a:cs typeface="Noto Sans Symbols" panose="020B0604020202020204" charset="0"/>
              </a:rPr>
              <a:t>hared house/community of Flats (supported living)</a:t>
            </a:r>
          </a:p>
          <a:p>
            <a:pPr marL="0" indent="0">
              <a:spcBef>
                <a:spcPts val="0"/>
              </a:spcBef>
              <a:buSzPts val="2400"/>
              <a:buNone/>
            </a:pPr>
            <a:r>
              <a:rPr lang="en-GB" dirty="0">
                <a:solidFill>
                  <a:srgbClr val="0D0D0D"/>
                </a:solidFill>
                <a:latin typeface="+mn-lt"/>
                <a:ea typeface="Noto Sans Symbols" panose="020B0604020202020204" charset="0"/>
                <a:cs typeface="Noto Sans Symbols" panose="020B0604020202020204" charset="0"/>
              </a:rPr>
              <a:t>C</a:t>
            </a:r>
            <a:r>
              <a:rPr lang="en-GB" dirty="0">
                <a:solidFill>
                  <a:srgbClr val="0D0D0D"/>
                </a:solidFill>
                <a:effectLst/>
                <a:latin typeface="+mn-lt"/>
                <a:ea typeface="Noto Sans Symbols" panose="020B0604020202020204" charset="0"/>
                <a:cs typeface="Noto Sans Symbols" panose="020B0604020202020204" charset="0"/>
              </a:rPr>
              <a:t>hildren’s home</a:t>
            </a:r>
          </a:p>
          <a:p>
            <a:pPr marL="0" indent="0">
              <a:spcBef>
                <a:spcPts val="0"/>
              </a:spcBef>
              <a:buSzPts val="2400"/>
              <a:buNone/>
            </a:pPr>
            <a:r>
              <a:rPr lang="en-GB" dirty="0">
                <a:solidFill>
                  <a:srgbClr val="0D0D0D"/>
                </a:solidFill>
                <a:latin typeface="+mn-lt"/>
                <a:ea typeface="Noto Sans Symbols" panose="020B0604020202020204" charset="0"/>
                <a:cs typeface="Noto Sans Symbols" panose="020B0604020202020204" charset="0"/>
              </a:rPr>
              <a:t>H</a:t>
            </a:r>
            <a:r>
              <a:rPr lang="en-GB" dirty="0">
                <a:solidFill>
                  <a:srgbClr val="0D0D0D"/>
                </a:solidFill>
                <a:effectLst/>
                <a:latin typeface="+mn-lt"/>
                <a:ea typeface="Noto Sans Symbols" panose="020B0604020202020204" charset="0"/>
                <a:cs typeface="Noto Sans Symbols" panose="020B0604020202020204" charset="0"/>
              </a:rPr>
              <a:t>ostel</a:t>
            </a:r>
          </a:p>
          <a:p>
            <a:pPr marL="0" indent="0">
              <a:spcBef>
                <a:spcPts val="0"/>
              </a:spcBef>
              <a:buSzPts val="2400"/>
              <a:buNone/>
            </a:pPr>
            <a:r>
              <a:rPr lang="en-GB">
                <a:solidFill>
                  <a:srgbClr val="0D0D0D"/>
                </a:solidFill>
                <a:latin typeface="+mn-lt"/>
                <a:ea typeface="Noto Sans Symbols" panose="020B0604020202020204" charset="0"/>
                <a:cs typeface="Noto Sans Symbols" panose="020B0604020202020204" charset="0"/>
              </a:rPr>
              <a:t>D</a:t>
            </a:r>
            <a:r>
              <a:rPr lang="en-GB">
                <a:solidFill>
                  <a:srgbClr val="0D0D0D"/>
                </a:solidFill>
                <a:effectLst/>
                <a:latin typeface="+mn-lt"/>
                <a:ea typeface="Noto Sans Symbols" panose="020B0604020202020204" charset="0"/>
                <a:cs typeface="Noto Sans Symbols" panose="020B0604020202020204" charset="0"/>
              </a:rPr>
              <a:t>ay centres</a:t>
            </a:r>
            <a:endParaRPr lang="en-GB" dirty="0">
              <a:solidFill>
                <a:srgbClr val="0D0D0D"/>
              </a:solidFill>
              <a:effectLst/>
              <a:latin typeface="+mn-lt"/>
              <a:ea typeface="Noto Sans Symbols" panose="020B0604020202020204" charset="0"/>
              <a:cs typeface="Noto Sans Symbols" panose="020B0604020202020204" charset="0"/>
            </a:endParaRPr>
          </a:p>
          <a:p>
            <a:pPr marL="0" indent="0">
              <a:spcBef>
                <a:spcPts val="0"/>
              </a:spcBef>
              <a:buSzPts val="2400"/>
              <a:buFont typeface="Arial"/>
              <a:buNone/>
            </a:pPr>
            <a:endParaRPr lang="en-US" dirty="0"/>
          </a:p>
        </p:txBody>
      </p:sp>
    </p:spTree>
    <p:extLst>
      <p:ext uri="{BB962C8B-B14F-4D97-AF65-F5344CB8AC3E}">
        <p14:creationId xmlns:p14="http://schemas.microsoft.com/office/powerpoint/2010/main" val="246814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96D0B718-2750-451E-D214-783B3282D52D}"/>
            </a:ext>
          </a:extLst>
        </p:cNvPr>
        <p:cNvGrpSpPr/>
        <p:nvPr/>
      </p:nvGrpSpPr>
      <p:grpSpPr>
        <a:xfrm>
          <a:off x="0" y="0"/>
          <a:ext cx="0" cy="0"/>
          <a:chOff x="0" y="0"/>
          <a:chExt cx="0" cy="0"/>
        </a:xfrm>
      </p:grpSpPr>
      <p:sp>
        <p:nvSpPr>
          <p:cNvPr id="148" name="Google Shape;148;p19">
            <a:extLst>
              <a:ext uri="{FF2B5EF4-FFF2-40B4-BE49-F238E27FC236}">
                <a16:creationId xmlns:a16="http://schemas.microsoft.com/office/drawing/2014/main" id="{70CE35C2-CF10-C648-FB1D-CB2867ACDA24}"/>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Janette</a:t>
            </a:r>
            <a:endParaRPr/>
          </a:p>
        </p:txBody>
      </p:sp>
      <p:sp>
        <p:nvSpPr>
          <p:cNvPr id="149" name="Google Shape;149;p19">
            <a:extLst>
              <a:ext uri="{FF2B5EF4-FFF2-40B4-BE49-F238E27FC236}">
                <a16:creationId xmlns:a16="http://schemas.microsoft.com/office/drawing/2014/main" id="{795AFF83-BD37-1966-E4AF-3D76080B5F90}"/>
              </a:ext>
            </a:extLst>
          </p:cNvPr>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Janette is 90. Her husband passed away some years ago. </a:t>
            </a:r>
            <a:endParaRPr/>
          </a:p>
          <a:p>
            <a:pPr marL="0" lvl="0" indent="0" algn="l" rtl="0">
              <a:lnSpc>
                <a:spcPct val="108000"/>
              </a:lnSpc>
              <a:spcBef>
                <a:spcPts val="1000"/>
              </a:spcBef>
              <a:spcAft>
                <a:spcPts val="0"/>
              </a:spcAft>
              <a:buSzPts val="2400"/>
              <a:buNone/>
            </a:pPr>
            <a:r>
              <a:rPr lang="en-GB"/>
              <a:t>She is frail and at times is unable to get to the toilet on time. </a:t>
            </a:r>
            <a:endParaRPr/>
          </a:p>
          <a:p>
            <a:pPr marL="0" lvl="0" indent="0" algn="l" rtl="0">
              <a:lnSpc>
                <a:spcPct val="108000"/>
              </a:lnSpc>
              <a:spcBef>
                <a:spcPts val="1000"/>
              </a:spcBef>
              <a:spcAft>
                <a:spcPts val="0"/>
              </a:spcAft>
              <a:buSzPts val="2400"/>
              <a:buNone/>
            </a:pPr>
            <a:r>
              <a:rPr lang="en-GB"/>
              <a:t>She has difficulty with balance and has not been able to self-care or eat nutritious foods. </a:t>
            </a:r>
            <a:endParaRPr/>
          </a:p>
          <a:p>
            <a:pPr marL="0" lvl="0" indent="0" algn="l" rtl="0">
              <a:lnSpc>
                <a:spcPct val="108000"/>
              </a:lnSpc>
              <a:spcBef>
                <a:spcPts val="1000"/>
              </a:spcBef>
              <a:spcAft>
                <a:spcPts val="0"/>
              </a:spcAft>
              <a:buSzPts val="2400"/>
              <a:buNone/>
            </a:pPr>
            <a:r>
              <a:rPr lang="en-GB" b="1"/>
              <a:t>What social care support would you recommend?</a:t>
            </a:r>
            <a:endParaRPr b="1"/>
          </a:p>
        </p:txBody>
      </p:sp>
      <p:sp>
        <p:nvSpPr>
          <p:cNvPr id="150" name="Google Shape;150;p19">
            <a:extLst>
              <a:ext uri="{FF2B5EF4-FFF2-40B4-BE49-F238E27FC236}">
                <a16:creationId xmlns:a16="http://schemas.microsoft.com/office/drawing/2014/main" id="{C4F6F634-328F-A42C-DD2E-C2E6493D09CE}"/>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51" name="Google Shape;151;p19">
            <a:extLst>
              <a:ext uri="{FF2B5EF4-FFF2-40B4-BE49-F238E27FC236}">
                <a16:creationId xmlns:a16="http://schemas.microsoft.com/office/drawing/2014/main" id="{B4952492-77F6-19F9-2EC9-E3C546745B18}"/>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What is social care?</a:t>
            </a:r>
            <a:endParaRPr/>
          </a:p>
        </p:txBody>
      </p:sp>
      <p:pic>
        <p:nvPicPr>
          <p:cNvPr id="152" name="Google Shape;152;p19">
            <a:extLst>
              <a:ext uri="{FF2B5EF4-FFF2-40B4-BE49-F238E27FC236}">
                <a16:creationId xmlns:a16="http://schemas.microsoft.com/office/drawing/2014/main" id="{3D17C6DF-9048-CD23-9795-AE56AFD00A1B}"/>
              </a:ex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6989083" y="1825625"/>
            <a:ext cx="4364718" cy="4351340"/>
          </a:xfrm>
          <a:prstGeom prst="rect">
            <a:avLst/>
          </a:prstGeom>
          <a:noFill/>
          <a:ln>
            <a:noFill/>
          </a:ln>
        </p:spPr>
      </p:pic>
    </p:spTree>
    <p:extLst>
      <p:ext uri="{BB962C8B-B14F-4D97-AF65-F5344CB8AC3E}">
        <p14:creationId xmlns:p14="http://schemas.microsoft.com/office/powerpoint/2010/main" val="31122525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D69E54-DD28-4E65-9B08-82383351F9E8}"/>
</file>

<file path=customXml/itemProps2.xml><?xml version="1.0" encoding="utf-8"?>
<ds:datastoreItem xmlns:ds="http://schemas.openxmlformats.org/officeDocument/2006/customXml" ds:itemID="{04DF30CF-2A7D-4C08-B672-AD78920D8E34}"/>
</file>

<file path=customXml/itemProps3.xml><?xml version="1.0" encoding="utf-8"?>
<ds:datastoreItem xmlns:ds="http://schemas.openxmlformats.org/officeDocument/2006/customXml" ds:itemID="{8213F5A0-A702-4B16-B120-53C2E3D09BEF}"/>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Widescreen</PresentationFormat>
  <Paragraphs>186</Paragraphs>
  <Slides>19</Slides>
  <Notes>19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Lato</vt:lpstr>
      <vt:lpstr>Arial Narrow</vt:lpstr>
      <vt:lpstr>Calibri</vt:lpstr>
      <vt:lpstr>docs-Calibri</vt:lpstr>
      <vt:lpstr>Canva Sans</vt:lpstr>
      <vt:lpstr>Helvetica Neue</vt:lpstr>
      <vt:lpstr>Office Theme</vt:lpstr>
      <vt:lpstr>Health</vt:lpstr>
      <vt:lpstr>In this lesson, we will:</vt:lpstr>
      <vt:lpstr>Support systems</vt:lpstr>
      <vt:lpstr>Empowerment</vt:lpstr>
      <vt:lpstr>Person-centred care (source: NCFE)</vt:lpstr>
      <vt:lpstr>Social care provision</vt:lpstr>
      <vt:lpstr>Social care provisions</vt:lpstr>
      <vt:lpstr>Social care provisions</vt:lpstr>
      <vt:lpstr>Janette</vt:lpstr>
      <vt:lpstr>Abel</vt:lpstr>
      <vt:lpstr>Alise</vt:lpstr>
      <vt:lpstr>Types of primary care service</vt:lpstr>
      <vt:lpstr>Overview of types of secondary care service</vt:lpstr>
      <vt:lpstr>Tertiary care</vt:lpstr>
      <vt:lpstr>Social workers:</vt:lpstr>
      <vt:lpstr>Social care professionals and job roles</vt:lpstr>
      <vt:lpstr>Barriers to accessing services </vt:lpstr>
      <vt:lpstr>In this lesson, we have:</vt:lpstr>
      <vt:lpstr>Personal factors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2025-04-23T12:22:59Z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