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saveSubsetFonts="1" autoCompressPictures="0">
  <p:sldMasterIdLst>
    <p:sldMasterId id="2147483657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embeddedFontLst>
    <p:embeddedFont>
      <p:font typeface="Arial Narrow" panose="020B0606020202030204" pitchFamily="34" charset="0"/>
      <p:regular r:id="rId20"/>
      <p:bold r:id="rId21"/>
      <p:italic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hemtube3d.com/reflux-apparatus-360-interactive-exercise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Image © </a:t>
            </a:r>
            <a:r>
              <a:rPr lang="en-GB" b="0" i="0" dirty="0">
                <a:solidFill>
                  <a:srgbClr val="000000"/>
                </a:solidFill>
                <a:effectLst/>
                <a:latin typeface="docs-Calibri"/>
              </a:rPr>
              <a:t>Shutterstock/</a:t>
            </a:r>
            <a:r>
              <a:rPr lang="en-GB" b="0" i="0" dirty="0" err="1">
                <a:solidFill>
                  <a:srgbClr val="000000"/>
                </a:solidFill>
                <a:effectLst/>
                <a:latin typeface="docs-Calibri"/>
              </a:rPr>
              <a:t>BalanceFormCreative</a:t>
            </a:r>
            <a:endParaRPr lang="en-GB" dirty="0"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0" name="Google Shape;200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0" name="Google Shape;210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 dirty="0"/>
              <a:t>Refluxing in industry video: https://vimeo.com/1060452181</a:t>
            </a:r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7" name="Google Shape;227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GB" dirty="0"/>
              <a:t>Image © </a:t>
            </a:r>
            <a:r>
              <a:rPr lang="en-GB" b="0" i="0" dirty="0">
                <a:solidFill>
                  <a:srgbClr val="000000"/>
                </a:solidFill>
                <a:effectLst/>
                <a:latin typeface="docs-Calibri"/>
              </a:rPr>
              <a:t>Shutterstock/</a:t>
            </a:r>
            <a:r>
              <a:rPr lang="en-GB" b="0" i="0" dirty="0" err="1">
                <a:solidFill>
                  <a:srgbClr val="000000"/>
                </a:solidFill>
                <a:effectLst/>
                <a:latin typeface="docs-Calibri"/>
              </a:rPr>
              <a:t>BalanceFormCreative</a:t>
            </a:r>
            <a:endParaRPr lang="en-GB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6" name="Google Shape;236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/>
              <a:t>Interactive exercise: </a:t>
            </a:r>
            <a:r>
              <a:rPr lang="en-GB" sz="11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www.chemtube3d.com/reflux-apparatus-360-interactive-exercise/</a:t>
            </a:r>
            <a:r>
              <a:rPr lang="en-GB" sz="1100" u="sng">
                <a:solidFill>
                  <a:srgbClr val="0563C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  <a:p>
            <a:pPr marL="1587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GB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Image © </a:t>
            </a:r>
            <a:r>
              <a:rPr lang="en-GB" sz="180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Unsplash</a:t>
            </a:r>
            <a:r>
              <a:rPr lang="en-GB" sz="180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/Anthony Maw</a:t>
            </a:r>
            <a:endParaRPr lang="en-GB" dirty="0"/>
          </a:p>
        </p:txBody>
      </p:sp>
      <p:sp>
        <p:nvSpPr>
          <p:cNvPr id="245" name="Google Shape;245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54" name="Google Shape;254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63" name="Google Shape;263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90" name="Google Shape;9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2" name="Google Shape;10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GB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Image © </a:t>
            </a:r>
            <a:r>
              <a:rPr lang="en-GB" sz="1800" b="0" i="0" dirty="0">
                <a:solidFill>
                  <a:srgbClr val="000000"/>
                </a:solidFill>
                <a:effectLst/>
                <a:latin typeface="docs-Calibri"/>
                <a:ea typeface="Arial" panose="020B0604020202020204" pitchFamily="34" charset="0"/>
                <a:cs typeface="Arial" panose="020B0604020202020204" pitchFamily="34" charset="0"/>
              </a:rPr>
              <a:t>Wikimedia Commons/Arne Groh</a:t>
            </a:r>
            <a:endParaRPr lang="en-GB" dirty="0">
              <a:effectLst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1" name="Google Shape;111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GB" dirty="0"/>
              <a:t>Image © </a:t>
            </a:r>
            <a:r>
              <a:rPr lang="en-GB" b="0" i="0" dirty="0" err="1">
                <a:solidFill>
                  <a:srgbClr val="000000"/>
                </a:solidFill>
                <a:effectLst/>
                <a:latin typeface="docs-Calibri"/>
              </a:rPr>
              <a:t>Pexels</a:t>
            </a:r>
            <a:r>
              <a:rPr lang="en-GB" b="0" i="0" dirty="0">
                <a:solidFill>
                  <a:srgbClr val="000000"/>
                </a:solidFill>
                <a:effectLst/>
                <a:latin typeface="docs-Calibri"/>
              </a:rPr>
              <a:t>/</a:t>
            </a:r>
            <a:r>
              <a:rPr lang="en-GB" b="0" i="0" dirty="0" err="1">
                <a:solidFill>
                  <a:srgbClr val="000000"/>
                </a:solidFill>
                <a:effectLst/>
                <a:latin typeface="docs-Calibri"/>
              </a:rPr>
              <a:t>CupofCouple</a:t>
            </a:r>
            <a:endParaRPr lang="en-GB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0" name="Google Shape;120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61595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 dirty="0"/>
              <a:t>Heating under reflux video: https://www.youtube.com/watch?app=desktop&amp;v=_SzYqPdUkFQ</a:t>
            </a: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9" name="Google Shape;12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 dirty="0"/>
              <a:t>Image © Shutterstock/</a:t>
            </a:r>
            <a:r>
              <a:rPr lang="en-GB" dirty="0" err="1"/>
              <a:t>eczserapyilmaz</a:t>
            </a: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8" name="Google Shape;138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7" name="Google Shape;147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5" name="Google Shape;15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875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women in a lab&#10;&#10;Description automatically generated">
            <a:extLst>
              <a:ext uri="{FF2B5EF4-FFF2-40B4-BE49-F238E27FC236}">
                <a16:creationId xmlns:a16="http://schemas.microsoft.com/office/drawing/2014/main" id="{C0F89AC3-11D9-A7F5-DE44-102B6D805B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3835106"/>
          </a:xfrm>
          <a:prstGeom prst="rect">
            <a:avLst/>
          </a:prstGeom>
        </p:spPr>
      </p:pic>
      <p:pic>
        <p:nvPicPr>
          <p:cNvPr id="10" name="Google Shape;10;p2" descr="A picture containing screenshot, design&#10;&#10;Description automatically generated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236916"/>
            <a:ext cx="12192000" cy="46210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1;p2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0283" y="1892944"/>
            <a:ext cx="1811434" cy="18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2"/>
          <p:cNvSpPr txBox="1">
            <a:spLocks noGrp="1"/>
          </p:cNvSpPr>
          <p:nvPr>
            <p:ph type="body" idx="1"/>
          </p:nvPr>
        </p:nvSpPr>
        <p:spPr>
          <a:xfrm>
            <a:off x="6096000" y="3105374"/>
            <a:ext cx="5623668" cy="534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 b="1" i="0" u="none">
                <a:solidFill>
                  <a:srgbClr val="466318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14" name="Google Shape;14;p2" descr="A picture containing screenshot, graphics, pattern, circle&#10;&#10;Description automatically generated"/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3163" y="2490175"/>
            <a:ext cx="2049637" cy="86048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2"/>
          <p:cNvSpPr txBox="1"/>
          <p:nvPr/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2025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March 2025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2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66318"/>
              </a:buClr>
              <a:buSzPts val="5200"/>
              <a:buFont typeface="Arial"/>
              <a:buNone/>
              <a:defRPr sz="5200" b="1">
                <a:solidFill>
                  <a:srgbClr val="46631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subTitle" idx="2"/>
          </p:nvPr>
        </p:nvSpPr>
        <p:spPr>
          <a:xfrm>
            <a:off x="1524000" y="4903189"/>
            <a:ext cx="9144000" cy="583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>
                <a:solidFill>
                  <a:srgbClr val="595959"/>
                </a:solidFill>
              </a:defRPr>
            </a:lvl1pPr>
            <a:lvl2pPr lvl="1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body" idx="3"/>
          </p:nvPr>
        </p:nvSpPr>
        <p:spPr>
          <a:xfrm>
            <a:off x="1524000" y="5625863"/>
            <a:ext cx="9144000" cy="45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>
                <a:solidFill>
                  <a:srgbClr val="262626"/>
                </a:solidFill>
              </a:defRPr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CCB42F7-1DC4-3CEF-1E2B-A4A86BAE3D0A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17225" y="2316282"/>
            <a:ext cx="757547" cy="95332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1">
  <p:cSld name="Intro_1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3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2025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March 2025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3"/>
          <p:cNvSpPr txBox="1">
            <a:spLocks noGrp="1"/>
          </p:cNvSpPr>
          <p:nvPr>
            <p:ph type="body" idx="2"/>
          </p:nvPr>
        </p:nvSpPr>
        <p:spPr>
          <a:xfrm>
            <a:off x="7530353" y="1825625"/>
            <a:ext cx="3823447" cy="4351338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3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" name="Google Shape;25;p3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Intro_3">
  <p:cSld name="1_Intro_3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4351338"/>
          </a:xfrm>
          <a:prstGeom prst="rect">
            <a:avLst/>
          </a:prstGeom>
          <a:solidFill>
            <a:srgbClr val="E2EEBE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810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  <a:defRPr/>
            </a:lvl1pPr>
            <a:lvl2pPr marL="914400" lvl="1" indent="-355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302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/>
            </a:lvl4pPr>
            <a:lvl5pPr marL="2286000" lvl="4" indent="-3302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2025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March 2025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4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4"/>
          <p:cNvSpPr>
            <a:spLocks noGrp="1"/>
          </p:cNvSpPr>
          <p:nvPr>
            <p:ph type="pic" idx="3"/>
          </p:nvPr>
        </p:nvSpPr>
        <p:spPr>
          <a:xfrm>
            <a:off x="6989083" y="1825625"/>
            <a:ext cx="4364717" cy="4351338"/>
          </a:xfrm>
          <a:prstGeom prst="rect">
            <a:avLst/>
          </a:prstGeom>
          <a:noFill/>
          <a:ln>
            <a:noFill/>
          </a:ln>
        </p:spPr>
      </p:sp>
      <p:sp>
        <p:nvSpPr>
          <p:cNvPr id="32" name="Google Shape;32;p4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Activity_video+caption">
  <p:cSld name="2_Activity_video+caption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5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2025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March 2025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5"/>
          <p:cNvSpPr txBox="1">
            <a:spLocks noGrp="1"/>
          </p:cNvSpPr>
          <p:nvPr>
            <p:ph type="body" idx="2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>
            <a:spLocks noGrp="1"/>
          </p:cNvSpPr>
          <p:nvPr>
            <p:ph type="media" idx="3"/>
          </p:nvPr>
        </p:nvSpPr>
        <p:spPr>
          <a:xfrm>
            <a:off x="838200" y="1825625"/>
            <a:ext cx="10515600" cy="3714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body" idx="4"/>
          </p:nvPr>
        </p:nvSpPr>
        <p:spPr>
          <a:xfrm>
            <a:off x="838199" y="5744095"/>
            <a:ext cx="10515599" cy="432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1800"/>
            </a:lvl1pPr>
            <a:lvl2pPr marL="914400" lvl="1" indent="-355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302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/>
            </a:lvl4pPr>
            <a:lvl5pPr marL="2286000" lvl="4" indent="-3302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solidation">
  <p:cSld name="Consolidati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2025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March 2025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6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E53E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6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sson pause">
  <p:cSld name="Lesson pause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Google Shape;47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7"/>
          <p:cNvSpPr txBox="1"/>
          <p:nvPr/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2024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December 2024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Google Shape;49;p7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466318"/>
              </a:buClr>
              <a:buSzPts val="5200"/>
              <a:buFont typeface="Arial"/>
              <a:buNone/>
              <a:defRPr sz="5200" b="1">
                <a:solidFill>
                  <a:srgbClr val="466318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1316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>
                <a:solidFill>
                  <a:srgbClr val="595959"/>
                </a:solidFill>
              </a:defRPr>
            </a:lvl1pPr>
            <a:lvl2pPr lvl="1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51" name="Google Shape;51;p7" descr="A picture containing screenshot, graphics, pattern, circle&#10;&#10;Description automatically generated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83453" y="491318"/>
            <a:ext cx="2178305" cy="91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4">
  <p:cSld name="Intro_4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28575" cap="flat" cmpd="sng">
            <a:solidFill>
              <a:srgbClr val="E2EEB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8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2024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December 2024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8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video">
  <p:cSld name="Activity_video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9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2024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December 2024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62;p9"/>
          <p:cNvSpPr txBox="1">
            <a:spLocks noGrp="1"/>
          </p:cNvSpPr>
          <p:nvPr>
            <p:ph type="body" idx="2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63" name="Google Shape;63;p9"/>
          <p:cNvSpPr>
            <a:spLocks noGrp="1"/>
          </p:cNvSpPr>
          <p:nvPr>
            <p:ph type="media" idx="3"/>
          </p:nvPr>
        </p:nvSpPr>
        <p:spPr>
          <a:xfrm>
            <a:off x="1345277" y="1825625"/>
            <a:ext cx="2863468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9"/>
          <p:cNvSpPr>
            <a:spLocks noGrp="1"/>
          </p:cNvSpPr>
          <p:nvPr>
            <p:ph type="media" idx="4"/>
          </p:nvPr>
        </p:nvSpPr>
        <p:spPr>
          <a:xfrm>
            <a:off x="4913252" y="1825625"/>
            <a:ext cx="2868020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Google Shape;65;p9"/>
          <p:cNvSpPr>
            <a:spLocks noGrp="1"/>
          </p:cNvSpPr>
          <p:nvPr>
            <p:ph type="media" idx="5"/>
          </p:nvPr>
        </p:nvSpPr>
        <p:spPr>
          <a:xfrm>
            <a:off x="8485779" y="1825625"/>
            <a:ext cx="2868020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Google Shape;66;p9"/>
          <p:cNvSpPr>
            <a:spLocks noGrp="1"/>
          </p:cNvSpPr>
          <p:nvPr>
            <p:ph type="media" idx="6"/>
          </p:nvPr>
        </p:nvSpPr>
        <p:spPr>
          <a:xfrm>
            <a:off x="3128522" y="4046026"/>
            <a:ext cx="2869506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Google Shape;67;p9"/>
          <p:cNvSpPr>
            <a:spLocks noGrp="1"/>
          </p:cNvSpPr>
          <p:nvPr>
            <p:ph type="media" idx="7"/>
          </p:nvPr>
        </p:nvSpPr>
        <p:spPr>
          <a:xfrm>
            <a:off x="6701049" y="4046026"/>
            <a:ext cx="2869506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9"/>
          <p:cNvSpPr/>
          <p:nvPr/>
        </p:nvSpPr>
        <p:spPr>
          <a:xfrm>
            <a:off x="838200" y="1825625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9"/>
          <p:cNvSpPr/>
          <p:nvPr/>
        </p:nvSpPr>
        <p:spPr>
          <a:xfrm>
            <a:off x="4406175" y="1825625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9"/>
          <p:cNvSpPr/>
          <p:nvPr/>
        </p:nvSpPr>
        <p:spPr>
          <a:xfrm>
            <a:off x="7983254" y="1825625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9"/>
          <p:cNvSpPr/>
          <p:nvPr/>
        </p:nvSpPr>
        <p:spPr>
          <a:xfrm>
            <a:off x="2621445" y="4046026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p9"/>
          <p:cNvSpPr/>
          <p:nvPr/>
        </p:nvSpPr>
        <p:spPr>
          <a:xfrm>
            <a:off x="6193974" y="4046026"/>
            <a:ext cx="507077" cy="507077"/>
          </a:xfrm>
          <a:prstGeom prst="ellipse">
            <a:avLst/>
          </a:prstGeom>
          <a:solidFill>
            <a:srgbClr val="46631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Activity_video+caption">
  <p:cSld name="1_Activity_video+caption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0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0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2024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December 2024</a:t>
            </a:r>
            <a:endParaRPr sz="1200" b="0" i="0" u="none" strike="noStrike" cap="none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p10"/>
          <p:cNvSpPr txBox="1">
            <a:spLocks noGrp="1"/>
          </p:cNvSpPr>
          <p:nvPr>
            <p:ph type="body" idx="2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10"/>
          <p:cNvSpPr>
            <a:spLocks noGrp="1"/>
          </p:cNvSpPr>
          <p:nvPr>
            <p:ph type="media" idx="3"/>
          </p:nvPr>
        </p:nvSpPr>
        <p:spPr>
          <a:xfrm>
            <a:off x="838200" y="1825625"/>
            <a:ext cx="10515600" cy="3714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Google Shape;79;p10"/>
          <p:cNvSpPr txBox="1">
            <a:spLocks noGrp="1"/>
          </p:cNvSpPr>
          <p:nvPr>
            <p:ph type="body" idx="4"/>
          </p:nvPr>
        </p:nvSpPr>
        <p:spPr>
          <a:xfrm>
            <a:off x="838199" y="5744095"/>
            <a:ext cx="10515599" cy="432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video" Target="https://player.vimeo.com/video/1060452181?app_id=122963" TargetMode="Externa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hemtube3d.com/reflux-apparatus-360-interactive-exercise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_SzYqPdUkFQ?feature=oembed" TargetMode="Externa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1"/>
          <p:cNvSpPr txBox="1">
            <a:spLocks noGrp="1"/>
          </p:cNvSpPr>
          <p:nvPr>
            <p:ph type="body" idx="1"/>
          </p:nvPr>
        </p:nvSpPr>
        <p:spPr>
          <a:xfrm>
            <a:off x="6096000" y="3105150"/>
            <a:ext cx="5622925" cy="534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28600" algn="r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en-GB"/>
              <a:t>Route: Health &amp; Science</a:t>
            </a:r>
            <a:endParaRPr/>
          </a:p>
        </p:txBody>
      </p:sp>
      <p:sp>
        <p:nvSpPr>
          <p:cNvPr id="85" name="Google Shape;85;p11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</a:pPr>
            <a:r>
              <a:rPr lang="en-GB"/>
              <a:t>Science</a:t>
            </a:r>
            <a:endParaRPr/>
          </a:p>
        </p:txBody>
      </p:sp>
      <p:sp>
        <p:nvSpPr>
          <p:cNvPr id="86" name="Google Shape;86;p11"/>
          <p:cNvSpPr txBox="1">
            <a:spLocks noGrp="1"/>
          </p:cNvSpPr>
          <p:nvPr>
            <p:ph type="subTitle" idx="2"/>
          </p:nvPr>
        </p:nvSpPr>
        <p:spPr>
          <a:xfrm>
            <a:off x="1524000" y="4903189"/>
            <a:ext cx="9144000" cy="583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457200" lvl="0" indent="-381000" algn="ctr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8108"/>
              <a:buNone/>
            </a:pPr>
            <a:r>
              <a:rPr lang="en-GB"/>
              <a:t>Topic: Refluxing</a:t>
            </a:r>
            <a:endParaRPr/>
          </a:p>
        </p:txBody>
      </p:sp>
      <p:sp>
        <p:nvSpPr>
          <p:cNvPr id="87" name="Google Shape;87;p11"/>
          <p:cNvSpPr txBox="1">
            <a:spLocks noGrp="1"/>
          </p:cNvSpPr>
          <p:nvPr>
            <p:ph type="body" idx="3"/>
          </p:nvPr>
        </p:nvSpPr>
        <p:spPr>
          <a:xfrm>
            <a:off x="1524000" y="5625863"/>
            <a:ext cx="9144000" cy="45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0" indent="-228600" algn="ctr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rPr lang="en-GB"/>
              <a:t>Lesson 1: Reflux and oxidation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en-GB"/>
              <a:t>Oxidation – Answers</a:t>
            </a:r>
            <a:endParaRPr/>
          </a:p>
        </p:txBody>
      </p:sp>
      <p:sp>
        <p:nvSpPr>
          <p:cNvPr id="203" name="Google Shape;203;p20"/>
          <p:cNvSpPr>
            <a:spLocks noGrp="1"/>
          </p:cNvSpPr>
          <p:nvPr>
            <p:ph type="media" idx="3"/>
          </p:nvPr>
        </p:nvSpPr>
        <p:spPr>
          <a:xfrm>
            <a:off x="838200" y="1825625"/>
            <a:ext cx="10515600" cy="4153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33400" marR="0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+mj-lt"/>
              <a:buAutoNum type="arabicPeriod"/>
            </a:pPr>
            <a:r>
              <a:rPr lang="en-GB" sz="24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Definition of oxidation: Addition of oxygen, loss of hydrogen, loss of electrons.</a:t>
            </a: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33400" marR="0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+mj-lt"/>
              <a:buAutoNum type="arabicPeriod"/>
            </a:pPr>
            <a:r>
              <a:rPr lang="en-GB" sz="24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Word equation: ethanol + [O]      ethanoic acid + water</a:t>
            </a:r>
          </a:p>
          <a:p>
            <a:pPr marL="446088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None/>
            </a:pPr>
            <a:r>
              <a:rPr lang="en-GB" sz="24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Symbol equation: CH</a:t>
            </a:r>
            <a:r>
              <a:rPr lang="en-GB" sz="2400" b="0" i="0" u="none" strike="noStrike" cap="none" baseline="-2500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en-GB" sz="24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CH</a:t>
            </a:r>
            <a:r>
              <a:rPr lang="en-GB" sz="2400" b="0" i="0" u="none" strike="noStrike" cap="none" baseline="-2500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GB" sz="24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OH + 2[O]      CH</a:t>
            </a:r>
            <a:r>
              <a:rPr lang="en-GB" sz="2400" b="0" i="0" u="none" strike="noStrike" cap="none" baseline="-2500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r>
              <a:rPr lang="en-GB" sz="24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COOH + H</a:t>
            </a:r>
            <a:r>
              <a:rPr lang="en-GB" sz="2400" b="0" i="0" u="none" strike="noStrike" cap="none" baseline="-25000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GB" sz="24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O</a:t>
            </a:r>
          </a:p>
          <a:p>
            <a:pPr marL="533400" marR="0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+mj-lt"/>
              <a:buAutoNum type="arabicPeriod" startAt="3"/>
            </a:pPr>
            <a:r>
              <a:rPr lang="en-GB" sz="24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The product can be verified as ethanoic acid by distilling off the ethanoic acid, then checking its boiling point is 118ºC.</a:t>
            </a: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" name="Google Shape;204;p20"/>
          <p:cNvSpPr txBox="1">
            <a:spLocks noGrp="1"/>
          </p:cNvSpPr>
          <p:nvPr>
            <p:ph type="body" idx="2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rPr lang="en-GB"/>
              <a:t>Lesson 1: Refluxing and oxidation</a:t>
            </a:r>
            <a:endParaRPr/>
          </a:p>
        </p:txBody>
      </p:sp>
      <p:sp>
        <p:nvSpPr>
          <p:cNvPr id="205" name="Google Shape;205;p20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 dirty="0"/>
              <a:t>Activity 1 </a:t>
            </a:r>
            <a:endParaRPr dirty="0"/>
          </a:p>
        </p:txBody>
      </p:sp>
      <p:cxnSp>
        <p:nvCxnSpPr>
          <p:cNvPr id="206" name="Google Shape;206;p20"/>
          <p:cNvCxnSpPr/>
          <p:nvPr/>
        </p:nvCxnSpPr>
        <p:spPr>
          <a:xfrm>
            <a:off x="5387602" y="3129280"/>
            <a:ext cx="312158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207" name="Google Shape;207;p20"/>
          <p:cNvCxnSpPr/>
          <p:nvPr/>
        </p:nvCxnSpPr>
        <p:spPr>
          <a:xfrm>
            <a:off x="6403602" y="3627120"/>
            <a:ext cx="312158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en-GB" dirty="0"/>
              <a:t>Reflux in industry</a:t>
            </a:r>
            <a:endParaRPr dirty="0"/>
          </a:p>
        </p:txBody>
      </p:sp>
      <p:sp>
        <p:nvSpPr>
          <p:cNvPr id="213" name="Google Shape;213;p21"/>
          <p:cNvSpPr txBox="1">
            <a:spLocks noGrp="1"/>
          </p:cNvSpPr>
          <p:nvPr>
            <p:ph type="body" idx="1"/>
          </p:nvPr>
        </p:nvSpPr>
        <p:spPr>
          <a:xfrm>
            <a:off x="6638795" y="1848571"/>
            <a:ext cx="5081540" cy="4351338"/>
          </a:xfrm>
          <a:prstGeom prst="rect">
            <a:avLst/>
          </a:prstGeom>
          <a:solidFill>
            <a:srgbClr val="E2EEBE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 fontScale="92500" lnSpcReduction="10000"/>
          </a:bodyPr>
          <a:lstStyle/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92664"/>
              <a:buNone/>
            </a:pPr>
            <a:r>
              <a:rPr lang="en-GB" sz="2800" dirty="0">
                <a:solidFill>
                  <a:schemeClr val="dk1"/>
                </a:solidFill>
              </a:rPr>
              <a:t>Watch the video on reflux in industry and answer these questions from the Activity sheet.</a:t>
            </a:r>
            <a:endParaRPr dirty="0"/>
          </a:p>
          <a:p>
            <a:pPr marL="457200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92664"/>
              <a:buFont typeface="Arial"/>
              <a:buChar char="•"/>
            </a:pPr>
            <a:r>
              <a:rPr lang="en-GB" sz="2800" dirty="0">
                <a:solidFill>
                  <a:schemeClr val="dk1"/>
                </a:solidFill>
              </a:rPr>
              <a:t>Identify three different uses of reflux in industry.</a:t>
            </a:r>
            <a:endParaRPr dirty="0"/>
          </a:p>
          <a:p>
            <a:pPr marL="457200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92664"/>
              <a:buFont typeface="Arial"/>
              <a:buChar char="•"/>
            </a:pPr>
            <a:r>
              <a:rPr lang="en-GB" sz="2800">
                <a:solidFill>
                  <a:schemeClr val="tx1"/>
                </a:solidFill>
              </a:rPr>
              <a:t>Undertake some research </a:t>
            </a:r>
            <a:r>
              <a:rPr lang="en-GB" sz="2800" dirty="0">
                <a:solidFill>
                  <a:schemeClr val="tx1"/>
                </a:solidFill>
              </a:rPr>
              <a:t>to explain </a:t>
            </a:r>
            <a:r>
              <a:rPr lang="en-GB" sz="2800" dirty="0">
                <a:solidFill>
                  <a:schemeClr val="dk1"/>
                </a:solidFill>
              </a:rPr>
              <a:t>how the use of reflux is beneficial in each case.</a:t>
            </a:r>
            <a:endParaRPr dirty="0"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92664"/>
              <a:buNone/>
            </a:pPr>
            <a:endParaRPr sz="2800" dirty="0">
              <a:solidFill>
                <a:schemeClr val="dk1"/>
              </a:solidFill>
            </a:endParaRPr>
          </a:p>
        </p:txBody>
      </p:sp>
      <p:sp>
        <p:nvSpPr>
          <p:cNvPr id="215" name="Google Shape;215;p21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rPr lang="en-GB"/>
              <a:t>Lesson 1: Refluxing and oxidation</a:t>
            </a:r>
            <a:endParaRPr/>
          </a:p>
        </p:txBody>
      </p:sp>
      <p:sp>
        <p:nvSpPr>
          <p:cNvPr id="5" name="Google Shape;205;p20">
            <a:extLst>
              <a:ext uri="{FF2B5EF4-FFF2-40B4-BE49-F238E27FC236}">
                <a16:creationId xmlns:a16="http://schemas.microsoft.com/office/drawing/2014/main" id="{AF515121-3B1E-623A-9A9D-55E8999D9E38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 fontScale="70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Font typeface="Arial"/>
              <a:buNone/>
            </a:pPr>
            <a:r>
              <a:rPr lang="en-GB" sz="2000" b="1" dirty="0">
                <a:solidFill>
                  <a:srgbClr val="FFFFFF"/>
                </a:solidFill>
                <a:latin typeface="Arial Narrow"/>
                <a:sym typeface="Arial Narrow"/>
              </a:rPr>
              <a:t>Activity</a:t>
            </a:r>
            <a:r>
              <a:rPr lang="en-GB" dirty="0"/>
              <a:t> </a:t>
            </a:r>
            <a:r>
              <a:rPr lang="en-GB" sz="2000" b="1" dirty="0">
                <a:solidFill>
                  <a:srgbClr val="FFFFFF"/>
                </a:solidFill>
                <a:latin typeface="Arial Narrow"/>
              </a:rPr>
              <a:t>2 </a:t>
            </a:r>
          </a:p>
        </p:txBody>
      </p:sp>
      <p:pic>
        <p:nvPicPr>
          <p:cNvPr id="2" name="Online Media 1" title="Refluxing in industry">
            <a:hlinkClick r:id="" action="ppaction://media"/>
            <a:extLst>
              <a:ext uri="{FF2B5EF4-FFF2-40B4-BE49-F238E27FC236}">
                <a16:creationId xmlns:a16="http://schemas.microsoft.com/office/drawing/2014/main" id="{C61D8F8A-DFF1-639D-36E0-F079742998B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92989" y="2176272"/>
            <a:ext cx="6086475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22"/>
          <p:cNvSpPr txBox="1">
            <a:spLocks noGrp="1"/>
          </p:cNvSpPr>
          <p:nvPr>
            <p:ph type="body" idx="2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rPr lang="en-GB"/>
              <a:t>Lesson 1: Refluxing and oxidation</a:t>
            </a:r>
            <a:endParaRPr/>
          </a:p>
        </p:txBody>
      </p:sp>
      <p:sp>
        <p:nvSpPr>
          <p:cNvPr id="222" name="Google Shape;222;p22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/>
              <a:t>Activity 2 </a:t>
            </a:r>
            <a:endParaRPr/>
          </a:p>
        </p:txBody>
      </p:sp>
      <p:sp>
        <p:nvSpPr>
          <p:cNvPr id="223" name="Google Shape;223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en-GB" dirty="0"/>
              <a:t>Reflux in industry – </a:t>
            </a:r>
            <a:r>
              <a:rPr lang="en-GB" dirty="0">
                <a:solidFill>
                  <a:schemeClr val="tx1"/>
                </a:solidFill>
              </a:rPr>
              <a:t>Suggested answers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313BCE-67C7-91B3-A6EF-72859A32A0E0}"/>
              </a:ext>
            </a:extLst>
          </p:cNvPr>
          <p:cNvSpPr txBox="1"/>
          <p:nvPr/>
        </p:nvSpPr>
        <p:spPr>
          <a:xfrm>
            <a:off x="871064" y="1454691"/>
            <a:ext cx="10227366" cy="2097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80EE650-5C32-F67C-BA90-BE3B1B2FAE32}"/>
              </a:ext>
            </a:extLst>
          </p:cNvPr>
          <p:cNvSpPr txBox="1"/>
          <p:nvPr/>
        </p:nvSpPr>
        <p:spPr>
          <a:xfrm>
            <a:off x="838200" y="1482442"/>
            <a:ext cx="10293095" cy="4983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52400" marR="0" lvl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66318"/>
              </a:buClr>
              <a:buSzPts val="2400"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Some uses of reflux in industry:</a:t>
            </a:r>
          </a:p>
          <a:p>
            <a:pPr marL="4953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  <a:tabLst/>
              <a:defRPr/>
            </a:pPr>
            <a:r>
              <a:rPr lang="en-US" sz="2400" dirty="0">
                <a:solidFill>
                  <a:srgbClr val="262626"/>
                </a:solidFill>
              </a:rPr>
              <a:t>In laboratory batch processes – to keep a constant high temperature and continuous mixing without loss of solvent/reactants.</a:t>
            </a:r>
          </a:p>
          <a:p>
            <a:pPr marL="495300" indent="-342900">
              <a:lnSpc>
                <a:spcPct val="150000"/>
              </a:lnSpc>
              <a:buClr>
                <a:srgbClr val="466318"/>
              </a:buClr>
              <a:buSzPts val="2400"/>
              <a:buFont typeface="Arial"/>
              <a:buChar char="•"/>
              <a:defRPr/>
            </a:pPr>
            <a:r>
              <a:rPr lang="en-US" sz="2400" dirty="0">
                <a:solidFill>
                  <a:schemeClr val="tx1"/>
                </a:solidFill>
              </a:rPr>
              <a:t>In crude oil refineries/petrochemical plants – to </a:t>
            </a:r>
            <a:r>
              <a:rPr lang="en-US" sz="2400" dirty="0"/>
              <a:t>increase efficacy of continuous distillation towers.</a:t>
            </a:r>
          </a:p>
          <a:p>
            <a:pPr marL="495300" indent="-342900">
              <a:lnSpc>
                <a:spcPct val="150000"/>
              </a:lnSpc>
              <a:buClr>
                <a:srgbClr val="466318"/>
              </a:buClr>
              <a:buSzPts val="2400"/>
              <a:buFont typeface="Arial"/>
              <a:buChar char="•"/>
              <a:defRPr/>
            </a:pPr>
            <a:r>
              <a:rPr lang="en-US" sz="2400" dirty="0"/>
              <a:t>In the manufacture of medicines/food additives – to maintain a high temperature environment without the loss of solvent.</a:t>
            </a:r>
            <a:endParaRPr lang="en-US" sz="3200" dirty="0"/>
          </a:p>
          <a:p>
            <a:pPr marL="495300" marR="0" lvl="0" indent="-342900" algn="l" defTabSz="914400" rtl="0" eaLnBrk="1" fontAlgn="auto" latinLnBrk="0" hangingPunct="1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  <a:tabLst/>
              <a:defRPr/>
            </a:pPr>
            <a:endParaRPr lang="en-US" sz="2400" dirty="0">
              <a:solidFill>
                <a:srgbClr val="262626"/>
              </a:solidFill>
            </a:endParaRPr>
          </a:p>
          <a:p>
            <a:pPr marL="495300" marR="0" lvl="0" indent="-342900" algn="l" defTabSz="914400" rtl="0" eaLnBrk="1" fontAlgn="auto" latinLnBrk="0" hangingPunct="1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  <a:tabLst/>
              <a:defRPr/>
            </a:pPr>
            <a:endParaRPr lang="en-US" sz="2400" dirty="0">
              <a:solidFill>
                <a:srgbClr val="262626"/>
              </a:solidFill>
            </a:endParaRPr>
          </a:p>
          <a:p>
            <a:endParaRPr lang="en-GB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3"/>
          <p:cNvSpPr txBox="1">
            <a:spLocks noGrp="1"/>
          </p:cNvSpPr>
          <p:nvPr>
            <p:ph type="body" idx="2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rPr lang="en-GB"/>
              <a:t>Lesson 1: Refluxing and oxidation</a:t>
            </a:r>
            <a:endParaRPr/>
          </a:p>
        </p:txBody>
      </p:sp>
      <p:sp>
        <p:nvSpPr>
          <p:cNvPr id="230" name="Google Shape;230;p23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/>
              <a:t>Activity 3</a:t>
            </a:r>
            <a:endParaRPr/>
          </a:p>
        </p:txBody>
      </p:sp>
      <p:sp>
        <p:nvSpPr>
          <p:cNvPr id="231" name="Google Shape;231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en-GB" dirty="0"/>
              <a:t>Troubleshooting reflux</a:t>
            </a:r>
            <a:endParaRPr dirty="0"/>
          </a:p>
        </p:txBody>
      </p:sp>
      <p:sp>
        <p:nvSpPr>
          <p:cNvPr id="232" name="Google Shape;232;p23"/>
          <p:cNvSpPr txBox="1"/>
          <p:nvPr/>
        </p:nvSpPr>
        <p:spPr>
          <a:xfrm>
            <a:off x="838201" y="1825625"/>
            <a:ext cx="4573772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None/>
            </a:pPr>
            <a:r>
              <a:rPr lang="en-GB" sz="28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Consider the reported problems/observations in the Activity sheet relating to a reaction under reflux.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None/>
            </a:pPr>
            <a:r>
              <a:rPr lang="en-GB" sz="28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Suggest solutions or explanations for what is going wrong.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940D951-D6CB-E84A-ABAF-EA1FF9B596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5356" y="1911411"/>
            <a:ext cx="5448443" cy="363229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en-GB"/>
              <a:t>Troubleshooting reflux</a:t>
            </a:r>
            <a:endParaRPr/>
          </a:p>
        </p:txBody>
      </p:sp>
      <p:sp>
        <p:nvSpPr>
          <p:cNvPr id="239" name="Google Shape;239;p24"/>
          <p:cNvSpPr txBox="1">
            <a:spLocks noGrp="1"/>
          </p:cNvSpPr>
          <p:nvPr>
            <p:ph type="body" idx="2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rPr lang="en-GB"/>
              <a:t>Lesson 1: Refluxing and oxidation</a:t>
            </a:r>
            <a:endParaRPr/>
          </a:p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/>
          </a:p>
        </p:txBody>
      </p:sp>
      <p:sp>
        <p:nvSpPr>
          <p:cNvPr id="240" name="Google Shape;240;p24"/>
          <p:cNvSpPr>
            <a:spLocks noGrp="1"/>
          </p:cNvSpPr>
          <p:nvPr>
            <p:ph type="media" idx="3"/>
          </p:nvPr>
        </p:nvSpPr>
        <p:spPr>
          <a:xfrm>
            <a:off x="838200" y="1825625"/>
            <a:ext cx="4976446" cy="3714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</a:pPr>
            <a:r>
              <a:rPr lang="en-GB"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As a whole class, examine the five scenarios (A–E) on this </a:t>
            </a:r>
            <a:r>
              <a:rPr lang="en-GB" sz="2400" b="0" i="0" u="sng" strike="noStrike" cap="non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interactive exercise</a:t>
            </a:r>
            <a:r>
              <a:rPr lang="en-GB"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2400" b="0" i="0" u="none" strike="noStrike" cap="non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</a:pPr>
            <a:r>
              <a:rPr lang="en-GB"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In pairs, decide which is the correct setup – be prepared to justify your choice to the rest of the class!</a:t>
            </a:r>
            <a:endParaRPr sz="2400" b="0" i="0" u="none" strike="noStrike" cap="non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1" name="Google Shape;241;p2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77356" y="1893127"/>
            <a:ext cx="4801644" cy="3347813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24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/>
              <a:t>Activity 3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</a:pPr>
            <a:r>
              <a:rPr lang="en-GB" dirty="0"/>
              <a:t>Plenary</a:t>
            </a:r>
            <a:endParaRPr dirty="0"/>
          </a:p>
        </p:txBody>
      </p:sp>
      <p:sp>
        <p:nvSpPr>
          <p:cNvPr id="248" name="Google Shape;248;p25"/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 w="952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Plenary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" name="Google Shape;249;p25"/>
          <p:cNvSpPr/>
          <p:nvPr/>
        </p:nvSpPr>
        <p:spPr>
          <a:xfrm>
            <a:off x="838200" y="6360397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None/>
            </a:pPr>
            <a:r>
              <a:rPr lang="en-GB"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rPr>
              <a:t>Lesson 1: Refluxing and oxidation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" name="Google Shape;250;p2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377952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GB" sz="2800" dirty="0">
                <a:solidFill>
                  <a:schemeClr val="dk1"/>
                </a:solidFill>
              </a:rPr>
              <a:t>Answer the questions in the Activity sheet to check your knowledge about reflux.</a:t>
            </a:r>
            <a:endParaRPr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38D4E9-4B9B-2E5F-F0E6-7731E0D26B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8250" y="1151920"/>
            <a:ext cx="6436614" cy="482746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In this lesson, we have:</a:t>
            </a:r>
            <a:endParaRPr/>
          </a:p>
        </p:txBody>
      </p:sp>
      <p:sp>
        <p:nvSpPr>
          <p:cNvPr id="257" name="Google Shape;257;p26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Plenary</a:t>
            </a:r>
            <a:endParaRPr/>
          </a:p>
        </p:txBody>
      </p:sp>
      <p:sp>
        <p:nvSpPr>
          <p:cNvPr id="258" name="Google Shape;258;p26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Refluxing and oxidation</a:t>
            </a:r>
            <a:endParaRPr/>
          </a:p>
        </p:txBody>
      </p:sp>
      <p:sp>
        <p:nvSpPr>
          <p:cNvPr id="259" name="Google Shape;259;p26"/>
          <p:cNvSpPr txBox="1"/>
          <p:nvPr/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457200" marR="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</a:pPr>
            <a:r>
              <a:rPr lang="en-GB" sz="24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Written word and symbol equations to show the oxidation of alcohols to form carboxylic acids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</a:pPr>
            <a:r>
              <a:rPr lang="en-GB" sz="24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Described the uses of refluxing during organic synthesis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</a:pPr>
            <a:r>
              <a:rPr lang="en-GB" sz="24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Identified and justified the use of a reflux reaction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</a:pPr>
            <a:r>
              <a:rPr lang="en-GB" sz="2400" b="0" i="0" u="none" strike="noStrike" cap="none" dirty="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Identified the appropriate equipment and explained the correct setup for a reflux reaction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None/>
            </a:pPr>
            <a:endParaRPr sz="2400" b="0" i="0" u="none" strike="noStrike" cap="none" dirty="0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93;p12">
            <a:extLst>
              <a:ext uri="{FF2B5EF4-FFF2-40B4-BE49-F238E27FC236}">
                <a16:creationId xmlns:a16="http://schemas.microsoft.com/office/drawing/2014/main" id="{EF047300-5743-1054-15CA-15AAE9D2D830}"/>
              </a:ext>
            </a:extLst>
          </p:cNvPr>
          <p:cNvSpPr txBox="1">
            <a:spLocks/>
          </p:cNvSpPr>
          <p:nvPr/>
        </p:nvSpPr>
        <p:spPr>
          <a:xfrm>
            <a:off x="7530353" y="1825625"/>
            <a:ext cx="3823447" cy="4351338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SzPts val="1300"/>
            </a:pPr>
            <a:r>
              <a:rPr lang="en-US" sz="1400" b="1" dirty="0">
                <a:solidFill>
                  <a:schemeClr val="dk1"/>
                </a:solidFill>
              </a:rPr>
              <a:t>Skills:</a:t>
            </a:r>
            <a:endParaRPr lang="en-US" sz="1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SzPts val="1300"/>
            </a:pPr>
            <a:r>
              <a:rPr lang="en-US" sz="1400" b="1" dirty="0"/>
              <a:t>S1.73</a:t>
            </a:r>
            <a:r>
              <a:rPr lang="en-US" sz="1400" dirty="0"/>
              <a:t> Apply scientific knowledge when undertaking scientific techniques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SzPts val="1300"/>
            </a:pPr>
            <a:r>
              <a:rPr lang="en-US" sz="1400" b="1" dirty="0"/>
              <a:t>S1.79</a:t>
            </a:r>
            <a:r>
              <a:rPr lang="en-US" sz="1400" dirty="0"/>
              <a:t> Use the following practical scientific techniques to prepare, isolate and separate materials: Refluxing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SzPts val="1300"/>
            </a:pPr>
            <a:r>
              <a:rPr lang="en-US" sz="1400" b="1" dirty="0"/>
              <a:t>S1.84</a:t>
            </a:r>
            <a:r>
              <a:rPr lang="en-US" sz="1400" dirty="0"/>
              <a:t> Select appropriate equipment to complete practical scientific techniques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SzPts val="1300"/>
            </a:pPr>
            <a:endParaRPr lang="en-US" sz="1400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SzPts val="1300"/>
            </a:pPr>
            <a:r>
              <a:rPr lang="en-US" sz="1400" b="1" dirty="0"/>
              <a:t>General competencies:</a:t>
            </a:r>
            <a:endParaRPr lang="en-US" sz="1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SzPts val="1300"/>
            </a:pPr>
            <a:r>
              <a:rPr lang="en-US" sz="1400" dirty="0">
                <a:solidFill>
                  <a:schemeClr val="dk1"/>
                </a:solidFill>
              </a:rPr>
              <a:t>English: </a:t>
            </a:r>
            <a:endParaRPr lang="en-US" sz="1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SzPts val="1300"/>
            </a:pPr>
            <a:r>
              <a:rPr lang="en-US" sz="1400" b="1" dirty="0">
                <a:solidFill>
                  <a:srgbClr val="000000"/>
                </a:solidFill>
              </a:rPr>
              <a:t>GEC2</a:t>
            </a:r>
            <a:r>
              <a:rPr lang="en-US" sz="1400" dirty="0">
                <a:solidFill>
                  <a:srgbClr val="000000"/>
                </a:solidFill>
              </a:rPr>
              <a:t> Present information and ideas</a:t>
            </a:r>
            <a:endParaRPr lang="en-US" sz="1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SzPts val="1300"/>
            </a:pPr>
            <a:r>
              <a:rPr lang="en-US" sz="1400" b="1" dirty="0">
                <a:solidFill>
                  <a:srgbClr val="000000"/>
                </a:solidFill>
              </a:rPr>
              <a:t>GEC4</a:t>
            </a:r>
            <a:r>
              <a:rPr lang="en-US" sz="1400" dirty="0">
                <a:solidFill>
                  <a:srgbClr val="000000"/>
                </a:solidFill>
              </a:rPr>
              <a:t> </a:t>
            </a:r>
            <a:r>
              <a:rPr lang="en-US" sz="1400" dirty="0" err="1">
                <a:solidFill>
                  <a:srgbClr val="000000"/>
                </a:solidFill>
              </a:rPr>
              <a:t>Summarise</a:t>
            </a:r>
            <a:r>
              <a:rPr lang="en-US" sz="1400" dirty="0">
                <a:solidFill>
                  <a:srgbClr val="000000"/>
                </a:solidFill>
              </a:rPr>
              <a:t> information/ideas</a:t>
            </a:r>
            <a:endParaRPr lang="en-US" sz="1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SzPts val="1300"/>
            </a:pPr>
            <a:r>
              <a:rPr lang="en-US" sz="1400" dirty="0" err="1"/>
              <a:t>Maths</a:t>
            </a:r>
            <a:r>
              <a:rPr lang="en-US" sz="1400" dirty="0"/>
              <a:t>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SzPts val="1300"/>
            </a:pPr>
            <a:r>
              <a:rPr lang="en-US" sz="1400" b="1" dirty="0">
                <a:solidFill>
                  <a:srgbClr val="000000"/>
                </a:solidFill>
              </a:rPr>
              <a:t>GMC1</a:t>
            </a:r>
            <a:r>
              <a:rPr lang="en-US" sz="1400" dirty="0">
                <a:solidFill>
                  <a:srgbClr val="000000"/>
                </a:solidFill>
              </a:rPr>
              <a:t> Measuring with precision</a:t>
            </a:r>
            <a:endParaRPr lang="en-US" sz="1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SzPts val="1300"/>
            </a:pPr>
            <a:r>
              <a:rPr lang="en-US" sz="1400" b="1" dirty="0">
                <a:solidFill>
                  <a:srgbClr val="000000"/>
                </a:solidFill>
              </a:rPr>
              <a:t>GMC10</a:t>
            </a:r>
            <a:r>
              <a:rPr lang="en-US" sz="1400" dirty="0">
                <a:solidFill>
                  <a:srgbClr val="000000"/>
                </a:solidFill>
              </a:rPr>
              <a:t> </a:t>
            </a:r>
            <a:r>
              <a:rPr lang="en-US" sz="1400" dirty="0" err="1">
                <a:solidFill>
                  <a:srgbClr val="000000"/>
                </a:solidFill>
              </a:rPr>
              <a:t>Optimising</a:t>
            </a:r>
            <a:r>
              <a:rPr lang="en-US" sz="1400" dirty="0">
                <a:solidFill>
                  <a:srgbClr val="000000"/>
                </a:solidFill>
              </a:rPr>
              <a:t> work processes</a:t>
            </a:r>
            <a:endParaRPr lang="en-US" sz="1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Consolidation</a:t>
            </a:r>
            <a:endParaRPr/>
          </a:p>
        </p:txBody>
      </p:sp>
      <p:sp>
        <p:nvSpPr>
          <p:cNvPr id="266" name="Google Shape;266;p27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940308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95300" lvl="0" indent="-3429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 dirty="0"/>
              <a:t>Research a waterless air condenser </a:t>
            </a:r>
            <a:r>
              <a:rPr lang="en-GB" sz="2400" dirty="0"/>
              <a:t>–</a:t>
            </a:r>
            <a:r>
              <a:rPr lang="en-GB" dirty="0"/>
              <a:t> a ‘greener alternative’ to using a (Liebig) water condenser in a batch process laboratory. </a:t>
            </a:r>
            <a:endParaRPr dirty="0"/>
          </a:p>
          <a:p>
            <a:pPr marL="15240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endParaRPr dirty="0"/>
          </a:p>
          <a:p>
            <a:pPr marL="495300" lvl="0" indent="-3429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 dirty="0"/>
              <a:t>Write a short article about this alternative, aimed to go into a company bulletin. </a:t>
            </a:r>
            <a:endParaRPr dirty="0"/>
          </a:p>
          <a:p>
            <a:pPr marL="15240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endParaRPr dirty="0"/>
          </a:p>
          <a:p>
            <a:pPr marL="495300" lvl="0" indent="-34290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Char char="•"/>
            </a:pPr>
            <a:r>
              <a:rPr lang="en-GB" dirty="0"/>
              <a:t>Your article should evaluate and justify its use in a laboratory setting.</a:t>
            </a:r>
            <a:endParaRPr dirty="0"/>
          </a:p>
        </p:txBody>
      </p:sp>
      <p:sp>
        <p:nvSpPr>
          <p:cNvPr id="267" name="Google Shape;267;p27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E53E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Consolidation</a:t>
            </a:r>
            <a:endParaRPr/>
          </a:p>
        </p:txBody>
      </p:sp>
      <p:sp>
        <p:nvSpPr>
          <p:cNvPr id="268" name="Google Shape;268;p27"/>
          <p:cNvSpPr/>
          <p:nvPr/>
        </p:nvSpPr>
        <p:spPr>
          <a:xfrm>
            <a:off x="838200" y="6360397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None/>
            </a:pPr>
            <a:r>
              <a:rPr lang="en-GB" sz="1200" b="0" i="0" u="none" strike="noStrike" cap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rPr>
              <a:t>Lesson 1: Refluxing and oxidation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In this lesson, we will:</a:t>
            </a:r>
            <a:endParaRPr/>
          </a:p>
        </p:txBody>
      </p:sp>
      <p:sp>
        <p:nvSpPr>
          <p:cNvPr id="93" name="Google Shape;93;p12"/>
          <p:cNvSpPr txBox="1">
            <a:spLocks noGrp="1"/>
          </p:cNvSpPr>
          <p:nvPr>
            <p:ph type="body" idx="2"/>
          </p:nvPr>
        </p:nvSpPr>
        <p:spPr>
          <a:xfrm>
            <a:off x="7530353" y="1825625"/>
            <a:ext cx="3823447" cy="4351338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en-GB" sz="1400" b="1" dirty="0">
                <a:solidFill>
                  <a:schemeClr val="dk1"/>
                </a:solidFill>
              </a:rPr>
              <a:t>Skills:</a:t>
            </a:r>
            <a:endParaRPr sz="14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en-GB" sz="1400" b="1" dirty="0"/>
              <a:t>S1.73</a:t>
            </a:r>
            <a:r>
              <a:rPr lang="en-GB" sz="1400" dirty="0"/>
              <a:t> Apply scientific knowledge when undertaking scientific techniques</a:t>
            </a:r>
            <a:endParaRPr sz="14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en-GB" sz="1400" b="1" dirty="0"/>
              <a:t>S1.79</a:t>
            </a:r>
            <a:r>
              <a:rPr lang="en-GB" sz="1400" dirty="0"/>
              <a:t> Use the following practical scientific techniques to prepare, isolate and separate materials: Refluxing</a:t>
            </a:r>
            <a:endParaRPr sz="14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en-GB" sz="1400" b="1" dirty="0"/>
              <a:t>S1.84</a:t>
            </a:r>
            <a:r>
              <a:rPr lang="en-GB" sz="1400" dirty="0"/>
              <a:t> Select appropriate equipment to complete practical scientific techniques</a:t>
            </a:r>
            <a:endParaRPr sz="14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endParaRPr lang="en-GB" sz="1400" b="1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en-GB" sz="1400" b="1" dirty="0"/>
              <a:t>General competencies:</a:t>
            </a:r>
            <a:endParaRPr sz="14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en-GB" sz="1400" dirty="0">
                <a:solidFill>
                  <a:schemeClr val="dk1"/>
                </a:solidFill>
              </a:rPr>
              <a:t>English: </a:t>
            </a:r>
            <a:endParaRPr sz="14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en-GB" sz="1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GEC2</a:t>
            </a:r>
            <a:r>
              <a:rPr lang="en-GB" sz="14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Present information and ideas</a:t>
            </a:r>
            <a:endParaRPr sz="14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en-GB" sz="1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GEC4</a:t>
            </a:r>
            <a:r>
              <a:rPr lang="en-GB" sz="14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Summarise information/ideas</a:t>
            </a:r>
            <a:endParaRPr sz="14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en-GB" sz="1400" dirty="0"/>
              <a:t>Maths:</a:t>
            </a:r>
            <a:endParaRPr sz="14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en-GB" sz="1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GMC1</a:t>
            </a:r>
            <a:r>
              <a:rPr lang="en-GB" sz="14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Measuring with precision</a:t>
            </a:r>
            <a:endParaRPr sz="1400" dirty="0"/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r>
              <a:rPr lang="en-GB" sz="14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GMC10</a:t>
            </a:r>
            <a:r>
              <a:rPr lang="en-GB" sz="14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Optimising work processes</a:t>
            </a:r>
            <a:endParaRPr sz="1400" dirty="0"/>
          </a:p>
        </p:txBody>
      </p:sp>
      <p:sp>
        <p:nvSpPr>
          <p:cNvPr id="94" name="Google Shape;94;p12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95" name="Google Shape;95;p12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Refluxing and oxidation</a:t>
            </a:r>
            <a:endParaRPr/>
          </a:p>
        </p:txBody>
      </p:sp>
      <p:sp>
        <p:nvSpPr>
          <p:cNvPr id="96" name="Google Shape;96;p12"/>
          <p:cNvSpPr txBox="1"/>
          <p:nvPr/>
        </p:nvSpPr>
        <p:spPr>
          <a:xfrm>
            <a:off x="838200" y="1825625"/>
            <a:ext cx="582676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457200" marR="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</a:pPr>
            <a:r>
              <a:rPr lang="en-GB"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Write word and symbol equations to show the oxidation of alcohols to form carboxylic acids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</a:pPr>
            <a:r>
              <a:rPr lang="en-GB"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Describe the uses of refluxing during organic synthesis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</a:pPr>
            <a:r>
              <a:rPr lang="en-GB"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Identify and justify the use of a reflux reaction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429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Char char="•"/>
            </a:pPr>
            <a:r>
              <a:rPr lang="en-GB"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rPr>
              <a:t>Identify the appropriate equipment and explain the correct setup for a reflux reaction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1800"/>
              <a:buFont typeface="Arial"/>
              <a:buNone/>
            </a:pPr>
            <a:endParaRPr sz="2400" b="0" i="0" u="none" strike="noStrike" cap="none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12"/>
          <p:cNvSpPr txBox="1"/>
          <p:nvPr/>
        </p:nvSpPr>
        <p:spPr>
          <a:xfrm>
            <a:off x="10876547" y="6641432"/>
            <a:ext cx="184731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12"/>
          <p:cNvSpPr txBox="1"/>
          <p:nvPr/>
        </p:nvSpPr>
        <p:spPr>
          <a:xfrm flipH="1">
            <a:off x="10338892" y="6641432"/>
            <a:ext cx="184730" cy="291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12"/>
          <p:cNvSpPr txBox="1"/>
          <p:nvPr/>
        </p:nvSpPr>
        <p:spPr>
          <a:xfrm>
            <a:off x="11261558" y="6625389"/>
            <a:ext cx="184731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en-GB"/>
              <a:t>Introduction to reflux</a:t>
            </a:r>
            <a:endParaRPr/>
          </a:p>
        </p:txBody>
      </p:sp>
      <p:sp>
        <p:nvSpPr>
          <p:cNvPr id="105" name="Google Shape;105;p13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4351338"/>
          </a:xfrm>
          <a:prstGeom prst="rect">
            <a:avLst/>
          </a:prstGeom>
          <a:solidFill>
            <a:srgbClr val="E2EEBE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762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rPr lang="en-GB" b="1" dirty="0"/>
              <a:t>THINK, PAIR, SHARE:</a:t>
            </a:r>
            <a:endParaRPr dirty="0"/>
          </a:p>
          <a:p>
            <a:pPr marL="762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rPr lang="en-GB" dirty="0"/>
              <a:t>Why is heat required in some chemical reactions?</a:t>
            </a:r>
            <a:endParaRPr dirty="0"/>
          </a:p>
        </p:txBody>
      </p:sp>
      <p:sp>
        <p:nvSpPr>
          <p:cNvPr id="106" name="Google Shape;106;p13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Refluxing and oxidation</a:t>
            </a:r>
            <a:endParaRPr/>
          </a:p>
        </p:txBody>
      </p:sp>
      <p:sp>
        <p:nvSpPr>
          <p:cNvPr id="107" name="Google Shape;107;p13"/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Introduction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8" name="Google Shape;108;p13" descr="Gif of a tree top being hit by a lightning strike showing the high energy involved"/>
          <p:cNvPicPr preferRelativeResize="0">
            <a:picLocks noGrp="1"/>
          </p:cNvPicPr>
          <p:nvPr>
            <p:ph type="pic" idx="3"/>
          </p:nvPr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587" b="12585"/>
          <a:stretch/>
        </p:blipFill>
        <p:spPr>
          <a:xfrm>
            <a:off x="6989083" y="1825625"/>
            <a:ext cx="4364717" cy="43513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en-GB"/>
              <a:t>Introduction to reflux</a:t>
            </a:r>
            <a:endParaRPr/>
          </a:p>
        </p:txBody>
      </p:sp>
      <p:sp>
        <p:nvSpPr>
          <p:cNvPr id="114" name="Google Shape;114;p14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5921829" cy="4351338"/>
          </a:xfrm>
          <a:prstGeom prst="rect">
            <a:avLst/>
          </a:prstGeom>
          <a:solidFill>
            <a:srgbClr val="E2EEBE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 fontScale="92500" lnSpcReduction="10000"/>
          </a:bodyPr>
          <a:lstStyle/>
          <a:p>
            <a:pPr marL="762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8108"/>
              <a:buNone/>
            </a:pPr>
            <a:r>
              <a:rPr lang="en-GB" b="1" dirty="0"/>
              <a:t>THINK, PAIR, SHARE:</a:t>
            </a:r>
            <a:endParaRPr dirty="0"/>
          </a:p>
          <a:p>
            <a:pPr marL="762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8108"/>
              <a:buNone/>
            </a:pPr>
            <a:r>
              <a:rPr lang="en-GB" dirty="0"/>
              <a:t>A company has a reaction with a high activation energy and a slow rate of reaction that contains ethanol (boiling point = 78ºC) as the solvent. </a:t>
            </a:r>
            <a:endParaRPr dirty="0"/>
          </a:p>
          <a:p>
            <a:pPr marL="762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8108"/>
              <a:buNone/>
            </a:pPr>
            <a:r>
              <a:rPr lang="en-GB" dirty="0"/>
              <a:t>If they choose to heat the reaction mixture for a long period of time in a round-bottom flask (RBF) or beaker, what issues can you foresee?</a:t>
            </a:r>
            <a:endParaRPr dirty="0"/>
          </a:p>
          <a:p>
            <a:pPr marL="762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8108"/>
              <a:buNone/>
            </a:pPr>
            <a:r>
              <a:rPr lang="en-GB" dirty="0"/>
              <a:t>How can they overcome this?</a:t>
            </a:r>
            <a:endParaRPr dirty="0"/>
          </a:p>
          <a:p>
            <a:pPr marL="762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8108"/>
              <a:buNone/>
            </a:pPr>
            <a:endParaRPr dirty="0"/>
          </a:p>
          <a:p>
            <a:pPr marL="762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8108"/>
              <a:buNone/>
            </a:pPr>
            <a:endParaRPr dirty="0"/>
          </a:p>
          <a:p>
            <a:pPr marL="762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108108"/>
              <a:buNone/>
            </a:pPr>
            <a:endParaRPr dirty="0"/>
          </a:p>
        </p:txBody>
      </p:sp>
      <p:sp>
        <p:nvSpPr>
          <p:cNvPr id="115" name="Google Shape;115;p14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Refluxing and oxidation</a:t>
            </a:r>
            <a:endParaRPr/>
          </a:p>
        </p:txBody>
      </p:sp>
      <p:sp>
        <p:nvSpPr>
          <p:cNvPr id="116" name="Google Shape;116;p14"/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Introduction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22EF54C-1DC7-7AFF-0AA8-A4167AB520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13448" y="2057400"/>
            <a:ext cx="4548668" cy="391712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en-GB" dirty="0"/>
              <a:t>Reflux equipment</a:t>
            </a:r>
            <a:endParaRPr dirty="0"/>
          </a:p>
        </p:txBody>
      </p:sp>
      <p:sp>
        <p:nvSpPr>
          <p:cNvPr id="123" name="Google Shape;123;p15"/>
          <p:cNvSpPr txBox="1">
            <a:spLocks noGrp="1"/>
          </p:cNvSpPr>
          <p:nvPr>
            <p:ph type="body" idx="1"/>
          </p:nvPr>
        </p:nvSpPr>
        <p:spPr>
          <a:xfrm>
            <a:off x="838200" y="1568424"/>
            <a:ext cx="2983992" cy="3104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ct val="256256"/>
              <a:buNone/>
            </a:pPr>
            <a:r>
              <a:rPr lang="en-GB" dirty="0"/>
              <a:t>Watch the video and use it and your knowledge to label the equipment in the diagram on your Activity sheet.</a:t>
            </a:r>
            <a:endParaRPr sz="1800" dirty="0">
              <a:solidFill>
                <a:srgbClr val="FF0000"/>
              </a:solidFill>
              <a:highlight>
                <a:srgbClr val="FFFF00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ct val="144144"/>
              <a:buNone/>
            </a:pPr>
            <a:endParaRPr sz="1800" u="sng" dirty="0">
              <a:solidFill>
                <a:schemeClr val="dk1"/>
              </a:solidFill>
            </a:endParaRPr>
          </a:p>
        </p:txBody>
      </p:sp>
      <p:sp>
        <p:nvSpPr>
          <p:cNvPr id="124" name="Google Shape;124;p15"/>
          <p:cNvSpPr txBox="1">
            <a:spLocks noGrp="1"/>
          </p:cNvSpPr>
          <p:nvPr>
            <p:ph type="body" idx="4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Lesson 1: Refluxing and oxidation</a:t>
            </a:r>
            <a:endParaRPr/>
          </a:p>
        </p:txBody>
      </p:sp>
      <p:sp>
        <p:nvSpPr>
          <p:cNvPr id="125" name="Google Shape;125;p15"/>
          <p:cNvSpPr/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chemeClr val="lt1"/>
                </a:solidFill>
                <a:latin typeface="Arial Narrow"/>
                <a:ea typeface="Arial Narrow"/>
                <a:cs typeface="Arial Narrow"/>
                <a:sym typeface="Arial Narrow"/>
              </a:rPr>
              <a:t>Introduction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Online Media 1" title="Heating Under Reflux">
            <a:hlinkClick r:id="" action="ppaction://media"/>
            <a:extLst>
              <a:ext uri="{FF2B5EF4-FFF2-40B4-BE49-F238E27FC236}">
                <a16:creationId xmlns:a16="http://schemas.microsoft.com/office/drawing/2014/main" id="{9A1B1F28-B93E-AFBB-AAE8-71B6816DCAC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4326636" y="1568424"/>
            <a:ext cx="7195312" cy="40653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6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/>
              <a:t>Activity 1</a:t>
            </a:r>
            <a:endParaRPr/>
          </a:p>
        </p:txBody>
      </p:sp>
      <p:sp>
        <p:nvSpPr>
          <p:cNvPr id="132" name="Google Shape;132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en-GB" dirty="0"/>
              <a:t>Activity 1 – Reflux demonstration</a:t>
            </a:r>
            <a:endParaRPr dirty="0"/>
          </a:p>
        </p:txBody>
      </p:sp>
      <p:sp>
        <p:nvSpPr>
          <p:cNvPr id="133" name="Google Shape;133;p16"/>
          <p:cNvSpPr>
            <a:spLocks noGrp="1"/>
          </p:cNvSpPr>
          <p:nvPr>
            <p:ph type="media" idx="3"/>
          </p:nvPr>
        </p:nvSpPr>
        <p:spPr>
          <a:xfrm>
            <a:off x="838200" y="1802178"/>
            <a:ext cx="6111240" cy="40316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7620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None/>
            </a:pPr>
            <a: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Watch your teacher perform a demonstration of a reflux reaction to oxidise ethanol.</a:t>
            </a:r>
            <a:endParaRPr sz="2400" b="0" i="0" u="none" strike="noStrike" cap="none" dirty="0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620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None/>
            </a:pPr>
            <a: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Think about:</a:t>
            </a:r>
            <a:endParaRPr sz="2400" b="0" i="0" u="none" strike="noStrike" cap="none" dirty="0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</a:pPr>
            <a: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How does the process of reflux work? Why is there no solvent loss? </a:t>
            </a:r>
            <a:endParaRPr sz="2400" b="0" i="0" u="none" strike="noStrike" cap="none" dirty="0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</a:pPr>
            <a: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How does it differ from distillation?</a:t>
            </a:r>
            <a:endParaRPr sz="2400" b="0" i="0" u="none" strike="noStrike" cap="none" dirty="0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Char char="•"/>
            </a:pPr>
            <a: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product is formed in this reaction? </a:t>
            </a:r>
            <a:endParaRPr sz="2400" b="0" i="0" u="none" strike="noStrike" cap="none" dirty="0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16"/>
          <p:cNvSpPr txBox="1">
            <a:spLocks noGrp="1"/>
          </p:cNvSpPr>
          <p:nvPr>
            <p:ph type="body" idx="2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rPr lang="en-GB"/>
              <a:t>Lesson 1: Refluxing and oxidation</a:t>
            </a:r>
            <a:endParaRPr/>
          </a:p>
        </p:txBody>
      </p:sp>
      <p:pic>
        <p:nvPicPr>
          <p:cNvPr id="3" name="Picture 2" descr="Experimental set-up for the reaction of ethanol to ethanoic acid using reflux in a laboratory,">
            <a:extLst>
              <a:ext uri="{FF2B5EF4-FFF2-40B4-BE49-F238E27FC236}">
                <a16:creationId xmlns:a16="http://schemas.microsoft.com/office/drawing/2014/main" id="{7F5A08A3-53CE-FAC4-4E3F-3A21F7EE0F9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96006" y="2103439"/>
            <a:ext cx="4663178" cy="334670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17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/>
              <a:t>Activity 1</a:t>
            </a:r>
            <a:endParaRPr/>
          </a:p>
        </p:txBody>
      </p:sp>
      <p:sp>
        <p:nvSpPr>
          <p:cNvPr id="141" name="Google Shape;141;p17"/>
          <p:cNvSpPr txBox="1">
            <a:spLocks noGrp="1"/>
          </p:cNvSpPr>
          <p:nvPr>
            <p:ph type="body" idx="2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rPr lang="en-GB"/>
              <a:t>Lesson 1: Refluxing and oxidation</a:t>
            </a:r>
            <a:endParaRPr/>
          </a:p>
        </p:txBody>
      </p:sp>
      <p:sp>
        <p:nvSpPr>
          <p:cNvPr id="142" name="Google Shape;142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en-GB" dirty="0"/>
              <a:t>Reflux theory – Task 1</a:t>
            </a:r>
            <a:endParaRPr dirty="0"/>
          </a:p>
        </p:txBody>
      </p:sp>
      <p:sp>
        <p:nvSpPr>
          <p:cNvPr id="143" name="Google Shape;143;p17"/>
          <p:cNvSpPr txBox="1">
            <a:spLocks noGrp="1"/>
          </p:cNvSpPr>
          <p:nvPr>
            <p:ph type="body" idx="4"/>
          </p:nvPr>
        </p:nvSpPr>
        <p:spPr>
          <a:xfrm>
            <a:off x="838199" y="1825625"/>
            <a:ext cx="628396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762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rPr lang="en-GB" sz="2800" dirty="0">
                <a:solidFill>
                  <a:schemeClr val="dk1"/>
                </a:solidFill>
              </a:rPr>
              <a:t>Explain briefly how reflux works.</a:t>
            </a:r>
            <a:br>
              <a:rPr lang="en-GB" sz="2800" dirty="0">
                <a:solidFill>
                  <a:schemeClr val="dk1"/>
                </a:solidFill>
              </a:rPr>
            </a:br>
            <a:r>
              <a:rPr lang="en-GB" sz="2800" dirty="0">
                <a:solidFill>
                  <a:schemeClr val="dk1"/>
                </a:solidFill>
              </a:rPr>
              <a:t>Include a description of the state changes.</a:t>
            </a:r>
            <a:endParaRPr dirty="0"/>
          </a:p>
          <a:p>
            <a:pPr marL="762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 sz="2800" dirty="0">
              <a:solidFill>
                <a:schemeClr val="dk1"/>
              </a:solidFill>
            </a:endParaRPr>
          </a:p>
          <a:p>
            <a:pPr marL="7620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endParaRPr sz="2800" dirty="0">
              <a:solidFill>
                <a:schemeClr val="dk1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4A6120E-73FE-7A3C-E1B9-02D92886DB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309361" y="1981457"/>
            <a:ext cx="3151118" cy="3151118"/>
            <a:chOff x="7729985" y="2091185"/>
            <a:chExt cx="3151118" cy="3151118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387AADBB-9EED-84A7-97C2-57E5A79F5E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>
            <a:xfrm>
              <a:off x="7729985" y="2091185"/>
              <a:ext cx="3151118" cy="315111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E2EEB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GB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06248AF-2092-4844-7A2F-565D65F7013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573615" y="2745661"/>
              <a:ext cx="1463857" cy="184216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8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/>
              <a:t>Activity 1</a:t>
            </a:r>
            <a:endParaRPr/>
          </a:p>
        </p:txBody>
      </p:sp>
      <p:sp>
        <p:nvSpPr>
          <p:cNvPr id="150" name="Google Shape;150;p18"/>
          <p:cNvSpPr txBox="1">
            <a:spLocks noGrp="1"/>
          </p:cNvSpPr>
          <p:nvPr>
            <p:ph type="body" idx="2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rPr lang="en-GB"/>
              <a:t>Lesson 1: Refluxing and oxidation</a:t>
            </a:r>
            <a:endParaRPr/>
          </a:p>
        </p:txBody>
      </p:sp>
      <p:sp>
        <p:nvSpPr>
          <p:cNvPr id="151" name="Google Shape;151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en-GB"/>
              <a:t>Reflux theory </a:t>
            </a:r>
            <a:r>
              <a:rPr lang="en-GB" sz="4000"/>
              <a:t>–</a:t>
            </a:r>
            <a:r>
              <a:rPr lang="en-GB"/>
              <a:t> Answer</a:t>
            </a:r>
            <a:endParaRPr/>
          </a:p>
        </p:txBody>
      </p:sp>
      <p:sp>
        <p:nvSpPr>
          <p:cNvPr id="152" name="Google Shape;152;p18"/>
          <p:cNvSpPr txBox="1">
            <a:spLocks noGrp="1"/>
          </p:cNvSpPr>
          <p:nvPr>
            <p:ph type="body" idx="4"/>
          </p:nvPr>
        </p:nvSpPr>
        <p:spPr>
          <a:xfrm>
            <a:off x="838199" y="1825625"/>
            <a:ext cx="10685586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10000"/>
          </a:bodyPr>
          <a:lstStyle/>
          <a:p>
            <a:pPr marL="457200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88235"/>
              <a:buFont typeface="Arial"/>
              <a:buChar char="•"/>
            </a:pPr>
            <a:r>
              <a:rPr lang="en-GB" sz="3200"/>
              <a:t>The reaction mixture is heated from below – usually using a heating mantle.</a:t>
            </a:r>
            <a:endParaRPr/>
          </a:p>
          <a:p>
            <a:pPr marL="457200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88235"/>
              <a:buFont typeface="Arial"/>
              <a:buChar char="•"/>
            </a:pPr>
            <a:r>
              <a:rPr lang="en-GB" sz="3200"/>
              <a:t>When a reactant/solvent reaches its boiling point, it boils/evaporates and changes state to a gas and rises up into the condenser. </a:t>
            </a:r>
            <a:endParaRPr/>
          </a:p>
          <a:p>
            <a:pPr marL="457200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88235"/>
              <a:buFont typeface="Arial"/>
              <a:buChar char="•"/>
            </a:pPr>
            <a:r>
              <a:rPr lang="en-GB" sz="3200"/>
              <a:t>The condenser is continuously cooled and cools down any vapour in the condenser until its temperature falls below its boiling point.</a:t>
            </a:r>
            <a:endParaRPr/>
          </a:p>
          <a:p>
            <a:pPr marL="457200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ct val="88235"/>
              <a:buFont typeface="Arial"/>
              <a:buChar char="•"/>
            </a:pPr>
            <a:r>
              <a:rPr lang="en-GB" sz="3200"/>
              <a:t>The vapour condenses back into the liquid state and drips back down into the reaction vessel (where it is heated again). 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9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/>
              <a:t>Activity 1 </a:t>
            </a:r>
            <a:endParaRPr/>
          </a:p>
        </p:txBody>
      </p:sp>
      <p:sp>
        <p:nvSpPr>
          <p:cNvPr id="158" name="Google Shape;158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en-GB" dirty="0"/>
              <a:t>Oxidation – Task 2</a:t>
            </a:r>
            <a:endParaRPr dirty="0"/>
          </a:p>
        </p:txBody>
      </p:sp>
      <p:sp>
        <p:nvSpPr>
          <p:cNvPr id="159" name="Google Shape;159;p19"/>
          <p:cNvSpPr>
            <a:spLocks noGrp="1"/>
          </p:cNvSpPr>
          <p:nvPr>
            <p:ph type="media" idx="3"/>
          </p:nvPr>
        </p:nvSpPr>
        <p:spPr>
          <a:xfrm>
            <a:off x="838200" y="1825624"/>
            <a:ext cx="10515600" cy="42665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533400" marR="0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+mj-lt"/>
              <a:buAutoNum type="arabicPeriod"/>
            </a:pPr>
            <a: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What is the definition of oxidation? </a:t>
            </a:r>
            <a:endParaRPr sz="2400" b="0" i="0" u="none" strike="noStrike" cap="none" dirty="0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33400" marR="0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+mj-lt"/>
              <a:buAutoNum type="arabicPeriod"/>
            </a:pPr>
            <a: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Write the word and symbol equation for the oxidation of ethanol into ethanoic acid.</a:t>
            </a:r>
          </a:p>
          <a:p>
            <a:pPr marL="533400" marR="0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+mj-lt"/>
              <a:buAutoNum type="arabicPeriod"/>
            </a:pPr>
            <a:endParaRPr lang="en-GB" dirty="0">
              <a:solidFill>
                <a:schemeClr val="dk1"/>
              </a:solidFill>
            </a:endParaRPr>
          </a:p>
          <a:p>
            <a:pPr marL="533400" marR="0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+mj-lt"/>
              <a:buAutoNum type="arabicPeriod"/>
            </a:pPr>
            <a:endParaRPr lang="en-GB"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33400" marR="0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+mj-lt"/>
              <a:buAutoNum type="arabicPeriod"/>
            </a:pPr>
            <a:endParaRPr lang="en-GB" dirty="0">
              <a:solidFill>
                <a:schemeClr val="dk1"/>
              </a:solidFill>
            </a:endParaRPr>
          </a:p>
          <a:p>
            <a:pPr marL="533400" marR="0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+mj-lt"/>
              <a:buAutoNum type="arabicPeriod"/>
            </a:pPr>
            <a:endParaRPr lang="en-GB"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33400" marR="0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+mj-lt"/>
              <a:buAutoNum type="arabicPeriod"/>
            </a:pPr>
            <a: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How can we verify that ethanoic acid was made in the reaction</a:t>
            </a:r>
            <a:r>
              <a:rPr lang="en-GB" dirty="0">
                <a:solidFill>
                  <a:schemeClr val="dk1"/>
                </a:solidFill>
              </a:rPr>
              <a:t>?</a:t>
            </a:r>
            <a:endParaRPr lang="en-GB"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33400" marR="0" lvl="0" indent="-4572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+mj-lt"/>
              <a:buAutoNum type="arabicPeriod"/>
            </a:pPr>
            <a:endParaRPr sz="2400" b="0" i="0" u="none" strike="noStrike" cap="none" dirty="0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620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None/>
            </a:pP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620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None/>
            </a:pP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620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None/>
            </a:pP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620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None/>
            </a:pPr>
            <a: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400" b="0" i="0" u="none" strike="noStrike" cap="none" dirty="0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76200" marR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466318"/>
              </a:buClr>
              <a:buSzPts val="2400"/>
              <a:buFont typeface="Arial"/>
              <a:buNone/>
            </a:pPr>
            <a:endParaRPr sz="2400" b="0" i="0" u="none" strike="noStrike" cap="none" dirty="0">
              <a:solidFill>
                <a:srgbClr val="26262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" name="Google Shape;160;p19"/>
          <p:cNvSpPr txBox="1">
            <a:spLocks noGrp="1"/>
          </p:cNvSpPr>
          <p:nvPr>
            <p:ph type="body" idx="2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rPr lang="en-GB"/>
              <a:t>Lesson 1: Refluxing and oxidation</a:t>
            </a:r>
            <a:endParaRPr/>
          </a:p>
        </p:txBody>
      </p:sp>
      <p:grpSp>
        <p:nvGrpSpPr>
          <p:cNvPr id="161" name="Google Shape;161;p19"/>
          <p:cNvGrpSpPr/>
          <p:nvPr/>
        </p:nvGrpSpPr>
        <p:grpSpPr>
          <a:xfrm>
            <a:off x="2943225" y="3740642"/>
            <a:ext cx="1738919" cy="1211399"/>
            <a:chOff x="3674916" y="1076358"/>
            <a:chExt cx="1738919" cy="1211399"/>
          </a:xfrm>
        </p:grpSpPr>
        <p:sp>
          <p:nvSpPr>
            <p:cNvPr id="162" name="Google Shape;162;p19"/>
            <p:cNvSpPr txBox="1"/>
            <p:nvPr/>
          </p:nvSpPr>
          <p:spPr>
            <a:xfrm>
              <a:off x="4060244" y="1076358"/>
              <a:ext cx="529937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en-GB"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H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" name="Google Shape;163;p19"/>
            <p:cNvSpPr txBox="1"/>
            <p:nvPr/>
          </p:nvSpPr>
          <p:spPr>
            <a:xfrm>
              <a:off x="4424794" y="1077881"/>
              <a:ext cx="529937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en-GB"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H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4" name="Google Shape;164;p19"/>
            <p:cNvSpPr txBox="1"/>
            <p:nvPr/>
          </p:nvSpPr>
          <p:spPr>
            <a:xfrm>
              <a:off x="4048989" y="1824708"/>
              <a:ext cx="529937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en-GB"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H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" name="Google Shape;165;p19"/>
            <p:cNvSpPr txBox="1"/>
            <p:nvPr/>
          </p:nvSpPr>
          <p:spPr>
            <a:xfrm>
              <a:off x="4429989" y="1826092"/>
              <a:ext cx="529937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en-GB" sz="24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H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" name="Google Shape;166;p19"/>
            <p:cNvSpPr txBox="1"/>
            <p:nvPr/>
          </p:nvSpPr>
          <p:spPr>
            <a:xfrm>
              <a:off x="3674916" y="1438824"/>
              <a:ext cx="529937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en-GB"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H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" name="Google Shape;167;p19"/>
            <p:cNvSpPr txBox="1"/>
            <p:nvPr/>
          </p:nvSpPr>
          <p:spPr>
            <a:xfrm>
              <a:off x="4759205" y="1427972"/>
              <a:ext cx="654630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en-GB"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OH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19"/>
            <p:cNvSpPr txBox="1"/>
            <p:nvPr/>
          </p:nvSpPr>
          <p:spPr>
            <a:xfrm>
              <a:off x="4038596" y="1452681"/>
              <a:ext cx="529937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en-GB"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C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" name="Google Shape;169;p19"/>
            <p:cNvSpPr txBox="1"/>
            <p:nvPr/>
          </p:nvSpPr>
          <p:spPr>
            <a:xfrm>
              <a:off x="4400548" y="1438824"/>
              <a:ext cx="529937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en-GB"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C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70" name="Google Shape;170;p19"/>
            <p:cNvCxnSpPr/>
            <p:nvPr/>
          </p:nvCxnSpPr>
          <p:spPr>
            <a:xfrm>
              <a:off x="4240530" y="1405919"/>
              <a:ext cx="0" cy="106680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71" name="Google Shape;171;p19"/>
            <p:cNvCxnSpPr/>
            <p:nvPr/>
          </p:nvCxnSpPr>
          <p:spPr>
            <a:xfrm>
              <a:off x="4231523" y="1807666"/>
              <a:ext cx="0" cy="106680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72" name="Google Shape;172;p19"/>
            <p:cNvCxnSpPr/>
            <p:nvPr/>
          </p:nvCxnSpPr>
          <p:spPr>
            <a:xfrm>
              <a:off x="4610100" y="1394489"/>
              <a:ext cx="0" cy="106680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73" name="Google Shape;173;p19"/>
            <p:cNvCxnSpPr/>
            <p:nvPr/>
          </p:nvCxnSpPr>
          <p:spPr>
            <a:xfrm>
              <a:off x="4601093" y="1796236"/>
              <a:ext cx="0" cy="106680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74" name="Google Shape;174;p19"/>
            <p:cNvCxnSpPr/>
            <p:nvPr/>
          </p:nvCxnSpPr>
          <p:spPr>
            <a:xfrm>
              <a:off x="4015561" y="1655801"/>
              <a:ext cx="89366" cy="0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75" name="Google Shape;175;p19"/>
            <p:cNvCxnSpPr/>
            <p:nvPr/>
          </p:nvCxnSpPr>
          <p:spPr>
            <a:xfrm>
              <a:off x="4355865" y="1655801"/>
              <a:ext cx="89366" cy="0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76" name="Google Shape;176;p19"/>
            <p:cNvCxnSpPr/>
            <p:nvPr/>
          </p:nvCxnSpPr>
          <p:spPr>
            <a:xfrm>
              <a:off x="4689762" y="1646632"/>
              <a:ext cx="89366" cy="0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177" name="Google Shape;177;p19"/>
          <p:cNvGrpSpPr/>
          <p:nvPr/>
        </p:nvGrpSpPr>
        <p:grpSpPr>
          <a:xfrm>
            <a:off x="7339460" y="3705216"/>
            <a:ext cx="1789745" cy="1210015"/>
            <a:chOff x="7264304" y="949490"/>
            <a:chExt cx="1789745" cy="1210015"/>
          </a:xfrm>
        </p:grpSpPr>
        <p:grpSp>
          <p:nvGrpSpPr>
            <p:cNvPr id="178" name="Google Shape;178;p19"/>
            <p:cNvGrpSpPr/>
            <p:nvPr/>
          </p:nvGrpSpPr>
          <p:grpSpPr>
            <a:xfrm>
              <a:off x="7264304" y="949490"/>
              <a:ext cx="1751908" cy="1210015"/>
              <a:chOff x="3674916" y="1076358"/>
              <a:chExt cx="1751908" cy="1210015"/>
            </a:xfrm>
          </p:grpSpPr>
          <p:sp>
            <p:nvSpPr>
              <p:cNvPr id="179" name="Google Shape;179;p19"/>
              <p:cNvSpPr txBox="1"/>
              <p:nvPr/>
            </p:nvSpPr>
            <p:spPr>
              <a:xfrm>
                <a:off x="4060244" y="1076358"/>
                <a:ext cx="529937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en-GB"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H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0" name="Google Shape;180;p19"/>
              <p:cNvSpPr txBox="1"/>
              <p:nvPr/>
            </p:nvSpPr>
            <p:spPr>
              <a:xfrm>
                <a:off x="4048989" y="1824708"/>
                <a:ext cx="529937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en-GB"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H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1" name="Google Shape;181;p19"/>
              <p:cNvSpPr txBox="1"/>
              <p:nvPr/>
            </p:nvSpPr>
            <p:spPr>
              <a:xfrm>
                <a:off x="3674916" y="1438824"/>
                <a:ext cx="529937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en-GB"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H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2" name="Google Shape;182;p19"/>
              <p:cNvSpPr txBox="1"/>
              <p:nvPr/>
            </p:nvSpPr>
            <p:spPr>
              <a:xfrm>
                <a:off x="4772194" y="1770898"/>
                <a:ext cx="654630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en-GB"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OH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3" name="Google Shape;183;p19"/>
              <p:cNvSpPr txBox="1"/>
              <p:nvPr/>
            </p:nvSpPr>
            <p:spPr>
              <a:xfrm>
                <a:off x="4038596" y="1452681"/>
                <a:ext cx="529937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en-GB"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C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4" name="Google Shape;184;p19"/>
              <p:cNvSpPr txBox="1"/>
              <p:nvPr/>
            </p:nvSpPr>
            <p:spPr>
              <a:xfrm>
                <a:off x="4400548" y="1438824"/>
                <a:ext cx="529937" cy="4616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2400"/>
                  <a:buFont typeface="Arial"/>
                  <a:buNone/>
                </a:pPr>
                <a:r>
                  <a:rPr lang="en-GB" sz="2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C</a:t>
                </a:r>
                <a:endPara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185" name="Google Shape;185;p19"/>
              <p:cNvCxnSpPr/>
              <p:nvPr/>
            </p:nvCxnSpPr>
            <p:spPr>
              <a:xfrm>
                <a:off x="4240530" y="1405919"/>
                <a:ext cx="0" cy="106680"/>
              </a:xfrm>
              <a:prstGeom prst="straightConnector1">
                <a:avLst/>
              </a:prstGeom>
              <a:noFill/>
              <a:ln w="254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86" name="Google Shape;186;p19"/>
              <p:cNvCxnSpPr/>
              <p:nvPr/>
            </p:nvCxnSpPr>
            <p:spPr>
              <a:xfrm>
                <a:off x="4231523" y="1807666"/>
                <a:ext cx="0" cy="106680"/>
              </a:xfrm>
              <a:prstGeom prst="straightConnector1">
                <a:avLst/>
              </a:prstGeom>
              <a:noFill/>
              <a:ln w="254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87" name="Google Shape;187;p19"/>
              <p:cNvCxnSpPr/>
              <p:nvPr/>
            </p:nvCxnSpPr>
            <p:spPr>
              <a:xfrm>
                <a:off x="4015561" y="1655801"/>
                <a:ext cx="89366" cy="0"/>
              </a:xfrm>
              <a:prstGeom prst="straightConnector1">
                <a:avLst/>
              </a:prstGeom>
              <a:noFill/>
              <a:ln w="254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88" name="Google Shape;188;p19"/>
              <p:cNvCxnSpPr/>
              <p:nvPr/>
            </p:nvCxnSpPr>
            <p:spPr>
              <a:xfrm>
                <a:off x="4355865" y="1655801"/>
                <a:ext cx="89366" cy="0"/>
              </a:xfrm>
              <a:prstGeom prst="straightConnector1">
                <a:avLst/>
              </a:prstGeom>
              <a:noFill/>
              <a:ln w="254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cxnSp>
            <p:nvCxnSpPr>
              <p:cNvPr id="189" name="Google Shape;189;p19"/>
              <p:cNvCxnSpPr/>
              <p:nvPr/>
            </p:nvCxnSpPr>
            <p:spPr>
              <a:xfrm rot="10800000" flipH="1">
                <a:off x="4728809" y="1495443"/>
                <a:ext cx="169906" cy="134033"/>
              </a:xfrm>
              <a:prstGeom prst="straightConnector1">
                <a:avLst/>
              </a:prstGeom>
              <a:noFill/>
              <a:ln w="25400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</p:grpSp>
        <p:sp>
          <p:nvSpPr>
            <p:cNvPr id="190" name="Google Shape;190;p19"/>
            <p:cNvSpPr txBox="1"/>
            <p:nvPr/>
          </p:nvSpPr>
          <p:spPr>
            <a:xfrm>
              <a:off x="8399419" y="1048572"/>
              <a:ext cx="654630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400"/>
                <a:buFont typeface="Arial"/>
                <a:buNone/>
              </a:pPr>
              <a:r>
                <a:rPr lang="en-GB" sz="2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O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91" name="Google Shape;191;p19"/>
            <p:cNvCxnSpPr/>
            <p:nvPr/>
          </p:nvCxnSpPr>
          <p:spPr>
            <a:xfrm rot="10800000" flipH="1">
              <a:off x="8292362" y="1312230"/>
              <a:ext cx="169906" cy="134033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92" name="Google Shape;192;p19"/>
            <p:cNvCxnSpPr/>
            <p:nvPr/>
          </p:nvCxnSpPr>
          <p:spPr>
            <a:xfrm>
              <a:off x="8315978" y="1611736"/>
              <a:ext cx="186568" cy="130509"/>
            </a:xfrm>
            <a:prstGeom prst="straightConnector1">
              <a:avLst/>
            </a:prstGeom>
            <a:noFill/>
            <a:ln w="25400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cxnSp>
        <p:nvCxnSpPr>
          <p:cNvPr id="193" name="Google Shape;193;p19"/>
          <p:cNvCxnSpPr>
            <a:stCxn id="167" idx="3"/>
          </p:cNvCxnSpPr>
          <p:nvPr/>
        </p:nvCxnSpPr>
        <p:spPr>
          <a:xfrm rot="10800000" flipH="1">
            <a:off x="4682144" y="4310789"/>
            <a:ext cx="2532900" cy="12300"/>
          </a:xfrm>
          <a:prstGeom prst="straightConnector1">
            <a:avLst/>
          </a:prstGeom>
          <a:noFill/>
          <a:ln w="15875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194" name="Google Shape;194;p19"/>
          <p:cNvSpPr txBox="1"/>
          <p:nvPr/>
        </p:nvSpPr>
        <p:spPr>
          <a:xfrm>
            <a:off x="4511912" y="3672221"/>
            <a:ext cx="2877711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potassium dichromate (VI)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dilute sulfuric acid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5" name="Google Shape;195;p19"/>
          <p:cNvSpPr txBox="1"/>
          <p:nvPr/>
        </p:nvSpPr>
        <p:spPr>
          <a:xfrm>
            <a:off x="5654318" y="4347985"/>
            <a:ext cx="723275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heat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19"/>
          <p:cNvSpPr txBox="1"/>
          <p:nvPr/>
        </p:nvSpPr>
        <p:spPr>
          <a:xfrm>
            <a:off x="3122879" y="4969110"/>
            <a:ext cx="941284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ethanol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Google Shape;197;p19"/>
          <p:cNvSpPr txBox="1"/>
          <p:nvPr/>
        </p:nvSpPr>
        <p:spPr>
          <a:xfrm>
            <a:off x="7410601" y="4983791"/>
            <a:ext cx="156966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ethanoic acid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1106</Words>
  <Application>Microsoft Office PowerPoint</Application>
  <PresentationFormat>Widescreen</PresentationFormat>
  <Paragraphs>166</Paragraphs>
  <Slides>17</Slides>
  <Notes>17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docs-Calibri</vt:lpstr>
      <vt:lpstr>Arial Narrow</vt:lpstr>
      <vt:lpstr>Office Theme</vt:lpstr>
      <vt:lpstr>Science</vt:lpstr>
      <vt:lpstr>In this lesson, we will:</vt:lpstr>
      <vt:lpstr>Introduction to reflux</vt:lpstr>
      <vt:lpstr>Introduction to reflux</vt:lpstr>
      <vt:lpstr>Reflux equipment</vt:lpstr>
      <vt:lpstr>Activity 1 – Reflux demonstration</vt:lpstr>
      <vt:lpstr>Reflux theory – Task 1</vt:lpstr>
      <vt:lpstr>Reflux theory – Answer</vt:lpstr>
      <vt:lpstr>Oxidation – Task 2</vt:lpstr>
      <vt:lpstr>Oxidation – Answers</vt:lpstr>
      <vt:lpstr>Reflux in industry</vt:lpstr>
      <vt:lpstr>Reflux in industry – Suggested answers</vt:lpstr>
      <vt:lpstr>Troubleshooting reflux</vt:lpstr>
      <vt:lpstr>Troubleshooting reflux</vt:lpstr>
      <vt:lpstr>Plenary</vt:lpstr>
      <vt:lpstr>In this lesson, we have:</vt:lpstr>
      <vt:lpstr>Consolidation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modified xsi:type="dcterms:W3CDTF">2025-04-01T17:50:19Z</dcterms:modified>
</cp:coreProperties>
</file>