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1.xml" ContentType="application/vnd.openxmlformats-officedocument.theme+xml"/>
  <Override PartName="/ppt/authors.xml" ContentType="application/vnd.ms-powerpoint.authors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57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12192000" cy="6858000"/>
  <p:notesSz cx="6858000" cy="9144000"/>
  <p:embeddedFontLst>
    <p:embeddedFont>
      <p:font typeface="Arial Narrow" panose="020B060602020203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8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GB" dirty="0"/>
              <a:t>Image © </a:t>
            </a:r>
            <a:r>
              <a:rPr lang="en-GB" b="0" i="0" dirty="0">
                <a:solidFill>
                  <a:srgbClr val="000000"/>
                </a:solidFill>
                <a:effectLst/>
                <a:latin typeface="docs-Calibri"/>
              </a:rPr>
              <a:t>Shutterstock/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docs-Calibri"/>
              </a:rPr>
              <a:t>BalanceFormCreative</a:t>
            </a:r>
            <a:endParaRPr lang="en-GB"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GB" dirty="0"/>
              <a:t>Image © </a:t>
            </a:r>
            <a:r>
              <a:rPr lang="en-GB" b="0" i="0" dirty="0">
                <a:solidFill>
                  <a:srgbClr val="000000"/>
                </a:solidFill>
                <a:effectLst/>
                <a:latin typeface="docs-Calibri"/>
              </a:rPr>
              <a:t>Shutterstock/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docs-Calibri"/>
              </a:rPr>
              <a:t>BalanceFormCreative</a:t>
            </a:r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GB" dirty="0"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dirty="0"/>
              <a:t>Image © </a:t>
            </a:r>
            <a:r>
              <a:rPr lang="en-GB" b="0" i="0" dirty="0">
                <a:solidFill>
                  <a:srgbClr val="000000"/>
                </a:solidFill>
                <a:effectLst/>
                <a:latin typeface="docs-Calibri"/>
              </a:rPr>
              <a:t>Shutterstock/</a:t>
            </a:r>
            <a:r>
              <a:rPr lang="en-GB" dirty="0">
                <a:sym typeface="Arial"/>
              </a:rPr>
              <a:t>Alexey </a:t>
            </a:r>
            <a:r>
              <a:rPr lang="en-GB" dirty="0" err="1">
                <a:sym typeface="Arial"/>
              </a:rPr>
              <a:t>Rezvykh</a:t>
            </a:r>
            <a:endParaRPr dirty="0">
              <a:sym typeface="Arial"/>
            </a:endParaRPr>
          </a:p>
        </p:txBody>
      </p:sp>
      <p:sp>
        <p:nvSpPr>
          <p:cNvPr id="137" name="Google Shape;13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6" name="Google Shape;14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GB" dirty="0"/>
          </a:p>
        </p:txBody>
      </p:sp>
      <p:sp>
        <p:nvSpPr>
          <p:cNvPr id="155" name="Google Shape;1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oup of women in a lab&#10;&#10;Description automatically generated">
            <a:extLst>
              <a:ext uri="{FF2B5EF4-FFF2-40B4-BE49-F238E27FC236}">
                <a16:creationId xmlns:a16="http://schemas.microsoft.com/office/drawing/2014/main" id="{61D7B68E-AF1E-0D1D-4DB6-CB513320E7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12192000" cy="3835106"/>
          </a:xfrm>
          <a:prstGeom prst="rect">
            <a:avLst/>
          </a:prstGeom>
        </p:spPr>
      </p:pic>
      <p:pic>
        <p:nvPicPr>
          <p:cNvPr id="10" name="Google Shape;10;p2" descr="A picture containing screenshot, design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6916"/>
            <a:ext cx="12192000" cy="46210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892944"/>
            <a:ext cx="1811434" cy="18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6096000" y="310537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466318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4" name="Google Shape;14;p2" descr="A picture containing screenshot, graphics, pattern, circle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90175"/>
            <a:ext cx="2049637" cy="86048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  <a:defRPr sz="5200" b="1">
                <a:solidFill>
                  <a:srgbClr val="46631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2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CB42F7-1DC4-3CEF-1E2B-A4A86BAE3D0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5" y="2289649"/>
            <a:ext cx="757547" cy="95332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30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 dirty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March 2025</a:t>
            </a:r>
            <a:endParaRPr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6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December 2024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6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  <a:defRPr sz="5200" b="1">
                <a:solidFill>
                  <a:srgbClr val="46631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44" name="Google Shape;44;p6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December 2024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7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December 2024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>
            <a:spLocks noGrp="1"/>
          </p:cNvSpPr>
          <p:nvPr>
            <p:ph type="media" idx="3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8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8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8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8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December 2024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2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>
            <a:spLocks noGrp="1"/>
          </p:cNvSpPr>
          <p:nvPr>
            <p:ph type="media" idx="3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>
            <a:spLocks noGrp="1"/>
          </p:cNvSpPr>
          <p:nvPr>
            <p:ph type="body" idx="1"/>
          </p:nvPr>
        </p:nvSpPr>
        <p:spPr>
          <a:xfrm>
            <a:off x="6096000" y="3105374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Health &amp; Science</a:t>
            </a:r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5200"/>
              <a:buFont typeface="Arial"/>
              <a:buNone/>
            </a:pPr>
            <a:r>
              <a:rPr lang="en-GB"/>
              <a:t>Science</a:t>
            </a: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subTitle" idx="2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Topic: Refluxing</a:t>
            </a:r>
            <a:endParaRPr/>
          </a:p>
        </p:txBody>
      </p:sp>
      <p:sp>
        <p:nvSpPr>
          <p:cNvPr id="87" name="Google Shape;87;p11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Lesson 2: Refluxing practical </a:t>
            </a:r>
            <a:endParaRPr/>
          </a:p>
        </p:txBody>
      </p:sp>
      <p:sp>
        <p:nvSpPr>
          <p:cNvPr id="88" name="Google Shape;88;p11"/>
          <p:cNvSpPr txBox="1"/>
          <p:nvPr/>
        </p:nvSpPr>
        <p:spPr>
          <a:xfrm>
            <a:off x="6062133" y="6604000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1"/>
          <p:cNvSpPr txBox="1"/>
          <p:nvPr/>
        </p:nvSpPr>
        <p:spPr>
          <a:xfrm>
            <a:off x="6581422" y="6389511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lesson, we will:</a:t>
            </a:r>
            <a:endParaRPr/>
          </a:p>
        </p:txBody>
      </p:sp>
      <p:sp>
        <p:nvSpPr>
          <p:cNvPr id="95" name="Google Shape;9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u="none" strike="noStrik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the use and application of glassware, thermometers, and balances when undertaking scientific techniques</a:t>
            </a:r>
            <a:endParaRPr sz="23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dirty="0">
                <a:solidFill>
                  <a:schemeClr val="dk1"/>
                </a:solidFill>
              </a:rPr>
              <a:t>Identify the appropriate equipment and explain the correct setup for a reflux reaction</a:t>
            </a:r>
            <a:endParaRPr sz="23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dirty="0">
                <a:solidFill>
                  <a:schemeClr val="dk1"/>
                </a:solidFill>
              </a:rPr>
              <a:t>Demonstrate practical technical competence in the use of equipment when performing a reflux</a:t>
            </a:r>
            <a:endParaRPr sz="23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u="none" strike="noStrik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Safely perform a reflux using appropriate personal protective equipment (PPE)</a:t>
            </a:r>
            <a:endParaRPr sz="2300" u="none" strike="noStrike" dirty="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2"/>
          </p:nvPr>
        </p:nvSpPr>
        <p:spPr>
          <a:xfrm>
            <a:off x="7530353" y="1690688"/>
            <a:ext cx="3823447" cy="4486275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chemeClr val="dk1"/>
                </a:solidFill>
              </a:rPr>
              <a:t>Skills: </a:t>
            </a: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S1.73</a:t>
            </a:r>
            <a:r>
              <a:rPr lang="en-GB" sz="1400" dirty="0"/>
              <a:t> Apply scientific knowledge when undertaking scientific techniques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S1.79</a:t>
            </a:r>
            <a:r>
              <a:rPr lang="en-GB" sz="1400" dirty="0"/>
              <a:t> Use the following practical scientific techniques to prepare, isolate and separate materials: Refluxing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S1.84</a:t>
            </a:r>
            <a:r>
              <a:rPr lang="en-GB" sz="1400" dirty="0"/>
              <a:t> Select appropriate equipment to complete practical scientific techniques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S1.85</a:t>
            </a:r>
            <a:r>
              <a:rPr lang="en-GB" sz="1400" dirty="0"/>
              <a:t> Demonstrate practical technical competence in the use of equipment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b="1"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General competencies:</a:t>
            </a:r>
            <a:endParaRPr sz="1400"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>
                <a:solidFill>
                  <a:schemeClr val="dk1"/>
                </a:solidFill>
              </a:rPr>
              <a:t>English: 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GEC2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Present information and ideas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GEC4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Summarise information/ideas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/>
              <a:t>Maths: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GMC1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Measuring with precision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GMC10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Optimising work processes</a:t>
            </a:r>
            <a:endParaRPr dirty="0"/>
          </a:p>
        </p:txBody>
      </p:sp>
      <p:sp>
        <p:nvSpPr>
          <p:cNvPr id="97" name="Google Shape;97;p12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2: Refluxing practical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/>
              <a:t>Error spotting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4E1B1-668A-D677-74E5-2301BF0BB3ED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GB" dirty="0"/>
              <a:t>Lesson 2: Refluxing practical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4B7CD8-4459-D591-09F5-2EDC8D111036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>
            <a:normAutofit fontScale="55000" lnSpcReduction="20000"/>
          </a:bodyPr>
          <a:lstStyle/>
          <a:p>
            <a:endParaRPr lang="en-GB"/>
          </a:p>
        </p:txBody>
      </p:sp>
      <p:sp>
        <p:nvSpPr>
          <p:cNvPr id="105" name="Google Shape;105;p1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 w="952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sz="1400" b="1" i="0" u="none" strike="noStrike" cap="none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" name="Google Shape;105;p13">
            <a:extLst>
              <a:ext uri="{FF2B5EF4-FFF2-40B4-BE49-F238E27FC236}">
                <a16:creationId xmlns:a16="http://schemas.microsoft.com/office/drawing/2014/main" id="{82584D37-72F8-74D6-45EE-1E8F74698C29}"/>
              </a:ext>
            </a:extLst>
          </p:cNvPr>
          <p:cNvSpPr txBox="1">
            <a:spLocks/>
          </p:cNvSpPr>
          <p:nvPr/>
        </p:nvSpPr>
        <p:spPr>
          <a:xfrm>
            <a:off x="838201" y="1712686"/>
            <a:ext cx="4849368" cy="4029746"/>
          </a:xfrm>
          <a:prstGeom prst="rect">
            <a:avLst/>
          </a:prstGeom>
          <a:solidFill>
            <a:srgbClr val="E2EEBE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466318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6200" indent="0">
              <a:buSzPts val="2400"/>
              <a:buNone/>
            </a:pPr>
            <a:r>
              <a:rPr lang="en-US" dirty="0"/>
              <a:t>Your teacher will show you a demonstration reflux setup to evaluate. Work through the following questions:</a:t>
            </a:r>
          </a:p>
          <a:p>
            <a:pPr marL="419100">
              <a:buSzPts val="2400"/>
            </a:pPr>
            <a:r>
              <a:rPr lang="en-US" dirty="0"/>
              <a:t>Study the reflux equipment setup.</a:t>
            </a:r>
          </a:p>
          <a:p>
            <a:pPr marL="419100">
              <a:buSzPts val="2400"/>
            </a:pPr>
            <a:r>
              <a:rPr lang="en-US" dirty="0"/>
              <a:t>Identify and correct any errors.</a:t>
            </a:r>
          </a:p>
          <a:p>
            <a:pPr marL="419100">
              <a:buSzPts val="2400"/>
            </a:pPr>
            <a:r>
              <a:rPr lang="en-US" dirty="0"/>
              <a:t>Explain any consequent issues they might cause</a:t>
            </a:r>
          </a:p>
          <a:p>
            <a:pPr marL="419100">
              <a:buSzPts val="2400"/>
            </a:pPr>
            <a:r>
              <a:rPr lang="en-US" dirty="0"/>
              <a:t>Be prepared to share with the class.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F12896-4FC2-8D4D-2188-E360A5EC0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05356" y="1911411"/>
            <a:ext cx="5448443" cy="36322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>
            <a:off x="839788" y="1728216"/>
            <a:ext cx="10261028" cy="4704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 dirty="0"/>
              <a:t>Option 1: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dirty="0"/>
              <a:t>You are going to perform a reflux to produce </a:t>
            </a:r>
            <a:r>
              <a:rPr lang="en-GB" dirty="0">
                <a:solidFill>
                  <a:schemeClr val="dk1"/>
                </a:solidFill>
              </a:rPr>
              <a:t>biodiesel by following the method provided.</a:t>
            </a:r>
            <a:br>
              <a:rPr lang="en-GB" dirty="0">
                <a:solidFill>
                  <a:schemeClr val="dk1"/>
                </a:solidFill>
              </a:rPr>
            </a:br>
            <a:endParaRPr lang="en-GB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 dirty="0">
                <a:solidFill>
                  <a:schemeClr val="dk1"/>
                </a:solidFill>
              </a:rPr>
              <a:t>Option 2: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2400"/>
              <a:buNone/>
            </a:pPr>
            <a:r>
              <a:rPr lang="en-US" dirty="0"/>
              <a:t>You are going to perform a reflux to </a:t>
            </a:r>
            <a:r>
              <a:rPr lang="en-US" dirty="0" err="1"/>
              <a:t>hydrolyse</a:t>
            </a:r>
            <a:r>
              <a:rPr lang="en-US" dirty="0"/>
              <a:t> an ester to produce a carboxylic acid by following the method provided.</a:t>
            </a:r>
            <a:br>
              <a:rPr lang="en-US" dirty="0"/>
            </a:br>
            <a:endParaRPr lang="en-US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 dirty="0">
                <a:solidFill>
                  <a:schemeClr val="dk1"/>
                </a:solidFill>
              </a:rPr>
              <a:t>Option 3: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ts val="2400"/>
              <a:buNone/>
            </a:pPr>
            <a:r>
              <a:rPr lang="en-US" dirty="0"/>
              <a:t>You are going to perform a microscale reflux by following the method provided.</a:t>
            </a:r>
            <a:endParaRPr dirty="0"/>
          </a:p>
        </p:txBody>
      </p:sp>
      <p:sp>
        <p:nvSpPr>
          <p:cNvPr id="112" name="Google Shape;112;p1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Activity 1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3" name="Google Shape;113;p14"/>
          <p:cNvSpPr txBox="1"/>
          <p:nvPr/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2: Refluxing practical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"/>
          <p:cNvSpPr txBox="1">
            <a:spLocks noGrp="1"/>
          </p:cNvSpPr>
          <p:nvPr>
            <p:ph type="title"/>
          </p:nvPr>
        </p:nvSpPr>
        <p:spPr>
          <a:xfrm>
            <a:off x="838200" y="345248"/>
            <a:ext cx="10515600" cy="804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</a:pPr>
            <a:r>
              <a:rPr lang="en-GB" dirty="0"/>
              <a:t>Refluxing practical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dirty="0"/>
              <a:t>Plenary – Scenario-based question</a:t>
            </a:r>
            <a:endParaRPr dirty="0"/>
          </a:p>
        </p:txBody>
      </p:sp>
      <p:sp>
        <p:nvSpPr>
          <p:cNvPr id="140" name="Google Shape;140;p17"/>
          <p:cNvSpPr txBox="1">
            <a:spLocks noGrp="1"/>
          </p:cNvSpPr>
          <p:nvPr>
            <p:ph type="body" idx="1"/>
          </p:nvPr>
        </p:nvSpPr>
        <p:spPr>
          <a:xfrm>
            <a:off x="514004" y="1582439"/>
            <a:ext cx="806377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dirty="0"/>
              <a:t>A chemical plant produces compound X in a batch process using an esterification reaction between an alcohol and an acid, and reflux is used in its synthesis. In a recent batch, they noticed a decrease in product yield and on investigation the production team recognised the decrease was due to an issue in the reflux step. </a:t>
            </a:r>
            <a:endParaRPr dirty="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dirty="0"/>
              <a:t>Suggest two potential reasons for this decrease in product yield. Explain any changes/modifications </a:t>
            </a:r>
            <a:br>
              <a:rPr lang="en-GB" dirty="0"/>
            </a:br>
            <a:r>
              <a:rPr lang="en-GB" dirty="0"/>
              <a:t>to the setup that might be necessary and how they would improve the efficiency of the reflux process.</a:t>
            </a:r>
            <a:endParaRPr dirty="0"/>
          </a:p>
        </p:txBody>
      </p:sp>
      <p:sp>
        <p:nvSpPr>
          <p:cNvPr id="141" name="Google Shape;141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2: Refluxing practical</a:t>
            </a:r>
            <a:endParaRPr/>
          </a:p>
        </p:txBody>
      </p:sp>
      <p:sp>
        <p:nvSpPr>
          <p:cNvPr id="142" name="Google Shape;142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sz="1400" b="1" i="0" u="none" strike="noStrike" cap="none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572C86-0917-A49B-FFD3-70F8DA6C1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3270" y="1562333"/>
            <a:ext cx="2999867" cy="4499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lesson, we have:</a:t>
            </a:r>
            <a:endParaRPr/>
          </a:p>
        </p:txBody>
      </p:sp>
      <p:sp>
        <p:nvSpPr>
          <p:cNvPr id="149" name="Google Shape;149;p18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Lesson 2: Refluxing practical</a:t>
            </a:r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body" idx="2"/>
          </p:nvPr>
        </p:nvSpPr>
        <p:spPr>
          <a:xfrm>
            <a:off x="7530353" y="1581912"/>
            <a:ext cx="3823447" cy="4595051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chemeClr val="dk1"/>
                </a:solidFill>
              </a:rPr>
              <a:t>Skills: </a:t>
            </a: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S1.73</a:t>
            </a:r>
            <a:r>
              <a:rPr lang="en-GB" sz="1400" dirty="0"/>
              <a:t> Apply scientific knowledge when undertaking scientific techniques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S1.79</a:t>
            </a:r>
            <a:r>
              <a:rPr lang="en-GB" sz="1400" dirty="0"/>
              <a:t> Use the following practical scientific techniques to prepare, isolate and separate materials: Refluxing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S1.84</a:t>
            </a:r>
            <a:r>
              <a:rPr lang="en-GB" sz="1400" dirty="0"/>
              <a:t> Select appropriate equipment to complete practical scientific techniques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S1.85</a:t>
            </a:r>
            <a:r>
              <a:rPr lang="en-GB" sz="1400" dirty="0"/>
              <a:t> Demonstrate practical technical competence in the use of equipment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b="1"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/>
              <a:t>General competencies:</a:t>
            </a:r>
            <a:endParaRPr sz="1400"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>
                <a:solidFill>
                  <a:schemeClr val="dk1"/>
                </a:solidFill>
              </a:rPr>
              <a:t>English: 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GEC2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Present information and ideas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GEC4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Summarise information/ideas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dirty="0"/>
              <a:t>Maths: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GMC1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Measuring with precision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GMC10</a:t>
            </a:r>
            <a:r>
              <a:rPr lang="en-GB" sz="14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Optimising work processes</a:t>
            </a:r>
            <a:endParaRPr dirty="0"/>
          </a:p>
        </p:txBody>
      </p:sp>
      <p:sp>
        <p:nvSpPr>
          <p:cNvPr id="152" name="Google Shape;152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u="none" strike="noStrik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Explained the use and application of glassware, thermometers, and balances when undertaking scientific techniques</a:t>
            </a:r>
            <a:endParaRPr sz="23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dirty="0">
                <a:solidFill>
                  <a:schemeClr val="dk1"/>
                </a:solidFill>
              </a:rPr>
              <a:t>Identified the appropriate equipment and explain the correct setup for a reflux reaction</a:t>
            </a:r>
            <a:endParaRPr sz="23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dirty="0">
                <a:solidFill>
                  <a:schemeClr val="dk1"/>
                </a:solidFill>
              </a:rPr>
              <a:t>Demonstrated practical technical competence in the use of equipment when performing a reflux</a:t>
            </a:r>
            <a:endParaRPr sz="2300" dirty="0"/>
          </a:p>
          <a:p>
            <a:pPr marL="28575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300" u="none" strike="noStrik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Safely performed a reflux using appropriate personal protective equipment (PPE)</a:t>
            </a:r>
            <a:endParaRPr sz="2300" u="none" strike="noStrike" dirty="0">
              <a:solidFill>
                <a:schemeClr val="dk1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Consolidation</a:t>
            </a:r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21118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953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You are tasked with improving the environmental impact of a reflux process for a large-scale chemical production plant. </a:t>
            </a:r>
            <a:endParaRPr dirty="0"/>
          </a:p>
          <a:p>
            <a:pPr marL="1524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4953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Identify three factors that impact the sustainability and environmental impact of a reflux reaction.</a:t>
            </a:r>
            <a:endParaRPr dirty="0"/>
          </a:p>
          <a:p>
            <a:pPr marL="1524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4953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Suggest one improvement for each factor that could improve the process’s environmental footprint. </a:t>
            </a:r>
            <a:endParaRPr dirty="0"/>
          </a:p>
        </p:txBody>
      </p:sp>
      <p:sp>
        <p:nvSpPr>
          <p:cNvPr id="159" name="Google Shape;159;p1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Consolidation</a:t>
            </a:r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rPr>
              <a:t>Lesson 2: Refluxing practical</a:t>
            </a:r>
            <a:endParaRPr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3A17416-E582-D70A-B31C-BFBD30962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29985" y="2091185"/>
            <a:ext cx="3151118" cy="3151118"/>
            <a:chOff x="7729985" y="2091185"/>
            <a:chExt cx="3151118" cy="315111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17F0D06-6872-3142-BD7C-BEC832CD85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7729985" y="2091185"/>
              <a:ext cx="3151118" cy="315111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E2EEB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8F7B8B7-F92F-E99B-4331-86FAD2E5D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573615" y="2745661"/>
              <a:ext cx="1463857" cy="184216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D11669-AD27-4ADA-95ED-417510CF10AF}"/>
</file>

<file path=customXml/itemProps2.xml><?xml version="1.0" encoding="utf-8"?>
<ds:datastoreItem xmlns:ds="http://schemas.openxmlformats.org/officeDocument/2006/customXml" ds:itemID="{C5D8AE01-5949-441B-88B5-EA1DB742D4EE}"/>
</file>

<file path=customXml/itemProps3.xml><?xml version="1.0" encoding="utf-8"?>
<ds:datastoreItem xmlns:ds="http://schemas.openxmlformats.org/officeDocument/2006/customXml" ds:itemID="{AF7C6AE8-2884-4885-AE35-34130A4CEF8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590</Words>
  <Application>Microsoft Office PowerPoint</Application>
  <PresentationFormat>Widescreen</PresentationFormat>
  <Paragraphs>77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Arial Narrow</vt:lpstr>
      <vt:lpstr>docs-Calibri</vt:lpstr>
      <vt:lpstr>Office Theme</vt:lpstr>
      <vt:lpstr>Science</vt:lpstr>
      <vt:lpstr>In this lesson, we will:</vt:lpstr>
      <vt:lpstr>Error spotting</vt:lpstr>
      <vt:lpstr>Refluxing practical</vt:lpstr>
      <vt:lpstr>Plenary – Scenario-based question</vt:lpstr>
      <vt:lpstr>In this lesson, we have: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2025-04-01T17:14:21Z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