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0.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embeddedFontLst>
    <p:embeddedFont>
      <p:font typeface="Arial Narrow" panose="020B0606020202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62">
          <p15:clr>
            <a:srgbClr val="A4A3A4"/>
          </p15:clr>
        </p15:guide>
        <p15:guide id="2" pos="5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1162"/>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bbc.co.uk/news/articles/c049yvrd5qxo"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Image © </a:t>
            </a:r>
            <a:r>
              <a:rPr lang="en-GB" b="0" i="0">
                <a:solidFill>
                  <a:srgbClr val="000000"/>
                </a:solidFill>
                <a:latin typeface="Calibri"/>
                <a:ea typeface="Calibri"/>
                <a:cs typeface="Calibri"/>
                <a:sym typeface="Calibri"/>
              </a:rPr>
              <a:t>Shutterstock/CrizzyStudio</a:t>
            </a:r>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Unsplash/Lloyd Kearney</a:t>
            </a:r>
            <a:endParaRPr/>
          </a:p>
        </p:txBody>
      </p:sp>
      <p:sp>
        <p:nvSpPr>
          <p:cNvPr id="190" name="Google Shape;1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Unsplash/Eric Wang</a:t>
            </a:r>
            <a:endParaRPr/>
          </a:p>
        </p:txBody>
      </p:sp>
      <p:sp>
        <p:nvSpPr>
          <p:cNvPr id="247" name="Google Shape;2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Unsplash/the blowup</a:t>
            </a:r>
            <a:endParaRPr/>
          </a:p>
        </p:txBody>
      </p:sp>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Link in QR code - https://www.gov.uk/government/publications/how-to-read-a-title-register-and-title-plan/how-to-read-a-title-register</a:t>
            </a:r>
            <a:endParaRPr/>
          </a:p>
        </p:txBody>
      </p:sp>
      <p:sp>
        <p:nvSpPr>
          <p:cNvPr id="281" name="Google Shape;2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Unsplash/Alexander Andrews</a:t>
            </a: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Shutterstock/JessicaGirvan</a:t>
            </a: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 © </a:t>
            </a:r>
            <a:r>
              <a:rPr lang="en-GB" dirty="0" err="1"/>
              <a:t>Pexels</a:t>
            </a:r>
            <a:r>
              <a:rPr lang="en-GB" dirty="0"/>
              <a:t>/</a:t>
            </a:r>
            <a:r>
              <a:rPr lang="en-GB" dirty="0" err="1"/>
              <a:t>BrettJordan</a:t>
            </a:r>
            <a:endParaRPr dirty="0"/>
          </a:p>
        </p:txBody>
      </p:sp>
      <p:sp>
        <p:nvSpPr>
          <p:cNvPr id="514" name="Google Shape;51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0D0D0D"/>
                </a:solidFill>
                <a:latin typeface="Arial"/>
                <a:ea typeface="Arial"/>
                <a:cs typeface="Arial"/>
                <a:sym typeface="Arial"/>
              </a:rPr>
              <a:t>BBC report on Grenfell: </a:t>
            </a:r>
            <a:r>
              <a:rPr lang="en-GB" u="sng">
                <a:solidFill>
                  <a:schemeClr val="hlink"/>
                </a:solidFill>
                <a:latin typeface="Arial"/>
                <a:ea typeface="Arial"/>
                <a:cs typeface="Arial"/>
                <a:sym typeface="Arial"/>
                <a:hlinkClick r:id="rId3"/>
              </a:rPr>
              <a:t>www.bbc.co.uk/news/articles/c049yvrd5qxo</a:t>
            </a:r>
            <a:endParaRPr/>
          </a:p>
        </p:txBody>
      </p:sp>
      <p:sp>
        <p:nvSpPr>
          <p:cNvPr id="532" name="Google Shape;53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HM Land Registry</a:t>
            </a: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Shutterstock/arfa adam</a:t>
            </a: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2" descr="A person signing a contract agreement with the signature being witnessed by another person"/>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0" y="0"/>
            <a:ext cx="12192475" cy="3505530"/>
          </a:xfrm>
          <a:prstGeom prst="rect">
            <a:avLst/>
          </a:prstGeom>
          <a:noFill/>
          <a:ln>
            <a:noFill/>
          </a:ln>
        </p:spPr>
      </p:pic>
      <p:pic>
        <p:nvPicPr>
          <p:cNvPr id="14" name="Google Shape;14;p2"/>
          <p:cNvPicPr preferRelativeResize="0"/>
          <p:nvPr/>
        </p:nvPicPr>
        <p:blipFill rotWithShape="1">
          <a:blip r:embed="rId3">
            <a:alphaModFix/>
          </a:blip>
          <a:srcRect/>
          <a:stretch/>
        </p:blipFill>
        <p:spPr>
          <a:xfrm>
            <a:off x="-475" y="514392"/>
            <a:ext cx="12192000" cy="6343608"/>
          </a:xfrm>
          <a:prstGeom prst="rect">
            <a:avLst/>
          </a:prstGeom>
          <a:noFill/>
          <a:ln>
            <a:noFill/>
          </a:ln>
        </p:spPr>
      </p:pic>
      <p:pic>
        <p:nvPicPr>
          <p:cNvPr id="15" name="Google Shape;15;p2"/>
          <p:cNvPicPr preferRelativeResize="0"/>
          <p:nvPr/>
        </p:nvPicPr>
        <p:blipFill rotWithShape="1">
          <a:blip r:embed="rId4">
            <a:alphaModFix/>
          </a:blip>
          <a:srcRect/>
          <a:stretch/>
        </p:blipFill>
        <p:spPr>
          <a:xfrm>
            <a:off x="5190283" y="1702445"/>
            <a:ext cx="1811433" cy="1799998"/>
          </a:xfrm>
          <a:prstGeom prst="rect">
            <a:avLst/>
          </a:prstGeom>
          <a:noFill/>
          <a:ln>
            <a:noFill/>
          </a:ln>
        </p:spPr>
      </p:pic>
      <p:pic>
        <p:nvPicPr>
          <p:cNvPr id="16" name="Google Shape;16;p2" descr="A purple line art of a hammer and screwdriver&#10;&#10;Description automatically generated"/>
          <p:cNvPicPr preferRelativeResize="0"/>
          <p:nvPr/>
        </p:nvPicPr>
        <p:blipFill rotWithShape="1">
          <a:blip r:embed="rId5">
            <a:alphaModFix/>
          </a:blip>
          <a:srcRect/>
          <a:stretch/>
        </p:blipFill>
        <p:spPr>
          <a:xfrm>
            <a:off x="5607738" y="2124272"/>
            <a:ext cx="975575" cy="949577"/>
          </a:xfrm>
          <a:prstGeom prst="rect">
            <a:avLst/>
          </a:prstGeom>
          <a:noFill/>
          <a:ln>
            <a:noFill/>
          </a:ln>
        </p:spPr>
      </p:pic>
      <p:sp>
        <p:nvSpPr>
          <p:cNvPr id="17" name="Google Shape;17;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
        <p:nvSpPr>
          <p:cNvPr id="20" name="Google Shape;20;p2"/>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a:alphaModFix/>
          </a:blip>
          <a:srcRect/>
          <a:stretch/>
        </p:blipFill>
        <p:spPr>
          <a:xfrm>
            <a:off x="703163" y="2280625"/>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85"/>
        <p:cNvGrpSpPr/>
        <p:nvPr/>
      </p:nvGrpSpPr>
      <p:grpSpPr>
        <a:xfrm>
          <a:off x="0" y="0"/>
          <a:ext cx="0" cy="0"/>
          <a:chOff x="0" y="0"/>
          <a:chExt cx="0" cy="0"/>
        </a:xfrm>
      </p:grpSpPr>
      <p:pic>
        <p:nvPicPr>
          <p:cNvPr id="86" name="Google Shape;86;p11"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87" name="Google Shape;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body" idx="1"/>
          </p:nvPr>
        </p:nvSpPr>
        <p:spPr>
          <a:xfrm>
            <a:off x="838200"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body" idx="2"/>
          </p:nvPr>
        </p:nvSpPr>
        <p:spPr>
          <a:xfrm>
            <a:off x="6168046"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36"/>
        <p:cNvGrpSpPr/>
        <p:nvPr/>
      </p:nvGrpSpPr>
      <p:grpSpPr>
        <a:xfrm>
          <a:off x="0" y="0"/>
          <a:ext cx="0" cy="0"/>
          <a:chOff x="0" y="0"/>
          <a:chExt cx="0" cy="0"/>
        </a:xfrm>
      </p:grpSpPr>
      <p:sp>
        <p:nvSpPr>
          <p:cNvPr id="37" name="Google Shape;37;p5"/>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a:spLocks noGrp="1"/>
          </p:cNvSpPr>
          <p:nvPr>
            <p:ph type="pic" idx="2"/>
          </p:nvPr>
        </p:nvSpPr>
        <p:spPr>
          <a:xfrm>
            <a:off x="5183188" y="1284514"/>
            <a:ext cx="5762398" cy="4576536"/>
          </a:xfrm>
          <a:prstGeom prst="rect">
            <a:avLst/>
          </a:prstGeom>
          <a:noFill/>
          <a:ln>
            <a:noFill/>
          </a:ln>
        </p:spPr>
      </p:sp>
      <p:sp>
        <p:nvSpPr>
          <p:cNvPr id="40" name="Google Shape;40;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a:spLocks noGrp="1"/>
          </p:cNvSpPr>
          <p:nvPr>
            <p:ph type="pic" idx="3"/>
          </p:nvPr>
        </p:nvSpPr>
        <p:spPr>
          <a:xfrm>
            <a:off x="6989083" y="1825625"/>
            <a:ext cx="4364717" cy="4351338"/>
          </a:xfrm>
          <a:prstGeom prst="rect">
            <a:avLst/>
          </a:prstGeom>
          <a:noFill/>
          <a:ln>
            <a:noFill/>
          </a:ln>
        </p:spPr>
      </p:sp>
      <p:sp>
        <p:nvSpPr>
          <p:cNvPr id="55" name="Google Shape;55;p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8200" y="1825625"/>
            <a:ext cx="1051560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63"/>
        <p:cNvGrpSpPr/>
        <p:nvPr/>
      </p:nvGrpSpPr>
      <p:grpSpPr>
        <a:xfrm>
          <a:off x="0" y="0"/>
          <a:ext cx="0" cy="0"/>
          <a:chOff x="0" y="0"/>
          <a:chExt cx="0" cy="0"/>
        </a:xfrm>
      </p:grpSpPr>
      <p:sp>
        <p:nvSpPr>
          <p:cNvPr id="64" name="Google Shape;64;p9"/>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9"/>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p:nvPr/>
        </p:nvSpPr>
        <p:spPr>
          <a:xfrm>
            <a:off x="838200"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3" name="Google Shape;73;p9"/>
          <p:cNvSpPr/>
          <p:nvPr/>
        </p:nvSpPr>
        <p:spPr>
          <a:xfrm>
            <a:off x="4406175"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4" name="Google Shape;74;p9"/>
          <p:cNvSpPr/>
          <p:nvPr/>
        </p:nvSpPr>
        <p:spPr>
          <a:xfrm>
            <a:off x="7983254"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5" name="Google Shape;75;p9"/>
          <p:cNvSpPr/>
          <p:nvPr/>
        </p:nvSpPr>
        <p:spPr>
          <a:xfrm>
            <a:off x="2621445"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6" name="Google Shape;76;p9"/>
          <p:cNvSpPr/>
          <p:nvPr/>
        </p:nvSpPr>
        <p:spPr>
          <a:xfrm>
            <a:off x="6193974"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7" name="Google Shape;77;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78"/>
        <p:cNvGrpSpPr/>
        <p:nvPr/>
      </p:nvGrpSpPr>
      <p:grpSpPr>
        <a:xfrm>
          <a:off x="0" y="0"/>
          <a:ext cx="0" cy="0"/>
          <a:chOff x="0" y="0"/>
          <a:chExt cx="0" cy="0"/>
        </a:xfrm>
      </p:grpSpPr>
      <p:pic>
        <p:nvPicPr>
          <p:cNvPr id="79" name="Google Shape;79;p10"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80" name="Google Shape;8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bbc.co.uk/news/articles/c049yvrd5qxo"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2673"/>
              </a:buClr>
              <a:buSzPts val="5200"/>
              <a:buFont typeface="Arial"/>
              <a:buNone/>
            </a:pPr>
            <a:r>
              <a:rPr lang="en-GB"/>
              <a:t>Construction</a:t>
            </a:r>
            <a:endParaRPr/>
          </a:p>
        </p:txBody>
      </p:sp>
      <p:sp>
        <p:nvSpPr>
          <p:cNvPr id="113" name="Google Shape;113;p14"/>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Law and contracts in construction</a:t>
            </a:r>
            <a:endParaRPr/>
          </a:p>
        </p:txBody>
      </p:sp>
      <p:sp>
        <p:nvSpPr>
          <p:cNvPr id="114" name="Google Shape;114;p14"/>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p>
            <a:pPr marL="457200" lvl="0" indent="-228600" algn="r" rtl="0">
              <a:lnSpc>
                <a:spcPct val="108000"/>
              </a:lnSpc>
              <a:spcBef>
                <a:spcPts val="1000"/>
              </a:spcBef>
              <a:spcAft>
                <a:spcPts val="0"/>
              </a:spcAft>
              <a:buSzPts val="2000"/>
              <a:buNone/>
            </a:pPr>
            <a:r>
              <a:rPr lang="en-GB"/>
              <a:t>Route: Construction</a:t>
            </a:r>
            <a:endParaRPr/>
          </a:p>
          <a:p>
            <a:pPr marL="457200" lvl="0" indent="-228600" algn="r" rtl="0">
              <a:lnSpc>
                <a:spcPct val="108000"/>
              </a:lnSpc>
              <a:spcBef>
                <a:spcPts val="1000"/>
              </a:spcBef>
              <a:spcAft>
                <a:spcPts val="0"/>
              </a:spcAft>
              <a:buSzPts val="2000"/>
              <a:buNone/>
            </a:pPr>
            <a:endParaRPr/>
          </a:p>
        </p:txBody>
      </p:sp>
      <p:sp>
        <p:nvSpPr>
          <p:cNvPr id="115" name="Google Shape;115;p14"/>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2: Whose is it? How to check the Land Registry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838200" y="365125"/>
            <a:ext cx="1121427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3600"/>
              <a:t>HM Land Registry, freehold and leasehold property</a:t>
            </a:r>
            <a:endParaRPr sz="3600"/>
          </a:p>
        </p:txBody>
      </p:sp>
      <p:sp>
        <p:nvSpPr>
          <p:cNvPr id="193" name="Google Shape;193;p23"/>
          <p:cNvSpPr txBox="1">
            <a:spLocks noGrp="1"/>
          </p:cNvSpPr>
          <p:nvPr>
            <p:ph type="body" idx="1"/>
          </p:nvPr>
        </p:nvSpPr>
        <p:spPr>
          <a:xfrm>
            <a:off x="4851778" y="1872343"/>
            <a:ext cx="6636731" cy="4197351"/>
          </a:xfrm>
          <a:prstGeom prst="rect">
            <a:avLst/>
          </a:prstGeom>
          <a:solidFill>
            <a:schemeClr val="lt1"/>
          </a:solidFill>
          <a:ln>
            <a:noFill/>
          </a:ln>
        </p:spPr>
        <p:txBody>
          <a:bodyPr spcFirstLastPara="1" wrap="square" lIns="180000" tIns="180000" rIns="180000" bIns="180000" anchor="t" anchorCtr="0">
            <a:normAutofit/>
          </a:bodyPr>
          <a:lstStyle/>
          <a:p>
            <a:pPr marL="598171" lvl="0" indent="-457200" algn="l" rtl="0">
              <a:lnSpc>
                <a:spcPct val="108000"/>
              </a:lnSpc>
              <a:spcBef>
                <a:spcPts val="1000"/>
              </a:spcBef>
              <a:spcAft>
                <a:spcPts val="0"/>
              </a:spcAft>
              <a:buClr>
                <a:srgbClr val="432673"/>
              </a:buClr>
              <a:buSzPts val="2800"/>
              <a:buChar char="•"/>
            </a:pPr>
            <a:r>
              <a:rPr lang="en-GB" dirty="0">
                <a:solidFill>
                  <a:schemeClr val="dk1"/>
                </a:solidFill>
              </a:rPr>
              <a:t>The aim of this activity is to consider the implications for different types of property ownership.</a:t>
            </a:r>
            <a:endParaRPr dirty="0"/>
          </a:p>
          <a:p>
            <a:pPr marL="598171" lvl="0" indent="-457200" algn="l" rtl="0">
              <a:lnSpc>
                <a:spcPct val="108000"/>
              </a:lnSpc>
              <a:spcBef>
                <a:spcPts val="1000"/>
              </a:spcBef>
              <a:spcAft>
                <a:spcPts val="0"/>
              </a:spcAft>
              <a:buClr>
                <a:srgbClr val="432673"/>
              </a:buClr>
              <a:buSzPts val="2800"/>
              <a:buChar char="•"/>
            </a:pPr>
            <a:r>
              <a:rPr lang="en-GB" dirty="0">
                <a:solidFill>
                  <a:schemeClr val="dk1"/>
                </a:solidFill>
              </a:rPr>
              <a:t>In groups of 4–5, work collaboratively on each scenario on Activity 1 Worksheet.</a:t>
            </a:r>
            <a:endParaRPr dirty="0">
              <a:solidFill>
                <a:srgbClr val="FF0000"/>
              </a:solidFill>
            </a:endParaRPr>
          </a:p>
        </p:txBody>
      </p:sp>
      <p:sp>
        <p:nvSpPr>
          <p:cNvPr id="194" name="Google Shape;194;p2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95" name="Google Shape;195;p23"/>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pic>
        <p:nvPicPr>
          <p:cNvPr id="196" name="Google Shape;196;p2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838200" y="1872343"/>
            <a:ext cx="3795215" cy="39143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803275" y="3903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1</a:t>
            </a:r>
            <a:endParaRPr/>
          </a:p>
        </p:txBody>
      </p:sp>
      <p:sp>
        <p:nvSpPr>
          <p:cNvPr id="202" name="Google Shape;202;p24"/>
          <p:cNvSpPr txBox="1">
            <a:spLocks noGrp="1"/>
          </p:cNvSpPr>
          <p:nvPr>
            <p:ph type="body" idx="1"/>
          </p:nvPr>
        </p:nvSpPr>
        <p:spPr>
          <a:xfrm>
            <a:off x="838199" y="1844674"/>
            <a:ext cx="10317437" cy="4359356"/>
          </a:xfrm>
          <a:prstGeom prst="rect">
            <a:avLst/>
          </a:prstGeom>
          <a:solidFill>
            <a:schemeClr val="lt1"/>
          </a:solidFill>
          <a:ln>
            <a:noFill/>
          </a:ln>
        </p:spPr>
        <p:txBody>
          <a:bodyPr spcFirstLastPara="1" wrap="square" lIns="180000" tIns="180000" rIns="180000" bIns="180000" anchor="t" anchorCtr="0">
            <a:normAutofit fontScale="85000" lnSpcReduction="20000"/>
          </a:bodyPr>
          <a:lstStyle/>
          <a:p>
            <a:pPr marL="598171" lvl="0" indent="-457200" algn="l" rtl="0">
              <a:lnSpc>
                <a:spcPct val="118000"/>
              </a:lnSpc>
              <a:spcBef>
                <a:spcPts val="1000"/>
              </a:spcBef>
              <a:spcAft>
                <a:spcPts val="0"/>
              </a:spcAft>
              <a:buClr>
                <a:srgbClr val="432673"/>
              </a:buClr>
              <a:buSzPct val="108108"/>
              <a:buAutoNum type="arabicPeriod"/>
            </a:pPr>
            <a:r>
              <a:rPr lang="en-GB" sz="2800">
                <a:solidFill>
                  <a:schemeClr val="dk1"/>
                </a:solidFill>
              </a:rPr>
              <a:t>Alice’s right to quiet enjoyment is protected by her leasehold agreement, which generally ensures that she can use and enjoy her property without unreasonable interference. </a:t>
            </a:r>
            <a:br>
              <a:rPr lang="en-GB" sz="2800">
                <a:solidFill>
                  <a:schemeClr val="dk1"/>
                </a:solidFill>
              </a:rPr>
            </a:br>
            <a:br>
              <a:rPr lang="en-GB" sz="2800">
                <a:solidFill>
                  <a:schemeClr val="dk1"/>
                </a:solidFill>
              </a:rPr>
            </a:br>
            <a:r>
              <a:rPr lang="en-GB" sz="2800">
                <a:solidFill>
                  <a:schemeClr val="dk1"/>
                </a:solidFill>
              </a:rPr>
              <a:t>This right impacts BuildRight4U Ltd because, even though the deed doesn’t specifically mention construction activities, the company must still ensure that its work does not cause unreasonable disruption.</a:t>
            </a:r>
            <a:br>
              <a:rPr lang="en-GB" sz="2800">
                <a:solidFill>
                  <a:schemeClr val="dk1"/>
                </a:solidFill>
              </a:rPr>
            </a:br>
            <a:br>
              <a:rPr lang="en-GB" sz="2800">
                <a:solidFill>
                  <a:schemeClr val="dk1"/>
                </a:solidFill>
              </a:rPr>
            </a:br>
            <a:r>
              <a:rPr lang="en-GB" sz="2800">
                <a:solidFill>
                  <a:schemeClr val="dk1"/>
                </a:solidFill>
              </a:rPr>
              <a:t>Noise, dust, vibrations or restricted access could infringe on this right if they are excessive or persistent.</a:t>
            </a:r>
            <a:endParaRPr sz="2800">
              <a:solidFill>
                <a:schemeClr val="dk1"/>
              </a:solidFill>
            </a:endParaRPr>
          </a:p>
          <a:p>
            <a:pPr marL="598171" lvl="0" indent="-373380" algn="l" rtl="0">
              <a:lnSpc>
                <a:spcPct val="108000"/>
              </a:lnSpc>
              <a:spcBef>
                <a:spcPts val="1000"/>
              </a:spcBef>
              <a:spcAft>
                <a:spcPts val="0"/>
              </a:spcAft>
              <a:buSzPct val="108108"/>
              <a:buNone/>
            </a:pPr>
            <a:endParaRPr sz="2800">
              <a:solidFill>
                <a:srgbClr val="FF0000"/>
              </a:solidFill>
            </a:endParaRPr>
          </a:p>
        </p:txBody>
      </p:sp>
      <p:sp>
        <p:nvSpPr>
          <p:cNvPr id="203" name="Google Shape;203;p2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04" name="Google Shape;204;p24"/>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838200"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1</a:t>
            </a:r>
            <a:endParaRPr/>
          </a:p>
        </p:txBody>
      </p:sp>
      <p:sp>
        <p:nvSpPr>
          <p:cNvPr id="210" name="Google Shape;210;p25"/>
          <p:cNvSpPr txBox="1">
            <a:spLocks noGrp="1"/>
          </p:cNvSpPr>
          <p:nvPr>
            <p:ph type="body" idx="1"/>
          </p:nvPr>
        </p:nvSpPr>
        <p:spPr>
          <a:xfrm>
            <a:off x="937549" y="1844675"/>
            <a:ext cx="10846910" cy="4278724"/>
          </a:xfrm>
          <a:prstGeom prst="rect">
            <a:avLst/>
          </a:prstGeom>
          <a:solidFill>
            <a:schemeClr val="lt1"/>
          </a:solidFill>
          <a:ln>
            <a:noFill/>
          </a:ln>
        </p:spPr>
        <p:txBody>
          <a:bodyPr spcFirstLastPara="1" wrap="square" lIns="180000" tIns="180000" rIns="180000" bIns="180000" anchor="t" anchorCtr="0">
            <a:noAutofit/>
          </a:bodyPr>
          <a:lstStyle/>
          <a:p>
            <a:pPr marL="655321" lvl="0" indent="-514350" algn="l" rtl="0">
              <a:lnSpc>
                <a:spcPct val="108000"/>
              </a:lnSpc>
              <a:spcBef>
                <a:spcPts val="1000"/>
              </a:spcBef>
              <a:spcAft>
                <a:spcPts val="0"/>
              </a:spcAft>
              <a:buClr>
                <a:srgbClr val="432673"/>
              </a:buClr>
              <a:buSzPts val="2400"/>
              <a:buFont typeface="Arial"/>
              <a:buAutoNum type="arabicPeriod" startAt="2"/>
            </a:pPr>
            <a:r>
              <a:rPr lang="en-GB" sz="2200" dirty="0">
                <a:solidFill>
                  <a:schemeClr val="dk1"/>
                </a:solidFill>
              </a:rPr>
              <a:t>Examples include: </a:t>
            </a:r>
            <a:endParaRPr sz="2200" dirty="0">
              <a:solidFill>
                <a:schemeClr val="dk1"/>
              </a:solidFill>
            </a:endParaRPr>
          </a:p>
          <a:p>
            <a:pPr lvl="1">
              <a:spcBef>
                <a:spcPts val="1000"/>
              </a:spcBef>
              <a:buClr>
                <a:srgbClr val="432673"/>
              </a:buClr>
              <a:buSzPts val="2380"/>
            </a:pPr>
            <a:r>
              <a:rPr lang="en-US" sz="2200" b="1" dirty="0">
                <a:solidFill>
                  <a:schemeClr val="dk1"/>
                </a:solidFill>
              </a:rPr>
              <a:t>Mitigation measures:</a:t>
            </a:r>
            <a:r>
              <a:rPr lang="en-US" sz="2200" dirty="0">
                <a:solidFill>
                  <a:schemeClr val="dk1"/>
                </a:solidFill>
              </a:rPr>
              <a:t> BuildRight4U Ltd should implement noise and dust control measures, restrict construction to reasonable hours (e.g. no early mornings or late evenings) and maintain access to Alice’s flat.</a:t>
            </a:r>
          </a:p>
          <a:p>
            <a:pPr lvl="1">
              <a:spcBef>
                <a:spcPts val="1000"/>
              </a:spcBef>
              <a:buClr>
                <a:srgbClr val="432673"/>
              </a:buClr>
              <a:buSzPts val="2380"/>
            </a:pPr>
            <a:r>
              <a:rPr lang="en-US" sz="2200" b="1" dirty="0">
                <a:solidFill>
                  <a:schemeClr val="dk1"/>
                </a:solidFill>
              </a:rPr>
              <a:t>Communication:</a:t>
            </a:r>
            <a:r>
              <a:rPr lang="en-US" sz="2200" dirty="0">
                <a:solidFill>
                  <a:schemeClr val="dk1"/>
                </a:solidFill>
              </a:rPr>
              <a:t> BuildRight4U Ltd should provide Alice with clear timelines and updates about the project, so she is aware of any potential disturbances.</a:t>
            </a:r>
          </a:p>
          <a:p>
            <a:pPr lvl="1">
              <a:spcBef>
                <a:spcPts val="1000"/>
              </a:spcBef>
              <a:buClr>
                <a:srgbClr val="432673"/>
              </a:buClr>
              <a:buSzPts val="2380"/>
            </a:pPr>
            <a:r>
              <a:rPr lang="en-US" sz="2200" b="1" dirty="0">
                <a:solidFill>
                  <a:schemeClr val="dk1"/>
                </a:solidFill>
              </a:rPr>
              <a:t>Negotiation with the freeholder:</a:t>
            </a:r>
            <a:r>
              <a:rPr lang="en-US" sz="2200" dirty="0">
                <a:solidFill>
                  <a:schemeClr val="dk1"/>
                </a:solidFill>
              </a:rPr>
              <a:t> As the freeholder typically commissions renovations</a:t>
            </a:r>
            <a:r>
              <a:rPr lang="en-GB" sz="2200" dirty="0">
                <a:solidFill>
                  <a:schemeClr val="dk1"/>
                </a:solidFill>
              </a:rPr>
              <a:t> BuildRight4U Ltd should co-ordinate with them to balance Alice’s right to quiet enjoyment with the renovation work.</a:t>
            </a:r>
            <a:endParaRPr sz="2200" dirty="0">
              <a:solidFill>
                <a:schemeClr val="dk1"/>
              </a:solidFill>
            </a:endParaRPr>
          </a:p>
          <a:p>
            <a:pPr marL="598171" lvl="0" indent="-373380" algn="l" rtl="0">
              <a:lnSpc>
                <a:spcPct val="108000"/>
              </a:lnSpc>
              <a:spcBef>
                <a:spcPts val="1000"/>
              </a:spcBef>
              <a:spcAft>
                <a:spcPts val="0"/>
              </a:spcAft>
              <a:buSzPts val="2400"/>
              <a:buNone/>
            </a:pPr>
            <a:endParaRPr sz="2200" dirty="0">
              <a:solidFill>
                <a:srgbClr val="FF0000"/>
              </a:solidFill>
            </a:endParaRPr>
          </a:p>
        </p:txBody>
      </p:sp>
      <p:sp>
        <p:nvSpPr>
          <p:cNvPr id="211" name="Google Shape;211;p2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12" name="Google Shape;212;p25"/>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803275"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1</a:t>
            </a:r>
            <a:endParaRPr/>
          </a:p>
        </p:txBody>
      </p:sp>
      <p:sp>
        <p:nvSpPr>
          <p:cNvPr id="218" name="Google Shape;218;p26"/>
          <p:cNvSpPr txBox="1">
            <a:spLocks noGrp="1"/>
          </p:cNvSpPr>
          <p:nvPr>
            <p:ph type="body" idx="1"/>
          </p:nvPr>
        </p:nvSpPr>
        <p:spPr>
          <a:xfrm>
            <a:off x="803275" y="1844675"/>
            <a:ext cx="10515600" cy="4381464"/>
          </a:xfrm>
          <a:prstGeom prst="rect">
            <a:avLst/>
          </a:prstGeom>
          <a:solidFill>
            <a:schemeClr val="lt1"/>
          </a:solidFill>
          <a:ln>
            <a:noFill/>
          </a:ln>
        </p:spPr>
        <p:txBody>
          <a:bodyPr spcFirstLastPara="1" wrap="square" lIns="180000" tIns="180000" rIns="180000" bIns="180000" anchor="t" anchorCtr="0">
            <a:normAutofit/>
          </a:bodyPr>
          <a:lstStyle/>
          <a:p>
            <a:pPr marL="571500" lvl="0" indent="-457200" algn="l" rtl="0">
              <a:lnSpc>
                <a:spcPct val="108000"/>
              </a:lnSpc>
              <a:spcBef>
                <a:spcPts val="1000"/>
              </a:spcBef>
              <a:spcAft>
                <a:spcPts val="0"/>
              </a:spcAft>
              <a:buClr>
                <a:srgbClr val="432673"/>
              </a:buClr>
              <a:buSzPts val="2380"/>
              <a:buFont typeface="Arial"/>
              <a:buAutoNum type="arabicPeriod" startAt="3"/>
            </a:pPr>
            <a:r>
              <a:rPr lang="en-GB">
                <a:solidFill>
                  <a:schemeClr val="dk1"/>
                </a:solidFill>
              </a:rPr>
              <a:t>If the deed specified restrictions (e.g. limiting construction to specific hours or days), BuildRight4U Ltd would need to adjust its project schedule to comply with those conditions. </a:t>
            </a:r>
            <a:br>
              <a:rPr lang="en-GB">
                <a:solidFill>
                  <a:schemeClr val="dk1"/>
                </a:solidFill>
              </a:rPr>
            </a:br>
            <a:br>
              <a:rPr lang="en-GB">
                <a:solidFill>
                  <a:schemeClr val="dk1"/>
                </a:solidFill>
              </a:rPr>
            </a:br>
            <a:r>
              <a:rPr lang="en-GB">
                <a:solidFill>
                  <a:schemeClr val="dk1"/>
                </a:solidFill>
              </a:rPr>
              <a:t>Additionally, if the title deed required advance notice or compensation for disruptions, the company would need to account for these obligations in its project planning and budgeting.</a:t>
            </a:r>
            <a:endParaRPr/>
          </a:p>
          <a:p>
            <a:pPr marL="598171" lvl="0" indent="-373380" algn="l" rtl="0">
              <a:lnSpc>
                <a:spcPct val="108000"/>
              </a:lnSpc>
              <a:spcBef>
                <a:spcPts val="1000"/>
              </a:spcBef>
              <a:spcAft>
                <a:spcPts val="0"/>
              </a:spcAft>
              <a:buSzPts val="2400"/>
              <a:buNone/>
            </a:pPr>
            <a:endParaRPr>
              <a:solidFill>
                <a:srgbClr val="FF0000"/>
              </a:solidFill>
            </a:endParaRPr>
          </a:p>
        </p:txBody>
      </p:sp>
      <p:sp>
        <p:nvSpPr>
          <p:cNvPr id="219" name="Google Shape;219;p2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20" name="Google Shape;220;p26"/>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803275"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2</a:t>
            </a:r>
            <a:endParaRPr/>
          </a:p>
        </p:txBody>
      </p:sp>
      <p:sp>
        <p:nvSpPr>
          <p:cNvPr id="226" name="Google Shape;226;p27"/>
          <p:cNvSpPr txBox="1">
            <a:spLocks noGrp="1"/>
          </p:cNvSpPr>
          <p:nvPr>
            <p:ph type="body" idx="1"/>
          </p:nvPr>
        </p:nvSpPr>
        <p:spPr>
          <a:xfrm>
            <a:off x="803275" y="1844675"/>
            <a:ext cx="10838266" cy="4317289"/>
          </a:xfrm>
          <a:prstGeom prst="rect">
            <a:avLst/>
          </a:prstGeom>
          <a:solidFill>
            <a:schemeClr val="lt1"/>
          </a:solidFill>
          <a:ln>
            <a:noFill/>
          </a:ln>
        </p:spPr>
        <p:txBody>
          <a:bodyPr spcFirstLastPara="1" wrap="square" lIns="180000" tIns="180000" rIns="180000" bIns="180000" anchor="t" anchorCtr="0">
            <a:normAutofit/>
          </a:bodyPr>
          <a:lstStyle/>
          <a:p>
            <a:pPr marL="457200" lvl="0" indent="-340360" algn="l" rtl="0">
              <a:lnSpc>
                <a:spcPct val="108000"/>
              </a:lnSpc>
              <a:spcBef>
                <a:spcPts val="1000"/>
              </a:spcBef>
              <a:spcAft>
                <a:spcPts val="0"/>
              </a:spcAft>
              <a:buClr>
                <a:srgbClr val="432673"/>
              </a:buClr>
              <a:buSzPts val="2400"/>
              <a:buAutoNum type="arabicPeriod"/>
            </a:pPr>
            <a:r>
              <a:rPr lang="en-GB" dirty="0">
                <a:solidFill>
                  <a:schemeClr val="dk1"/>
                </a:solidFill>
              </a:rPr>
              <a:t>Emma’s title deed indicates she is responsible for interior issues, while Tom’s deed specifies he must maintain the structure of the building. However, because the leak resulted from BuildRight4U </a:t>
            </a:r>
            <a:r>
              <a:rPr lang="en-GB" dirty="0" err="1">
                <a:solidFill>
                  <a:schemeClr val="dk1"/>
                </a:solidFill>
              </a:rPr>
              <a:t>Ltd’s</a:t>
            </a:r>
            <a:r>
              <a:rPr lang="en-GB" dirty="0">
                <a:solidFill>
                  <a:schemeClr val="dk1"/>
                </a:solidFill>
              </a:rPr>
              <a:t> work, they are directly responsible for the damage caused, regardless of the maintenance clauses in the title deeds. </a:t>
            </a:r>
            <a:br>
              <a:rPr lang="en-GB" dirty="0">
                <a:solidFill>
                  <a:schemeClr val="dk1"/>
                </a:solidFill>
              </a:rPr>
            </a:br>
            <a:br>
              <a:rPr lang="en-GB" dirty="0">
                <a:solidFill>
                  <a:schemeClr val="dk1"/>
                </a:solidFill>
              </a:rPr>
            </a:br>
            <a:r>
              <a:rPr lang="en-GB" dirty="0">
                <a:solidFill>
                  <a:schemeClr val="dk1"/>
                </a:solidFill>
              </a:rPr>
              <a:t>BuildRight4U Ltd is obligated to repair both the structural damage (Tom’s responsibility) and any interior damage (Emma’s responsibility) since their work caused the issue. </a:t>
            </a:r>
            <a:endParaRPr dirty="0">
              <a:solidFill>
                <a:schemeClr val="dk1"/>
              </a:solidFill>
            </a:endParaRPr>
          </a:p>
          <a:p>
            <a:pPr marL="598171" lvl="0" indent="-316230" algn="l" rtl="0">
              <a:lnSpc>
                <a:spcPct val="108000"/>
              </a:lnSpc>
              <a:spcBef>
                <a:spcPts val="1000"/>
              </a:spcBef>
              <a:spcAft>
                <a:spcPts val="0"/>
              </a:spcAft>
              <a:buSzPts val="2400"/>
              <a:buNone/>
            </a:pPr>
            <a:endParaRPr dirty="0">
              <a:solidFill>
                <a:srgbClr val="FF0000"/>
              </a:solidFill>
            </a:endParaRPr>
          </a:p>
          <a:p>
            <a:pPr marL="598171" lvl="0" indent="-316230" algn="l" rtl="0">
              <a:lnSpc>
                <a:spcPct val="108000"/>
              </a:lnSpc>
              <a:spcBef>
                <a:spcPts val="1000"/>
              </a:spcBef>
              <a:spcAft>
                <a:spcPts val="0"/>
              </a:spcAft>
              <a:buSzPts val="2400"/>
              <a:buNone/>
            </a:pPr>
            <a:endParaRPr dirty="0">
              <a:solidFill>
                <a:srgbClr val="FF0000"/>
              </a:solidFill>
            </a:endParaRPr>
          </a:p>
          <a:p>
            <a:pPr marL="598171" lvl="0" indent="-316230" algn="l" rtl="0">
              <a:lnSpc>
                <a:spcPct val="108000"/>
              </a:lnSpc>
              <a:spcBef>
                <a:spcPts val="1000"/>
              </a:spcBef>
              <a:spcAft>
                <a:spcPts val="0"/>
              </a:spcAft>
              <a:buSzPts val="2400"/>
              <a:buNone/>
            </a:pPr>
            <a:endParaRPr dirty="0">
              <a:solidFill>
                <a:srgbClr val="FF0000"/>
              </a:solidFill>
            </a:endParaRPr>
          </a:p>
        </p:txBody>
      </p:sp>
      <p:sp>
        <p:nvSpPr>
          <p:cNvPr id="227" name="Google Shape;227;p27"/>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sz="1400" b="1" i="0" u="none" strike="noStrike" cap="none">
              <a:solidFill>
                <a:srgbClr val="FFFFFF"/>
              </a:solidFill>
              <a:latin typeface="Arial Narrow"/>
              <a:ea typeface="Arial Narrow"/>
              <a:cs typeface="Arial Narrow"/>
              <a:sym typeface="Arial Narrow"/>
            </a:endParaRPr>
          </a:p>
        </p:txBody>
      </p:sp>
      <p:sp>
        <p:nvSpPr>
          <p:cNvPr id="228" name="Google Shape;228;p27"/>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803275"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2</a:t>
            </a:r>
            <a:endParaRPr/>
          </a:p>
        </p:txBody>
      </p:sp>
      <p:sp>
        <p:nvSpPr>
          <p:cNvPr id="234" name="Google Shape;234;p28"/>
          <p:cNvSpPr txBox="1">
            <a:spLocks noGrp="1"/>
          </p:cNvSpPr>
          <p:nvPr>
            <p:ph type="body" idx="1"/>
          </p:nvPr>
        </p:nvSpPr>
        <p:spPr>
          <a:xfrm>
            <a:off x="803275" y="1844675"/>
            <a:ext cx="10775700" cy="4511674"/>
          </a:xfrm>
          <a:prstGeom prst="rect">
            <a:avLst/>
          </a:prstGeom>
          <a:solidFill>
            <a:schemeClr val="lt1"/>
          </a:solidFill>
          <a:ln>
            <a:noFill/>
          </a:ln>
        </p:spPr>
        <p:txBody>
          <a:bodyPr spcFirstLastPara="1" wrap="square" lIns="180000" tIns="180000" rIns="180000" bIns="180000" anchor="t" anchorCtr="0">
            <a:normAutofit fontScale="77500" lnSpcReduction="20000"/>
          </a:bodyPr>
          <a:lstStyle/>
          <a:p>
            <a:pPr marL="531813" lvl="0" indent="-265113" algn="l" rtl="0">
              <a:lnSpc>
                <a:spcPct val="128000"/>
              </a:lnSpc>
              <a:spcBef>
                <a:spcPts val="1000"/>
              </a:spcBef>
              <a:spcAft>
                <a:spcPts val="0"/>
              </a:spcAft>
              <a:buSzPct val="110585"/>
              <a:buNone/>
            </a:pPr>
            <a:r>
              <a:rPr lang="en-GB" sz="2600" dirty="0">
                <a:solidFill>
                  <a:schemeClr val="dk1"/>
                </a:solidFill>
              </a:rPr>
              <a:t>2. </a:t>
            </a:r>
            <a:r>
              <a:rPr lang="en-GB" sz="2600" b="1" dirty="0">
                <a:solidFill>
                  <a:schemeClr val="dk1"/>
                </a:solidFill>
              </a:rPr>
              <a:t>Due</a:t>
            </a:r>
            <a:r>
              <a:rPr lang="en-GB" sz="2600" dirty="0">
                <a:solidFill>
                  <a:schemeClr val="dk1"/>
                </a:solidFill>
              </a:rPr>
              <a:t> </a:t>
            </a:r>
            <a:r>
              <a:rPr lang="en-GB" sz="2600" b="1" dirty="0">
                <a:solidFill>
                  <a:schemeClr val="dk1"/>
                </a:solidFill>
              </a:rPr>
              <a:t>diligence</a:t>
            </a:r>
            <a:r>
              <a:rPr lang="en-GB" sz="2600" dirty="0">
                <a:solidFill>
                  <a:schemeClr val="dk1"/>
                </a:solidFill>
              </a:rPr>
              <a:t>: BuildRight4U Ltd should thoroughly review both title deeds to understand the responsibilities of the leaseholder and the freeholder before commencing construction.</a:t>
            </a:r>
            <a:endParaRPr sz="2600" dirty="0">
              <a:solidFill>
                <a:schemeClr val="dk1"/>
              </a:solidFill>
            </a:endParaRPr>
          </a:p>
          <a:p>
            <a:pPr marL="531813" lvl="0" indent="-265113" algn="l" rtl="0">
              <a:lnSpc>
                <a:spcPct val="128000"/>
              </a:lnSpc>
              <a:spcBef>
                <a:spcPts val="1000"/>
              </a:spcBef>
              <a:spcAft>
                <a:spcPts val="0"/>
              </a:spcAft>
              <a:buSzPct val="110585"/>
              <a:buNone/>
            </a:pPr>
            <a:r>
              <a:rPr lang="en-GB" sz="2600" b="1" dirty="0">
                <a:solidFill>
                  <a:schemeClr val="dk1"/>
                </a:solidFill>
              </a:rPr>
              <a:t>	Insurance:</a:t>
            </a:r>
            <a:r>
              <a:rPr lang="en-GB" sz="2600" dirty="0">
                <a:solidFill>
                  <a:schemeClr val="dk1"/>
                </a:solidFill>
              </a:rPr>
              <a:t> BuildRight4U Ltd should carry appropriate liability insurance to cover damages caused by construction errors or oversights. </a:t>
            </a:r>
            <a:endParaRPr sz="2600" dirty="0"/>
          </a:p>
          <a:p>
            <a:pPr marL="531813" lvl="0" indent="-265113" algn="l" rtl="0">
              <a:lnSpc>
                <a:spcPct val="128000"/>
              </a:lnSpc>
              <a:spcBef>
                <a:spcPts val="1000"/>
              </a:spcBef>
              <a:spcAft>
                <a:spcPts val="0"/>
              </a:spcAft>
              <a:buSzPct val="110585"/>
              <a:buNone/>
            </a:pPr>
            <a:r>
              <a:rPr lang="en-GB" sz="2600" b="1" dirty="0">
                <a:solidFill>
                  <a:schemeClr val="dk1"/>
                </a:solidFill>
              </a:rPr>
              <a:t>	Clear communication: </a:t>
            </a:r>
            <a:r>
              <a:rPr lang="en-GB" sz="2600" dirty="0">
                <a:solidFill>
                  <a:schemeClr val="dk1"/>
                </a:solidFill>
              </a:rPr>
              <a:t>BuildRight4U Ltd should communicate with both Emma and Tom regarding the extent of the damage and the timeline for repairs, ensuring both parties’ expectations are managed.</a:t>
            </a:r>
            <a:endParaRPr sz="2600" dirty="0">
              <a:solidFill>
                <a:schemeClr val="dk1"/>
              </a:solidFill>
            </a:endParaRPr>
          </a:p>
          <a:p>
            <a:pPr marL="531813" lvl="0" indent="-265113" algn="l" rtl="0">
              <a:lnSpc>
                <a:spcPct val="128000"/>
              </a:lnSpc>
              <a:spcBef>
                <a:spcPts val="1000"/>
              </a:spcBef>
              <a:spcAft>
                <a:spcPts val="0"/>
              </a:spcAft>
              <a:buSzPct val="110585"/>
              <a:buNone/>
            </a:pPr>
            <a:r>
              <a:rPr lang="en-GB" sz="2600" b="1" dirty="0">
                <a:solidFill>
                  <a:schemeClr val="dk1"/>
                </a:solidFill>
              </a:rPr>
              <a:t>	Repair accountability:</a:t>
            </a:r>
            <a:r>
              <a:rPr lang="en-GB" sz="2600" dirty="0">
                <a:solidFill>
                  <a:schemeClr val="dk1"/>
                </a:solidFill>
              </a:rPr>
              <a:t> BuildRight4U Ltd should directly oversee and expedite repairs to both the structure (for Tom) and the interior (for Emma), ensuring their work complies with legal and contractual obligations.</a:t>
            </a:r>
            <a:endParaRPr sz="2600" dirty="0">
              <a:solidFill>
                <a:schemeClr val="dk1"/>
              </a:solidFill>
            </a:endParaRPr>
          </a:p>
          <a:p>
            <a:pPr marL="598171" lvl="0" indent="-316230" algn="l" rtl="0">
              <a:lnSpc>
                <a:spcPct val="108000"/>
              </a:lnSpc>
              <a:spcBef>
                <a:spcPts val="1000"/>
              </a:spcBef>
              <a:spcAft>
                <a:spcPts val="0"/>
              </a:spcAft>
              <a:buSzPct val="108108"/>
              <a:buNone/>
            </a:pPr>
            <a:endParaRPr dirty="0">
              <a:solidFill>
                <a:srgbClr val="FF0000"/>
              </a:solidFill>
            </a:endParaRPr>
          </a:p>
          <a:p>
            <a:pPr marL="598171" lvl="0" indent="-316230" algn="l" rtl="0">
              <a:lnSpc>
                <a:spcPct val="108000"/>
              </a:lnSpc>
              <a:spcBef>
                <a:spcPts val="1000"/>
              </a:spcBef>
              <a:spcAft>
                <a:spcPts val="0"/>
              </a:spcAft>
              <a:buSzPct val="108108"/>
              <a:buNone/>
            </a:pPr>
            <a:endParaRPr dirty="0">
              <a:solidFill>
                <a:srgbClr val="FF0000"/>
              </a:solidFill>
            </a:endParaRPr>
          </a:p>
          <a:p>
            <a:pPr marL="598171" lvl="0" indent="-316230" algn="l" rtl="0">
              <a:lnSpc>
                <a:spcPct val="108000"/>
              </a:lnSpc>
              <a:spcBef>
                <a:spcPts val="1000"/>
              </a:spcBef>
              <a:spcAft>
                <a:spcPts val="0"/>
              </a:spcAft>
              <a:buSzPct val="108108"/>
              <a:buNone/>
            </a:pPr>
            <a:endParaRPr dirty="0">
              <a:solidFill>
                <a:srgbClr val="FF0000"/>
              </a:solidFill>
            </a:endParaRPr>
          </a:p>
        </p:txBody>
      </p:sp>
      <p:sp>
        <p:nvSpPr>
          <p:cNvPr id="235" name="Google Shape;235;p28"/>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sz="1400" b="1" i="0" u="none" strike="noStrike" cap="none">
              <a:solidFill>
                <a:srgbClr val="FFFFFF"/>
              </a:solidFill>
              <a:latin typeface="Arial Narrow"/>
              <a:ea typeface="Arial Narrow"/>
              <a:cs typeface="Arial Narrow"/>
              <a:sym typeface="Arial Narrow"/>
            </a:endParaRPr>
          </a:p>
        </p:txBody>
      </p:sp>
      <p:sp>
        <p:nvSpPr>
          <p:cNvPr id="236" name="Google Shape;236;p28"/>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03275"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3</a:t>
            </a:r>
            <a:endParaRPr/>
          </a:p>
        </p:txBody>
      </p:sp>
      <p:sp>
        <p:nvSpPr>
          <p:cNvPr id="242" name="Google Shape;242;p29"/>
          <p:cNvSpPr txBox="1">
            <a:spLocks noGrp="1"/>
          </p:cNvSpPr>
          <p:nvPr>
            <p:ph type="body" idx="1"/>
          </p:nvPr>
        </p:nvSpPr>
        <p:spPr>
          <a:xfrm>
            <a:off x="838199" y="1844675"/>
            <a:ext cx="10031859" cy="4309545"/>
          </a:xfrm>
          <a:prstGeom prst="rect">
            <a:avLst/>
          </a:prstGeom>
          <a:solidFill>
            <a:schemeClr val="lt1"/>
          </a:solidFill>
          <a:ln>
            <a:noFill/>
          </a:ln>
        </p:spPr>
        <p:txBody>
          <a:bodyPr spcFirstLastPara="1" wrap="square" lIns="180000" tIns="180000" rIns="180000" bIns="180000" anchor="t" anchorCtr="0">
            <a:normAutofit fontScale="92500"/>
          </a:bodyPr>
          <a:lstStyle/>
          <a:p>
            <a:pPr marL="598171" lvl="0" indent="-457200" algn="l" rtl="0">
              <a:lnSpc>
                <a:spcPct val="108000"/>
              </a:lnSpc>
              <a:spcBef>
                <a:spcPts val="1000"/>
              </a:spcBef>
              <a:spcAft>
                <a:spcPts val="0"/>
              </a:spcAft>
              <a:buClr>
                <a:srgbClr val="432673"/>
              </a:buClr>
              <a:buSzPct val="108108"/>
              <a:buAutoNum type="arabicPeriod"/>
            </a:pPr>
            <a:r>
              <a:rPr lang="en-GB">
                <a:solidFill>
                  <a:schemeClr val="dk1"/>
                </a:solidFill>
              </a:rPr>
              <a:t>BuildRight4U Ltd needs to consider that any disruptions to John’s business during lease renewal negotiations could impact John’s ability or willingness to renew the lease. </a:t>
            </a:r>
            <a:br>
              <a:rPr lang="en-GB">
                <a:solidFill>
                  <a:schemeClr val="dk1"/>
                </a:solidFill>
              </a:rPr>
            </a:br>
            <a:br>
              <a:rPr lang="en-GB">
                <a:solidFill>
                  <a:schemeClr val="dk1"/>
                </a:solidFill>
              </a:rPr>
            </a:br>
            <a:r>
              <a:rPr lang="en-GB">
                <a:solidFill>
                  <a:schemeClr val="dk1"/>
                </a:solidFill>
              </a:rPr>
              <a:t>If construction creates substantial disruption, John might seek concessions from the freeholder, such as a rent reduction or a delayed renewal, which could indirectly affect the construction timeline. </a:t>
            </a:r>
            <a:br>
              <a:rPr lang="en-GB">
                <a:solidFill>
                  <a:schemeClr val="dk1"/>
                </a:solidFill>
              </a:rPr>
            </a:br>
            <a:br>
              <a:rPr lang="en-GB">
                <a:solidFill>
                  <a:schemeClr val="dk1"/>
                </a:solidFill>
              </a:rPr>
            </a:br>
            <a:r>
              <a:rPr lang="en-GB">
                <a:solidFill>
                  <a:schemeClr val="dk1"/>
                </a:solidFill>
              </a:rPr>
              <a:t>BuildRight4U Ltd should coordinate with the freeholder to ensure that construction does not interfere with the negotiation window.</a:t>
            </a:r>
            <a:endParaRPr>
              <a:solidFill>
                <a:schemeClr val="dk1"/>
              </a:solidFill>
            </a:endParaRPr>
          </a:p>
        </p:txBody>
      </p:sp>
      <p:sp>
        <p:nvSpPr>
          <p:cNvPr id="243" name="Google Shape;243;p2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sz="1400" b="1" i="0" u="none" strike="noStrike" cap="none">
              <a:solidFill>
                <a:srgbClr val="FFFFFF"/>
              </a:solidFill>
              <a:latin typeface="Arial Narrow"/>
              <a:ea typeface="Arial Narrow"/>
              <a:cs typeface="Arial Narrow"/>
              <a:sym typeface="Arial Narrow"/>
            </a:endParaRPr>
          </a:p>
        </p:txBody>
      </p:sp>
      <p:sp>
        <p:nvSpPr>
          <p:cNvPr id="244" name="Google Shape;244;p29"/>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803275" y="356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3</a:t>
            </a:r>
            <a:endParaRPr/>
          </a:p>
        </p:txBody>
      </p:sp>
      <p:sp>
        <p:nvSpPr>
          <p:cNvPr id="250" name="Google Shape;250;p30"/>
          <p:cNvSpPr txBox="1">
            <a:spLocks noGrp="1"/>
          </p:cNvSpPr>
          <p:nvPr>
            <p:ph type="body" idx="1"/>
          </p:nvPr>
        </p:nvSpPr>
        <p:spPr>
          <a:xfrm>
            <a:off x="838200" y="1844675"/>
            <a:ext cx="5788362" cy="4247544"/>
          </a:xfrm>
          <a:prstGeom prst="rect">
            <a:avLst/>
          </a:prstGeom>
          <a:solidFill>
            <a:schemeClr val="lt1"/>
          </a:solidFill>
          <a:ln>
            <a:noFill/>
          </a:ln>
        </p:spPr>
        <p:txBody>
          <a:bodyPr spcFirstLastPara="1" wrap="square" lIns="180000" tIns="180000" rIns="180000" bIns="180000" anchor="t" anchorCtr="0">
            <a:normAutofit fontScale="85000" lnSpcReduction="10000"/>
          </a:bodyPr>
          <a:lstStyle/>
          <a:p>
            <a:pPr marL="598171" lvl="0" indent="-457200" algn="l" rtl="0">
              <a:lnSpc>
                <a:spcPct val="128000"/>
              </a:lnSpc>
              <a:spcBef>
                <a:spcPts val="1000"/>
              </a:spcBef>
              <a:spcAft>
                <a:spcPts val="0"/>
              </a:spcAft>
              <a:buClr>
                <a:srgbClr val="432673"/>
              </a:buClr>
              <a:buSzPct val="108108"/>
              <a:buFont typeface="Arial"/>
              <a:buAutoNum type="arabicPeriod" startAt="2"/>
            </a:pPr>
            <a:r>
              <a:rPr lang="en-GB">
                <a:solidFill>
                  <a:schemeClr val="dk1"/>
                </a:solidFill>
              </a:rPr>
              <a:t>BuildRight4U Ltd should proactively reach out to both John and the freeholder to outline the construction timeline and discuss how it may affect John’s business. </a:t>
            </a:r>
            <a:br>
              <a:rPr lang="en-GB">
                <a:solidFill>
                  <a:schemeClr val="dk1"/>
                </a:solidFill>
              </a:rPr>
            </a:br>
            <a:br>
              <a:rPr lang="en-GB">
                <a:solidFill>
                  <a:schemeClr val="dk1"/>
                </a:solidFill>
              </a:rPr>
            </a:br>
            <a:r>
              <a:rPr lang="en-GB">
                <a:solidFill>
                  <a:schemeClr val="dk1"/>
                </a:solidFill>
              </a:rPr>
              <a:t>This includes offering a plan to minimise disruption during the lease renewal window, such as scheduling the most intrusive work outside of business hours or during John’s quieter business periods.</a:t>
            </a:r>
            <a:endParaRPr>
              <a:solidFill>
                <a:schemeClr val="dk1"/>
              </a:solidFill>
            </a:endParaRPr>
          </a:p>
        </p:txBody>
      </p:sp>
      <p:sp>
        <p:nvSpPr>
          <p:cNvPr id="251" name="Google Shape;251;p30"/>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sz="1400" b="1" i="0" u="none" strike="noStrike" cap="none">
              <a:solidFill>
                <a:srgbClr val="FFFFFF"/>
              </a:solidFill>
              <a:latin typeface="Arial Narrow"/>
              <a:ea typeface="Arial Narrow"/>
              <a:cs typeface="Arial Narrow"/>
              <a:sym typeface="Arial Narrow"/>
            </a:endParaRPr>
          </a:p>
        </p:txBody>
      </p:sp>
      <p:sp>
        <p:nvSpPr>
          <p:cNvPr id="252" name="Google Shape;252;p30"/>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pic>
        <p:nvPicPr>
          <p:cNvPr id="253" name="Google Shape;253;p30" descr="Two workers dressed in PPE working on a building under construct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37527" y="2149104"/>
            <a:ext cx="4807366" cy="39053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83344" y="3931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 for scenario 3</a:t>
            </a:r>
            <a:endParaRPr/>
          </a:p>
        </p:txBody>
      </p:sp>
      <p:sp>
        <p:nvSpPr>
          <p:cNvPr id="259" name="Google Shape;259;p31"/>
          <p:cNvSpPr txBox="1">
            <a:spLocks noGrp="1"/>
          </p:cNvSpPr>
          <p:nvPr>
            <p:ph type="body" idx="1"/>
          </p:nvPr>
        </p:nvSpPr>
        <p:spPr>
          <a:xfrm>
            <a:off x="783344" y="1844674"/>
            <a:ext cx="10086042" cy="4781321"/>
          </a:xfrm>
          <a:prstGeom prst="rect">
            <a:avLst/>
          </a:prstGeom>
          <a:solidFill>
            <a:schemeClr val="lt1"/>
          </a:solidFill>
          <a:ln>
            <a:noFill/>
          </a:ln>
        </p:spPr>
        <p:txBody>
          <a:bodyPr spcFirstLastPara="1" wrap="square" lIns="180000" tIns="180000" rIns="180000" bIns="180000" anchor="t" anchorCtr="0">
            <a:normAutofit/>
          </a:bodyPr>
          <a:lstStyle/>
          <a:p>
            <a:pPr marL="598171" lvl="0" indent="-457200" algn="l" rtl="0">
              <a:lnSpc>
                <a:spcPct val="108000"/>
              </a:lnSpc>
              <a:spcBef>
                <a:spcPts val="1000"/>
              </a:spcBef>
              <a:spcAft>
                <a:spcPts val="0"/>
              </a:spcAft>
              <a:buClr>
                <a:srgbClr val="432673"/>
              </a:buClr>
              <a:buSzPts val="2400"/>
              <a:buFont typeface="Arial"/>
              <a:buAutoNum type="arabicPeriod" startAt="3"/>
            </a:pPr>
            <a:r>
              <a:rPr lang="en-GB">
                <a:solidFill>
                  <a:schemeClr val="dk1"/>
                </a:solidFill>
              </a:rPr>
              <a:t>If John experiences financial losses or operational difficulties due to the construction, he could potentially seek compensation from either the freeholder or BuildRight4U Ltd through claims of breach of quiet enjoyment or interruption of his business. </a:t>
            </a:r>
            <a:br>
              <a:rPr lang="en-GB">
                <a:solidFill>
                  <a:schemeClr val="dk1"/>
                </a:solidFill>
              </a:rPr>
            </a:br>
            <a:br>
              <a:rPr lang="en-GB">
                <a:solidFill>
                  <a:schemeClr val="dk1"/>
                </a:solidFill>
              </a:rPr>
            </a:br>
            <a:r>
              <a:rPr lang="en-GB">
                <a:solidFill>
                  <a:schemeClr val="dk1"/>
                </a:solidFill>
              </a:rPr>
              <a:t>BuildRight4U Ltd could be held liable if the disruptions are considered unreasonable or if they violate lease terms. To mitigate liability, BuildRight4U Ltd should negotiate construction schedules and minimise interference with John’s business operations.</a:t>
            </a:r>
            <a:endParaRPr>
              <a:solidFill>
                <a:schemeClr val="dk1"/>
              </a:solidFill>
            </a:endParaRPr>
          </a:p>
        </p:txBody>
      </p:sp>
      <p:sp>
        <p:nvSpPr>
          <p:cNvPr id="260" name="Google Shape;260;p31"/>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sz="1400" b="1" i="0" u="none" strike="noStrike" cap="none">
              <a:solidFill>
                <a:srgbClr val="FFFFFF"/>
              </a:solidFill>
              <a:latin typeface="Arial Narrow"/>
              <a:ea typeface="Arial Narrow"/>
              <a:cs typeface="Arial Narrow"/>
              <a:sym typeface="Arial Narrow"/>
            </a:endParaRPr>
          </a:p>
        </p:txBody>
      </p:sp>
      <p:sp>
        <p:nvSpPr>
          <p:cNvPr id="261" name="Google Shape;261;p31"/>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200" b="0" i="0" u="none" strike="noStrike" cap="none">
              <a:solidFill>
                <a:srgbClr val="89898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803275" y="3683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solidFill>
                  <a:schemeClr val="dk1"/>
                </a:solidFill>
              </a:rPr>
              <a:t>Real-world relevance</a:t>
            </a:r>
            <a:endParaRPr/>
          </a:p>
        </p:txBody>
      </p:sp>
      <p:sp>
        <p:nvSpPr>
          <p:cNvPr id="267" name="Google Shape;267;p32"/>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sz="1400" b="1" i="0" u="none" strike="noStrike" cap="none">
              <a:solidFill>
                <a:srgbClr val="FFFFFF"/>
              </a:solidFill>
              <a:latin typeface="Arial Narrow"/>
              <a:ea typeface="Arial Narrow"/>
              <a:cs typeface="Arial Narrow"/>
              <a:sym typeface="Arial Narrow"/>
            </a:endParaRPr>
          </a:p>
        </p:txBody>
      </p:sp>
      <p:sp>
        <p:nvSpPr>
          <p:cNvPr id="268" name="Google Shape;268;p32"/>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Whose is it? How to check the Land Registry</a:t>
            </a:r>
            <a:endParaRPr sz="1400" b="0" i="0" u="none" strike="noStrike" cap="none">
              <a:solidFill>
                <a:srgbClr val="000000"/>
              </a:solidFill>
              <a:latin typeface="Arial"/>
              <a:ea typeface="Arial"/>
              <a:cs typeface="Arial"/>
              <a:sym typeface="Arial"/>
            </a:endParaRPr>
          </a:p>
        </p:txBody>
      </p:sp>
      <p:sp>
        <p:nvSpPr>
          <p:cNvPr id="269" name="Google Shape;269;p32"/>
          <p:cNvSpPr txBox="1">
            <a:spLocks noGrp="1"/>
          </p:cNvSpPr>
          <p:nvPr>
            <p:ph type="body" idx="1"/>
          </p:nvPr>
        </p:nvSpPr>
        <p:spPr>
          <a:xfrm>
            <a:off x="838199" y="1942271"/>
            <a:ext cx="6060744" cy="4209821"/>
          </a:xfrm>
          <a:prstGeom prst="rect">
            <a:avLst/>
          </a:prstGeom>
          <a:solidFill>
            <a:schemeClr val="lt1"/>
          </a:solidFill>
          <a:ln>
            <a:noFill/>
          </a:ln>
        </p:spPr>
        <p:txBody>
          <a:bodyPr spcFirstLastPara="1" wrap="square" lIns="180000" tIns="180000" rIns="180000" bIns="180000" anchor="t" anchorCtr="0">
            <a:noAutofit/>
          </a:bodyPr>
          <a:lstStyle/>
          <a:p>
            <a:pPr marL="101600" lvl="0" indent="0" algn="l" rtl="0">
              <a:lnSpc>
                <a:spcPct val="115000"/>
              </a:lnSpc>
              <a:spcBef>
                <a:spcPts val="0"/>
              </a:spcBef>
              <a:spcAft>
                <a:spcPts val="0"/>
              </a:spcAft>
              <a:buClr>
                <a:srgbClr val="432673"/>
              </a:buClr>
              <a:buSzPts val="2000"/>
              <a:buNone/>
            </a:pPr>
            <a:r>
              <a:rPr lang="en-GB" sz="2100" dirty="0">
                <a:solidFill>
                  <a:schemeClr val="dk1"/>
                </a:solidFill>
                <a:highlight>
                  <a:srgbClr val="FFFFFF"/>
                </a:highlight>
              </a:rPr>
              <a:t>Research the following:</a:t>
            </a:r>
            <a:endParaRPr sz="2100" dirty="0"/>
          </a:p>
          <a:p>
            <a:pPr marL="444500" lvl="0" indent="-342900" algn="l" rtl="0">
              <a:lnSpc>
                <a:spcPct val="115000"/>
              </a:lnSpc>
              <a:spcBef>
                <a:spcPts val="0"/>
              </a:spcBef>
              <a:spcAft>
                <a:spcPts val="0"/>
              </a:spcAft>
              <a:buClr>
                <a:srgbClr val="432673"/>
              </a:buClr>
              <a:buSzPts val="2000"/>
              <a:buChar char="•"/>
            </a:pPr>
            <a:r>
              <a:rPr lang="en-GB" sz="2100" dirty="0">
                <a:solidFill>
                  <a:schemeClr val="dk1"/>
                </a:solidFill>
                <a:highlight>
                  <a:srgbClr val="FFFFFF"/>
                </a:highlight>
              </a:rPr>
              <a:t>What happened to </a:t>
            </a:r>
            <a:r>
              <a:rPr lang="en-GB" sz="2100" i="1" dirty="0" err="1">
                <a:solidFill>
                  <a:schemeClr val="dk1"/>
                </a:solidFill>
                <a:highlight>
                  <a:srgbClr val="FFFFFF"/>
                </a:highlight>
              </a:rPr>
              <a:t>Citiscape</a:t>
            </a:r>
            <a:r>
              <a:rPr lang="en-GB" sz="2100" dirty="0">
                <a:solidFill>
                  <a:schemeClr val="dk1"/>
                </a:solidFill>
                <a:highlight>
                  <a:srgbClr val="FFFFFF"/>
                </a:highlight>
              </a:rPr>
              <a:t> (in Croydon</a:t>
            </a:r>
            <a:r>
              <a:rPr lang="en-GB" sz="2100" dirty="0">
                <a:highlight>
                  <a:srgbClr val="FFFFFF"/>
                </a:highlight>
              </a:rPr>
              <a:t>)</a:t>
            </a:r>
            <a:r>
              <a:rPr lang="en-GB" sz="2100" dirty="0">
                <a:solidFill>
                  <a:schemeClr val="dk1"/>
                </a:solidFill>
                <a:highlight>
                  <a:srgbClr val="FFFFFF"/>
                </a:highlight>
              </a:rPr>
              <a:t> leaseholders post-Grenfell? </a:t>
            </a:r>
            <a:br>
              <a:rPr lang="en-GB" sz="2100" dirty="0">
                <a:solidFill>
                  <a:schemeClr val="dk1"/>
                </a:solidFill>
                <a:highlight>
                  <a:srgbClr val="FFFFFF"/>
                </a:highlight>
              </a:rPr>
            </a:br>
            <a:endParaRPr sz="2100" dirty="0"/>
          </a:p>
          <a:p>
            <a:pPr marL="444500" lvl="0" indent="-342900" algn="l" rtl="0">
              <a:lnSpc>
                <a:spcPct val="115000"/>
              </a:lnSpc>
              <a:spcBef>
                <a:spcPts val="0"/>
              </a:spcBef>
              <a:spcAft>
                <a:spcPts val="0"/>
              </a:spcAft>
              <a:buClr>
                <a:srgbClr val="432673"/>
              </a:buClr>
              <a:buSzPts val="2000"/>
              <a:buChar char="•"/>
            </a:pPr>
            <a:r>
              <a:rPr lang="en-GB" sz="2100" dirty="0">
                <a:solidFill>
                  <a:schemeClr val="dk1"/>
                </a:solidFill>
                <a:highlight>
                  <a:srgbClr val="FFFFFF"/>
                </a:highlight>
              </a:rPr>
              <a:t>How much control did leaseholders have over management decisions?</a:t>
            </a:r>
            <a:br>
              <a:rPr lang="en-GB" sz="2100" dirty="0">
                <a:solidFill>
                  <a:schemeClr val="dk1"/>
                </a:solidFill>
                <a:highlight>
                  <a:srgbClr val="FFFFFF"/>
                </a:highlight>
              </a:rPr>
            </a:br>
            <a:r>
              <a:rPr lang="en-GB" sz="2100" dirty="0">
                <a:solidFill>
                  <a:schemeClr val="dk1"/>
                </a:solidFill>
                <a:highlight>
                  <a:srgbClr val="FFFFFF"/>
                </a:highlight>
              </a:rPr>
              <a:t> </a:t>
            </a:r>
            <a:endParaRPr sz="2100" dirty="0"/>
          </a:p>
          <a:p>
            <a:pPr marL="444500" lvl="0" indent="-342900" algn="l" rtl="0">
              <a:lnSpc>
                <a:spcPct val="115000"/>
              </a:lnSpc>
              <a:spcBef>
                <a:spcPts val="0"/>
              </a:spcBef>
              <a:spcAft>
                <a:spcPts val="0"/>
              </a:spcAft>
              <a:buClr>
                <a:srgbClr val="432673"/>
              </a:buClr>
              <a:buSzPts val="2000"/>
              <a:buChar char="•"/>
            </a:pPr>
            <a:r>
              <a:rPr lang="en-GB" sz="2100" dirty="0">
                <a:solidFill>
                  <a:schemeClr val="dk1"/>
                </a:solidFill>
                <a:highlight>
                  <a:srgbClr val="FFFFFF"/>
                </a:highlight>
              </a:rPr>
              <a:t>Which legal options are available to leaseholders to challenge excessive charges or request lease extensions?</a:t>
            </a:r>
            <a:endParaRPr sz="2100" dirty="0"/>
          </a:p>
        </p:txBody>
      </p:sp>
      <p:pic>
        <p:nvPicPr>
          <p:cNvPr id="270" name="Google Shape;270;p32" descr="Grenfell Tower showing a banner which reads 'Grenfell forever in our hearts'"/>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397087" y="2149104"/>
            <a:ext cx="4247807" cy="39053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21" name="Google Shape;121;p15"/>
          <p:cNvSpPr txBox="1">
            <a:spLocks noGrp="1"/>
          </p:cNvSpPr>
          <p:nvPr>
            <p:ph type="body" idx="1"/>
          </p:nvPr>
        </p:nvSpPr>
        <p:spPr>
          <a:xfrm>
            <a:off x="803275" y="1893127"/>
            <a:ext cx="6400800" cy="4772706"/>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rgbClr val="432673"/>
              </a:buClr>
              <a:buSzPts val="2400"/>
              <a:buChar char="•"/>
            </a:pPr>
            <a:r>
              <a:rPr lang="en-GB">
                <a:solidFill>
                  <a:srgbClr val="0D0D0D"/>
                </a:solidFill>
              </a:rPr>
              <a:t>d</a:t>
            </a:r>
            <a:r>
              <a:rPr lang="en-GB">
                <a:solidFill>
                  <a:srgbClr val="0D0D0D"/>
                </a:solidFill>
                <a:latin typeface="Arial"/>
                <a:ea typeface="Arial"/>
                <a:cs typeface="Arial"/>
                <a:sym typeface="Arial"/>
              </a:rPr>
              <a:t>escribe the Land Registry and its role in the property system;</a:t>
            </a:r>
            <a:endParaRPr/>
          </a:p>
          <a:p>
            <a:pPr marL="342900" lvl="0" indent="-342900" algn="l" rtl="0">
              <a:lnSpc>
                <a:spcPct val="107000"/>
              </a:lnSpc>
              <a:spcBef>
                <a:spcPts val="800"/>
              </a:spcBef>
              <a:spcAft>
                <a:spcPts val="0"/>
              </a:spcAft>
              <a:buClr>
                <a:srgbClr val="432673"/>
              </a:buClr>
              <a:buSzPts val="2400"/>
              <a:buChar char="•"/>
            </a:pPr>
            <a:r>
              <a:rPr lang="en-GB">
                <a:solidFill>
                  <a:srgbClr val="0D0D0D"/>
                </a:solidFill>
              </a:rPr>
              <a:t>e</a:t>
            </a:r>
            <a:r>
              <a:rPr lang="en-GB">
                <a:solidFill>
                  <a:srgbClr val="0D0D0D"/>
                </a:solidFill>
                <a:latin typeface="Arial"/>
                <a:ea typeface="Arial"/>
                <a:cs typeface="Arial"/>
                <a:sym typeface="Arial"/>
              </a:rPr>
              <a:t>xplain the meaning of freehold and leasehold property ownership;</a:t>
            </a:r>
            <a:endParaRPr/>
          </a:p>
          <a:p>
            <a:pPr marL="342900" lvl="0" indent="-342900" algn="l" rtl="0">
              <a:lnSpc>
                <a:spcPct val="107000"/>
              </a:lnSpc>
              <a:spcBef>
                <a:spcPts val="800"/>
              </a:spcBef>
              <a:spcAft>
                <a:spcPts val="0"/>
              </a:spcAft>
              <a:buClr>
                <a:srgbClr val="432673"/>
              </a:buClr>
              <a:buSzPts val="2400"/>
              <a:buChar char="•"/>
            </a:pPr>
            <a:r>
              <a:rPr lang="en-GB">
                <a:solidFill>
                  <a:srgbClr val="0D0D0D"/>
                </a:solidFill>
              </a:rPr>
              <a:t>d</a:t>
            </a:r>
            <a:r>
              <a:rPr lang="en-GB">
                <a:solidFill>
                  <a:srgbClr val="0D0D0D"/>
                </a:solidFill>
                <a:latin typeface="Arial"/>
                <a:ea typeface="Arial"/>
                <a:cs typeface="Arial"/>
                <a:sym typeface="Arial"/>
              </a:rPr>
              <a:t>escribe the key parts of a title deed.</a:t>
            </a:r>
            <a:r>
              <a:rPr lang="en-GB"/>
              <a:t> </a:t>
            </a:r>
            <a:endParaRPr/>
          </a:p>
        </p:txBody>
      </p:sp>
      <p:sp>
        <p:nvSpPr>
          <p:cNvPr id="122" name="Google Shape;122;p15"/>
          <p:cNvSpPr txBox="1">
            <a:spLocks noGrp="1"/>
          </p:cNvSpPr>
          <p:nvPr>
            <p:ph type="body" idx="2"/>
          </p:nvPr>
        </p:nvSpPr>
        <p:spPr>
          <a:xfrm>
            <a:off x="7239000" y="949954"/>
            <a:ext cx="4283698" cy="4958091"/>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Skills:</a:t>
            </a:r>
            <a:endParaRPr sz="14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Develop ability to appraise and form valid arguments from information given in a case study.</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Improve communication skills by creating reports and presentations for different audiences.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Build teamwork and discussion skills by participating in group and class discussion to explore ideas.</a:t>
            </a:r>
            <a:endParaRPr sz="1400" u="sng">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General competencies:</a:t>
            </a:r>
            <a:endParaRPr sz="14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English:</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E2</a:t>
            </a:r>
            <a:r>
              <a:rPr lang="en-GB" sz="1400">
                <a:solidFill>
                  <a:srgbClr val="0D0D0D"/>
                </a:solidFill>
              </a:rPr>
              <a:t> Present information and ideas.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E5</a:t>
            </a:r>
            <a:r>
              <a:rPr lang="en-GB" sz="1400">
                <a:solidFill>
                  <a:srgbClr val="0D0D0D"/>
                </a:solidFill>
              </a:rPr>
              <a:t> Synthesise information.</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Digital:</a:t>
            </a:r>
            <a:endParaRPr sz="1400">
              <a:solidFill>
                <a:srgbClr val="0D0D0D"/>
              </a:solidFill>
            </a:endParaRPr>
          </a:p>
          <a:p>
            <a:pPr marL="0" lvl="0" indent="0" algn="l" rtl="0">
              <a:lnSpc>
                <a:spcPct val="107916"/>
              </a:lnSpc>
              <a:spcBef>
                <a:spcPts val="400"/>
              </a:spcBef>
              <a:spcAft>
                <a:spcPts val="400"/>
              </a:spcAft>
              <a:buClr>
                <a:schemeClr val="dk1"/>
              </a:buClr>
              <a:buSzPts val="1100"/>
              <a:buFont typeface="Arial"/>
              <a:buNone/>
            </a:pPr>
            <a:r>
              <a:rPr lang="en-GB" sz="1400" b="1">
                <a:solidFill>
                  <a:srgbClr val="0D0D0D"/>
                </a:solidFill>
              </a:rPr>
              <a:t>D3</a:t>
            </a:r>
            <a:r>
              <a:rPr lang="en-GB" sz="1400">
                <a:solidFill>
                  <a:srgbClr val="0D0D0D"/>
                </a:solidFill>
              </a:rPr>
              <a:t> Communicate and collaborate.</a:t>
            </a:r>
            <a:endParaRPr sz="1400"/>
          </a:p>
        </p:txBody>
      </p:sp>
      <p:sp>
        <p:nvSpPr>
          <p:cNvPr id="123" name="Google Shape;123;p15"/>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24" name="Google Shape;124;p1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838200" y="3452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Title deeds</a:t>
            </a:r>
            <a:endParaRPr/>
          </a:p>
        </p:txBody>
      </p:sp>
      <p:sp>
        <p:nvSpPr>
          <p:cNvPr id="276" name="Google Shape;276;p33"/>
          <p:cNvSpPr txBox="1">
            <a:spLocks noGrp="1"/>
          </p:cNvSpPr>
          <p:nvPr>
            <p:ph type="body" idx="1"/>
          </p:nvPr>
        </p:nvSpPr>
        <p:spPr>
          <a:xfrm>
            <a:off x="838200" y="1853372"/>
            <a:ext cx="10911840" cy="4298045"/>
          </a:xfrm>
          <a:prstGeom prst="rect">
            <a:avLst/>
          </a:prstGeom>
          <a:solidFill>
            <a:srgbClr val="EBDDF4"/>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400"/>
              <a:buNone/>
            </a:pPr>
            <a:r>
              <a:rPr lang="en-GB" sz="2000" dirty="0"/>
              <a:t>A </a:t>
            </a:r>
            <a:r>
              <a:rPr lang="en-GB" sz="2000" b="1" dirty="0"/>
              <a:t>title deed</a:t>
            </a:r>
            <a:r>
              <a:rPr lang="en-GB" sz="2000" dirty="0"/>
              <a:t> is a legal document that proves the ownership of a property or piece of land. It contains important details such as:</a:t>
            </a:r>
            <a:endParaRPr sz="2000" dirty="0"/>
          </a:p>
          <a:p>
            <a:pPr marL="800100" lvl="1" indent="-342900" algn="l" rtl="0">
              <a:lnSpc>
                <a:spcPct val="108000"/>
              </a:lnSpc>
              <a:spcBef>
                <a:spcPts val="500"/>
              </a:spcBef>
              <a:spcAft>
                <a:spcPts val="0"/>
              </a:spcAft>
              <a:buClr>
                <a:srgbClr val="432673"/>
              </a:buClr>
              <a:buSzPts val="2400"/>
              <a:buChar char="•"/>
            </a:pPr>
            <a:r>
              <a:rPr lang="en-GB" b="1" dirty="0"/>
              <a:t>owner’s details</a:t>
            </a:r>
            <a:r>
              <a:rPr lang="en-GB" dirty="0"/>
              <a:t>: the name(s) of the person(s) who legally own(s) the property;</a:t>
            </a:r>
            <a:endParaRPr dirty="0"/>
          </a:p>
          <a:p>
            <a:pPr marL="800100" lvl="1" indent="-342900" algn="l" rtl="0">
              <a:lnSpc>
                <a:spcPct val="108000"/>
              </a:lnSpc>
              <a:spcBef>
                <a:spcPts val="500"/>
              </a:spcBef>
              <a:spcAft>
                <a:spcPts val="0"/>
              </a:spcAft>
              <a:buClr>
                <a:srgbClr val="432673"/>
              </a:buClr>
              <a:buSzPts val="2400"/>
              <a:buChar char="•"/>
            </a:pPr>
            <a:r>
              <a:rPr lang="en-GB" b="1" dirty="0"/>
              <a:t>property description</a:t>
            </a:r>
            <a:r>
              <a:rPr lang="en-GB" dirty="0"/>
              <a:t>: information about the property, including its boundaries and whether it is freehold or leasehold;</a:t>
            </a:r>
            <a:endParaRPr dirty="0"/>
          </a:p>
          <a:p>
            <a:pPr marL="800100" lvl="1" indent="-342900" algn="l" rtl="0">
              <a:lnSpc>
                <a:spcPct val="108000"/>
              </a:lnSpc>
              <a:spcBef>
                <a:spcPts val="500"/>
              </a:spcBef>
              <a:spcAft>
                <a:spcPts val="0"/>
              </a:spcAft>
              <a:buClr>
                <a:srgbClr val="432673"/>
              </a:buClr>
              <a:buSzPts val="2400"/>
              <a:buChar char="•"/>
            </a:pPr>
            <a:r>
              <a:rPr lang="en-GB" b="1" dirty="0"/>
              <a:t>mortgage or financial charges</a:t>
            </a:r>
            <a:r>
              <a:rPr lang="en-GB" dirty="0"/>
              <a:t>: any loans or mortgages secured against the property;</a:t>
            </a:r>
            <a:endParaRPr dirty="0"/>
          </a:p>
          <a:p>
            <a:pPr marL="800100" lvl="1" indent="-342900" algn="l" rtl="0">
              <a:lnSpc>
                <a:spcPct val="108000"/>
              </a:lnSpc>
              <a:spcBef>
                <a:spcPts val="500"/>
              </a:spcBef>
              <a:spcAft>
                <a:spcPts val="0"/>
              </a:spcAft>
              <a:buClr>
                <a:srgbClr val="432673"/>
              </a:buClr>
              <a:buSzPts val="2400"/>
              <a:buChar char="•"/>
            </a:pPr>
            <a:r>
              <a:rPr lang="en-GB" b="1" dirty="0"/>
              <a:t>covenants or restrictions</a:t>
            </a:r>
            <a:r>
              <a:rPr lang="en-GB" dirty="0"/>
              <a:t>: rules or obligations that the owner must follow regarding the property.</a:t>
            </a:r>
            <a:endParaRPr dirty="0"/>
          </a:p>
          <a:p>
            <a:pPr marL="0" lvl="0" indent="0" algn="l" rtl="0">
              <a:lnSpc>
                <a:spcPct val="108000"/>
              </a:lnSpc>
              <a:spcBef>
                <a:spcPts val="1000"/>
              </a:spcBef>
              <a:spcAft>
                <a:spcPts val="0"/>
              </a:spcAft>
              <a:buSzPts val="2400"/>
              <a:buNone/>
            </a:pPr>
            <a:r>
              <a:rPr lang="en-GB" sz="2000" dirty="0"/>
              <a:t>The title deed is essential for property transactions and ensures the legal transfer of ownership.</a:t>
            </a:r>
            <a:endParaRPr sz="2000" dirty="0"/>
          </a:p>
        </p:txBody>
      </p:sp>
      <p:sp>
        <p:nvSpPr>
          <p:cNvPr id="277" name="Google Shape;277;p3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278" name="Google Shape;278;p33"/>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solidFill>
                  <a:schemeClr val="dk1"/>
                </a:solidFill>
              </a:rPr>
              <a:t>Example of a title deed</a:t>
            </a:r>
            <a:endParaRPr/>
          </a:p>
        </p:txBody>
      </p:sp>
      <p:sp>
        <p:nvSpPr>
          <p:cNvPr id="284" name="Google Shape;284;p34"/>
          <p:cNvSpPr txBox="1">
            <a:spLocks noGrp="1"/>
          </p:cNvSpPr>
          <p:nvPr>
            <p:ph type="body" idx="1"/>
          </p:nvPr>
        </p:nvSpPr>
        <p:spPr>
          <a:xfrm>
            <a:off x="838200" y="1893127"/>
            <a:ext cx="10215623" cy="3927848"/>
          </a:xfrm>
          <a:prstGeom prst="rect">
            <a:avLst/>
          </a:prstGeom>
          <a:no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Clr>
                <a:srgbClr val="432673"/>
              </a:buClr>
              <a:buSzPts val="2400"/>
              <a:buChar char="•"/>
            </a:pPr>
            <a:r>
              <a:rPr lang="en-GB" dirty="0">
                <a:solidFill>
                  <a:schemeClr val="dk1"/>
                </a:solidFill>
              </a:rPr>
              <a:t>Scan this QR code and explore how to read a title deed. Conduct research and answer the question in Activity 2 Worksheet: What is a title deed?</a:t>
            </a:r>
            <a:endParaRPr dirty="0">
              <a:solidFill>
                <a:schemeClr val="dk1"/>
              </a:solidFill>
            </a:endParaRPr>
          </a:p>
        </p:txBody>
      </p:sp>
      <p:sp>
        <p:nvSpPr>
          <p:cNvPr id="285" name="Google Shape;285;p3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pic>
        <p:nvPicPr>
          <p:cNvPr id="286" name="Google Shape;286;p34" descr="A qr code with the caption 'scan me' which links to https://www.gov.uk/government/publications/how-to-read-a-title-register-and-title-plan/how-to-read-a-title-register"/>
          <p:cNvPicPr preferRelativeResize="0"/>
          <p:nvPr/>
        </p:nvPicPr>
        <p:blipFill rotWithShape="1">
          <a:blip r:embed="rId3">
            <a:alphaModFix/>
          </a:blip>
          <a:srcRect/>
          <a:stretch/>
        </p:blipFill>
        <p:spPr>
          <a:xfrm>
            <a:off x="4912188" y="3403640"/>
            <a:ext cx="2367624" cy="2619774"/>
          </a:xfrm>
          <a:prstGeom prst="rect">
            <a:avLst/>
          </a:prstGeom>
          <a:noFill/>
          <a:ln>
            <a:noFill/>
          </a:ln>
        </p:spPr>
      </p:pic>
      <p:sp>
        <p:nvSpPr>
          <p:cNvPr id="287" name="Google Shape;287;p34"/>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Key parts of a title deed</a:t>
            </a:r>
            <a:endParaRPr/>
          </a:p>
        </p:txBody>
      </p:sp>
      <p:sp>
        <p:nvSpPr>
          <p:cNvPr id="293" name="Google Shape;293;p35"/>
          <p:cNvSpPr txBox="1">
            <a:spLocks noGrp="1"/>
          </p:cNvSpPr>
          <p:nvPr>
            <p:ph type="body" idx="1"/>
          </p:nvPr>
        </p:nvSpPr>
        <p:spPr>
          <a:xfrm>
            <a:off x="838200" y="1844674"/>
            <a:ext cx="10515600" cy="4255183"/>
          </a:xfrm>
          <a:prstGeom prst="rect">
            <a:avLst/>
          </a:prstGeom>
          <a:solidFill>
            <a:srgbClr val="EBDDF4"/>
          </a:solidFill>
          <a:ln>
            <a:noFill/>
          </a:ln>
        </p:spPr>
        <p:txBody>
          <a:bodyPr spcFirstLastPara="1" wrap="square" lIns="180000" tIns="180000" rIns="180000" bIns="180000" anchor="t" anchorCtr="0">
            <a:normAutofit fontScale="85000" lnSpcReduction="20000"/>
          </a:bodyPr>
          <a:lstStyle/>
          <a:p>
            <a:pPr marL="228600" lvl="0" indent="-228600" algn="l" rtl="0">
              <a:lnSpc>
                <a:spcPct val="128000"/>
              </a:lnSpc>
              <a:spcBef>
                <a:spcPts val="1000"/>
              </a:spcBef>
              <a:spcAft>
                <a:spcPts val="0"/>
              </a:spcAft>
              <a:buClr>
                <a:srgbClr val="432673"/>
              </a:buClr>
              <a:buSzPct val="108108"/>
              <a:buChar char="•"/>
            </a:pPr>
            <a:r>
              <a:rPr lang="en-GB" b="1"/>
              <a:t>Charges register:</a:t>
            </a:r>
            <a:r>
              <a:rPr lang="en-GB"/>
              <a:t> If there is a mortgage on the property, the lender’s interest will be noted, meaning the property serves as security for the loa</a:t>
            </a:r>
            <a:r>
              <a:rPr lang="en-GB">
                <a:solidFill>
                  <a:schemeClr val="dk1"/>
                </a:solidFill>
              </a:rPr>
              <a:t>n. The interests of the charge holder would need to be taken into account in any transactions relating to the land, such as sale or remortgaging. There may be more than one charge on the property and they may rank in priority</a:t>
            </a:r>
            <a:endParaRPr>
              <a:solidFill>
                <a:schemeClr val="dk1"/>
              </a:solidFill>
            </a:endParaRPr>
          </a:p>
          <a:p>
            <a:pPr marL="228600" lvl="0" indent="-228600" algn="l" rtl="0">
              <a:lnSpc>
                <a:spcPct val="128000"/>
              </a:lnSpc>
              <a:spcBef>
                <a:spcPts val="1000"/>
              </a:spcBef>
              <a:spcAft>
                <a:spcPts val="0"/>
              </a:spcAft>
              <a:buClr>
                <a:srgbClr val="432673"/>
              </a:buClr>
              <a:buSzPct val="108108"/>
              <a:buChar char="•"/>
            </a:pPr>
            <a:r>
              <a:rPr lang="en-GB" b="1"/>
              <a:t>Covenant:</a:t>
            </a:r>
            <a:r>
              <a:rPr lang="en-GB"/>
              <a:t> Legal obligations or restrictions that the property owner must adhere to, such as maintaining certain standards or restrictions on building</a:t>
            </a:r>
            <a:endParaRPr/>
          </a:p>
          <a:p>
            <a:pPr marL="228600" lvl="0" indent="-228600" algn="l" rtl="0">
              <a:lnSpc>
                <a:spcPct val="128000"/>
              </a:lnSpc>
              <a:spcBef>
                <a:spcPts val="1000"/>
              </a:spcBef>
              <a:spcAft>
                <a:spcPts val="0"/>
              </a:spcAft>
              <a:buClr>
                <a:srgbClr val="432673"/>
              </a:buClr>
              <a:buSzPct val="108108"/>
              <a:buChar char="•"/>
            </a:pPr>
            <a:r>
              <a:rPr lang="en-GB" b="1"/>
              <a:t>Property register:</a:t>
            </a:r>
            <a:r>
              <a:rPr lang="en-GB"/>
              <a:t> The name(s) of the current owner(s) of the property</a:t>
            </a:r>
            <a:endParaRPr/>
          </a:p>
          <a:p>
            <a:pPr marL="228600" lvl="0" indent="-228600" algn="l" rtl="0">
              <a:lnSpc>
                <a:spcPct val="128000"/>
              </a:lnSpc>
              <a:spcBef>
                <a:spcPts val="1000"/>
              </a:spcBef>
              <a:spcAft>
                <a:spcPts val="0"/>
              </a:spcAft>
              <a:buClr>
                <a:srgbClr val="432673"/>
              </a:buClr>
              <a:buSzPct val="108108"/>
              <a:buChar char="•"/>
            </a:pPr>
            <a:r>
              <a:rPr lang="en-GB" b="1"/>
              <a:t>Proprietorship register:</a:t>
            </a:r>
            <a:r>
              <a:rPr lang="en-GB"/>
              <a:t> Indicates whether the property is </a:t>
            </a:r>
            <a:r>
              <a:rPr lang="en-GB" b="1"/>
              <a:t>freehold</a:t>
            </a:r>
            <a:r>
              <a:rPr lang="en-GB"/>
              <a:t> or </a:t>
            </a:r>
            <a:r>
              <a:rPr lang="en-GB" b="1"/>
              <a:t>leasehold</a:t>
            </a:r>
            <a:r>
              <a:rPr lang="en-GB"/>
              <a:t>; provides the address of the property and refers to a plan showing the legal boundary</a:t>
            </a:r>
            <a:endParaRPr/>
          </a:p>
        </p:txBody>
      </p:sp>
      <p:sp>
        <p:nvSpPr>
          <p:cNvPr id="294" name="Google Shape;294;p3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295" name="Google Shape;295;p35"/>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444"/>
              <a:buFont typeface="Arial"/>
              <a:buNone/>
            </a:pPr>
            <a:r>
              <a:rPr lang="en-GB"/>
              <a:t>Key parts of a title deed </a:t>
            </a:r>
            <a:br>
              <a:rPr lang="en-GB"/>
            </a:br>
            <a:endParaRPr/>
          </a:p>
        </p:txBody>
      </p:sp>
      <p:sp>
        <p:nvSpPr>
          <p:cNvPr id="301" name="Google Shape;301;p3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302" name="Google Shape;302;p36"/>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pic>
        <p:nvPicPr>
          <p:cNvPr id="303" name="Google Shape;303;p36" descr="Example of a title deed with the following information&#10;Title number: ND 7332&#10;Date: 3 September 2024&#10;Property register:&#10;The freehold land shown edged red on the plan of the above title filed at the Registry being 123 Maplewood Avenue, Riverton, Westshire, WS4 8QD&#10;Proprietorship register:&#10;Title absolute. (15.03.2020) Proprietor: Sarah Johnson, 45 Elmswood Cresent, Brookdale, Kent BR3 7HY. &#10;Charges register:&#10;Charge (10.09.2018) in favour of Maple Bank Limited, 56 High Street, Riverton, Westshire, WS3 2AB to secure the sum of £250,000 and interest thereon.&#10;Schedule of restricted covenants:&#10;The following are details of the covenants contained in the conveyance:&#10;The owner of the property shall not erect any buildings, fences, or structures exceeding 2 metres in height on the land without prior written consent from the freeholder, Riverton Estates Ltd.&#10;End of register&#10;&#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051" y="1468251"/>
            <a:ext cx="7067790" cy="47878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 – </a:t>
            </a:r>
            <a:r>
              <a:rPr lang="en-GB">
                <a:solidFill>
                  <a:schemeClr val="dk1"/>
                </a:solidFill>
              </a:rPr>
              <a:t>What is a title deed?</a:t>
            </a:r>
            <a:endParaRPr>
              <a:solidFill>
                <a:schemeClr val="dk1"/>
              </a:solidFill>
            </a:endParaRPr>
          </a:p>
        </p:txBody>
      </p:sp>
      <p:sp>
        <p:nvSpPr>
          <p:cNvPr id="309" name="Google Shape;309;p37"/>
          <p:cNvSpPr txBox="1">
            <a:spLocks noGrp="1"/>
          </p:cNvSpPr>
          <p:nvPr>
            <p:ph type="body" idx="1"/>
          </p:nvPr>
        </p:nvSpPr>
        <p:spPr>
          <a:xfrm>
            <a:off x="838200" y="1844674"/>
            <a:ext cx="10515600" cy="4073671"/>
          </a:xfrm>
          <a:prstGeom prst="rect">
            <a:avLst/>
          </a:prstGeom>
          <a:noFill/>
          <a:ln>
            <a:noFill/>
          </a:ln>
        </p:spPr>
        <p:txBody>
          <a:bodyPr spcFirstLastPara="1" wrap="square" lIns="180000" tIns="180000" rIns="180000" bIns="180000" anchor="t" anchorCtr="0">
            <a:normAutofit fontScale="92500"/>
          </a:bodyPr>
          <a:lstStyle/>
          <a:p>
            <a:pPr marL="38735" lvl="0" indent="0" algn="l" rtl="0">
              <a:lnSpc>
                <a:spcPct val="107000"/>
              </a:lnSpc>
              <a:spcBef>
                <a:spcPts val="800"/>
              </a:spcBef>
              <a:spcAft>
                <a:spcPts val="0"/>
              </a:spcAft>
              <a:buSzPct val="81081"/>
              <a:buNone/>
            </a:pPr>
            <a:r>
              <a:rPr lang="en-GB" dirty="0">
                <a:solidFill>
                  <a:srgbClr val="0D0D0D"/>
                </a:solidFill>
                <a:latin typeface="Arial"/>
                <a:ea typeface="Arial"/>
                <a:cs typeface="Arial"/>
                <a:sym typeface="Arial"/>
              </a:rPr>
              <a:t>A </a:t>
            </a:r>
            <a:r>
              <a:rPr lang="en-GB" b="1" dirty="0">
                <a:solidFill>
                  <a:srgbClr val="0D0D0D"/>
                </a:solidFill>
                <a:latin typeface="Arial"/>
                <a:ea typeface="Arial"/>
                <a:cs typeface="Arial"/>
                <a:sym typeface="Arial"/>
              </a:rPr>
              <a:t>title deed</a:t>
            </a:r>
            <a:r>
              <a:rPr lang="en-GB" dirty="0">
                <a:solidFill>
                  <a:srgbClr val="0D0D0D"/>
                </a:solidFill>
                <a:latin typeface="Arial"/>
                <a:ea typeface="Arial"/>
                <a:cs typeface="Arial"/>
                <a:sym typeface="Arial"/>
              </a:rPr>
              <a:t> is a legal document that serves as official proof of ownership for a property or piece of land. It outlines key details such as the owner’s name, the type of ownership (freehold or leasehold) and any legal obligations or restrictions, known as covenants, that apply to the property.</a:t>
            </a:r>
            <a:br>
              <a:rPr lang="en-GB" dirty="0">
                <a:solidFill>
                  <a:srgbClr val="0D0D0D"/>
                </a:solidFill>
                <a:latin typeface="Arial"/>
                <a:ea typeface="Arial"/>
                <a:cs typeface="Arial"/>
                <a:sym typeface="Arial"/>
              </a:rPr>
            </a:br>
            <a:br>
              <a:rPr lang="en-GB" dirty="0">
                <a:solidFill>
                  <a:srgbClr val="0D0D0D"/>
                </a:solidFill>
                <a:latin typeface="Arial"/>
                <a:ea typeface="Arial"/>
                <a:cs typeface="Arial"/>
                <a:sym typeface="Arial"/>
              </a:rPr>
            </a:br>
            <a:r>
              <a:rPr lang="en-GB" dirty="0">
                <a:solidFill>
                  <a:srgbClr val="0D0D0D"/>
                </a:solidFill>
                <a:latin typeface="Arial"/>
                <a:ea typeface="Arial"/>
                <a:cs typeface="Arial"/>
                <a:sym typeface="Arial"/>
              </a:rPr>
              <a:t>The title deed also records any interest a mortgage company may have if the property was purchased with a loan. Additionally, a title deed will often have an attached plan that provides a visual representation of the property’s boundaries and layout. This plan helps to clearly define the extent of the property, ensuring all parties understand what is included in the ownership.</a:t>
            </a:r>
            <a:endParaRPr dirty="0"/>
          </a:p>
          <a:p>
            <a:pPr marL="267335" lvl="0" indent="-114297" algn="l" rtl="0">
              <a:lnSpc>
                <a:spcPct val="107000"/>
              </a:lnSpc>
              <a:spcBef>
                <a:spcPts val="800"/>
              </a:spcBef>
              <a:spcAft>
                <a:spcPts val="0"/>
              </a:spcAft>
              <a:buSzPct val="108107"/>
              <a:buNone/>
            </a:pPr>
            <a:endParaRPr sz="1800" dirty="0">
              <a:solidFill>
                <a:srgbClr val="0D0D0D"/>
              </a:solidFill>
              <a:latin typeface="Arial"/>
              <a:ea typeface="Arial"/>
              <a:cs typeface="Arial"/>
              <a:sym typeface="Arial"/>
            </a:endParaRPr>
          </a:p>
          <a:p>
            <a:pPr marL="228600" lvl="0" indent="-76200" algn="l" rtl="0">
              <a:lnSpc>
                <a:spcPct val="108000"/>
              </a:lnSpc>
              <a:spcBef>
                <a:spcPts val="1400"/>
              </a:spcBef>
              <a:spcAft>
                <a:spcPts val="0"/>
              </a:spcAft>
              <a:buSzPct val="108108"/>
              <a:buNone/>
            </a:pPr>
            <a:endParaRPr dirty="0"/>
          </a:p>
        </p:txBody>
      </p:sp>
      <p:sp>
        <p:nvSpPr>
          <p:cNvPr id="310" name="Google Shape;310;p3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311" name="Google Shape;311;p37"/>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GB"/>
              <a:t>Case study analysis</a:t>
            </a:r>
          </a:p>
        </p:txBody>
      </p:sp>
      <p:sp>
        <p:nvSpPr>
          <p:cNvPr id="317" name="Google Shape;317;p38"/>
          <p:cNvSpPr txBox="1">
            <a:spLocks noGrp="1"/>
          </p:cNvSpPr>
          <p:nvPr>
            <p:ph type="body" idx="1"/>
          </p:nvPr>
        </p:nvSpPr>
        <p:spPr>
          <a:xfrm>
            <a:off x="838200" y="1825625"/>
            <a:ext cx="10515600" cy="4351338"/>
          </a:xfrm>
          <a:noFill/>
          <a:ln>
            <a:noFill/>
          </a:ln>
        </p:spPr>
        <p:txBody>
          <a:bodyPr spcFirstLastPara="1" wrap="square" lIns="180000" tIns="180000" rIns="180000" bIns="180000" anchor="t" anchorCtr="0">
            <a:normAutofit lnSpcReduction="10000"/>
          </a:bodyPr>
          <a:lstStyle/>
          <a:p>
            <a:pPr marL="114300" lvl="0" indent="0">
              <a:buNone/>
            </a:pPr>
            <a:r>
              <a:rPr lang="en-US" sz="2600" b="1" dirty="0">
                <a:sym typeface="Arial"/>
              </a:rPr>
              <a:t>Case </a:t>
            </a:r>
            <a:r>
              <a:rPr lang="en-US" sz="2600" b="1" dirty="0"/>
              <a:t>s</a:t>
            </a:r>
            <a:r>
              <a:rPr lang="en-US" sz="2600" b="1" dirty="0">
                <a:sym typeface="Arial"/>
              </a:rPr>
              <a:t>tudy 1 </a:t>
            </a:r>
            <a:r>
              <a:rPr lang="en-US" sz="2600" b="1" dirty="0"/>
              <a:t>answers:</a:t>
            </a:r>
          </a:p>
          <a:p>
            <a:pPr marL="571500" lvl="0" indent="-457200">
              <a:buFont typeface="+mj-lt"/>
              <a:buAutoNum type="arabicPeriod"/>
            </a:pPr>
            <a:r>
              <a:rPr lang="en-US" sz="1900" b="1" dirty="0"/>
              <a:t>Who is the current owner of 47 Oakwood Road?</a:t>
            </a:r>
          </a:p>
          <a:p>
            <a:pPr lvl="1"/>
            <a:r>
              <a:rPr lang="en-US" sz="1900" dirty="0"/>
              <a:t>Answer: Jack Williams </a:t>
            </a:r>
          </a:p>
          <a:p>
            <a:pPr marL="571500" lvl="0" indent="-457200">
              <a:buFont typeface="+mj-lt"/>
              <a:buAutoNum type="arabicPeriod"/>
            </a:pPr>
            <a:r>
              <a:rPr lang="en-US" sz="1900" b="1" dirty="0"/>
              <a:t>When was the charge placed on the property, and what was the amount secured?</a:t>
            </a:r>
          </a:p>
          <a:p>
            <a:pPr lvl="1"/>
            <a:r>
              <a:rPr lang="en-US" sz="1900" dirty="0"/>
              <a:t>Answer: The charge was placed on 1 June 2019, securing £150,000.</a:t>
            </a:r>
          </a:p>
          <a:p>
            <a:pPr marL="571500" lvl="0" indent="-457200">
              <a:buFont typeface="+mj-lt"/>
              <a:buAutoNum type="arabicPeriod"/>
            </a:pPr>
            <a:r>
              <a:rPr lang="en-US" sz="1900" b="1" dirty="0"/>
              <a:t>What restriction does the covenant place on the property owner?</a:t>
            </a:r>
          </a:p>
          <a:p>
            <a:pPr lvl="1"/>
            <a:r>
              <a:rPr lang="en-US" sz="1900" dirty="0"/>
              <a:t>Answer: The owner cannot keep any animals on the property without written consent from Elmbridge Land Ltd.</a:t>
            </a:r>
          </a:p>
          <a:p>
            <a:pPr marL="571500" lvl="0" indent="-457200">
              <a:buFont typeface="+mj-lt"/>
              <a:buAutoNum type="arabicPeriod"/>
            </a:pPr>
            <a:r>
              <a:rPr lang="en-US" sz="1900" b="1" dirty="0"/>
              <a:t>What is the address of the bank holding the charge on the property?</a:t>
            </a:r>
          </a:p>
          <a:p>
            <a:pPr lvl="1"/>
            <a:r>
              <a:rPr lang="en-US" sz="1900" dirty="0"/>
              <a:t>Answer: Greenacre Bank PLC, 15 Elm Street, Elmbridge, </a:t>
            </a:r>
            <a:r>
              <a:rPr lang="en-US" sz="1900" dirty="0" err="1"/>
              <a:t>Westshire</a:t>
            </a:r>
            <a:r>
              <a:rPr lang="en-US" sz="1900" dirty="0"/>
              <a:t>, WS2 5DA</a:t>
            </a:r>
          </a:p>
          <a:p>
            <a:pPr lvl="0"/>
            <a:endParaRPr lang="en-US" dirty="0">
              <a:sym typeface="Arial"/>
            </a:endParaRPr>
          </a:p>
          <a:p>
            <a:pPr lvl="0"/>
            <a:endParaRPr lang="en-US" dirty="0"/>
          </a:p>
        </p:txBody>
      </p:sp>
      <p:sp>
        <p:nvSpPr>
          <p:cNvPr id="5" name="Text Placeholder 4">
            <a:extLst>
              <a:ext uri="{FF2B5EF4-FFF2-40B4-BE49-F238E27FC236}">
                <a16:creationId xmlns:a16="http://schemas.microsoft.com/office/drawing/2014/main" id="{C391030B-3060-6362-AA56-956B240EA126}"/>
              </a:ext>
            </a:extLst>
          </p:cNvPr>
          <p:cNvSpPr>
            <a:spLocks noGrp="1"/>
          </p:cNvSpPr>
          <p:nvPr>
            <p:ph type="body" idx="2"/>
          </p:nvPr>
        </p:nvSpPr>
        <p:spPr/>
        <p:txBody>
          <a:bodyPr>
            <a:normAutofit fontScale="55000" lnSpcReduction="20000"/>
          </a:bodyPr>
          <a:lstStyle/>
          <a:p>
            <a:endParaRPr lang="en-GB"/>
          </a:p>
        </p:txBody>
      </p:sp>
      <p:sp>
        <p:nvSpPr>
          <p:cNvPr id="318" name="Google Shape;318;p38"/>
          <p:cNvSpPr txBox="1">
            <a:spLocks noGrp="1"/>
          </p:cNvSpPr>
          <p:nvPr>
            <p:ph type="body" idx="3"/>
          </p:nvPr>
        </p:nvSpPr>
        <p:spPr>
          <a:xfrm>
            <a:off x="838200" y="6356349"/>
            <a:ext cx="4210050" cy="365125"/>
          </a:xfrm>
          <a:noFill/>
          <a:ln>
            <a:noFill/>
          </a:ln>
        </p:spPr>
        <p:txBody>
          <a:bodyPr spcFirstLastPara="1" wrap="square" lIns="91425" tIns="45700" rIns="91425" bIns="45700" anchor="ctr" anchorCtr="0">
            <a:noAutofit/>
          </a:bodyPr>
          <a:lstStyle/>
          <a:p>
            <a:pPr lvl="0"/>
            <a:r>
              <a:rPr lang="en-US"/>
              <a:t>Lesson 2: Whose is it? How to check the Land Registry</a:t>
            </a:r>
          </a:p>
        </p:txBody>
      </p:sp>
      <p:sp>
        <p:nvSpPr>
          <p:cNvPr id="319" name="Google Shape;319;p38"/>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7" name="Google Shape;327;p39"/>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GB"/>
              <a:t>Case study analysis</a:t>
            </a:r>
          </a:p>
        </p:txBody>
      </p:sp>
      <p:sp>
        <p:nvSpPr>
          <p:cNvPr id="324" name="Google Shape;324;p39"/>
          <p:cNvSpPr txBox="1">
            <a:spLocks noGrp="1"/>
          </p:cNvSpPr>
          <p:nvPr>
            <p:ph type="body" idx="1"/>
          </p:nvPr>
        </p:nvSpPr>
        <p:spPr>
          <a:xfrm>
            <a:off x="838200" y="1825625"/>
            <a:ext cx="10515600" cy="4351338"/>
          </a:xfrm>
          <a:noFill/>
          <a:ln>
            <a:noFill/>
          </a:ln>
        </p:spPr>
        <p:txBody>
          <a:bodyPr spcFirstLastPara="1" wrap="square" lIns="180000" tIns="180000" rIns="180000" bIns="180000" anchor="t" anchorCtr="0">
            <a:noAutofit/>
          </a:bodyPr>
          <a:lstStyle/>
          <a:p>
            <a:pPr marL="114300" lvl="0" indent="0">
              <a:buNone/>
            </a:pPr>
            <a:r>
              <a:rPr lang="en-US" sz="2600" b="1" dirty="0">
                <a:sym typeface="Arial"/>
              </a:rPr>
              <a:t>Case study 2 </a:t>
            </a:r>
            <a:r>
              <a:rPr lang="en-US" sz="2600" b="1" dirty="0"/>
              <a:t>answers:</a:t>
            </a:r>
          </a:p>
          <a:p>
            <a:pPr marL="571500" lvl="0" indent="-457200">
              <a:buFont typeface="+mj-lt"/>
              <a:buAutoNum type="arabicPeriod"/>
            </a:pPr>
            <a:r>
              <a:rPr lang="en-US" sz="1900" b="1" dirty="0"/>
              <a:t>Is the property freehold or leasehold?</a:t>
            </a:r>
          </a:p>
          <a:p>
            <a:pPr lvl="1"/>
            <a:r>
              <a:rPr lang="en-US" sz="1900" dirty="0"/>
              <a:t>Answer: Leasehold</a:t>
            </a:r>
          </a:p>
          <a:p>
            <a:pPr marL="571500" lvl="0" indent="-457200">
              <a:buFont typeface="+mj-lt"/>
              <a:buAutoNum type="arabicPeriod"/>
            </a:pPr>
            <a:r>
              <a:rPr lang="en-US" sz="1900" b="1" dirty="0"/>
              <a:t>What is the restriction in the covenant regarding the use of the property?</a:t>
            </a:r>
          </a:p>
          <a:p>
            <a:pPr lvl="1"/>
            <a:r>
              <a:rPr lang="en-US" sz="1900" dirty="0"/>
              <a:t>Answer: The leaseholder must not use the property for any commercial activities or business purposes without prior consent from the freeholder.</a:t>
            </a:r>
          </a:p>
          <a:p>
            <a:pPr marL="571500" lvl="0" indent="-457200">
              <a:buFont typeface="+mj-lt"/>
              <a:buAutoNum type="arabicPeriod"/>
            </a:pPr>
            <a:r>
              <a:rPr lang="en-US" sz="1900" b="1" dirty="0"/>
              <a:t>Who is the current owner of 89 Willow Street?</a:t>
            </a:r>
          </a:p>
          <a:p>
            <a:pPr lvl="1"/>
            <a:r>
              <a:rPr lang="en-US" sz="1900" dirty="0"/>
              <a:t>Answer: Emily Taylor</a:t>
            </a:r>
          </a:p>
          <a:p>
            <a:pPr marL="571500" lvl="0" indent="-457200">
              <a:buFont typeface="+mj-lt"/>
              <a:buAutoNum type="arabicPeriod"/>
            </a:pPr>
            <a:r>
              <a:rPr lang="en-US" sz="1900" b="1" dirty="0"/>
              <a:t>How much was secured by the charge placed in </a:t>
            </a:r>
            <a:r>
              <a:rPr lang="en-US" sz="1900" b="1" dirty="0" err="1"/>
              <a:t>favour</a:t>
            </a:r>
            <a:r>
              <a:rPr lang="en-US" sz="1900" b="1" dirty="0"/>
              <a:t> of </a:t>
            </a:r>
            <a:r>
              <a:rPr lang="en-US" sz="1900" b="1" dirty="0" err="1"/>
              <a:t>Brookgold</a:t>
            </a:r>
            <a:r>
              <a:rPr lang="en-US" sz="1900" b="1" dirty="0"/>
              <a:t> Finance Ltd?</a:t>
            </a:r>
          </a:p>
          <a:p>
            <a:pPr lvl="1"/>
            <a:r>
              <a:rPr lang="en-US" sz="1900" dirty="0"/>
              <a:t>Answer: £200,000</a:t>
            </a:r>
          </a:p>
          <a:p>
            <a:pPr lvl="0"/>
            <a:endParaRPr lang="en-US" dirty="0">
              <a:sym typeface="Arial"/>
            </a:endParaRPr>
          </a:p>
          <a:p>
            <a:pPr lvl="0"/>
            <a:endParaRPr lang="en-US" dirty="0"/>
          </a:p>
        </p:txBody>
      </p:sp>
      <p:sp>
        <p:nvSpPr>
          <p:cNvPr id="5" name="Text Placeholder 4">
            <a:extLst>
              <a:ext uri="{FF2B5EF4-FFF2-40B4-BE49-F238E27FC236}">
                <a16:creationId xmlns:a16="http://schemas.microsoft.com/office/drawing/2014/main" id="{8275309E-BAD8-5EB5-1329-89450A77F447}"/>
              </a:ext>
            </a:extLst>
          </p:cNvPr>
          <p:cNvSpPr>
            <a:spLocks noGrp="1"/>
          </p:cNvSpPr>
          <p:nvPr>
            <p:ph type="body" idx="2"/>
          </p:nvPr>
        </p:nvSpPr>
        <p:spPr/>
        <p:txBody>
          <a:bodyPr>
            <a:normAutofit fontScale="55000" lnSpcReduction="20000"/>
          </a:bodyPr>
          <a:lstStyle/>
          <a:p>
            <a:endParaRPr lang="en-GB"/>
          </a:p>
        </p:txBody>
      </p:sp>
      <p:sp>
        <p:nvSpPr>
          <p:cNvPr id="325" name="Google Shape;325;p39"/>
          <p:cNvSpPr txBox="1">
            <a:spLocks noGrp="1"/>
          </p:cNvSpPr>
          <p:nvPr>
            <p:ph type="body" idx="3"/>
          </p:nvPr>
        </p:nvSpPr>
        <p:spPr>
          <a:xfrm>
            <a:off x="838200" y="6356349"/>
            <a:ext cx="4210050" cy="365125"/>
          </a:xfrm>
          <a:noFill/>
          <a:ln>
            <a:noFill/>
          </a:ln>
        </p:spPr>
        <p:txBody>
          <a:bodyPr spcFirstLastPara="1" wrap="square" lIns="91425" tIns="45700" rIns="91425" bIns="45700" anchor="ctr" anchorCtr="0">
            <a:noAutofit/>
          </a:bodyPr>
          <a:lstStyle/>
          <a:p>
            <a:pPr lvl="0"/>
            <a:r>
              <a:rPr lang="en-US"/>
              <a:t>Lesson 2: Whose is it? How to check the Land Registry</a:t>
            </a:r>
          </a:p>
        </p:txBody>
      </p:sp>
      <p:sp>
        <p:nvSpPr>
          <p:cNvPr id="326" name="Google Shape;326;p3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5" name="Google Shape;335;p40"/>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GB"/>
              <a:t>Case study analysis</a:t>
            </a:r>
          </a:p>
        </p:txBody>
      </p:sp>
      <p:sp>
        <p:nvSpPr>
          <p:cNvPr id="332" name="Google Shape;332;p40"/>
          <p:cNvSpPr txBox="1">
            <a:spLocks noGrp="1"/>
          </p:cNvSpPr>
          <p:nvPr>
            <p:ph type="body" idx="1"/>
          </p:nvPr>
        </p:nvSpPr>
        <p:spPr>
          <a:xfrm>
            <a:off x="838200" y="1825625"/>
            <a:ext cx="10515600" cy="4351338"/>
          </a:xfrm>
          <a:noFill/>
          <a:ln>
            <a:noFill/>
          </a:ln>
        </p:spPr>
        <p:txBody>
          <a:bodyPr spcFirstLastPara="1" wrap="square" lIns="180000" tIns="180000" rIns="180000" bIns="180000" anchor="t" anchorCtr="0">
            <a:normAutofit lnSpcReduction="10000"/>
          </a:bodyPr>
          <a:lstStyle/>
          <a:p>
            <a:pPr marL="114300" lvl="0" indent="0">
              <a:buNone/>
            </a:pPr>
            <a:r>
              <a:rPr lang="en-US" sz="2600" b="1" dirty="0">
                <a:sym typeface="Arial"/>
              </a:rPr>
              <a:t>Case study 3 </a:t>
            </a:r>
            <a:r>
              <a:rPr lang="en-US" sz="2600" b="1" dirty="0"/>
              <a:t>answers:</a:t>
            </a:r>
          </a:p>
          <a:p>
            <a:pPr marL="571500" lvl="0" indent="-457200">
              <a:buFont typeface="+mj-lt"/>
              <a:buAutoNum type="arabicPeriod"/>
            </a:pPr>
            <a:r>
              <a:rPr lang="en-US" sz="1900" b="1" dirty="0"/>
              <a:t>What restriction does the covenant place on parking?</a:t>
            </a:r>
          </a:p>
          <a:p>
            <a:pPr lvl="1"/>
            <a:r>
              <a:rPr lang="en-US" sz="1900" dirty="0"/>
              <a:t>Answer: The owner cannot park any commercial vehicles, trailers or caravans on the property without written permission.</a:t>
            </a:r>
          </a:p>
          <a:p>
            <a:pPr marL="571500" lvl="0" indent="-457200">
              <a:buFont typeface="+mj-lt"/>
              <a:buAutoNum type="arabicPeriod"/>
            </a:pPr>
            <a:r>
              <a:rPr lang="en-US" sz="1900" b="1" dirty="0"/>
              <a:t>Who is the current owner of 22 Pine Grove?</a:t>
            </a:r>
          </a:p>
          <a:p>
            <a:pPr lvl="1"/>
            <a:r>
              <a:rPr lang="en-US" sz="1900" dirty="0"/>
              <a:t>Answer: Olivia Barnes</a:t>
            </a:r>
          </a:p>
          <a:p>
            <a:pPr marL="571500" lvl="0" indent="-457200">
              <a:buFont typeface="+mj-lt"/>
              <a:buAutoNum type="arabicPeriod"/>
            </a:pPr>
            <a:r>
              <a:rPr lang="en-US" sz="1900" b="1" dirty="0"/>
              <a:t>When was the title registered in Olivia Barnes' name?</a:t>
            </a:r>
          </a:p>
          <a:p>
            <a:pPr lvl="1"/>
            <a:r>
              <a:rPr lang="en-US" sz="1900" dirty="0"/>
              <a:t>Answer: 2 February 2021.</a:t>
            </a:r>
          </a:p>
          <a:p>
            <a:pPr marL="571500" lvl="0" indent="-457200">
              <a:buFont typeface="+mj-lt"/>
              <a:buAutoNum type="arabicPeriod"/>
            </a:pPr>
            <a:r>
              <a:rPr lang="en-US" sz="1900" b="1" dirty="0"/>
              <a:t>What is the value of the charge placed by </a:t>
            </a:r>
            <a:r>
              <a:rPr lang="en-US" sz="1900" b="1" dirty="0" err="1"/>
              <a:t>Eastshire</a:t>
            </a:r>
            <a:r>
              <a:rPr lang="en-US" sz="1900" b="1" dirty="0"/>
              <a:t> Loans Ltd?</a:t>
            </a:r>
          </a:p>
          <a:p>
            <a:pPr lvl="1"/>
            <a:r>
              <a:rPr lang="en-US" sz="1900" dirty="0"/>
              <a:t>Answer: £300,000</a:t>
            </a:r>
            <a:endParaRPr lang="en-US" dirty="0">
              <a:sym typeface="Arial"/>
            </a:endParaRPr>
          </a:p>
          <a:p>
            <a:pPr lvl="0"/>
            <a:endParaRPr lang="en-US" dirty="0"/>
          </a:p>
        </p:txBody>
      </p:sp>
      <p:sp>
        <p:nvSpPr>
          <p:cNvPr id="5" name="Text Placeholder 4">
            <a:extLst>
              <a:ext uri="{FF2B5EF4-FFF2-40B4-BE49-F238E27FC236}">
                <a16:creationId xmlns:a16="http://schemas.microsoft.com/office/drawing/2014/main" id="{5C8D32F1-E3B2-06BC-0686-D9356A7544F4}"/>
              </a:ext>
            </a:extLst>
          </p:cNvPr>
          <p:cNvSpPr>
            <a:spLocks noGrp="1"/>
          </p:cNvSpPr>
          <p:nvPr>
            <p:ph type="body" idx="2"/>
          </p:nvPr>
        </p:nvSpPr>
        <p:spPr/>
        <p:txBody>
          <a:bodyPr>
            <a:normAutofit fontScale="55000" lnSpcReduction="20000"/>
          </a:bodyPr>
          <a:lstStyle/>
          <a:p>
            <a:endParaRPr lang="en-GB"/>
          </a:p>
        </p:txBody>
      </p:sp>
      <p:sp>
        <p:nvSpPr>
          <p:cNvPr id="333" name="Google Shape;333;p40"/>
          <p:cNvSpPr txBox="1">
            <a:spLocks noGrp="1"/>
          </p:cNvSpPr>
          <p:nvPr>
            <p:ph type="body" idx="3"/>
          </p:nvPr>
        </p:nvSpPr>
        <p:spPr>
          <a:xfrm>
            <a:off x="838200" y="6356349"/>
            <a:ext cx="4210050" cy="365125"/>
          </a:xfrm>
          <a:noFill/>
          <a:ln>
            <a:noFill/>
          </a:ln>
        </p:spPr>
        <p:txBody>
          <a:bodyPr spcFirstLastPara="1" wrap="square" lIns="91425" tIns="45700" rIns="91425" bIns="45700" anchor="ctr" anchorCtr="0">
            <a:noAutofit/>
          </a:bodyPr>
          <a:lstStyle/>
          <a:p>
            <a:pPr lvl="0"/>
            <a:r>
              <a:rPr lang="en-US"/>
              <a:t>Lesson 2: Whose is it? How to check the Land Registry</a:t>
            </a:r>
          </a:p>
        </p:txBody>
      </p:sp>
      <p:sp>
        <p:nvSpPr>
          <p:cNvPr id="334" name="Google Shape;334;p40"/>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3" name="Google Shape;343;p41"/>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GB"/>
              <a:t>Case study analysis</a:t>
            </a:r>
          </a:p>
        </p:txBody>
      </p:sp>
      <p:sp>
        <p:nvSpPr>
          <p:cNvPr id="340" name="Google Shape;340;p41"/>
          <p:cNvSpPr txBox="1">
            <a:spLocks noGrp="1"/>
          </p:cNvSpPr>
          <p:nvPr>
            <p:ph type="body" idx="1"/>
          </p:nvPr>
        </p:nvSpPr>
        <p:spPr>
          <a:xfrm>
            <a:off x="838200" y="1825625"/>
            <a:ext cx="10515600" cy="4351338"/>
          </a:xfrm>
          <a:noFill/>
          <a:ln>
            <a:noFill/>
          </a:ln>
        </p:spPr>
        <p:txBody>
          <a:bodyPr spcFirstLastPara="1" wrap="square" lIns="180000" tIns="180000" rIns="180000" bIns="180000" anchor="t" anchorCtr="0">
            <a:normAutofit lnSpcReduction="10000"/>
          </a:bodyPr>
          <a:lstStyle/>
          <a:p>
            <a:pPr marL="114300" lvl="0" indent="0">
              <a:buNone/>
            </a:pPr>
            <a:r>
              <a:rPr lang="en-US" sz="2600" b="1" dirty="0">
                <a:sym typeface="Arial"/>
              </a:rPr>
              <a:t>Case study 4 </a:t>
            </a:r>
            <a:r>
              <a:rPr lang="en-US" sz="2600" b="1" dirty="0"/>
              <a:t>answers:</a:t>
            </a:r>
          </a:p>
          <a:p>
            <a:pPr marL="571500" lvl="0" indent="-457200">
              <a:buFont typeface="+mj-lt"/>
              <a:buAutoNum type="arabicPeriod"/>
            </a:pPr>
            <a:r>
              <a:rPr lang="en-US" sz="1900" b="1" dirty="0"/>
              <a:t>What is the responsibility of the leaseholder regarding the garden?</a:t>
            </a:r>
          </a:p>
          <a:p>
            <a:pPr lvl="1"/>
            <a:r>
              <a:rPr lang="en-US" sz="1900" dirty="0"/>
              <a:t>Answer: The leaseholder must maintain the garden in a neat and tidy condition and not allow refuse or debris to accumulate.</a:t>
            </a:r>
          </a:p>
          <a:p>
            <a:pPr marL="571500" lvl="0" indent="-457200">
              <a:buFont typeface="+mj-lt"/>
              <a:buAutoNum type="arabicPeriod"/>
            </a:pPr>
            <a:r>
              <a:rPr lang="en-US" sz="1900" b="1" dirty="0"/>
              <a:t>What type of ownership does James O’Connor have for 12 Cedar Lane?</a:t>
            </a:r>
          </a:p>
          <a:p>
            <a:pPr lvl="1"/>
            <a:r>
              <a:rPr lang="en-US" sz="1900" dirty="0"/>
              <a:t>Answer: Leasehold ownership</a:t>
            </a:r>
          </a:p>
          <a:p>
            <a:pPr marL="571500" lvl="0" indent="-457200">
              <a:buFont typeface="+mj-lt"/>
              <a:buAutoNum type="arabicPeriod"/>
            </a:pPr>
            <a:r>
              <a:rPr lang="en-US" sz="1900" b="1" dirty="0"/>
              <a:t>When was the charge placed on the property, and by whom?</a:t>
            </a:r>
          </a:p>
          <a:p>
            <a:pPr lvl="1"/>
            <a:r>
              <a:rPr lang="en-US" sz="1900" dirty="0"/>
              <a:t>Answer: The charge was placed on 19 April 2021 by Fairfield Banking Corp.</a:t>
            </a:r>
          </a:p>
          <a:p>
            <a:pPr marL="571500" lvl="0" indent="-457200">
              <a:buFont typeface="+mj-lt"/>
              <a:buAutoNum type="arabicPeriod"/>
            </a:pPr>
            <a:r>
              <a:rPr lang="en-US" sz="1900" b="1" dirty="0"/>
              <a:t>How much was secured by the charge in </a:t>
            </a:r>
            <a:r>
              <a:rPr lang="en-US" sz="1900" b="1" dirty="0" err="1"/>
              <a:t>favour</a:t>
            </a:r>
            <a:r>
              <a:rPr lang="en-US" sz="1900" b="1" dirty="0"/>
              <a:t> of Fairfield Banking Corp.?</a:t>
            </a:r>
          </a:p>
          <a:p>
            <a:pPr lvl="1"/>
            <a:r>
              <a:rPr lang="en-US" sz="1900" dirty="0"/>
              <a:t>Answer: £180,000</a:t>
            </a:r>
            <a:endParaRPr lang="en-US" dirty="0">
              <a:sym typeface="Arial"/>
            </a:endParaRPr>
          </a:p>
          <a:p>
            <a:pPr lvl="0"/>
            <a:endParaRPr lang="en-US" dirty="0"/>
          </a:p>
        </p:txBody>
      </p:sp>
      <p:sp>
        <p:nvSpPr>
          <p:cNvPr id="5" name="Text Placeholder 4">
            <a:extLst>
              <a:ext uri="{FF2B5EF4-FFF2-40B4-BE49-F238E27FC236}">
                <a16:creationId xmlns:a16="http://schemas.microsoft.com/office/drawing/2014/main" id="{5F109065-CAA9-E72D-80FF-D97892096486}"/>
              </a:ext>
            </a:extLst>
          </p:cNvPr>
          <p:cNvSpPr>
            <a:spLocks noGrp="1"/>
          </p:cNvSpPr>
          <p:nvPr>
            <p:ph type="body" idx="2"/>
          </p:nvPr>
        </p:nvSpPr>
        <p:spPr/>
        <p:txBody>
          <a:bodyPr>
            <a:normAutofit fontScale="55000" lnSpcReduction="20000"/>
          </a:bodyPr>
          <a:lstStyle/>
          <a:p>
            <a:endParaRPr lang="en-GB"/>
          </a:p>
        </p:txBody>
      </p:sp>
      <p:sp>
        <p:nvSpPr>
          <p:cNvPr id="341" name="Google Shape;341;p41"/>
          <p:cNvSpPr txBox="1">
            <a:spLocks noGrp="1"/>
          </p:cNvSpPr>
          <p:nvPr>
            <p:ph type="body" idx="3"/>
          </p:nvPr>
        </p:nvSpPr>
        <p:spPr>
          <a:xfrm>
            <a:off x="637032" y="6310312"/>
            <a:ext cx="4210050" cy="365125"/>
          </a:xfrm>
          <a:noFill/>
          <a:ln>
            <a:noFill/>
          </a:ln>
        </p:spPr>
        <p:txBody>
          <a:bodyPr spcFirstLastPara="1" wrap="square" lIns="91425" tIns="45700" rIns="91425" bIns="45700" anchor="ctr" anchorCtr="0">
            <a:noAutofit/>
          </a:bodyPr>
          <a:lstStyle/>
          <a:p>
            <a:pPr lvl="0"/>
            <a:r>
              <a:rPr lang="en-US" dirty="0"/>
              <a:t>Lesson 2: Whose is it? How to check the Land Registry</a:t>
            </a:r>
          </a:p>
        </p:txBody>
      </p:sp>
      <p:sp>
        <p:nvSpPr>
          <p:cNvPr id="342" name="Google Shape;342;p41"/>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349" name="Google Shape;349;p42"/>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a:t>1. What is the primary role of HM Land Registry in England and Wales?</a:t>
            </a:r>
            <a:endParaRPr sz="2800"/>
          </a:p>
          <a:p>
            <a:pPr marL="571500" lvl="1" indent="0" algn="l" rtl="0">
              <a:lnSpc>
                <a:spcPct val="108000"/>
              </a:lnSpc>
              <a:spcBef>
                <a:spcPts val="500"/>
              </a:spcBef>
              <a:spcAft>
                <a:spcPts val="0"/>
              </a:spcAft>
              <a:buSzPts val="1800"/>
              <a:buNone/>
            </a:pPr>
            <a:r>
              <a:rPr lang="en-GB" sz="2800"/>
              <a:t>a) to collect taxes on property sales</a:t>
            </a:r>
            <a:endParaRPr/>
          </a:p>
          <a:p>
            <a:pPr marL="571500" lvl="1" indent="0" algn="l" rtl="0">
              <a:lnSpc>
                <a:spcPct val="108000"/>
              </a:lnSpc>
              <a:spcBef>
                <a:spcPts val="500"/>
              </a:spcBef>
              <a:spcAft>
                <a:spcPts val="0"/>
              </a:spcAft>
              <a:buSzPts val="1800"/>
              <a:buNone/>
            </a:pPr>
            <a:r>
              <a:rPr lang="en-GB" sz="2800"/>
              <a:t>b) to record ownership of land and property</a:t>
            </a:r>
            <a:endParaRPr/>
          </a:p>
          <a:p>
            <a:pPr marL="571500" lvl="1" indent="0" algn="l" rtl="0">
              <a:lnSpc>
                <a:spcPct val="108000"/>
              </a:lnSpc>
              <a:spcBef>
                <a:spcPts val="500"/>
              </a:spcBef>
              <a:spcAft>
                <a:spcPts val="0"/>
              </a:spcAft>
              <a:buSzPts val="1800"/>
              <a:buNone/>
            </a:pPr>
            <a:r>
              <a:rPr lang="en-GB" sz="2800"/>
              <a:t>c) to manage building regulations</a:t>
            </a:r>
            <a:endParaRPr/>
          </a:p>
          <a:p>
            <a:pPr marL="571500" lvl="1" indent="0" algn="l" rtl="0">
              <a:lnSpc>
                <a:spcPct val="108000"/>
              </a:lnSpc>
              <a:spcBef>
                <a:spcPts val="500"/>
              </a:spcBef>
              <a:spcAft>
                <a:spcPts val="0"/>
              </a:spcAft>
              <a:buSzPts val="1800"/>
              <a:buNone/>
            </a:pPr>
            <a:r>
              <a:rPr lang="en-GB" sz="2800"/>
              <a:t>d) to decide property prices</a:t>
            </a:r>
            <a:endParaRPr/>
          </a:p>
          <a:p>
            <a:pPr marL="571500" lvl="0" indent="-342900" algn="l" rtl="0">
              <a:lnSpc>
                <a:spcPct val="108000"/>
              </a:lnSpc>
              <a:spcBef>
                <a:spcPts val="1000"/>
              </a:spcBef>
              <a:spcAft>
                <a:spcPts val="0"/>
              </a:spcAft>
              <a:buSzPts val="1800"/>
              <a:buFont typeface="Arial"/>
              <a:buNone/>
            </a:pPr>
            <a:endParaRPr sz="2800"/>
          </a:p>
        </p:txBody>
      </p:sp>
      <p:sp>
        <p:nvSpPr>
          <p:cNvPr id="350" name="Google Shape;350;p4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51" name="Google Shape;351;p42"/>
          <p:cNvSpPr txBox="1">
            <a:spLocks noGrp="1"/>
          </p:cNvSpPr>
          <p:nvPr>
            <p:ph type="body" idx="3"/>
          </p:nvPr>
        </p:nvSpPr>
        <p:spPr>
          <a:xfrm>
            <a:off x="627888" y="6310312"/>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Whose is it? How to check the Land Registry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Knowledge recap </a:t>
            </a:r>
            <a:endParaRPr/>
          </a:p>
        </p:txBody>
      </p:sp>
      <p:sp>
        <p:nvSpPr>
          <p:cNvPr id="130" name="Google Shape;130;p16"/>
          <p:cNvSpPr txBox="1">
            <a:spLocks noGrp="1"/>
          </p:cNvSpPr>
          <p:nvPr>
            <p:ph type="body" idx="1"/>
          </p:nvPr>
        </p:nvSpPr>
        <p:spPr>
          <a:xfrm>
            <a:off x="803275" y="1859280"/>
            <a:ext cx="7252705" cy="4317684"/>
          </a:xfrm>
          <a:prstGeom prst="rect">
            <a:avLst/>
          </a:prstGeom>
          <a:solidFill>
            <a:srgbClr val="EBDDF4"/>
          </a:solid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a:t>Based on what we learned last lesson, have you seen any media stories about property ownership and/or real-life examples of disputes involving joint tenants or tenants in common?</a:t>
            </a:r>
            <a:endParaRPr/>
          </a:p>
          <a:p>
            <a:pPr marL="457200" lvl="0" indent="-228600" algn="l" rtl="0">
              <a:lnSpc>
                <a:spcPct val="108000"/>
              </a:lnSpc>
              <a:spcBef>
                <a:spcPts val="1000"/>
              </a:spcBef>
              <a:spcAft>
                <a:spcPts val="0"/>
              </a:spcAft>
              <a:buSzPts val="1800"/>
              <a:buNone/>
            </a:pPr>
            <a:endParaRPr/>
          </a:p>
        </p:txBody>
      </p:sp>
      <p:sp>
        <p:nvSpPr>
          <p:cNvPr id="131" name="Google Shape;131;p16"/>
          <p:cNvSpPr txBox="1">
            <a:spLocks noGrp="1"/>
          </p:cNvSpPr>
          <p:nvPr>
            <p:ph type="body" idx="3"/>
          </p:nvPr>
        </p:nvSpPr>
        <p:spPr>
          <a:xfrm>
            <a:off x="600456" y="6310312"/>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Whose is it? How to check the Land Registry</a:t>
            </a:r>
            <a:endParaRPr/>
          </a:p>
        </p:txBody>
      </p:sp>
      <p:sp>
        <p:nvSpPr>
          <p:cNvPr id="132" name="Google Shape;132;p16"/>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pic>
        <p:nvPicPr>
          <p:cNvPr id="133" name="Google Shape;133;p16">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8318310" y="1859279"/>
            <a:ext cx="3295231" cy="43176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357" name="Google Shape;357;p43"/>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a:t>1. What is the primary role of HM Land Registry in England and Wales?</a:t>
            </a:r>
            <a:endParaRPr sz="2800"/>
          </a:p>
          <a:p>
            <a:pPr marL="571500" lvl="1" indent="0" algn="l" rtl="0">
              <a:lnSpc>
                <a:spcPct val="108000"/>
              </a:lnSpc>
              <a:spcBef>
                <a:spcPts val="500"/>
              </a:spcBef>
              <a:spcAft>
                <a:spcPts val="0"/>
              </a:spcAft>
              <a:buSzPts val="1800"/>
              <a:buNone/>
            </a:pPr>
            <a:r>
              <a:rPr lang="en-GB" sz="2800"/>
              <a:t>a) to collect taxes on property sales</a:t>
            </a:r>
            <a:endParaRPr/>
          </a:p>
          <a:p>
            <a:pPr marL="571500" lvl="1" indent="0" algn="l" rtl="0">
              <a:lnSpc>
                <a:spcPct val="108000"/>
              </a:lnSpc>
              <a:spcBef>
                <a:spcPts val="500"/>
              </a:spcBef>
              <a:spcAft>
                <a:spcPts val="0"/>
              </a:spcAft>
              <a:buSzPts val="1800"/>
              <a:buNone/>
            </a:pPr>
            <a:r>
              <a:rPr lang="en-GB" sz="2800" b="1"/>
              <a:t>b) to record ownership of land and property</a:t>
            </a:r>
            <a:endParaRPr b="1"/>
          </a:p>
          <a:p>
            <a:pPr marL="571500" lvl="1" indent="0" algn="l" rtl="0">
              <a:lnSpc>
                <a:spcPct val="108000"/>
              </a:lnSpc>
              <a:spcBef>
                <a:spcPts val="500"/>
              </a:spcBef>
              <a:spcAft>
                <a:spcPts val="0"/>
              </a:spcAft>
              <a:buSzPts val="1800"/>
              <a:buNone/>
            </a:pPr>
            <a:r>
              <a:rPr lang="en-GB" sz="2800"/>
              <a:t>c) to manage building regulations</a:t>
            </a:r>
            <a:endParaRPr/>
          </a:p>
          <a:p>
            <a:pPr marL="571500" lvl="1" indent="0" algn="l" rtl="0">
              <a:lnSpc>
                <a:spcPct val="108000"/>
              </a:lnSpc>
              <a:spcBef>
                <a:spcPts val="500"/>
              </a:spcBef>
              <a:spcAft>
                <a:spcPts val="0"/>
              </a:spcAft>
              <a:buSzPts val="1800"/>
              <a:buNone/>
            </a:pPr>
            <a:r>
              <a:rPr lang="en-GB" sz="2800"/>
              <a:t>d) to decide property prices</a:t>
            </a:r>
            <a:endParaRPr/>
          </a:p>
          <a:p>
            <a:pPr marL="571500" lvl="0" indent="-342900" algn="l" rtl="0">
              <a:lnSpc>
                <a:spcPct val="108000"/>
              </a:lnSpc>
              <a:spcBef>
                <a:spcPts val="1000"/>
              </a:spcBef>
              <a:spcAft>
                <a:spcPts val="0"/>
              </a:spcAft>
              <a:buSzPts val="1800"/>
              <a:buFont typeface="Arial"/>
              <a:buNone/>
            </a:pPr>
            <a:endParaRPr sz="2800"/>
          </a:p>
        </p:txBody>
      </p:sp>
      <p:sp>
        <p:nvSpPr>
          <p:cNvPr id="358" name="Google Shape;358;p43"/>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59" name="Google Shape;359;p43"/>
          <p:cNvSpPr txBox="1">
            <a:spLocks noGrp="1"/>
          </p:cNvSpPr>
          <p:nvPr>
            <p:ph type="body" idx="3"/>
          </p:nvPr>
        </p:nvSpPr>
        <p:spPr>
          <a:xfrm>
            <a:off x="627888" y="6310312"/>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Whose is it? How to check the Land Registry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365" name="Google Shape;365;p44"/>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a:t>2. What does freehold ownership mean?</a:t>
            </a:r>
            <a:endParaRPr/>
          </a:p>
          <a:p>
            <a:pPr marL="571500" lvl="1" indent="0" algn="l" rtl="0">
              <a:lnSpc>
                <a:spcPct val="108000"/>
              </a:lnSpc>
              <a:spcBef>
                <a:spcPts val="500"/>
              </a:spcBef>
              <a:spcAft>
                <a:spcPts val="0"/>
              </a:spcAft>
              <a:buSzPts val="1800"/>
              <a:buNone/>
            </a:pPr>
            <a:r>
              <a:rPr lang="en-GB" sz="2800"/>
              <a:t>a) Owning the property but renting the land</a:t>
            </a:r>
            <a:endParaRPr/>
          </a:p>
          <a:p>
            <a:pPr marL="571500" lvl="1" indent="0" algn="l" rtl="0">
              <a:lnSpc>
                <a:spcPct val="108000"/>
              </a:lnSpc>
              <a:spcBef>
                <a:spcPts val="500"/>
              </a:spcBef>
              <a:spcAft>
                <a:spcPts val="0"/>
              </a:spcAft>
              <a:buSzPts val="1800"/>
              <a:buNone/>
            </a:pPr>
            <a:r>
              <a:rPr lang="en-GB" sz="2800"/>
              <a:t>b) Owning both the property and the land it stands on outright</a:t>
            </a:r>
            <a:endParaRPr/>
          </a:p>
          <a:p>
            <a:pPr marL="571500" lvl="1" indent="0" algn="l" rtl="0">
              <a:lnSpc>
                <a:spcPct val="108000"/>
              </a:lnSpc>
              <a:spcBef>
                <a:spcPts val="500"/>
              </a:spcBef>
              <a:spcAft>
                <a:spcPts val="0"/>
              </a:spcAft>
              <a:buSzPts val="1800"/>
              <a:buNone/>
            </a:pPr>
            <a:r>
              <a:rPr lang="en-GB" sz="2800"/>
              <a:t>c) Owning the property for a limited time</a:t>
            </a:r>
            <a:endParaRPr/>
          </a:p>
          <a:p>
            <a:pPr marL="571500" lvl="1" indent="0" algn="l" rtl="0">
              <a:lnSpc>
                <a:spcPct val="108000"/>
              </a:lnSpc>
              <a:spcBef>
                <a:spcPts val="500"/>
              </a:spcBef>
              <a:spcAft>
                <a:spcPts val="0"/>
              </a:spcAft>
              <a:buSzPts val="1800"/>
              <a:buNone/>
            </a:pPr>
            <a:r>
              <a:rPr lang="en-GB" sz="2800"/>
              <a:t>d) Paying ground rent for the property</a:t>
            </a:r>
            <a:endParaRPr/>
          </a:p>
          <a:p>
            <a:pPr marL="571500" lvl="0" indent="-342900" algn="l" rtl="0">
              <a:lnSpc>
                <a:spcPct val="108000"/>
              </a:lnSpc>
              <a:spcBef>
                <a:spcPts val="1000"/>
              </a:spcBef>
              <a:spcAft>
                <a:spcPts val="0"/>
              </a:spcAft>
              <a:buSzPts val="1800"/>
              <a:buFont typeface="Arial"/>
              <a:buNone/>
            </a:pPr>
            <a:endParaRPr sz="2800"/>
          </a:p>
        </p:txBody>
      </p:sp>
      <p:sp>
        <p:nvSpPr>
          <p:cNvPr id="366" name="Google Shape;366;p4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67" name="Google Shape;367;p4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373" name="Google Shape;373;p45"/>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a:t>2. What does freehold ownership mean?</a:t>
            </a:r>
            <a:endParaRPr/>
          </a:p>
          <a:p>
            <a:pPr marL="571500" lvl="1" indent="0" algn="l" rtl="0">
              <a:lnSpc>
                <a:spcPct val="108000"/>
              </a:lnSpc>
              <a:spcBef>
                <a:spcPts val="500"/>
              </a:spcBef>
              <a:spcAft>
                <a:spcPts val="0"/>
              </a:spcAft>
              <a:buSzPts val="1800"/>
              <a:buNone/>
            </a:pPr>
            <a:r>
              <a:rPr lang="en-GB" sz="2800"/>
              <a:t>a) Owning the property but renting the land</a:t>
            </a:r>
            <a:endParaRPr/>
          </a:p>
          <a:p>
            <a:pPr marL="571500" lvl="1" indent="0" algn="l" rtl="0">
              <a:lnSpc>
                <a:spcPct val="108000"/>
              </a:lnSpc>
              <a:spcBef>
                <a:spcPts val="500"/>
              </a:spcBef>
              <a:spcAft>
                <a:spcPts val="0"/>
              </a:spcAft>
              <a:buSzPts val="1800"/>
              <a:buNone/>
            </a:pPr>
            <a:r>
              <a:rPr lang="en-GB" sz="2800" b="1"/>
              <a:t>b) Owning both the property and the land it stands on outright</a:t>
            </a:r>
            <a:endParaRPr b="1"/>
          </a:p>
          <a:p>
            <a:pPr marL="571500" lvl="1" indent="0" algn="l" rtl="0">
              <a:lnSpc>
                <a:spcPct val="108000"/>
              </a:lnSpc>
              <a:spcBef>
                <a:spcPts val="500"/>
              </a:spcBef>
              <a:spcAft>
                <a:spcPts val="0"/>
              </a:spcAft>
              <a:buSzPts val="1800"/>
              <a:buNone/>
            </a:pPr>
            <a:r>
              <a:rPr lang="en-GB" sz="2800"/>
              <a:t>c) Owning the property for a limited time</a:t>
            </a:r>
            <a:endParaRPr/>
          </a:p>
          <a:p>
            <a:pPr marL="571500" lvl="1" indent="0" algn="l" rtl="0">
              <a:lnSpc>
                <a:spcPct val="108000"/>
              </a:lnSpc>
              <a:spcBef>
                <a:spcPts val="500"/>
              </a:spcBef>
              <a:spcAft>
                <a:spcPts val="0"/>
              </a:spcAft>
              <a:buSzPts val="1800"/>
              <a:buNone/>
            </a:pPr>
            <a:r>
              <a:rPr lang="en-GB" sz="2800"/>
              <a:t>d) Paying ground rent for the property</a:t>
            </a:r>
            <a:endParaRPr/>
          </a:p>
          <a:p>
            <a:pPr marL="571500" lvl="0" indent="-342900" algn="l" rtl="0">
              <a:lnSpc>
                <a:spcPct val="108000"/>
              </a:lnSpc>
              <a:spcBef>
                <a:spcPts val="1000"/>
              </a:spcBef>
              <a:spcAft>
                <a:spcPts val="0"/>
              </a:spcAft>
              <a:buSzPts val="1800"/>
              <a:buFont typeface="Arial"/>
              <a:buNone/>
            </a:pPr>
            <a:endParaRPr sz="2800"/>
          </a:p>
        </p:txBody>
      </p:sp>
      <p:sp>
        <p:nvSpPr>
          <p:cNvPr id="374" name="Google Shape;374;p4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75" name="Google Shape;375;p4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381" name="Google Shape;381;p46"/>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a:t>3. In leasehold ownership, who owns the land?</a:t>
            </a:r>
            <a:endParaRPr/>
          </a:p>
          <a:p>
            <a:pPr marL="571500" lvl="1" indent="0" algn="l" rtl="0">
              <a:lnSpc>
                <a:spcPct val="108000"/>
              </a:lnSpc>
              <a:spcBef>
                <a:spcPts val="500"/>
              </a:spcBef>
              <a:spcAft>
                <a:spcPts val="0"/>
              </a:spcAft>
              <a:buSzPts val="1800"/>
              <a:buNone/>
            </a:pPr>
            <a:r>
              <a:rPr lang="en-GB" sz="2800"/>
              <a:t>a) the leaseholder</a:t>
            </a:r>
            <a:endParaRPr/>
          </a:p>
          <a:p>
            <a:pPr marL="571500" lvl="1" indent="0" algn="l" rtl="0">
              <a:lnSpc>
                <a:spcPct val="108000"/>
              </a:lnSpc>
              <a:spcBef>
                <a:spcPts val="500"/>
              </a:spcBef>
              <a:spcAft>
                <a:spcPts val="0"/>
              </a:spcAft>
              <a:buSzPts val="1800"/>
              <a:buNone/>
            </a:pPr>
            <a:r>
              <a:rPr lang="en-GB" sz="2800"/>
              <a:t>b) the mortgage company</a:t>
            </a:r>
            <a:endParaRPr/>
          </a:p>
          <a:p>
            <a:pPr marL="571500" lvl="1" indent="0" algn="l" rtl="0">
              <a:lnSpc>
                <a:spcPct val="108000"/>
              </a:lnSpc>
              <a:spcBef>
                <a:spcPts val="500"/>
              </a:spcBef>
              <a:spcAft>
                <a:spcPts val="0"/>
              </a:spcAft>
              <a:buSzPts val="1800"/>
              <a:buNone/>
            </a:pPr>
            <a:r>
              <a:rPr lang="en-GB" sz="2800"/>
              <a:t>c) the freeholder</a:t>
            </a:r>
            <a:endParaRPr/>
          </a:p>
          <a:p>
            <a:pPr marL="571500" lvl="1" indent="0" algn="l" rtl="0">
              <a:lnSpc>
                <a:spcPct val="108000"/>
              </a:lnSpc>
              <a:spcBef>
                <a:spcPts val="500"/>
              </a:spcBef>
              <a:spcAft>
                <a:spcPts val="0"/>
              </a:spcAft>
              <a:buSzPts val="1800"/>
              <a:buNone/>
            </a:pPr>
            <a:r>
              <a:rPr lang="en-GB" sz="2800"/>
              <a:t>d) the local government</a:t>
            </a:r>
            <a:endParaRPr/>
          </a:p>
          <a:p>
            <a:pPr marL="571500" lvl="0" indent="-342900" algn="l" rtl="0">
              <a:lnSpc>
                <a:spcPct val="108000"/>
              </a:lnSpc>
              <a:spcBef>
                <a:spcPts val="1000"/>
              </a:spcBef>
              <a:spcAft>
                <a:spcPts val="0"/>
              </a:spcAft>
              <a:buSzPts val="1800"/>
              <a:buFont typeface="Arial"/>
              <a:buNone/>
            </a:pPr>
            <a:endParaRPr sz="2800"/>
          </a:p>
        </p:txBody>
      </p:sp>
      <p:sp>
        <p:nvSpPr>
          <p:cNvPr id="382" name="Google Shape;382;p4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83" name="Google Shape;383;p46"/>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389" name="Google Shape;389;p47"/>
          <p:cNvSpPr txBox="1">
            <a:spLocks noGrp="1"/>
          </p:cNvSpPr>
          <p:nvPr>
            <p:ph type="body" idx="1"/>
          </p:nvPr>
        </p:nvSpPr>
        <p:spPr>
          <a:xfrm>
            <a:off x="837395" y="1844675"/>
            <a:ext cx="10550525"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dirty="0"/>
              <a:t>3. In leasehold ownership, who owns the land?</a:t>
            </a:r>
            <a:endParaRPr dirty="0"/>
          </a:p>
          <a:p>
            <a:pPr marL="571500" lvl="1" indent="0" algn="l" rtl="0">
              <a:lnSpc>
                <a:spcPct val="108000"/>
              </a:lnSpc>
              <a:spcBef>
                <a:spcPts val="500"/>
              </a:spcBef>
              <a:spcAft>
                <a:spcPts val="0"/>
              </a:spcAft>
              <a:buSzPts val="1800"/>
              <a:buNone/>
            </a:pPr>
            <a:r>
              <a:rPr lang="en-GB" sz="2800" dirty="0"/>
              <a:t>a) the leaseholder</a:t>
            </a:r>
            <a:endParaRPr dirty="0"/>
          </a:p>
          <a:p>
            <a:pPr marL="571500" lvl="1" indent="0" algn="l" rtl="0">
              <a:lnSpc>
                <a:spcPct val="108000"/>
              </a:lnSpc>
              <a:spcBef>
                <a:spcPts val="500"/>
              </a:spcBef>
              <a:spcAft>
                <a:spcPts val="0"/>
              </a:spcAft>
              <a:buSzPts val="1800"/>
              <a:buNone/>
            </a:pPr>
            <a:r>
              <a:rPr lang="en-GB" sz="2800" dirty="0"/>
              <a:t>b) the mortgage company</a:t>
            </a:r>
            <a:endParaRPr dirty="0"/>
          </a:p>
          <a:p>
            <a:pPr marL="571500" lvl="1" indent="0" algn="l" rtl="0">
              <a:lnSpc>
                <a:spcPct val="108000"/>
              </a:lnSpc>
              <a:spcBef>
                <a:spcPts val="500"/>
              </a:spcBef>
              <a:spcAft>
                <a:spcPts val="0"/>
              </a:spcAft>
              <a:buSzPts val="1800"/>
              <a:buNone/>
            </a:pPr>
            <a:r>
              <a:rPr lang="en-GB" sz="2800" b="1" dirty="0"/>
              <a:t>c) the freeholder</a:t>
            </a:r>
            <a:endParaRPr b="1" dirty="0"/>
          </a:p>
          <a:p>
            <a:pPr marL="571500" lvl="1" indent="0" algn="l" rtl="0">
              <a:lnSpc>
                <a:spcPct val="108000"/>
              </a:lnSpc>
              <a:spcBef>
                <a:spcPts val="500"/>
              </a:spcBef>
              <a:spcAft>
                <a:spcPts val="0"/>
              </a:spcAft>
              <a:buSzPts val="1800"/>
              <a:buNone/>
            </a:pPr>
            <a:r>
              <a:rPr lang="en-GB" sz="2800" dirty="0"/>
              <a:t>d) the local government</a:t>
            </a:r>
            <a:endParaRPr dirty="0"/>
          </a:p>
          <a:p>
            <a:pPr marL="571500" lvl="0" indent="-342900" algn="l" rtl="0">
              <a:lnSpc>
                <a:spcPct val="108000"/>
              </a:lnSpc>
              <a:spcBef>
                <a:spcPts val="1000"/>
              </a:spcBef>
              <a:spcAft>
                <a:spcPts val="0"/>
              </a:spcAft>
              <a:buSzPts val="1800"/>
              <a:buFont typeface="Arial"/>
              <a:buNone/>
            </a:pPr>
            <a:endParaRPr sz="2800" dirty="0"/>
          </a:p>
        </p:txBody>
      </p:sp>
      <p:sp>
        <p:nvSpPr>
          <p:cNvPr id="390" name="Google Shape;390;p4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91" name="Google Shape;391;p47"/>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397" name="Google Shape;397;p48"/>
          <p:cNvSpPr txBox="1">
            <a:spLocks noGrp="1"/>
          </p:cNvSpPr>
          <p:nvPr>
            <p:ph type="body" idx="1"/>
          </p:nvPr>
        </p:nvSpPr>
        <p:spPr>
          <a:xfrm>
            <a:off x="803275" y="1844675"/>
            <a:ext cx="10699877"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a:t>4. Which of the following is a typical lease length in the UK?</a:t>
            </a:r>
            <a:endParaRPr/>
          </a:p>
          <a:p>
            <a:pPr marL="571500" lvl="1" indent="0" algn="l" rtl="0">
              <a:lnSpc>
                <a:spcPct val="108000"/>
              </a:lnSpc>
              <a:spcBef>
                <a:spcPts val="500"/>
              </a:spcBef>
              <a:spcAft>
                <a:spcPts val="0"/>
              </a:spcAft>
              <a:buSzPts val="1800"/>
              <a:buNone/>
            </a:pPr>
            <a:r>
              <a:rPr lang="en-GB" sz="2800"/>
              <a:t>a) 25 to 50 years</a:t>
            </a:r>
            <a:endParaRPr/>
          </a:p>
          <a:p>
            <a:pPr marL="571500" lvl="1" indent="0" algn="l" rtl="0">
              <a:lnSpc>
                <a:spcPct val="108000"/>
              </a:lnSpc>
              <a:spcBef>
                <a:spcPts val="500"/>
              </a:spcBef>
              <a:spcAft>
                <a:spcPts val="0"/>
              </a:spcAft>
              <a:buSzPts val="1800"/>
              <a:buNone/>
            </a:pPr>
            <a:r>
              <a:rPr lang="en-GB" sz="2800"/>
              <a:t>b) 1 to 5 years</a:t>
            </a:r>
            <a:endParaRPr/>
          </a:p>
          <a:p>
            <a:pPr marL="571500" lvl="1" indent="0" algn="l" rtl="0">
              <a:lnSpc>
                <a:spcPct val="108000"/>
              </a:lnSpc>
              <a:spcBef>
                <a:spcPts val="500"/>
              </a:spcBef>
              <a:spcAft>
                <a:spcPts val="0"/>
              </a:spcAft>
              <a:buSzPts val="1800"/>
              <a:buNone/>
            </a:pPr>
            <a:r>
              <a:rPr lang="en-GB" sz="2800"/>
              <a:t>c) 99 to 125 years</a:t>
            </a:r>
            <a:endParaRPr/>
          </a:p>
          <a:p>
            <a:pPr marL="571500" lvl="1" indent="0" algn="l" rtl="0">
              <a:lnSpc>
                <a:spcPct val="108000"/>
              </a:lnSpc>
              <a:spcBef>
                <a:spcPts val="500"/>
              </a:spcBef>
              <a:spcAft>
                <a:spcPts val="0"/>
              </a:spcAft>
              <a:buSzPts val="1800"/>
              <a:buNone/>
            </a:pPr>
            <a:r>
              <a:rPr lang="en-GB" sz="2800"/>
              <a:t>d) 50 to 100 years</a:t>
            </a:r>
            <a:endParaRPr/>
          </a:p>
          <a:p>
            <a:pPr marL="571500" lvl="0" indent="-342900" algn="l" rtl="0">
              <a:lnSpc>
                <a:spcPct val="108000"/>
              </a:lnSpc>
              <a:spcBef>
                <a:spcPts val="1000"/>
              </a:spcBef>
              <a:spcAft>
                <a:spcPts val="0"/>
              </a:spcAft>
              <a:buSzPts val="1800"/>
              <a:buFont typeface="Arial"/>
              <a:buNone/>
            </a:pPr>
            <a:endParaRPr sz="2800"/>
          </a:p>
        </p:txBody>
      </p:sp>
      <p:sp>
        <p:nvSpPr>
          <p:cNvPr id="398" name="Google Shape;398;p4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99" name="Google Shape;399;p48"/>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405" name="Google Shape;405;p49"/>
          <p:cNvSpPr txBox="1">
            <a:spLocks noGrp="1"/>
          </p:cNvSpPr>
          <p:nvPr>
            <p:ph type="body" idx="1"/>
          </p:nvPr>
        </p:nvSpPr>
        <p:spPr>
          <a:xfrm>
            <a:off x="804080" y="1844675"/>
            <a:ext cx="10664952" cy="4332288"/>
          </a:xfrm>
          <a:prstGeom prst="rect">
            <a:avLst/>
          </a:prstGeom>
          <a:no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800" b="1" dirty="0"/>
              <a:t>4. Which of the following is a typical lease length in the UK?</a:t>
            </a:r>
            <a:endParaRPr dirty="0"/>
          </a:p>
          <a:p>
            <a:pPr marL="571500" lvl="1" indent="0" algn="l" rtl="0">
              <a:lnSpc>
                <a:spcPct val="108000"/>
              </a:lnSpc>
              <a:spcBef>
                <a:spcPts val="500"/>
              </a:spcBef>
              <a:spcAft>
                <a:spcPts val="0"/>
              </a:spcAft>
              <a:buSzPts val="1800"/>
              <a:buNone/>
            </a:pPr>
            <a:r>
              <a:rPr lang="en-GB" sz="2800" dirty="0"/>
              <a:t>a) 25 to 50 years</a:t>
            </a:r>
            <a:endParaRPr dirty="0"/>
          </a:p>
          <a:p>
            <a:pPr marL="571500" lvl="1" indent="0" algn="l" rtl="0">
              <a:lnSpc>
                <a:spcPct val="108000"/>
              </a:lnSpc>
              <a:spcBef>
                <a:spcPts val="500"/>
              </a:spcBef>
              <a:spcAft>
                <a:spcPts val="0"/>
              </a:spcAft>
              <a:buSzPts val="1800"/>
              <a:buNone/>
            </a:pPr>
            <a:r>
              <a:rPr lang="en-GB" sz="2800" dirty="0"/>
              <a:t>b) 1 to 5 years</a:t>
            </a:r>
            <a:endParaRPr dirty="0"/>
          </a:p>
          <a:p>
            <a:pPr marL="571500" lvl="1" indent="0" algn="l" rtl="0">
              <a:lnSpc>
                <a:spcPct val="108000"/>
              </a:lnSpc>
              <a:spcBef>
                <a:spcPts val="500"/>
              </a:spcBef>
              <a:spcAft>
                <a:spcPts val="0"/>
              </a:spcAft>
              <a:buSzPts val="1800"/>
              <a:buNone/>
            </a:pPr>
            <a:r>
              <a:rPr lang="en-GB" sz="2800" b="1" dirty="0"/>
              <a:t>c) 99 to 125 years</a:t>
            </a:r>
            <a:endParaRPr b="1" dirty="0"/>
          </a:p>
          <a:p>
            <a:pPr marL="571500" lvl="1" indent="0" algn="l" rtl="0">
              <a:lnSpc>
                <a:spcPct val="108000"/>
              </a:lnSpc>
              <a:spcBef>
                <a:spcPts val="500"/>
              </a:spcBef>
              <a:spcAft>
                <a:spcPts val="0"/>
              </a:spcAft>
              <a:buSzPts val="1800"/>
              <a:buNone/>
            </a:pPr>
            <a:r>
              <a:rPr lang="en-GB" sz="2800" dirty="0"/>
              <a:t>d) 50 to 100 years</a:t>
            </a:r>
            <a:endParaRPr dirty="0"/>
          </a:p>
          <a:p>
            <a:pPr marL="571500" lvl="0" indent="-342900" algn="l" rtl="0">
              <a:lnSpc>
                <a:spcPct val="108000"/>
              </a:lnSpc>
              <a:spcBef>
                <a:spcPts val="1000"/>
              </a:spcBef>
              <a:spcAft>
                <a:spcPts val="0"/>
              </a:spcAft>
              <a:buSzPts val="1800"/>
              <a:buFont typeface="Arial"/>
              <a:buNone/>
            </a:pPr>
            <a:endParaRPr sz="2800" dirty="0"/>
          </a:p>
        </p:txBody>
      </p:sp>
      <p:sp>
        <p:nvSpPr>
          <p:cNvPr id="406" name="Google Shape;406;p4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07" name="Google Shape;407;p49"/>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413" name="Google Shape;413;p50"/>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5. What is ground rent?</a:t>
            </a:r>
            <a:endParaRPr/>
          </a:p>
          <a:p>
            <a:pPr marL="571500" lvl="1" indent="0" algn="l" rtl="0">
              <a:lnSpc>
                <a:spcPct val="108000"/>
              </a:lnSpc>
              <a:spcBef>
                <a:spcPts val="500"/>
              </a:spcBef>
              <a:spcAft>
                <a:spcPts val="0"/>
              </a:spcAft>
              <a:buSzPts val="1800"/>
              <a:buNone/>
            </a:pPr>
            <a:r>
              <a:rPr lang="en-GB" sz="2800"/>
              <a:t>a) a one-time payment made when buying a leasehold property</a:t>
            </a:r>
            <a:endParaRPr/>
          </a:p>
          <a:p>
            <a:pPr marL="571500" lvl="1" indent="0" algn="l" rtl="0">
              <a:lnSpc>
                <a:spcPct val="108000"/>
              </a:lnSpc>
              <a:spcBef>
                <a:spcPts val="500"/>
              </a:spcBef>
              <a:spcAft>
                <a:spcPts val="0"/>
              </a:spcAft>
              <a:buSzPts val="1800"/>
              <a:buNone/>
            </a:pPr>
            <a:r>
              <a:rPr lang="en-GB" sz="2800"/>
              <a:t>b) a tax paid to the government for owning land</a:t>
            </a:r>
            <a:endParaRPr/>
          </a:p>
          <a:p>
            <a:pPr marL="571500" lvl="1" indent="0" algn="l" rtl="0">
              <a:lnSpc>
                <a:spcPct val="108000"/>
              </a:lnSpc>
              <a:spcBef>
                <a:spcPts val="500"/>
              </a:spcBef>
              <a:spcAft>
                <a:spcPts val="0"/>
              </a:spcAft>
              <a:buSzPts val="1800"/>
              <a:buNone/>
            </a:pPr>
            <a:r>
              <a:rPr lang="en-GB" sz="2800"/>
              <a:t>c) a regular payment made by the leaseholder to the freeholder for use of the land</a:t>
            </a:r>
            <a:endParaRPr/>
          </a:p>
          <a:p>
            <a:pPr marL="571500" lvl="1" indent="0" algn="l" rtl="0">
              <a:lnSpc>
                <a:spcPct val="108000"/>
              </a:lnSpc>
              <a:spcBef>
                <a:spcPts val="500"/>
              </a:spcBef>
              <a:spcAft>
                <a:spcPts val="0"/>
              </a:spcAft>
              <a:buSzPts val="1800"/>
              <a:buNone/>
            </a:pPr>
            <a:r>
              <a:rPr lang="en-GB" sz="2800"/>
              <a:t>d) a fee for maintaining the property</a:t>
            </a:r>
            <a:endParaRPr/>
          </a:p>
          <a:p>
            <a:pPr marL="114300" lvl="0" indent="0" algn="l" rtl="0">
              <a:lnSpc>
                <a:spcPct val="108000"/>
              </a:lnSpc>
              <a:spcBef>
                <a:spcPts val="1000"/>
              </a:spcBef>
              <a:spcAft>
                <a:spcPts val="0"/>
              </a:spcAft>
              <a:buSzPts val="1800"/>
              <a:buNone/>
            </a:pPr>
            <a:endParaRPr sz="2800"/>
          </a:p>
        </p:txBody>
      </p:sp>
      <p:sp>
        <p:nvSpPr>
          <p:cNvPr id="414" name="Google Shape;414;p50"/>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15" name="Google Shape;415;p50"/>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421" name="Google Shape;421;p51"/>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5. What is ground rent?</a:t>
            </a:r>
            <a:endParaRPr/>
          </a:p>
          <a:p>
            <a:pPr marL="571500" lvl="1" indent="0" algn="l" rtl="0">
              <a:lnSpc>
                <a:spcPct val="108000"/>
              </a:lnSpc>
              <a:spcBef>
                <a:spcPts val="500"/>
              </a:spcBef>
              <a:spcAft>
                <a:spcPts val="0"/>
              </a:spcAft>
              <a:buSzPts val="1800"/>
              <a:buNone/>
            </a:pPr>
            <a:r>
              <a:rPr lang="en-GB" sz="2800"/>
              <a:t>a) a one-time payment made when buying a leasehold property</a:t>
            </a:r>
            <a:endParaRPr/>
          </a:p>
          <a:p>
            <a:pPr marL="571500" lvl="1" indent="0" algn="l" rtl="0">
              <a:lnSpc>
                <a:spcPct val="108000"/>
              </a:lnSpc>
              <a:spcBef>
                <a:spcPts val="500"/>
              </a:spcBef>
              <a:spcAft>
                <a:spcPts val="0"/>
              </a:spcAft>
              <a:buSzPts val="1800"/>
              <a:buNone/>
            </a:pPr>
            <a:r>
              <a:rPr lang="en-GB" sz="2800"/>
              <a:t>b) a tax paid to the government for owning land</a:t>
            </a:r>
            <a:endParaRPr/>
          </a:p>
          <a:p>
            <a:pPr marL="571500" lvl="1" indent="0" algn="l" rtl="0">
              <a:lnSpc>
                <a:spcPct val="108000"/>
              </a:lnSpc>
              <a:spcBef>
                <a:spcPts val="500"/>
              </a:spcBef>
              <a:spcAft>
                <a:spcPts val="0"/>
              </a:spcAft>
              <a:buSzPts val="1800"/>
              <a:buNone/>
            </a:pPr>
            <a:r>
              <a:rPr lang="en-GB" sz="2800" b="1"/>
              <a:t>c) a regular payment made by the leaseholder to the freeholder for use of the land</a:t>
            </a:r>
            <a:endParaRPr b="1"/>
          </a:p>
          <a:p>
            <a:pPr marL="571500" lvl="1" indent="0" algn="l" rtl="0">
              <a:lnSpc>
                <a:spcPct val="108000"/>
              </a:lnSpc>
              <a:spcBef>
                <a:spcPts val="500"/>
              </a:spcBef>
              <a:spcAft>
                <a:spcPts val="0"/>
              </a:spcAft>
              <a:buSzPts val="1800"/>
              <a:buNone/>
            </a:pPr>
            <a:r>
              <a:rPr lang="en-GB" sz="2800"/>
              <a:t>d) a fee for maintaining the property</a:t>
            </a:r>
            <a:endParaRPr/>
          </a:p>
          <a:p>
            <a:pPr marL="114300" lvl="0" indent="0" algn="l" rtl="0">
              <a:lnSpc>
                <a:spcPct val="108000"/>
              </a:lnSpc>
              <a:spcBef>
                <a:spcPts val="1000"/>
              </a:spcBef>
              <a:spcAft>
                <a:spcPts val="0"/>
              </a:spcAft>
              <a:buSzPts val="1800"/>
              <a:buNone/>
            </a:pPr>
            <a:endParaRPr sz="2800"/>
          </a:p>
        </p:txBody>
      </p:sp>
      <p:sp>
        <p:nvSpPr>
          <p:cNvPr id="422" name="Google Shape;422;p51"/>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23" name="Google Shape;423;p51"/>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429" name="Google Shape;429;p52"/>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6. What happens when a leasehold expires?</a:t>
            </a:r>
            <a:endParaRPr/>
          </a:p>
          <a:p>
            <a:pPr marL="571500" lvl="1" indent="0" algn="l" rtl="0">
              <a:lnSpc>
                <a:spcPct val="108000"/>
              </a:lnSpc>
              <a:spcBef>
                <a:spcPts val="500"/>
              </a:spcBef>
              <a:spcAft>
                <a:spcPts val="0"/>
              </a:spcAft>
              <a:buSzPts val="1800"/>
              <a:buNone/>
            </a:pPr>
            <a:r>
              <a:rPr lang="en-GB" sz="2800"/>
              <a:t>a) The leaseholder renews it automatically.</a:t>
            </a:r>
            <a:endParaRPr/>
          </a:p>
          <a:p>
            <a:pPr marL="571500" lvl="1" indent="0" algn="l" rtl="0">
              <a:lnSpc>
                <a:spcPct val="108000"/>
              </a:lnSpc>
              <a:spcBef>
                <a:spcPts val="500"/>
              </a:spcBef>
              <a:spcAft>
                <a:spcPts val="0"/>
              </a:spcAft>
              <a:buSzPts val="1800"/>
              <a:buNone/>
            </a:pPr>
            <a:r>
              <a:rPr lang="en-GB" sz="2800"/>
              <a:t>b) The ownership returns to the freeholder.</a:t>
            </a:r>
            <a:endParaRPr/>
          </a:p>
          <a:p>
            <a:pPr marL="571500" lvl="1" indent="0" algn="l" rtl="0">
              <a:lnSpc>
                <a:spcPct val="108000"/>
              </a:lnSpc>
              <a:spcBef>
                <a:spcPts val="500"/>
              </a:spcBef>
              <a:spcAft>
                <a:spcPts val="0"/>
              </a:spcAft>
              <a:buSzPts val="1800"/>
              <a:buNone/>
            </a:pPr>
            <a:r>
              <a:rPr lang="en-GB" sz="2800"/>
              <a:t>c) The property becomes freehold.</a:t>
            </a:r>
            <a:endParaRPr/>
          </a:p>
          <a:p>
            <a:pPr marL="571500" lvl="1" indent="0" algn="l" rtl="0">
              <a:lnSpc>
                <a:spcPct val="108000"/>
              </a:lnSpc>
              <a:spcBef>
                <a:spcPts val="500"/>
              </a:spcBef>
              <a:spcAft>
                <a:spcPts val="0"/>
              </a:spcAft>
              <a:buSzPts val="1800"/>
              <a:buNone/>
            </a:pPr>
            <a:r>
              <a:rPr lang="en-GB" sz="2800"/>
              <a:t>d) The leaseholder must pay additional ground rent.</a:t>
            </a:r>
            <a:endParaRPr/>
          </a:p>
          <a:p>
            <a:pPr marL="114300" lvl="0" indent="0" algn="l" rtl="0">
              <a:lnSpc>
                <a:spcPct val="108000"/>
              </a:lnSpc>
              <a:spcBef>
                <a:spcPts val="1000"/>
              </a:spcBef>
              <a:spcAft>
                <a:spcPts val="0"/>
              </a:spcAft>
              <a:buSzPts val="1800"/>
              <a:buNone/>
            </a:pPr>
            <a:endParaRPr sz="2800"/>
          </a:p>
        </p:txBody>
      </p:sp>
      <p:sp>
        <p:nvSpPr>
          <p:cNvPr id="430" name="Google Shape;430;p5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31" name="Google Shape;431;p52"/>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solidFill>
                  <a:schemeClr val="dk1"/>
                </a:solidFill>
              </a:rPr>
              <a:t>Who holds responsibility?</a:t>
            </a:r>
            <a:endParaRPr>
              <a:solidFill>
                <a:schemeClr val="dk1"/>
              </a:solidFill>
            </a:endParaRPr>
          </a:p>
        </p:txBody>
      </p:sp>
      <p:sp>
        <p:nvSpPr>
          <p:cNvPr id="139" name="Google Shape;139;p17"/>
          <p:cNvSpPr txBox="1">
            <a:spLocks noGrp="1"/>
          </p:cNvSpPr>
          <p:nvPr>
            <p:ph type="body" idx="1"/>
          </p:nvPr>
        </p:nvSpPr>
        <p:spPr>
          <a:xfrm>
            <a:off x="583553" y="1894612"/>
            <a:ext cx="6986286" cy="4332288"/>
          </a:xfrm>
          <a:prstGeom prst="rect">
            <a:avLst/>
          </a:prstGeom>
          <a:noFill/>
          <a:ln>
            <a:noFill/>
          </a:ln>
        </p:spPr>
        <p:txBody>
          <a:bodyPr spcFirstLastPara="1" wrap="square" lIns="180000" tIns="180000" rIns="180000" bIns="180000" anchor="t" anchorCtr="0">
            <a:noAutofit/>
          </a:bodyPr>
          <a:lstStyle/>
          <a:p>
            <a:pPr marL="228600" lvl="0" indent="-76200" algn="l" rtl="0">
              <a:lnSpc>
                <a:spcPct val="120000"/>
              </a:lnSpc>
              <a:spcBef>
                <a:spcPts val="0"/>
              </a:spcBef>
              <a:spcAft>
                <a:spcPts val="0"/>
              </a:spcAft>
              <a:buSzPts val="2270"/>
              <a:buNone/>
            </a:pPr>
            <a:r>
              <a:rPr lang="en-GB" sz="2100">
                <a:solidFill>
                  <a:schemeClr val="dk1"/>
                </a:solidFill>
              </a:rPr>
              <a:t> </a:t>
            </a:r>
            <a:r>
              <a:rPr lang="en-GB" sz="2000">
                <a:solidFill>
                  <a:schemeClr val="dk1"/>
                </a:solidFill>
              </a:rPr>
              <a:t>In 2017, a fire broke out at Grenfell Tower, a residential high-rise building in London, leading to the tragic loss of 72 lives. </a:t>
            </a:r>
            <a:endParaRPr/>
          </a:p>
          <a:p>
            <a:pPr marL="228600" lvl="0" indent="38100" algn="l" rtl="0">
              <a:lnSpc>
                <a:spcPct val="120000"/>
              </a:lnSpc>
              <a:spcBef>
                <a:spcPts val="1000"/>
              </a:spcBef>
              <a:spcAft>
                <a:spcPts val="0"/>
              </a:spcAft>
              <a:buSzPts val="2162"/>
              <a:buNone/>
            </a:pPr>
            <a:r>
              <a:rPr lang="en-GB" sz="2000">
                <a:solidFill>
                  <a:schemeClr val="dk1"/>
                </a:solidFill>
              </a:rPr>
              <a:t>The building was reportedly managed under a complex leasehold system, with leaseholders living in the flats but not owning the building’s structure. The cladding used in recent renovations was found to be highly flammable, contributing to the rapid spread of the fire.</a:t>
            </a:r>
            <a:endParaRPr sz="2000"/>
          </a:p>
          <a:p>
            <a:pPr marL="228600" lvl="0" indent="0" algn="l" rtl="0">
              <a:lnSpc>
                <a:spcPct val="120000"/>
              </a:lnSpc>
              <a:spcBef>
                <a:spcPts val="1000"/>
              </a:spcBef>
              <a:spcAft>
                <a:spcPts val="0"/>
              </a:spcAft>
              <a:buClr>
                <a:schemeClr val="dk1"/>
              </a:buClr>
              <a:buSzPts val="991"/>
              <a:buFont typeface="Arial"/>
              <a:buNone/>
            </a:pPr>
            <a:r>
              <a:rPr lang="en-GB" sz="2000">
                <a:solidFill>
                  <a:schemeClr val="dk1"/>
                </a:solidFill>
              </a:rPr>
              <a:t>Residents had reportedly raised concerns about safety prior to the fire.</a:t>
            </a:r>
            <a:endParaRPr sz="2000"/>
          </a:p>
        </p:txBody>
      </p:sp>
      <p:sp>
        <p:nvSpPr>
          <p:cNvPr id="140" name="Google Shape;140;p1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141" name="Google Shape;141;p1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pic>
        <p:nvPicPr>
          <p:cNvPr id="142" name="Google Shape;142;p17" descr="A Grenfell Tower memorial showing people's tribut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37884" y="1989595"/>
            <a:ext cx="3717247" cy="41423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437" name="Google Shape;437;p53"/>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6. What happens when a leasehold expires?</a:t>
            </a:r>
            <a:endParaRPr/>
          </a:p>
          <a:p>
            <a:pPr marL="571500" lvl="1" indent="0" algn="l" rtl="0">
              <a:lnSpc>
                <a:spcPct val="108000"/>
              </a:lnSpc>
              <a:spcBef>
                <a:spcPts val="500"/>
              </a:spcBef>
              <a:spcAft>
                <a:spcPts val="0"/>
              </a:spcAft>
              <a:buSzPts val="1800"/>
              <a:buNone/>
            </a:pPr>
            <a:r>
              <a:rPr lang="en-GB" sz="2800"/>
              <a:t>a) The leaseholder renews it automatically.</a:t>
            </a:r>
            <a:endParaRPr/>
          </a:p>
          <a:p>
            <a:pPr marL="571500" lvl="1" indent="0" algn="l" rtl="0">
              <a:lnSpc>
                <a:spcPct val="108000"/>
              </a:lnSpc>
              <a:spcBef>
                <a:spcPts val="500"/>
              </a:spcBef>
              <a:spcAft>
                <a:spcPts val="0"/>
              </a:spcAft>
              <a:buSzPts val="1800"/>
              <a:buNone/>
            </a:pPr>
            <a:r>
              <a:rPr lang="en-GB" sz="2800" b="1"/>
              <a:t>b) The ownership returns to the freeholder.</a:t>
            </a:r>
            <a:endParaRPr b="1"/>
          </a:p>
          <a:p>
            <a:pPr marL="571500" lvl="1" indent="0" algn="l" rtl="0">
              <a:lnSpc>
                <a:spcPct val="108000"/>
              </a:lnSpc>
              <a:spcBef>
                <a:spcPts val="500"/>
              </a:spcBef>
              <a:spcAft>
                <a:spcPts val="0"/>
              </a:spcAft>
              <a:buSzPts val="1800"/>
              <a:buNone/>
            </a:pPr>
            <a:r>
              <a:rPr lang="en-GB" sz="2800"/>
              <a:t>c) The property becomes freehold.</a:t>
            </a:r>
            <a:endParaRPr/>
          </a:p>
          <a:p>
            <a:pPr marL="571500" lvl="1" indent="0" algn="l" rtl="0">
              <a:lnSpc>
                <a:spcPct val="108000"/>
              </a:lnSpc>
              <a:spcBef>
                <a:spcPts val="500"/>
              </a:spcBef>
              <a:spcAft>
                <a:spcPts val="0"/>
              </a:spcAft>
              <a:buSzPts val="1800"/>
              <a:buNone/>
            </a:pPr>
            <a:r>
              <a:rPr lang="en-GB" sz="2800"/>
              <a:t>d) The leaseholder must pay additional ground rent.</a:t>
            </a:r>
            <a:endParaRPr/>
          </a:p>
          <a:p>
            <a:pPr marL="114300" lvl="0" indent="0" algn="l" rtl="0">
              <a:lnSpc>
                <a:spcPct val="108000"/>
              </a:lnSpc>
              <a:spcBef>
                <a:spcPts val="1000"/>
              </a:spcBef>
              <a:spcAft>
                <a:spcPts val="0"/>
              </a:spcAft>
              <a:buSzPts val="1800"/>
              <a:buNone/>
            </a:pPr>
            <a:endParaRPr sz="2800"/>
          </a:p>
        </p:txBody>
      </p:sp>
      <p:sp>
        <p:nvSpPr>
          <p:cNvPr id="438" name="Google Shape;438;p53"/>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39" name="Google Shape;439;p53"/>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445" name="Google Shape;445;p54"/>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7. What does the ‘charges register’ section of a title deed indicate?</a:t>
            </a:r>
            <a:endParaRPr/>
          </a:p>
          <a:p>
            <a:pPr marL="571500" lvl="1" indent="0" algn="l" rtl="0">
              <a:lnSpc>
                <a:spcPct val="108000"/>
              </a:lnSpc>
              <a:spcBef>
                <a:spcPts val="500"/>
              </a:spcBef>
              <a:spcAft>
                <a:spcPts val="0"/>
              </a:spcAft>
              <a:buSzPts val="1800"/>
              <a:buNone/>
            </a:pPr>
            <a:r>
              <a:rPr lang="en-GB" sz="2800"/>
              <a:t>a) the mortgage rate</a:t>
            </a:r>
            <a:endParaRPr/>
          </a:p>
          <a:p>
            <a:pPr marL="571500" lvl="1" indent="0" algn="l" rtl="0">
              <a:lnSpc>
                <a:spcPct val="108000"/>
              </a:lnSpc>
              <a:spcBef>
                <a:spcPts val="500"/>
              </a:spcBef>
              <a:spcAft>
                <a:spcPts val="0"/>
              </a:spcAft>
              <a:buSzPts val="1800"/>
              <a:buNone/>
            </a:pPr>
            <a:r>
              <a:rPr lang="en-GB" sz="2800"/>
              <a:t>b) the lender’s legal interest in the property</a:t>
            </a:r>
            <a:endParaRPr/>
          </a:p>
          <a:p>
            <a:pPr marL="571500" lvl="1" indent="0" algn="l" rtl="0">
              <a:lnSpc>
                <a:spcPct val="108000"/>
              </a:lnSpc>
              <a:spcBef>
                <a:spcPts val="500"/>
              </a:spcBef>
              <a:spcAft>
                <a:spcPts val="0"/>
              </a:spcAft>
              <a:buSzPts val="1800"/>
              <a:buNone/>
            </a:pPr>
            <a:r>
              <a:rPr lang="en-GB" sz="2800"/>
              <a:t>c) the lease length</a:t>
            </a:r>
            <a:endParaRPr/>
          </a:p>
          <a:p>
            <a:pPr marL="571500" lvl="1" indent="0" algn="l" rtl="0">
              <a:lnSpc>
                <a:spcPct val="108000"/>
              </a:lnSpc>
              <a:spcBef>
                <a:spcPts val="500"/>
              </a:spcBef>
              <a:spcAft>
                <a:spcPts val="0"/>
              </a:spcAft>
              <a:buSzPts val="1800"/>
              <a:buNone/>
            </a:pPr>
            <a:r>
              <a:rPr lang="en-GB" sz="2800"/>
              <a:t>d) the owner’s interest in selling the property</a:t>
            </a:r>
            <a:endParaRPr/>
          </a:p>
        </p:txBody>
      </p:sp>
      <p:sp>
        <p:nvSpPr>
          <p:cNvPr id="446" name="Google Shape;446;p5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47" name="Google Shape;447;p54"/>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453" name="Google Shape;453;p55"/>
          <p:cNvSpPr txBox="1">
            <a:spLocks noGrp="1"/>
          </p:cNvSpPr>
          <p:nvPr>
            <p:ph type="body" idx="1"/>
          </p:nvPr>
        </p:nvSpPr>
        <p:spPr>
          <a:xfrm>
            <a:off x="838200" y="1844675"/>
            <a:ext cx="10515600" cy="4486275"/>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7. What does the ‘charges register’ section of a title deed indicate?</a:t>
            </a:r>
            <a:endParaRPr/>
          </a:p>
          <a:p>
            <a:pPr marL="571500" lvl="1" indent="0" algn="l" rtl="0">
              <a:lnSpc>
                <a:spcPct val="108000"/>
              </a:lnSpc>
              <a:spcBef>
                <a:spcPts val="500"/>
              </a:spcBef>
              <a:spcAft>
                <a:spcPts val="0"/>
              </a:spcAft>
              <a:buSzPts val="1800"/>
              <a:buNone/>
            </a:pPr>
            <a:r>
              <a:rPr lang="en-GB" sz="2800"/>
              <a:t>a) the mortgage rate</a:t>
            </a:r>
            <a:endParaRPr/>
          </a:p>
          <a:p>
            <a:pPr marL="571500" lvl="1" indent="0" algn="l" rtl="0">
              <a:lnSpc>
                <a:spcPct val="108000"/>
              </a:lnSpc>
              <a:spcBef>
                <a:spcPts val="500"/>
              </a:spcBef>
              <a:spcAft>
                <a:spcPts val="0"/>
              </a:spcAft>
              <a:buSzPts val="1800"/>
              <a:buNone/>
            </a:pPr>
            <a:r>
              <a:rPr lang="en-GB" sz="2800" b="1"/>
              <a:t>b) the lender’s legal interest in the property</a:t>
            </a:r>
            <a:endParaRPr b="1"/>
          </a:p>
          <a:p>
            <a:pPr marL="571500" lvl="1" indent="0" algn="l" rtl="0">
              <a:lnSpc>
                <a:spcPct val="108000"/>
              </a:lnSpc>
              <a:spcBef>
                <a:spcPts val="500"/>
              </a:spcBef>
              <a:spcAft>
                <a:spcPts val="0"/>
              </a:spcAft>
              <a:buSzPts val="1800"/>
              <a:buNone/>
            </a:pPr>
            <a:r>
              <a:rPr lang="en-GB" sz="2800"/>
              <a:t>c) the lease length</a:t>
            </a:r>
            <a:endParaRPr/>
          </a:p>
          <a:p>
            <a:pPr marL="571500" lvl="1" indent="0" algn="l" rtl="0">
              <a:lnSpc>
                <a:spcPct val="108000"/>
              </a:lnSpc>
              <a:spcBef>
                <a:spcPts val="500"/>
              </a:spcBef>
              <a:spcAft>
                <a:spcPts val="0"/>
              </a:spcAft>
              <a:buSzPts val="1800"/>
              <a:buNone/>
            </a:pPr>
            <a:r>
              <a:rPr lang="en-GB" sz="2800"/>
              <a:t>d) the owner’s interest in selling the property</a:t>
            </a:r>
            <a:endParaRPr/>
          </a:p>
        </p:txBody>
      </p:sp>
      <p:sp>
        <p:nvSpPr>
          <p:cNvPr id="454" name="Google Shape;454;p5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55" name="Google Shape;455;p55"/>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461" name="Google Shape;461;p56"/>
          <p:cNvSpPr txBox="1">
            <a:spLocks noGrp="1"/>
          </p:cNvSpPr>
          <p:nvPr>
            <p:ph type="body" idx="1"/>
          </p:nvPr>
        </p:nvSpPr>
        <p:spPr>
          <a:xfrm>
            <a:off x="803275" y="1844675"/>
            <a:ext cx="10550525"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8. What does the ‘property register’ section of a title deed indicate?</a:t>
            </a:r>
            <a:endParaRPr/>
          </a:p>
          <a:p>
            <a:pPr marL="571500" lvl="1" indent="0" algn="l" rtl="0">
              <a:lnSpc>
                <a:spcPct val="108000"/>
              </a:lnSpc>
              <a:spcBef>
                <a:spcPts val="500"/>
              </a:spcBef>
              <a:spcAft>
                <a:spcPts val="0"/>
              </a:spcAft>
              <a:buSzPts val="1800"/>
              <a:buNone/>
            </a:pPr>
            <a:r>
              <a:rPr lang="en-GB" sz="2800"/>
              <a:t>a) whether the property has been sold before</a:t>
            </a:r>
            <a:endParaRPr/>
          </a:p>
          <a:p>
            <a:pPr marL="571500" lvl="1" indent="0" algn="l" rtl="0">
              <a:lnSpc>
                <a:spcPct val="108000"/>
              </a:lnSpc>
              <a:spcBef>
                <a:spcPts val="500"/>
              </a:spcBef>
              <a:spcAft>
                <a:spcPts val="0"/>
              </a:spcAft>
              <a:buSzPts val="1800"/>
              <a:buNone/>
            </a:pPr>
            <a:r>
              <a:rPr lang="en-GB" sz="2800"/>
              <a:t>b) if the property is freehold or leasehold</a:t>
            </a:r>
            <a:endParaRPr/>
          </a:p>
          <a:p>
            <a:pPr marL="571500" lvl="1" indent="0" algn="l" rtl="0">
              <a:lnSpc>
                <a:spcPct val="108000"/>
              </a:lnSpc>
              <a:spcBef>
                <a:spcPts val="500"/>
              </a:spcBef>
              <a:spcAft>
                <a:spcPts val="0"/>
              </a:spcAft>
              <a:buSzPts val="1800"/>
              <a:buNone/>
            </a:pPr>
            <a:r>
              <a:rPr lang="en-GB" sz="2800"/>
              <a:t>c) the amount of ground rent due</a:t>
            </a:r>
            <a:endParaRPr/>
          </a:p>
          <a:p>
            <a:pPr marL="571500" lvl="1" indent="0" algn="l" rtl="0">
              <a:lnSpc>
                <a:spcPct val="108000"/>
              </a:lnSpc>
              <a:spcBef>
                <a:spcPts val="500"/>
              </a:spcBef>
              <a:spcAft>
                <a:spcPts val="0"/>
              </a:spcAft>
              <a:buSzPts val="1800"/>
              <a:buNone/>
            </a:pPr>
            <a:r>
              <a:rPr lang="en-GB" sz="2800"/>
              <a:t>d) the date the property was built</a:t>
            </a:r>
            <a:endParaRPr/>
          </a:p>
          <a:p>
            <a:pPr marL="114300" lvl="0" indent="0" algn="l" rtl="0">
              <a:lnSpc>
                <a:spcPct val="108000"/>
              </a:lnSpc>
              <a:spcBef>
                <a:spcPts val="1000"/>
              </a:spcBef>
              <a:spcAft>
                <a:spcPts val="0"/>
              </a:spcAft>
              <a:buSzPts val="1800"/>
              <a:buNone/>
            </a:pPr>
            <a:endParaRPr sz="2800"/>
          </a:p>
        </p:txBody>
      </p:sp>
      <p:sp>
        <p:nvSpPr>
          <p:cNvPr id="462" name="Google Shape;462;p5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63" name="Google Shape;463;p56"/>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469" name="Google Shape;469;p57"/>
          <p:cNvSpPr txBox="1">
            <a:spLocks noGrp="1"/>
          </p:cNvSpPr>
          <p:nvPr>
            <p:ph type="body" idx="1"/>
          </p:nvPr>
        </p:nvSpPr>
        <p:spPr>
          <a:xfrm>
            <a:off x="803275" y="1844675"/>
            <a:ext cx="10550525"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8. What does the ‘property register’ section of a title deed indicate?</a:t>
            </a:r>
            <a:endParaRPr/>
          </a:p>
          <a:p>
            <a:pPr marL="571500" lvl="1" indent="0" algn="l" rtl="0">
              <a:lnSpc>
                <a:spcPct val="108000"/>
              </a:lnSpc>
              <a:spcBef>
                <a:spcPts val="500"/>
              </a:spcBef>
              <a:spcAft>
                <a:spcPts val="0"/>
              </a:spcAft>
              <a:buSzPts val="1800"/>
              <a:buNone/>
            </a:pPr>
            <a:r>
              <a:rPr lang="en-GB" sz="2800"/>
              <a:t>a) whether the property has been sold before</a:t>
            </a:r>
            <a:endParaRPr/>
          </a:p>
          <a:p>
            <a:pPr marL="571500" lvl="1" indent="0" algn="l" rtl="0">
              <a:lnSpc>
                <a:spcPct val="108000"/>
              </a:lnSpc>
              <a:spcBef>
                <a:spcPts val="500"/>
              </a:spcBef>
              <a:spcAft>
                <a:spcPts val="0"/>
              </a:spcAft>
              <a:buSzPts val="1800"/>
              <a:buNone/>
            </a:pPr>
            <a:r>
              <a:rPr lang="en-GB" sz="2800" b="1"/>
              <a:t>b) if the property is freehold or leasehold</a:t>
            </a:r>
            <a:endParaRPr b="1"/>
          </a:p>
          <a:p>
            <a:pPr marL="571500" lvl="1" indent="0" algn="l" rtl="0">
              <a:lnSpc>
                <a:spcPct val="108000"/>
              </a:lnSpc>
              <a:spcBef>
                <a:spcPts val="500"/>
              </a:spcBef>
              <a:spcAft>
                <a:spcPts val="0"/>
              </a:spcAft>
              <a:buSzPts val="1800"/>
              <a:buNone/>
            </a:pPr>
            <a:r>
              <a:rPr lang="en-GB" sz="2800"/>
              <a:t>c) the amount of ground rent due</a:t>
            </a:r>
            <a:endParaRPr/>
          </a:p>
          <a:p>
            <a:pPr marL="571500" lvl="1" indent="0" algn="l" rtl="0">
              <a:lnSpc>
                <a:spcPct val="108000"/>
              </a:lnSpc>
              <a:spcBef>
                <a:spcPts val="500"/>
              </a:spcBef>
              <a:spcAft>
                <a:spcPts val="0"/>
              </a:spcAft>
              <a:buSzPts val="1800"/>
              <a:buNone/>
            </a:pPr>
            <a:r>
              <a:rPr lang="en-GB" sz="2800"/>
              <a:t>d) the date the property was built</a:t>
            </a:r>
            <a:endParaRPr/>
          </a:p>
          <a:p>
            <a:pPr marL="114300" lvl="0" indent="0" algn="l" rtl="0">
              <a:lnSpc>
                <a:spcPct val="108000"/>
              </a:lnSpc>
              <a:spcBef>
                <a:spcPts val="1000"/>
              </a:spcBef>
              <a:spcAft>
                <a:spcPts val="0"/>
              </a:spcAft>
              <a:buSzPts val="1800"/>
              <a:buNone/>
            </a:pPr>
            <a:endParaRPr sz="2800"/>
          </a:p>
        </p:txBody>
      </p:sp>
      <p:sp>
        <p:nvSpPr>
          <p:cNvPr id="470" name="Google Shape;470;p5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71" name="Google Shape;471;p57"/>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questions</a:t>
            </a:r>
            <a:endParaRPr/>
          </a:p>
        </p:txBody>
      </p:sp>
      <p:sp>
        <p:nvSpPr>
          <p:cNvPr id="477" name="Google Shape;477;p58"/>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9. What are covenants in the context of a title deed?</a:t>
            </a:r>
            <a:endParaRPr sz="2800"/>
          </a:p>
          <a:p>
            <a:pPr marL="571500" lvl="1" indent="0" algn="l" rtl="0">
              <a:lnSpc>
                <a:spcPct val="108000"/>
              </a:lnSpc>
              <a:spcBef>
                <a:spcPts val="500"/>
              </a:spcBef>
              <a:spcAft>
                <a:spcPts val="0"/>
              </a:spcAft>
              <a:buSzPts val="1800"/>
              <a:buNone/>
            </a:pPr>
            <a:r>
              <a:rPr lang="en-GB" sz="2800"/>
              <a:t>a) restrictions or obligations related to the property</a:t>
            </a:r>
            <a:endParaRPr/>
          </a:p>
          <a:p>
            <a:pPr marL="571500" lvl="1" indent="0" algn="l" rtl="0">
              <a:lnSpc>
                <a:spcPct val="108000"/>
              </a:lnSpc>
              <a:spcBef>
                <a:spcPts val="500"/>
              </a:spcBef>
              <a:spcAft>
                <a:spcPts val="0"/>
              </a:spcAft>
              <a:buSzPts val="1800"/>
              <a:buNone/>
            </a:pPr>
            <a:r>
              <a:rPr lang="en-GB" sz="2800"/>
              <a:t>b) a list of taxes paid by the owner</a:t>
            </a:r>
            <a:endParaRPr/>
          </a:p>
          <a:p>
            <a:pPr marL="571500" lvl="1" indent="0" algn="l" rtl="0">
              <a:lnSpc>
                <a:spcPct val="108000"/>
              </a:lnSpc>
              <a:spcBef>
                <a:spcPts val="500"/>
              </a:spcBef>
              <a:spcAft>
                <a:spcPts val="0"/>
              </a:spcAft>
              <a:buSzPts val="1800"/>
              <a:buNone/>
            </a:pPr>
            <a:r>
              <a:rPr lang="en-GB" sz="2800"/>
              <a:t>c) legal actions taken against the property</a:t>
            </a:r>
            <a:endParaRPr/>
          </a:p>
          <a:p>
            <a:pPr marL="571500" lvl="1" indent="0" algn="l" rtl="0">
              <a:lnSpc>
                <a:spcPct val="108000"/>
              </a:lnSpc>
              <a:spcBef>
                <a:spcPts val="500"/>
              </a:spcBef>
              <a:spcAft>
                <a:spcPts val="0"/>
              </a:spcAft>
              <a:buSzPts val="1800"/>
              <a:buNone/>
            </a:pPr>
            <a:r>
              <a:rPr lang="en-GB" sz="2800"/>
              <a:t>d) the owner’s rights to sell the property</a:t>
            </a:r>
            <a:endParaRPr/>
          </a:p>
          <a:p>
            <a:pPr marL="114300" lvl="0" indent="0" algn="l" rtl="0">
              <a:lnSpc>
                <a:spcPct val="108000"/>
              </a:lnSpc>
              <a:spcBef>
                <a:spcPts val="1000"/>
              </a:spcBef>
              <a:spcAft>
                <a:spcPts val="0"/>
              </a:spcAft>
              <a:buSzPts val="1800"/>
              <a:buNone/>
            </a:pPr>
            <a:endParaRPr sz="2800"/>
          </a:p>
        </p:txBody>
      </p:sp>
      <p:sp>
        <p:nvSpPr>
          <p:cNvPr id="478" name="Google Shape;478;p5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79" name="Google Shape;479;p58"/>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Multiple-choice answers</a:t>
            </a:r>
            <a:endParaRPr/>
          </a:p>
        </p:txBody>
      </p:sp>
      <p:sp>
        <p:nvSpPr>
          <p:cNvPr id="485" name="Google Shape;485;p59"/>
          <p:cNvSpPr txBox="1">
            <a:spLocks noGrp="1"/>
          </p:cNvSpPr>
          <p:nvPr>
            <p:ph type="body" idx="1"/>
          </p:nvPr>
        </p:nvSpPr>
        <p:spPr>
          <a:xfrm>
            <a:off x="838200" y="1844675"/>
            <a:ext cx="10515600" cy="4332288"/>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800" b="1"/>
              <a:t>9. What are covenants in the context of a title deed?</a:t>
            </a:r>
            <a:endParaRPr sz="2800"/>
          </a:p>
          <a:p>
            <a:pPr marL="571500" lvl="1" indent="0" algn="l" rtl="0">
              <a:lnSpc>
                <a:spcPct val="108000"/>
              </a:lnSpc>
              <a:spcBef>
                <a:spcPts val="500"/>
              </a:spcBef>
              <a:spcAft>
                <a:spcPts val="0"/>
              </a:spcAft>
              <a:buSzPts val="1800"/>
              <a:buNone/>
            </a:pPr>
            <a:r>
              <a:rPr lang="en-GB" sz="2800" b="1"/>
              <a:t>a) restrictions or obligations related to the property</a:t>
            </a:r>
            <a:endParaRPr b="1"/>
          </a:p>
          <a:p>
            <a:pPr marL="571500" lvl="1" indent="0" algn="l" rtl="0">
              <a:lnSpc>
                <a:spcPct val="108000"/>
              </a:lnSpc>
              <a:spcBef>
                <a:spcPts val="500"/>
              </a:spcBef>
              <a:spcAft>
                <a:spcPts val="0"/>
              </a:spcAft>
              <a:buSzPts val="1800"/>
              <a:buNone/>
            </a:pPr>
            <a:r>
              <a:rPr lang="en-GB" sz="2800"/>
              <a:t>b) a list of taxes paid by the owner</a:t>
            </a:r>
            <a:endParaRPr/>
          </a:p>
          <a:p>
            <a:pPr marL="571500" lvl="1" indent="0" algn="l" rtl="0">
              <a:lnSpc>
                <a:spcPct val="108000"/>
              </a:lnSpc>
              <a:spcBef>
                <a:spcPts val="500"/>
              </a:spcBef>
              <a:spcAft>
                <a:spcPts val="0"/>
              </a:spcAft>
              <a:buSzPts val="1800"/>
              <a:buNone/>
            </a:pPr>
            <a:r>
              <a:rPr lang="en-GB" sz="2800"/>
              <a:t>c) legal actions taken against the property</a:t>
            </a:r>
            <a:endParaRPr/>
          </a:p>
          <a:p>
            <a:pPr marL="571500" lvl="1" indent="0" algn="l" rtl="0">
              <a:lnSpc>
                <a:spcPct val="108000"/>
              </a:lnSpc>
              <a:spcBef>
                <a:spcPts val="500"/>
              </a:spcBef>
              <a:spcAft>
                <a:spcPts val="0"/>
              </a:spcAft>
              <a:buSzPts val="1800"/>
              <a:buNone/>
            </a:pPr>
            <a:r>
              <a:rPr lang="en-GB" sz="2800"/>
              <a:t>d) the owner’s rights to sell the property</a:t>
            </a:r>
            <a:endParaRPr/>
          </a:p>
          <a:p>
            <a:pPr marL="114300" lvl="0" indent="0" algn="l" rtl="0">
              <a:lnSpc>
                <a:spcPct val="108000"/>
              </a:lnSpc>
              <a:spcBef>
                <a:spcPts val="1000"/>
              </a:spcBef>
              <a:spcAft>
                <a:spcPts val="0"/>
              </a:spcAft>
              <a:buSzPts val="1800"/>
              <a:buNone/>
            </a:pPr>
            <a:endParaRPr sz="2800"/>
          </a:p>
        </p:txBody>
      </p:sp>
      <p:sp>
        <p:nvSpPr>
          <p:cNvPr id="486" name="Google Shape;486;p5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87" name="Google Shape;487;p59"/>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body" idx="1"/>
          </p:nvPr>
        </p:nvSpPr>
        <p:spPr>
          <a:xfrm>
            <a:off x="838200" y="1844674"/>
            <a:ext cx="10515600" cy="4345813"/>
          </a:xfrm>
          <a:prstGeom prst="rect">
            <a:avLst/>
          </a:prstGeom>
          <a:noFill/>
          <a:ln>
            <a:noFill/>
          </a:ln>
        </p:spPr>
        <p:txBody>
          <a:bodyPr spcFirstLastPara="1" wrap="square" lIns="180000" tIns="180000" rIns="180000" bIns="180000" anchor="t" anchorCtr="0">
            <a:noAutofit/>
          </a:bodyPr>
          <a:lstStyle/>
          <a:p>
            <a:pPr marL="514350" lvl="0" indent="-514350" algn="l" rtl="0">
              <a:lnSpc>
                <a:spcPct val="105000"/>
              </a:lnSpc>
              <a:spcBef>
                <a:spcPts val="1200"/>
              </a:spcBef>
              <a:spcAft>
                <a:spcPts val="0"/>
              </a:spcAft>
              <a:buClr>
                <a:srgbClr val="432673"/>
              </a:buClr>
              <a:buSzPts val="2808"/>
              <a:buFont typeface="Arial"/>
              <a:buAutoNum type="arabicPeriod"/>
            </a:pPr>
            <a:r>
              <a:rPr lang="en-GB"/>
              <a:t>What are the main differences between tenants in common and joint tenants?</a:t>
            </a:r>
            <a:endParaRPr/>
          </a:p>
          <a:p>
            <a:pPr marL="514350" lvl="0" indent="-514350" algn="l" rtl="0">
              <a:lnSpc>
                <a:spcPct val="105000"/>
              </a:lnSpc>
              <a:spcBef>
                <a:spcPts val="1200"/>
              </a:spcBef>
              <a:spcAft>
                <a:spcPts val="0"/>
              </a:spcAft>
              <a:buClr>
                <a:srgbClr val="432673"/>
              </a:buClr>
              <a:buSzPts val="2808"/>
              <a:buFont typeface="Arial"/>
              <a:buAutoNum type="arabicPeriod"/>
            </a:pPr>
            <a:r>
              <a:rPr lang="en-GB"/>
              <a:t>What is the role of the Land Registry in the property system of England and Wales?</a:t>
            </a:r>
            <a:endParaRPr/>
          </a:p>
          <a:p>
            <a:pPr marL="514350" lvl="0" indent="-514350" algn="l" rtl="0">
              <a:lnSpc>
                <a:spcPct val="105000"/>
              </a:lnSpc>
              <a:spcBef>
                <a:spcPts val="1200"/>
              </a:spcBef>
              <a:spcAft>
                <a:spcPts val="0"/>
              </a:spcAft>
              <a:buClr>
                <a:srgbClr val="432673"/>
              </a:buClr>
              <a:buSzPts val="2808"/>
              <a:buFont typeface="Arial"/>
              <a:buAutoNum type="arabicPeriod"/>
            </a:pPr>
            <a:r>
              <a:rPr lang="en-GB"/>
              <a:t>What is the difference between freehold and leasehold ownership?</a:t>
            </a:r>
            <a:endParaRPr/>
          </a:p>
          <a:p>
            <a:pPr marL="514350" lvl="0" indent="-514350" algn="l" rtl="0">
              <a:lnSpc>
                <a:spcPct val="105000"/>
              </a:lnSpc>
              <a:spcBef>
                <a:spcPts val="1200"/>
              </a:spcBef>
              <a:spcAft>
                <a:spcPts val="0"/>
              </a:spcAft>
              <a:buClr>
                <a:srgbClr val="432673"/>
              </a:buClr>
              <a:buSzPts val="2808"/>
              <a:buFont typeface="Arial"/>
              <a:buAutoNum type="arabicPeriod"/>
            </a:pPr>
            <a:r>
              <a:rPr lang="en-GB"/>
              <a:t>What information is included in a title deed, and why is it important?</a:t>
            </a:r>
            <a:endParaRPr/>
          </a:p>
          <a:p>
            <a:pPr marL="514350" lvl="0" indent="-514350" algn="l" rtl="0">
              <a:lnSpc>
                <a:spcPct val="105000"/>
              </a:lnSpc>
              <a:spcBef>
                <a:spcPts val="1200"/>
              </a:spcBef>
              <a:spcAft>
                <a:spcPts val="0"/>
              </a:spcAft>
              <a:buClr>
                <a:srgbClr val="432673"/>
              </a:buClr>
              <a:buSzPts val="2808"/>
              <a:buFont typeface="Arial"/>
              <a:buAutoNum type="arabicPeriod"/>
            </a:pPr>
            <a:r>
              <a:rPr lang="en-GB"/>
              <a:t>How do covenants protect a property owner’s rights?</a:t>
            </a:r>
            <a:endParaRPr/>
          </a:p>
          <a:p>
            <a:pPr marL="0" lvl="0" indent="0" algn="l" rtl="0">
              <a:lnSpc>
                <a:spcPct val="105000"/>
              </a:lnSpc>
              <a:spcBef>
                <a:spcPts val="1200"/>
              </a:spcBef>
              <a:spcAft>
                <a:spcPts val="0"/>
              </a:spcAft>
              <a:buClr>
                <a:schemeClr val="dk1"/>
              </a:buClr>
              <a:buSzPts val="605"/>
              <a:buFont typeface="Arial"/>
              <a:buNone/>
            </a:pPr>
            <a:endParaRPr b="1">
              <a:solidFill>
                <a:schemeClr val="dk1"/>
              </a:solidFill>
            </a:endParaRPr>
          </a:p>
          <a:p>
            <a:pPr marL="0" lvl="0" indent="0" algn="l" rtl="0">
              <a:lnSpc>
                <a:spcPct val="105000"/>
              </a:lnSpc>
              <a:spcBef>
                <a:spcPts val="1200"/>
              </a:spcBef>
              <a:spcAft>
                <a:spcPts val="0"/>
              </a:spcAft>
              <a:buSzPts val="605"/>
              <a:buNone/>
            </a:pPr>
            <a:endParaRPr b="1">
              <a:solidFill>
                <a:schemeClr val="dk1"/>
              </a:solidFill>
            </a:endParaRPr>
          </a:p>
        </p:txBody>
      </p:sp>
      <p:sp>
        <p:nvSpPr>
          <p:cNvPr id="493" name="Google Shape;493;p60"/>
          <p:cNvSpPr>
            <a:spLocks noGrp="1"/>
          </p:cNvSpPr>
          <p:nvPr>
            <p:ph type="body" idx="2"/>
          </p:nvPr>
        </p:nvSpPr>
        <p:spPr>
          <a:xfrm>
            <a:off x="9973929" y="162686"/>
            <a:ext cx="2078400" cy="365100"/>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94" name="Google Shape;494;p60"/>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495" name="Google Shape;495;p60"/>
          <p:cNvSpPr txBox="1">
            <a:spLocks noGrp="1"/>
          </p:cNvSpPr>
          <p:nvPr>
            <p:ph type="title"/>
          </p:nvPr>
        </p:nvSpPr>
        <p:spPr>
          <a:xfrm>
            <a:off x="803275"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Questions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1"/>
          <p:cNvSpPr txBox="1">
            <a:spLocks noGrp="1"/>
          </p:cNvSpPr>
          <p:nvPr>
            <p:ph type="body" idx="1"/>
          </p:nvPr>
        </p:nvSpPr>
        <p:spPr>
          <a:xfrm>
            <a:off x="838200" y="1693863"/>
            <a:ext cx="10515600" cy="4345813"/>
          </a:xfrm>
          <a:prstGeom prst="rect">
            <a:avLst/>
          </a:prstGeom>
          <a:noFill/>
          <a:ln>
            <a:noFill/>
          </a:ln>
        </p:spPr>
        <p:txBody>
          <a:bodyPr spcFirstLastPara="1" wrap="square" lIns="180000" tIns="180000" rIns="180000" bIns="180000" anchor="t" anchorCtr="0">
            <a:noAutofit/>
          </a:bodyPr>
          <a:lstStyle/>
          <a:p>
            <a:pPr marL="0" lvl="0" indent="0" algn="l" rtl="0">
              <a:lnSpc>
                <a:spcPct val="108000"/>
              </a:lnSpc>
              <a:spcBef>
                <a:spcPts val="600"/>
              </a:spcBef>
              <a:spcAft>
                <a:spcPts val="0"/>
              </a:spcAft>
              <a:buSzPts val="605"/>
              <a:buNone/>
            </a:pPr>
            <a:r>
              <a:rPr lang="en-GB" sz="1900" b="1">
                <a:solidFill>
                  <a:schemeClr val="dk1"/>
                </a:solidFill>
              </a:rPr>
              <a:t>1. What are the main differences between tenants in common and joint tenants?</a:t>
            </a:r>
            <a:endParaRPr sz="1900" b="1">
              <a:solidFill>
                <a:schemeClr val="dk1"/>
              </a:solidFill>
            </a:endParaRPr>
          </a:p>
          <a:p>
            <a:pPr marL="0" lvl="0" indent="0" algn="l" rtl="0">
              <a:lnSpc>
                <a:spcPct val="108000"/>
              </a:lnSpc>
              <a:spcBef>
                <a:spcPts val="600"/>
              </a:spcBef>
              <a:spcAft>
                <a:spcPts val="0"/>
              </a:spcAft>
              <a:buSzPts val="605"/>
              <a:buNone/>
            </a:pPr>
            <a:r>
              <a:rPr lang="en-GB" sz="1900">
                <a:solidFill>
                  <a:schemeClr val="dk1"/>
                </a:solidFill>
              </a:rPr>
              <a:t>With tenants in common, each person owns a separate part of the property, which can be passed on to someone else when they die. In joint tenancy, everyone owns the property equally, and if one person dies, their share goes automatically to the other owner(s). Tenants in common can sell or give away their share, but joint tenants cannot do this without severing the joint tenancy.</a:t>
            </a:r>
            <a:br>
              <a:rPr lang="en-GB" sz="1900">
                <a:solidFill>
                  <a:schemeClr val="dk1"/>
                </a:solidFill>
              </a:rPr>
            </a:br>
            <a:endParaRPr sz="1900">
              <a:solidFill>
                <a:schemeClr val="dk1"/>
              </a:solidFill>
            </a:endParaRPr>
          </a:p>
          <a:p>
            <a:pPr marL="0" lvl="0" indent="0" algn="l" rtl="0">
              <a:lnSpc>
                <a:spcPct val="108000"/>
              </a:lnSpc>
              <a:spcBef>
                <a:spcPts val="600"/>
              </a:spcBef>
              <a:spcAft>
                <a:spcPts val="0"/>
              </a:spcAft>
              <a:buSzPts val="605"/>
              <a:buNone/>
            </a:pPr>
            <a:r>
              <a:rPr lang="en-GB" sz="1900" b="1">
                <a:solidFill>
                  <a:schemeClr val="dk1"/>
                </a:solidFill>
              </a:rPr>
              <a:t>2. What is the role of the Land Registry in the property system of England and Wales?</a:t>
            </a:r>
            <a:endParaRPr sz="1900" b="1">
              <a:solidFill>
                <a:schemeClr val="dk1"/>
              </a:solidFill>
            </a:endParaRPr>
          </a:p>
          <a:p>
            <a:pPr marL="0" lvl="0" indent="0" algn="l" rtl="0">
              <a:lnSpc>
                <a:spcPct val="108000"/>
              </a:lnSpc>
              <a:spcBef>
                <a:spcPts val="600"/>
              </a:spcBef>
              <a:spcAft>
                <a:spcPts val="0"/>
              </a:spcAft>
              <a:buSzPts val="605"/>
              <a:buNone/>
            </a:pPr>
            <a:r>
              <a:rPr lang="en-GB" sz="1900">
                <a:solidFill>
                  <a:schemeClr val="dk1"/>
                </a:solidFill>
              </a:rPr>
              <a:t>The Land Registry keeps records of who owns land and property in England and Wales, making sure this information is accurate and easy to check. It helps prevent fraud by keeping an official list of all property ownership details. This information is essential for buying, selling or resolving property disputes.</a:t>
            </a:r>
            <a:endParaRPr sz="1900">
              <a:solidFill>
                <a:schemeClr val="dk1"/>
              </a:solidFill>
            </a:endParaRPr>
          </a:p>
          <a:p>
            <a:pPr marL="0" lvl="0" indent="0" algn="l" rtl="0">
              <a:lnSpc>
                <a:spcPct val="105000"/>
              </a:lnSpc>
              <a:spcBef>
                <a:spcPts val="1200"/>
              </a:spcBef>
              <a:spcAft>
                <a:spcPts val="1200"/>
              </a:spcAft>
              <a:buSzPts val="605"/>
              <a:buNone/>
            </a:pPr>
            <a:r>
              <a:rPr lang="en-GB" sz="2000">
                <a:solidFill>
                  <a:schemeClr val="dk1"/>
                </a:solidFill>
              </a:rPr>
              <a:t> </a:t>
            </a:r>
            <a:endParaRPr sz="2000"/>
          </a:p>
        </p:txBody>
      </p:sp>
      <p:sp>
        <p:nvSpPr>
          <p:cNvPr id="501" name="Google Shape;501;p61"/>
          <p:cNvSpPr>
            <a:spLocks noGrp="1"/>
          </p:cNvSpPr>
          <p:nvPr>
            <p:ph type="body" idx="2"/>
          </p:nvPr>
        </p:nvSpPr>
        <p:spPr>
          <a:xfrm>
            <a:off x="9973929" y="162686"/>
            <a:ext cx="2078400" cy="365100"/>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02" name="Google Shape;502;p61"/>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503" name="Google Shape;503;p61"/>
          <p:cNvSpPr txBox="1">
            <a:spLocks noGrp="1"/>
          </p:cNvSpPr>
          <p:nvPr>
            <p:ph type="title"/>
          </p:nvPr>
        </p:nvSpPr>
        <p:spPr>
          <a:xfrm>
            <a:off x="803275" y="368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2"/>
          <p:cNvSpPr txBox="1">
            <a:spLocks noGrp="1"/>
          </p:cNvSpPr>
          <p:nvPr>
            <p:ph type="title"/>
          </p:nvPr>
        </p:nvSpPr>
        <p:spPr>
          <a:xfrm>
            <a:off x="803275" y="3914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
        <p:nvSpPr>
          <p:cNvPr id="509" name="Google Shape;509;p62"/>
          <p:cNvSpPr txBox="1">
            <a:spLocks noGrp="1"/>
          </p:cNvSpPr>
          <p:nvPr>
            <p:ph type="body" idx="1"/>
          </p:nvPr>
        </p:nvSpPr>
        <p:spPr>
          <a:xfrm>
            <a:off x="803275" y="1717012"/>
            <a:ext cx="10550525" cy="4058414"/>
          </a:xfrm>
          <a:prstGeom prst="rect">
            <a:avLst/>
          </a:prstGeom>
          <a:noFill/>
          <a:ln>
            <a:noFill/>
          </a:ln>
        </p:spPr>
        <p:txBody>
          <a:bodyPr spcFirstLastPara="1" wrap="square" lIns="180000" tIns="180000" rIns="180000" bIns="180000" anchor="t" anchorCtr="0">
            <a:noAutofit/>
          </a:bodyPr>
          <a:lstStyle/>
          <a:p>
            <a:pPr marL="0" lvl="0" indent="0" algn="l" rtl="0">
              <a:lnSpc>
                <a:spcPct val="105000"/>
              </a:lnSpc>
              <a:spcBef>
                <a:spcPts val="1200"/>
              </a:spcBef>
              <a:spcAft>
                <a:spcPts val="0"/>
              </a:spcAft>
              <a:buSzPts val="605"/>
              <a:buNone/>
            </a:pPr>
            <a:r>
              <a:rPr lang="en-GB" sz="2200" b="1">
                <a:solidFill>
                  <a:schemeClr val="dk1"/>
                </a:solidFill>
              </a:rPr>
              <a:t>3. What is the difference between freehold and leasehold ownership?</a:t>
            </a:r>
            <a:endParaRPr/>
          </a:p>
          <a:p>
            <a:pPr marL="0" lvl="0" indent="0" algn="l" rtl="0">
              <a:lnSpc>
                <a:spcPct val="105000"/>
              </a:lnSpc>
              <a:spcBef>
                <a:spcPts val="1200"/>
              </a:spcBef>
              <a:spcAft>
                <a:spcPts val="0"/>
              </a:spcAft>
              <a:buSzPts val="605"/>
              <a:buNone/>
            </a:pPr>
            <a:r>
              <a:rPr lang="en-GB" sz="2200">
                <a:solidFill>
                  <a:schemeClr val="dk1"/>
                </a:solidFill>
              </a:rPr>
              <a:t>Freehold means owning the property and the land it sits on forever. Leasehold means only owning the property for a set period. After that, ownership goes back to the freeholder unless renewed. Leaseholders usually pay a ground rent to the freeholder and may have to follow certain rules.</a:t>
            </a:r>
            <a:br>
              <a:rPr lang="en-GB" sz="2200">
                <a:solidFill>
                  <a:schemeClr val="dk1"/>
                </a:solidFill>
              </a:rPr>
            </a:br>
            <a:endParaRPr sz="2200" b="1">
              <a:solidFill>
                <a:schemeClr val="dk1"/>
              </a:solidFill>
            </a:endParaRPr>
          </a:p>
          <a:p>
            <a:pPr marL="0" lvl="0" indent="0" algn="l" rtl="0">
              <a:lnSpc>
                <a:spcPct val="105000"/>
              </a:lnSpc>
              <a:spcBef>
                <a:spcPts val="1200"/>
              </a:spcBef>
              <a:spcAft>
                <a:spcPts val="0"/>
              </a:spcAft>
              <a:buClr>
                <a:schemeClr val="dk1"/>
              </a:buClr>
              <a:buSzPts val="605"/>
              <a:buFont typeface="Arial"/>
              <a:buNone/>
            </a:pPr>
            <a:r>
              <a:rPr lang="en-GB" sz="2200" b="1">
                <a:solidFill>
                  <a:schemeClr val="dk1"/>
                </a:solidFill>
              </a:rPr>
              <a:t>4. What information is included in a title deed, and why is it important?</a:t>
            </a:r>
            <a:endParaRPr/>
          </a:p>
          <a:p>
            <a:pPr marL="0" lvl="0" indent="0" algn="l" rtl="0">
              <a:lnSpc>
                <a:spcPct val="105000"/>
              </a:lnSpc>
              <a:spcBef>
                <a:spcPts val="1200"/>
              </a:spcBef>
              <a:spcAft>
                <a:spcPts val="0"/>
              </a:spcAft>
              <a:buClr>
                <a:schemeClr val="dk1"/>
              </a:buClr>
              <a:buSzPts val="605"/>
              <a:buFont typeface="Arial"/>
              <a:buNone/>
            </a:pPr>
            <a:r>
              <a:rPr lang="en-GB" sz="2200">
                <a:solidFill>
                  <a:schemeClr val="dk1"/>
                </a:solidFill>
              </a:rPr>
              <a:t>A title deed shows who owns the property, where its boundaries are and any rules or rights linked to it. This document is important because it legally proves who owns the property and helps solve any disagreements.</a:t>
            </a:r>
            <a:endParaRPr/>
          </a:p>
          <a:p>
            <a:pPr marL="0" lvl="0" indent="0" algn="l" rtl="0">
              <a:lnSpc>
                <a:spcPct val="105000"/>
              </a:lnSpc>
              <a:spcBef>
                <a:spcPts val="1200"/>
              </a:spcBef>
              <a:spcAft>
                <a:spcPts val="0"/>
              </a:spcAft>
              <a:buClr>
                <a:schemeClr val="dk1"/>
              </a:buClr>
              <a:buSzPts val="605"/>
              <a:buFont typeface="Arial"/>
              <a:buNone/>
            </a:pPr>
            <a:r>
              <a:rPr lang="en-GB" sz="2200">
                <a:solidFill>
                  <a:schemeClr val="dk1"/>
                </a:solidFill>
              </a:rPr>
              <a:t> </a:t>
            </a:r>
            <a:endParaRPr/>
          </a:p>
        </p:txBody>
      </p:sp>
      <p:sp>
        <p:nvSpPr>
          <p:cNvPr id="510" name="Google Shape;510;p62"/>
          <p:cNvSpPr>
            <a:spLocks noGrp="1"/>
          </p:cNvSpPr>
          <p:nvPr>
            <p:ph type="body" idx="2"/>
          </p:nvPr>
        </p:nvSpPr>
        <p:spPr>
          <a:xfrm>
            <a:off x="9973929" y="162686"/>
            <a:ext cx="2078400" cy="365100"/>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11" name="Google Shape;511;p62"/>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solidFill>
                  <a:schemeClr val="dk1"/>
                </a:solidFill>
              </a:rPr>
              <a:t>Who holds responsibility?</a:t>
            </a:r>
            <a:endParaRPr>
              <a:solidFill>
                <a:schemeClr val="dk1"/>
              </a:solidFill>
            </a:endParaRPr>
          </a:p>
        </p:txBody>
      </p:sp>
      <p:sp>
        <p:nvSpPr>
          <p:cNvPr id="148" name="Google Shape;148;p18"/>
          <p:cNvSpPr txBox="1">
            <a:spLocks noGrp="1"/>
          </p:cNvSpPr>
          <p:nvPr>
            <p:ph type="body" idx="1"/>
          </p:nvPr>
        </p:nvSpPr>
        <p:spPr>
          <a:xfrm>
            <a:off x="838200" y="1844674"/>
            <a:ext cx="10515600" cy="4332325"/>
          </a:xfrm>
          <a:prstGeom prst="rect">
            <a:avLst/>
          </a:prstGeom>
          <a:solidFill>
            <a:srgbClr val="EBDDF4"/>
          </a:solidFill>
          <a:ln>
            <a:noFill/>
          </a:ln>
        </p:spPr>
        <p:txBody>
          <a:bodyPr spcFirstLastPara="1" wrap="square" lIns="180000" tIns="180000" rIns="180000" bIns="180000" anchor="t" anchorCtr="0">
            <a:normAutofit/>
          </a:bodyPr>
          <a:lstStyle/>
          <a:p>
            <a:pPr marL="0" lvl="0" indent="0" algn="l" rtl="0">
              <a:lnSpc>
                <a:spcPct val="108000"/>
              </a:lnSpc>
              <a:spcBef>
                <a:spcPts val="1000"/>
              </a:spcBef>
              <a:spcAft>
                <a:spcPts val="0"/>
              </a:spcAft>
              <a:buSzPts val="1800"/>
              <a:buNone/>
            </a:pPr>
            <a:r>
              <a:rPr lang="en-GB" dirty="0">
                <a:solidFill>
                  <a:schemeClr val="dk1"/>
                </a:solidFill>
              </a:rPr>
              <a:t>Spend a few minutes considering the following questions.</a:t>
            </a:r>
            <a:endParaRPr dirty="0">
              <a:solidFill>
                <a:schemeClr val="dk1"/>
              </a:solidFill>
            </a:endParaRPr>
          </a:p>
          <a:p>
            <a:pPr marL="431800">
              <a:spcBef>
                <a:spcPts val="500"/>
              </a:spcBef>
              <a:buClr>
                <a:srgbClr val="432673"/>
              </a:buClr>
              <a:buSzPts val="2200"/>
            </a:pPr>
            <a:r>
              <a:rPr lang="en-GB" dirty="0">
                <a:solidFill>
                  <a:schemeClr val="dk1"/>
                </a:solidFill>
              </a:rPr>
              <a:t>Who holds responsibility for ensuring a building’s safety? </a:t>
            </a:r>
            <a:br>
              <a:rPr lang="en-GB" dirty="0">
                <a:solidFill>
                  <a:schemeClr val="dk1"/>
                </a:solidFill>
              </a:rPr>
            </a:br>
            <a:r>
              <a:rPr lang="en-GB" dirty="0">
                <a:solidFill>
                  <a:schemeClr val="dk1"/>
                </a:solidFill>
              </a:rPr>
              <a:t>(Consider the roles of leaseholders, freeholders, construction companies and government regulators.)</a:t>
            </a:r>
            <a:endParaRPr dirty="0">
              <a:solidFill>
                <a:schemeClr val="dk1"/>
              </a:solidFill>
            </a:endParaRPr>
          </a:p>
          <a:p>
            <a:pPr marL="431800">
              <a:spcBef>
                <a:spcPts val="500"/>
              </a:spcBef>
              <a:buClr>
                <a:srgbClr val="432673"/>
              </a:buClr>
              <a:buSzPts val="2200"/>
            </a:pPr>
            <a:r>
              <a:rPr lang="en-GB" dirty="0">
                <a:solidFill>
                  <a:schemeClr val="dk1"/>
                </a:solidFill>
              </a:rPr>
              <a:t>In a leasehold system, how can leaseholders raise concerns about building safety, and what recourse do they have if their concerns are ignored?</a:t>
            </a:r>
            <a:endParaRPr dirty="0">
              <a:solidFill>
                <a:schemeClr val="dk1"/>
              </a:solidFill>
            </a:endParaRPr>
          </a:p>
          <a:p>
            <a:pPr marL="431800">
              <a:spcBef>
                <a:spcPts val="500"/>
              </a:spcBef>
              <a:buClr>
                <a:srgbClr val="432673"/>
              </a:buClr>
              <a:buSzPts val="2200"/>
            </a:pPr>
            <a:r>
              <a:rPr lang="en-GB" dirty="0">
                <a:solidFill>
                  <a:schemeClr val="dk1"/>
                </a:solidFill>
              </a:rPr>
              <a:t>What lessons can be learned from Grenfell about the importance of communication and accountability in property management?</a:t>
            </a:r>
            <a:endParaRPr dirty="0">
              <a:solidFill>
                <a:schemeClr val="dk1"/>
              </a:solidFill>
            </a:endParaRPr>
          </a:p>
        </p:txBody>
      </p:sp>
      <p:sp>
        <p:nvSpPr>
          <p:cNvPr id="149" name="Google Shape;149;p18"/>
          <p:cNvSpPr txBox="1">
            <a:spLocks noGrp="1"/>
          </p:cNvSpPr>
          <p:nvPr>
            <p:ph type="body" idx="3"/>
          </p:nvPr>
        </p:nvSpPr>
        <p:spPr>
          <a:xfrm>
            <a:off x="838200" y="6356349"/>
            <a:ext cx="4210200" cy="365100"/>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150" name="Google Shape;150;p1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3"/>
          <p:cNvSpPr txBox="1">
            <a:spLocks noGrp="1"/>
          </p:cNvSpPr>
          <p:nvPr>
            <p:ph type="body" idx="1"/>
          </p:nvPr>
        </p:nvSpPr>
        <p:spPr>
          <a:xfrm>
            <a:off x="873125" y="1608125"/>
            <a:ext cx="5681472" cy="3988966"/>
          </a:xfrm>
          <a:prstGeom prst="rect">
            <a:avLst/>
          </a:prstGeom>
          <a:noFill/>
          <a:ln>
            <a:noFill/>
          </a:ln>
        </p:spPr>
        <p:txBody>
          <a:bodyPr spcFirstLastPara="1" wrap="square" lIns="180000" tIns="180000" rIns="180000" bIns="180000" anchor="t" anchorCtr="0">
            <a:noAutofit/>
          </a:bodyPr>
          <a:lstStyle/>
          <a:p>
            <a:pPr marL="0" lvl="0" indent="0" algn="l" rtl="0">
              <a:lnSpc>
                <a:spcPct val="105000"/>
              </a:lnSpc>
              <a:spcBef>
                <a:spcPts val="1200"/>
              </a:spcBef>
              <a:spcAft>
                <a:spcPts val="0"/>
              </a:spcAft>
              <a:buClr>
                <a:schemeClr val="dk1"/>
              </a:buClr>
              <a:buSzPts val="605"/>
              <a:buNone/>
            </a:pPr>
            <a:r>
              <a:rPr lang="en-GB" sz="2150" b="1" dirty="0">
                <a:solidFill>
                  <a:schemeClr val="dk1"/>
                </a:solidFill>
              </a:rPr>
              <a:t>5. How do covenants protect a property owner’s rights?</a:t>
            </a:r>
            <a:endParaRPr sz="2150" dirty="0"/>
          </a:p>
          <a:p>
            <a:pPr marL="0" lvl="0" indent="0" algn="l" rtl="0">
              <a:lnSpc>
                <a:spcPct val="105000"/>
              </a:lnSpc>
              <a:spcBef>
                <a:spcPts val="1200"/>
              </a:spcBef>
              <a:spcAft>
                <a:spcPts val="0"/>
              </a:spcAft>
              <a:buClr>
                <a:schemeClr val="dk1"/>
              </a:buClr>
              <a:buSzPts val="605"/>
              <a:buNone/>
            </a:pPr>
            <a:r>
              <a:rPr lang="en-GB" sz="2150" dirty="0">
                <a:solidFill>
                  <a:schemeClr val="dk1"/>
                </a:solidFill>
              </a:rPr>
              <a:t>Covenants are promises in property agreements that set rules about how the property can be used. They help protect property owners by ensuring neighbouring properties follow certain rules, such as not building too high or only using the property for residential purposes. These rules help keep the area’s value and character stable.</a:t>
            </a:r>
            <a:endParaRPr sz="2150" dirty="0"/>
          </a:p>
          <a:p>
            <a:pPr marL="457200" lvl="0" indent="0" algn="l" rtl="0">
              <a:lnSpc>
                <a:spcPct val="98000"/>
              </a:lnSpc>
              <a:spcBef>
                <a:spcPts val="1200"/>
              </a:spcBef>
              <a:spcAft>
                <a:spcPts val="0"/>
              </a:spcAft>
              <a:buSzPts val="605"/>
              <a:buNone/>
            </a:pPr>
            <a:endParaRPr sz="2100" dirty="0"/>
          </a:p>
        </p:txBody>
      </p:sp>
      <p:sp>
        <p:nvSpPr>
          <p:cNvPr id="517" name="Google Shape;517;p63"/>
          <p:cNvSpPr>
            <a:spLocks noGrp="1"/>
          </p:cNvSpPr>
          <p:nvPr>
            <p:ph type="body" idx="2"/>
          </p:nvPr>
        </p:nvSpPr>
        <p:spPr>
          <a:xfrm>
            <a:off x="9973929" y="162686"/>
            <a:ext cx="2078400" cy="365100"/>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18" name="Google Shape;518;p63"/>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519" name="Google Shape;519;p63"/>
          <p:cNvSpPr txBox="1">
            <a:spLocks noGrp="1"/>
          </p:cNvSpPr>
          <p:nvPr>
            <p:ph type="title"/>
          </p:nvPr>
        </p:nvSpPr>
        <p:spPr>
          <a:xfrm>
            <a:off x="803275" y="3914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pic>
        <p:nvPicPr>
          <p:cNvPr id="3" name="Picture 2">
            <a:extLst>
              <a:ext uri="{FF2B5EF4-FFF2-40B4-BE49-F238E27FC236}">
                <a16:creationId xmlns:a16="http://schemas.microsoft.com/office/drawing/2014/main" id="{3C79DE89-2AE2-F9FC-07F4-C7EBE159378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9712" y="1844675"/>
            <a:ext cx="4687823" cy="351586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526" name="Google Shape;526;p64"/>
          <p:cNvSpPr txBox="1">
            <a:spLocks noGrp="1"/>
          </p:cNvSpPr>
          <p:nvPr>
            <p:ph type="body" idx="1"/>
          </p:nvPr>
        </p:nvSpPr>
        <p:spPr>
          <a:xfrm>
            <a:off x="838200" y="1808163"/>
            <a:ext cx="6400800" cy="4772706"/>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rgbClr val="432673"/>
              </a:buClr>
              <a:buSzPts val="2400"/>
              <a:buChar char="•"/>
            </a:pPr>
            <a:r>
              <a:rPr lang="en-GB">
                <a:solidFill>
                  <a:srgbClr val="0D0D0D"/>
                </a:solidFill>
              </a:rPr>
              <a:t>d</a:t>
            </a:r>
            <a:r>
              <a:rPr lang="en-GB">
                <a:solidFill>
                  <a:srgbClr val="0D0D0D"/>
                </a:solidFill>
                <a:latin typeface="Arial"/>
                <a:ea typeface="Arial"/>
                <a:cs typeface="Arial"/>
                <a:sym typeface="Arial"/>
              </a:rPr>
              <a:t>escribed the Land Registry and its role in the property system;</a:t>
            </a:r>
            <a:endParaRPr/>
          </a:p>
          <a:p>
            <a:pPr marL="342900" lvl="0" indent="-342900" algn="l" rtl="0">
              <a:lnSpc>
                <a:spcPct val="107000"/>
              </a:lnSpc>
              <a:spcBef>
                <a:spcPts val="800"/>
              </a:spcBef>
              <a:spcAft>
                <a:spcPts val="0"/>
              </a:spcAft>
              <a:buClr>
                <a:srgbClr val="432673"/>
              </a:buClr>
              <a:buSzPts val="2400"/>
              <a:buChar char="•"/>
            </a:pPr>
            <a:r>
              <a:rPr lang="en-GB">
                <a:solidFill>
                  <a:srgbClr val="0D0D0D"/>
                </a:solidFill>
              </a:rPr>
              <a:t>e</a:t>
            </a:r>
            <a:r>
              <a:rPr lang="en-GB">
                <a:solidFill>
                  <a:srgbClr val="0D0D0D"/>
                </a:solidFill>
                <a:latin typeface="Arial"/>
                <a:ea typeface="Arial"/>
                <a:cs typeface="Arial"/>
                <a:sym typeface="Arial"/>
              </a:rPr>
              <a:t>xplained the meaning of freehold and leasehold property ownership;</a:t>
            </a:r>
            <a:endParaRPr/>
          </a:p>
          <a:p>
            <a:pPr marL="342900" lvl="0" indent="-342900" algn="l" rtl="0">
              <a:lnSpc>
                <a:spcPct val="107000"/>
              </a:lnSpc>
              <a:spcBef>
                <a:spcPts val="800"/>
              </a:spcBef>
              <a:spcAft>
                <a:spcPts val="0"/>
              </a:spcAft>
              <a:buClr>
                <a:srgbClr val="432673"/>
              </a:buClr>
              <a:buSzPts val="2400"/>
              <a:buChar char="•"/>
            </a:pPr>
            <a:r>
              <a:rPr lang="en-GB">
                <a:solidFill>
                  <a:srgbClr val="0D0D0D"/>
                </a:solidFill>
              </a:rPr>
              <a:t>d</a:t>
            </a:r>
            <a:r>
              <a:rPr lang="en-GB">
                <a:solidFill>
                  <a:srgbClr val="0D0D0D"/>
                </a:solidFill>
                <a:latin typeface="Arial"/>
                <a:ea typeface="Arial"/>
                <a:cs typeface="Arial"/>
                <a:sym typeface="Arial"/>
              </a:rPr>
              <a:t>escribed the key parts of a title deed.</a:t>
            </a:r>
            <a:r>
              <a:rPr lang="en-GB"/>
              <a:t> </a:t>
            </a:r>
            <a:endParaRPr/>
          </a:p>
          <a:p>
            <a:pPr marL="342900" lvl="0" indent="-190500" algn="l" rtl="0">
              <a:lnSpc>
                <a:spcPct val="107000"/>
              </a:lnSpc>
              <a:spcBef>
                <a:spcPts val="800"/>
              </a:spcBef>
              <a:spcAft>
                <a:spcPts val="0"/>
              </a:spcAft>
              <a:buSzPts val="2400"/>
              <a:buFont typeface="Noto Sans Symbols"/>
              <a:buNone/>
            </a:pPr>
            <a:endParaRPr/>
          </a:p>
          <a:p>
            <a:pPr marL="342900" lvl="0" indent="-190500" algn="l" rtl="0">
              <a:lnSpc>
                <a:spcPct val="107000"/>
              </a:lnSpc>
              <a:spcBef>
                <a:spcPts val="800"/>
              </a:spcBef>
              <a:spcAft>
                <a:spcPts val="0"/>
              </a:spcAft>
              <a:buSzPts val="2400"/>
              <a:buFont typeface="Noto Sans Symbols"/>
              <a:buNone/>
            </a:pPr>
            <a:endParaRPr/>
          </a:p>
          <a:p>
            <a:pPr marL="342900" lvl="0" indent="-190500" algn="l" rtl="0">
              <a:lnSpc>
                <a:spcPct val="107000"/>
              </a:lnSpc>
              <a:spcBef>
                <a:spcPts val="800"/>
              </a:spcBef>
              <a:spcAft>
                <a:spcPts val="0"/>
              </a:spcAft>
              <a:buSzPts val="2400"/>
              <a:buFont typeface="Noto Sans Symbols"/>
              <a:buNone/>
            </a:pPr>
            <a:endParaRPr b="1"/>
          </a:p>
        </p:txBody>
      </p:sp>
      <p:sp>
        <p:nvSpPr>
          <p:cNvPr id="527" name="Google Shape;527;p64"/>
          <p:cNvSpPr txBox="1">
            <a:spLocks noGrp="1"/>
          </p:cNvSpPr>
          <p:nvPr>
            <p:ph type="body" idx="2"/>
          </p:nvPr>
        </p:nvSpPr>
        <p:spPr>
          <a:xfrm>
            <a:off x="7419367" y="954526"/>
            <a:ext cx="4283698" cy="4948947"/>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Skills:</a:t>
            </a:r>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Develop ability to appraise and form valid arguments from information given in a case study.</a:t>
            </a:r>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Improve communication skills by creating reports and presentations for different audiences.</a:t>
            </a:r>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Build teamwork and discussion skills by participating in group and class discussion to explore ideas.</a:t>
            </a:r>
            <a:endParaRPr sz="1400" u="sng">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General competencies:</a:t>
            </a:r>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English:</a:t>
            </a:r>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E2</a:t>
            </a:r>
            <a:r>
              <a:rPr lang="en-GB" sz="1400">
                <a:solidFill>
                  <a:srgbClr val="0D0D0D"/>
                </a:solidFill>
              </a:rPr>
              <a:t> Present information and ideas.</a:t>
            </a:r>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E3</a:t>
            </a:r>
            <a:r>
              <a:rPr lang="en-GB" sz="1400">
                <a:solidFill>
                  <a:srgbClr val="0D0D0D"/>
                </a:solidFill>
              </a:rPr>
              <a:t> Create texts for different purposes and audiences.</a:t>
            </a:r>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E5</a:t>
            </a:r>
            <a:r>
              <a:rPr lang="en-GB" sz="1400">
                <a:solidFill>
                  <a:srgbClr val="0D0D0D"/>
                </a:solidFill>
              </a:rPr>
              <a:t> Synthesise information.</a:t>
            </a:r>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Digital:</a:t>
            </a:r>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D1</a:t>
            </a:r>
            <a:r>
              <a:rPr lang="en-GB" sz="1400">
                <a:solidFill>
                  <a:srgbClr val="0D0D0D"/>
                </a:solidFill>
              </a:rPr>
              <a:t> Use digital technology and media effectively.</a:t>
            </a:r>
            <a:endParaRPr/>
          </a:p>
          <a:p>
            <a:pPr marL="0" lvl="0" indent="0" algn="l" rtl="0">
              <a:lnSpc>
                <a:spcPct val="107916"/>
              </a:lnSpc>
              <a:spcBef>
                <a:spcPts val="400"/>
              </a:spcBef>
              <a:spcAft>
                <a:spcPts val="400"/>
              </a:spcAft>
              <a:buClr>
                <a:schemeClr val="dk1"/>
              </a:buClr>
              <a:buSzPts val="1100"/>
              <a:buFont typeface="Arial"/>
              <a:buNone/>
            </a:pPr>
            <a:r>
              <a:rPr lang="en-GB" sz="1400" b="1">
                <a:solidFill>
                  <a:srgbClr val="0D0D0D"/>
                </a:solidFill>
              </a:rPr>
              <a:t>D3</a:t>
            </a:r>
            <a:r>
              <a:rPr lang="en-GB" sz="1400">
                <a:solidFill>
                  <a:srgbClr val="0D0D0D"/>
                </a:solidFill>
              </a:rPr>
              <a:t> Communicate and collaborate.</a:t>
            </a:r>
            <a:endParaRPr sz="1400"/>
          </a:p>
        </p:txBody>
      </p:sp>
      <p:sp>
        <p:nvSpPr>
          <p:cNvPr id="528" name="Google Shape;528;p6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529" name="Google Shape;529;p64"/>
          <p:cNvSpPr/>
          <p:nvPr/>
        </p:nvSpPr>
        <p:spPr>
          <a:xfrm>
            <a:off x="9973929" y="162686"/>
            <a:ext cx="2078400" cy="365100"/>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1"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Consolidation</a:t>
            </a:r>
            <a:endParaRPr/>
          </a:p>
        </p:txBody>
      </p:sp>
      <p:sp>
        <p:nvSpPr>
          <p:cNvPr id="535" name="Google Shape;535;p65"/>
          <p:cNvSpPr txBox="1">
            <a:spLocks noGrp="1"/>
          </p:cNvSpPr>
          <p:nvPr>
            <p:ph type="body" idx="1"/>
          </p:nvPr>
        </p:nvSpPr>
        <p:spPr>
          <a:xfrm>
            <a:off x="803275" y="1808162"/>
            <a:ext cx="10334626" cy="4274995"/>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rgbClr val="432673"/>
              </a:buClr>
              <a:buSzPts val="2400"/>
              <a:buChar char="•"/>
            </a:pPr>
            <a:r>
              <a:rPr lang="en-GB" dirty="0">
                <a:solidFill>
                  <a:srgbClr val="0D0D0D"/>
                </a:solidFill>
                <a:latin typeface="Arial"/>
                <a:ea typeface="Arial"/>
                <a:cs typeface="Arial"/>
                <a:sym typeface="Arial"/>
              </a:rPr>
              <a:t>Explore the BBC report on Grenfell: </a:t>
            </a:r>
            <a:r>
              <a:rPr lang="en-GB" u="sng" dirty="0">
                <a:solidFill>
                  <a:schemeClr val="hlink"/>
                </a:solidFill>
                <a:latin typeface="Arial"/>
                <a:ea typeface="Arial"/>
                <a:cs typeface="Arial"/>
                <a:sym typeface="Arial"/>
                <a:hlinkClick r:id="rId3"/>
              </a:rPr>
              <a:t>www.bbc.co.uk/news/articles/c049yvrd5qxo</a:t>
            </a:r>
            <a:br>
              <a:rPr lang="en-GB" dirty="0">
                <a:solidFill>
                  <a:srgbClr val="0D0D0D"/>
                </a:solidFill>
                <a:latin typeface="Arial"/>
                <a:ea typeface="Arial"/>
                <a:cs typeface="Arial"/>
                <a:sym typeface="Arial"/>
              </a:rPr>
            </a:br>
            <a:endParaRPr dirty="0">
              <a:solidFill>
                <a:srgbClr val="0D0D0D"/>
              </a:solidFill>
              <a:latin typeface="Arial"/>
              <a:ea typeface="Arial"/>
              <a:cs typeface="Arial"/>
              <a:sym typeface="Arial"/>
            </a:endParaRPr>
          </a:p>
          <a:p>
            <a:pPr marL="342900" lvl="0" indent="-342900" algn="l" rtl="0">
              <a:lnSpc>
                <a:spcPct val="107000"/>
              </a:lnSpc>
              <a:spcBef>
                <a:spcPts val="0"/>
              </a:spcBef>
              <a:spcAft>
                <a:spcPts val="0"/>
              </a:spcAft>
              <a:buClr>
                <a:srgbClr val="432673"/>
              </a:buClr>
              <a:buSzPts val="2400"/>
              <a:buChar char="•"/>
            </a:pPr>
            <a:r>
              <a:rPr lang="en-GB" dirty="0">
                <a:solidFill>
                  <a:srgbClr val="0D0D0D"/>
                </a:solidFill>
                <a:latin typeface="Arial"/>
                <a:ea typeface="Arial"/>
                <a:cs typeface="Arial"/>
                <a:sym typeface="Arial"/>
              </a:rPr>
              <a:t>Alternatively, find a real-life example of a property issue related to freehold or leasehold ownership, ground rent dispute or title deed-related matters. Prepare a summary that includes:</a:t>
            </a:r>
            <a:endParaRPr dirty="0"/>
          </a:p>
          <a:p>
            <a:pPr marL="800100" lvl="1" indent="-342900" algn="l" rtl="0">
              <a:lnSpc>
                <a:spcPct val="107000"/>
              </a:lnSpc>
              <a:spcBef>
                <a:spcPts val="0"/>
              </a:spcBef>
              <a:spcAft>
                <a:spcPts val="0"/>
              </a:spcAft>
              <a:buClr>
                <a:srgbClr val="432673"/>
              </a:buClr>
              <a:buSzPts val="2400"/>
              <a:buChar char="•"/>
            </a:pPr>
            <a:r>
              <a:rPr lang="en-GB" sz="2400" dirty="0">
                <a:solidFill>
                  <a:srgbClr val="0D0D0D"/>
                </a:solidFill>
                <a:latin typeface="Arial"/>
                <a:ea typeface="Arial"/>
                <a:cs typeface="Arial"/>
                <a:sym typeface="Arial"/>
              </a:rPr>
              <a:t>what the dispute was about;</a:t>
            </a:r>
            <a:endParaRPr dirty="0"/>
          </a:p>
          <a:p>
            <a:pPr marL="800100" lvl="1" indent="-342900" algn="l" rtl="0">
              <a:lnSpc>
                <a:spcPct val="107000"/>
              </a:lnSpc>
              <a:spcBef>
                <a:spcPts val="0"/>
              </a:spcBef>
              <a:spcAft>
                <a:spcPts val="0"/>
              </a:spcAft>
              <a:buClr>
                <a:srgbClr val="432673"/>
              </a:buClr>
              <a:buSzPts val="2400"/>
              <a:buChar char="•"/>
            </a:pPr>
            <a:r>
              <a:rPr lang="en-GB" sz="2400" dirty="0">
                <a:solidFill>
                  <a:srgbClr val="0D0D0D"/>
                </a:solidFill>
                <a:latin typeface="Arial"/>
                <a:ea typeface="Arial"/>
                <a:cs typeface="Arial"/>
                <a:sym typeface="Arial"/>
              </a:rPr>
              <a:t>the key details of the situation;</a:t>
            </a:r>
            <a:endParaRPr dirty="0"/>
          </a:p>
          <a:p>
            <a:pPr marL="800100" lvl="1" indent="-342900" algn="l" rtl="0">
              <a:lnSpc>
                <a:spcPct val="107000"/>
              </a:lnSpc>
              <a:spcBef>
                <a:spcPts val="0"/>
              </a:spcBef>
              <a:spcAft>
                <a:spcPts val="0"/>
              </a:spcAft>
              <a:buClr>
                <a:srgbClr val="432673"/>
              </a:buClr>
              <a:buSzPts val="2400"/>
              <a:buChar char="•"/>
            </a:pPr>
            <a:r>
              <a:rPr lang="en-GB" sz="2400" dirty="0">
                <a:solidFill>
                  <a:srgbClr val="0D0D0D"/>
                </a:solidFill>
                <a:latin typeface="Arial"/>
                <a:ea typeface="Arial"/>
                <a:cs typeface="Arial"/>
                <a:sym typeface="Arial"/>
              </a:rPr>
              <a:t>any important legal or financial issues;</a:t>
            </a:r>
            <a:endParaRPr dirty="0"/>
          </a:p>
          <a:p>
            <a:pPr marL="800100" lvl="1" indent="-342900" algn="l" rtl="0">
              <a:lnSpc>
                <a:spcPct val="107000"/>
              </a:lnSpc>
              <a:spcBef>
                <a:spcPts val="0"/>
              </a:spcBef>
              <a:spcAft>
                <a:spcPts val="0"/>
              </a:spcAft>
              <a:buClr>
                <a:srgbClr val="432673"/>
              </a:buClr>
              <a:buSzPts val="2400"/>
              <a:buChar char="•"/>
            </a:pPr>
            <a:r>
              <a:rPr lang="en-GB" sz="2400" dirty="0">
                <a:solidFill>
                  <a:srgbClr val="0D0D0D"/>
                </a:solidFill>
                <a:latin typeface="Arial"/>
                <a:ea typeface="Arial"/>
                <a:cs typeface="Arial"/>
                <a:sym typeface="Arial"/>
              </a:rPr>
              <a:t>the outcome of the dispute (if known).</a:t>
            </a:r>
            <a:endParaRPr dirty="0"/>
          </a:p>
        </p:txBody>
      </p:sp>
      <p:sp>
        <p:nvSpPr>
          <p:cNvPr id="536" name="Google Shape;536;p6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537" name="Google Shape;537;p65"/>
          <p:cNvSpPr/>
          <p:nvPr/>
        </p:nvSpPr>
        <p:spPr>
          <a:xfrm>
            <a:off x="9973929" y="162686"/>
            <a:ext cx="2078400" cy="365100"/>
          </a:xfrm>
          <a:prstGeom prst="flowChartAlternateProcess">
            <a:avLst/>
          </a:prstGeom>
          <a:solidFill>
            <a:srgbClr val="8E53E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Consolidation</a:t>
            </a:r>
            <a:endParaRPr sz="1400" b="1"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body" idx="1"/>
          </p:nvPr>
        </p:nvSpPr>
        <p:spPr>
          <a:xfrm>
            <a:off x="839787" y="1872343"/>
            <a:ext cx="5058367" cy="4484006"/>
          </a:xfrm>
          <a:prstGeom prst="rect">
            <a:avLst/>
          </a:prstGeom>
          <a:noFill/>
          <a:ln>
            <a:noFill/>
          </a:ln>
        </p:spPr>
        <p:txBody>
          <a:bodyPr spcFirstLastPara="1" wrap="square" lIns="180000" tIns="180000" rIns="180000" bIns="180000" anchor="t" anchorCtr="0">
            <a:normAutofit fontScale="85000" lnSpcReduction="10000"/>
          </a:bodyPr>
          <a:lstStyle/>
          <a:p>
            <a:pPr marL="228600" lvl="0" indent="-228600" algn="l" rtl="0">
              <a:lnSpc>
                <a:spcPct val="128000"/>
              </a:lnSpc>
              <a:spcBef>
                <a:spcPts val="600"/>
              </a:spcBef>
              <a:spcAft>
                <a:spcPts val="0"/>
              </a:spcAft>
              <a:buClr>
                <a:srgbClr val="432673"/>
              </a:buClr>
              <a:buSzPct val="129032"/>
              <a:buChar char="•"/>
            </a:pPr>
            <a:r>
              <a:rPr lang="en-GB" dirty="0"/>
              <a:t>HM Land Registry is a government department responsible for the recording and ownership of land and property in England and Wales.</a:t>
            </a:r>
            <a:endParaRPr dirty="0"/>
          </a:p>
          <a:p>
            <a:pPr marL="228600" lvl="0" indent="-228600" algn="l" rtl="0">
              <a:lnSpc>
                <a:spcPct val="128000"/>
              </a:lnSpc>
              <a:spcBef>
                <a:spcPts val="600"/>
              </a:spcBef>
              <a:spcAft>
                <a:spcPts val="0"/>
              </a:spcAft>
              <a:buClr>
                <a:srgbClr val="432673"/>
              </a:buClr>
              <a:buSzPct val="129032"/>
              <a:buChar char="•"/>
            </a:pPr>
            <a:r>
              <a:rPr lang="en-GB" dirty="0"/>
              <a:t>It provides a central, reliable record of who owns property, helping to protect buyers, sellers and lenders.</a:t>
            </a:r>
            <a:endParaRPr dirty="0"/>
          </a:p>
          <a:p>
            <a:pPr marL="228600" lvl="0" indent="-228600" algn="l" rtl="0">
              <a:lnSpc>
                <a:spcPct val="128000"/>
              </a:lnSpc>
              <a:spcBef>
                <a:spcPts val="600"/>
              </a:spcBef>
              <a:spcAft>
                <a:spcPts val="0"/>
              </a:spcAft>
              <a:buClr>
                <a:srgbClr val="432673"/>
              </a:buClr>
              <a:buSzPct val="129032"/>
              <a:buChar char="•"/>
            </a:pPr>
            <a:r>
              <a:rPr lang="en-GB" dirty="0"/>
              <a:t>It ensures clarity in property transactions, reduces fraud and helps resolve disputes over ownership.</a:t>
            </a:r>
            <a:endParaRPr dirty="0"/>
          </a:p>
          <a:p>
            <a:pPr marL="228600" lvl="0" indent="-76200" algn="l" rtl="0">
              <a:lnSpc>
                <a:spcPct val="128000"/>
              </a:lnSpc>
              <a:spcBef>
                <a:spcPts val="600"/>
              </a:spcBef>
              <a:spcAft>
                <a:spcPts val="0"/>
              </a:spcAft>
              <a:buSzPct val="129032"/>
              <a:buNone/>
            </a:pPr>
            <a:endParaRPr dirty="0"/>
          </a:p>
        </p:txBody>
      </p:sp>
      <p:sp>
        <p:nvSpPr>
          <p:cNvPr id="156" name="Google Shape;156;p19"/>
          <p:cNvSpPr txBox="1">
            <a:spLocks noGrp="1"/>
          </p:cNvSpPr>
          <p:nvPr>
            <p:ph type="title"/>
          </p:nvPr>
        </p:nvSpPr>
        <p:spPr>
          <a:xfrm>
            <a:off x="838200" y="395366"/>
            <a:ext cx="10190162" cy="12554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HM Land Registry and its role in the property system of England and Wales</a:t>
            </a:r>
            <a:endParaRPr/>
          </a:p>
        </p:txBody>
      </p:sp>
      <p:sp>
        <p:nvSpPr>
          <p:cNvPr id="157" name="Google Shape;157;p19"/>
          <p:cNvSpPr txBox="1">
            <a:spLocks noGrp="1"/>
          </p:cNvSpPr>
          <p:nvPr>
            <p:ph type="body" idx="4"/>
          </p:nvPr>
        </p:nvSpPr>
        <p:spPr>
          <a:xfrm>
            <a:off x="9973929" y="162686"/>
            <a:ext cx="2078545"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158" name="Google Shape;158;p19"/>
          <p:cNvSpPr/>
          <p:nvPr/>
        </p:nvSpPr>
        <p:spPr>
          <a:xfrm>
            <a:off x="9973928" y="162685"/>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59" name="Google Shape;159;p19"/>
          <p:cNvSpPr txBox="1">
            <a:spLocks noGrp="1"/>
          </p:cNvSpPr>
          <p:nvPr>
            <p:ph type="body" idx="3"/>
          </p:nvPr>
        </p:nvSpPr>
        <p:spPr>
          <a:xfrm>
            <a:off x="838200" y="6356349"/>
            <a:ext cx="4210200" cy="365100"/>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pic>
        <p:nvPicPr>
          <p:cNvPr id="160" name="Google Shape;160;p19" descr="An HM Land Registry Office sign in Croydon, UK. "/>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6428095" y="2167248"/>
            <a:ext cx="5179325" cy="38122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body" idx="1"/>
          </p:nvPr>
        </p:nvSpPr>
        <p:spPr>
          <a:xfrm>
            <a:off x="838200" y="1844675"/>
            <a:ext cx="4810246" cy="4016375"/>
          </a:xfrm>
          <a:prstGeom prst="rect">
            <a:avLst/>
          </a:prstGeom>
          <a:solidFill>
            <a:srgbClr val="EBDDF4"/>
          </a:solidFill>
          <a:ln>
            <a:noFill/>
          </a:ln>
        </p:spPr>
        <p:txBody>
          <a:bodyPr spcFirstLastPara="1" wrap="square" lIns="180000" tIns="180000" rIns="180000" bIns="180000" anchor="t" anchorCtr="0">
            <a:normAutofit fontScale="92500" lnSpcReduction="20000"/>
          </a:bodyPr>
          <a:lstStyle/>
          <a:p>
            <a:pPr marL="228600" lvl="0" indent="-228600" algn="l" rtl="0">
              <a:lnSpc>
                <a:spcPct val="108000"/>
              </a:lnSpc>
              <a:spcBef>
                <a:spcPts val="0"/>
              </a:spcBef>
              <a:spcAft>
                <a:spcPts val="0"/>
              </a:spcAft>
              <a:buClr>
                <a:srgbClr val="432673"/>
              </a:buClr>
              <a:buSzPct val="108108"/>
              <a:buChar char="•"/>
            </a:pPr>
            <a:r>
              <a:rPr lang="en-GB"/>
              <a:t>Freehold means owning both the property and the land it stands on </a:t>
            </a:r>
            <a:r>
              <a:rPr lang="en-GB" b="1"/>
              <a:t>outright</a:t>
            </a:r>
            <a:r>
              <a:rPr lang="en-GB"/>
              <a:t>.</a:t>
            </a:r>
            <a:endParaRPr/>
          </a:p>
          <a:p>
            <a:pPr marL="228600" lvl="0" indent="-228600" algn="l" rtl="0">
              <a:lnSpc>
                <a:spcPct val="108000"/>
              </a:lnSpc>
              <a:spcBef>
                <a:spcPts val="1000"/>
              </a:spcBef>
              <a:spcAft>
                <a:spcPts val="0"/>
              </a:spcAft>
              <a:buClr>
                <a:srgbClr val="432673"/>
              </a:buClr>
              <a:buSzPct val="108108"/>
              <a:buChar char="•"/>
            </a:pPr>
            <a:r>
              <a:rPr lang="en-GB"/>
              <a:t>A freeholder has complete control over the property and land.</a:t>
            </a:r>
            <a:endParaRPr/>
          </a:p>
          <a:p>
            <a:pPr marL="228600" lvl="0" indent="-228600" algn="l" rtl="0">
              <a:lnSpc>
                <a:spcPct val="108000"/>
              </a:lnSpc>
              <a:spcBef>
                <a:spcPts val="1000"/>
              </a:spcBef>
              <a:spcAft>
                <a:spcPts val="0"/>
              </a:spcAft>
              <a:buClr>
                <a:srgbClr val="432673"/>
              </a:buClr>
              <a:buSzPct val="108108"/>
              <a:buChar char="•"/>
            </a:pPr>
            <a:r>
              <a:rPr lang="en-GB"/>
              <a:t>Ownership is indefinite, as long as no legal restrictions or obligations are breached.</a:t>
            </a:r>
            <a:endParaRPr/>
          </a:p>
          <a:p>
            <a:pPr marL="228600" lvl="0" indent="-228600" algn="l" rtl="0">
              <a:lnSpc>
                <a:spcPct val="108000"/>
              </a:lnSpc>
              <a:spcBef>
                <a:spcPts val="1000"/>
              </a:spcBef>
              <a:spcAft>
                <a:spcPts val="0"/>
              </a:spcAft>
              <a:buClr>
                <a:srgbClr val="432673"/>
              </a:buClr>
              <a:buSzPct val="108108"/>
              <a:buChar char="•"/>
            </a:pPr>
            <a:r>
              <a:rPr lang="en-GB"/>
              <a:t>Houses are usually sold as freehold properties.</a:t>
            </a:r>
            <a:endParaRPr/>
          </a:p>
        </p:txBody>
      </p:sp>
      <p:sp>
        <p:nvSpPr>
          <p:cNvPr id="166" name="Google Shape;166;p20"/>
          <p:cNvSpPr txBox="1">
            <a:spLocks noGrp="1"/>
          </p:cNvSpPr>
          <p:nvPr>
            <p:ph type="title"/>
          </p:nvPr>
        </p:nvSpPr>
        <p:spPr>
          <a:xfrm>
            <a:off x="838200" y="378541"/>
            <a:ext cx="5789612" cy="12554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Freehold ownership</a:t>
            </a:r>
            <a:endParaRPr/>
          </a:p>
        </p:txBody>
      </p:sp>
      <p:sp>
        <p:nvSpPr>
          <p:cNvPr id="167" name="Google Shape;167;p20"/>
          <p:cNvSpPr txBox="1">
            <a:spLocks noGrp="1"/>
          </p:cNvSpPr>
          <p:nvPr>
            <p:ph type="body" idx="4"/>
          </p:nvPr>
        </p:nvSpPr>
        <p:spPr>
          <a:xfrm>
            <a:off x="9973929" y="162686"/>
            <a:ext cx="2078545"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pic>
        <p:nvPicPr>
          <p:cNvPr id="168" name="Google Shape;168;p20">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15555" y="1844675"/>
            <a:ext cx="5516061" cy="3937715"/>
          </a:xfrm>
          <a:prstGeom prst="rect">
            <a:avLst/>
          </a:prstGeom>
          <a:noFill/>
          <a:ln>
            <a:noFill/>
          </a:ln>
        </p:spPr>
      </p:pic>
      <p:sp>
        <p:nvSpPr>
          <p:cNvPr id="169" name="Google Shape;169;p2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
        <p:nvSpPr>
          <p:cNvPr id="170" name="Google Shape;170;p20"/>
          <p:cNvSpPr txBox="1"/>
          <p:nvPr/>
        </p:nvSpPr>
        <p:spPr>
          <a:xfrm>
            <a:off x="9973929" y="162686"/>
            <a:ext cx="20785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400" b="1" i="0" u="none" strike="noStrike" cap="none">
                <a:solidFill>
                  <a:srgbClr val="FFFFFF"/>
                </a:solidFill>
                <a:latin typeface="Arial Narrow"/>
                <a:ea typeface="Arial Narrow"/>
                <a:cs typeface="Arial Narrow"/>
                <a:sym typeface="Arial Narrow"/>
              </a:rPr>
              <a:t>Lesson 2: Whose is it? How to check the Land Registry</a:t>
            </a:r>
            <a:endParaRPr sz="1400" b="0" i="0" u="none" strike="noStrike" cap="none">
              <a:solidFill>
                <a:srgbClr val="000000"/>
              </a:solidFill>
              <a:latin typeface="Arial"/>
              <a:ea typeface="Arial"/>
              <a:cs typeface="Arial"/>
              <a:sym typeface="Arial"/>
            </a:endParaRPr>
          </a:p>
        </p:txBody>
      </p:sp>
      <p:sp>
        <p:nvSpPr>
          <p:cNvPr id="171" name="Google Shape;171;p20"/>
          <p:cNvSpPr/>
          <p:nvPr/>
        </p:nvSpPr>
        <p:spPr>
          <a:xfrm>
            <a:off x="9973928" y="162685"/>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Leasehold ownership</a:t>
            </a:r>
            <a:endParaRPr/>
          </a:p>
        </p:txBody>
      </p:sp>
      <p:sp>
        <p:nvSpPr>
          <p:cNvPr id="177" name="Google Shape;177;p21"/>
          <p:cNvSpPr txBox="1">
            <a:spLocks noGrp="1"/>
          </p:cNvSpPr>
          <p:nvPr>
            <p:ph type="body" idx="1"/>
          </p:nvPr>
        </p:nvSpPr>
        <p:spPr>
          <a:xfrm>
            <a:off x="838200" y="1844675"/>
            <a:ext cx="10515600" cy="3962340"/>
          </a:xfrm>
          <a:prstGeom prst="rect">
            <a:avLst/>
          </a:prstGeom>
          <a:solidFill>
            <a:srgbClr val="EBDDF4"/>
          </a:solidFill>
          <a:ln>
            <a:noFill/>
          </a:ln>
        </p:spPr>
        <p:txBody>
          <a:bodyPr spcFirstLastPara="1" wrap="square" lIns="180000" tIns="180000" rIns="180000" bIns="180000" anchor="t" anchorCtr="0">
            <a:normAutofit fontScale="92500"/>
          </a:bodyPr>
          <a:lstStyle/>
          <a:p>
            <a:pPr marL="228600" lvl="0" indent="-228600" algn="l" rtl="0">
              <a:lnSpc>
                <a:spcPct val="108000"/>
              </a:lnSpc>
              <a:spcBef>
                <a:spcPts val="0"/>
              </a:spcBef>
              <a:spcAft>
                <a:spcPts val="0"/>
              </a:spcAft>
              <a:buClr>
                <a:srgbClr val="432673"/>
              </a:buClr>
              <a:buSzPct val="108108"/>
              <a:buChar char="•"/>
            </a:pPr>
            <a:r>
              <a:rPr lang="en-GB"/>
              <a:t>Leasehold means owning the property for a </a:t>
            </a:r>
            <a:r>
              <a:rPr lang="en-GB" b="1"/>
              <a:t>set number of years</a:t>
            </a:r>
            <a:r>
              <a:rPr lang="en-GB"/>
              <a:t>, but not the land.</a:t>
            </a:r>
            <a:endParaRPr/>
          </a:p>
          <a:p>
            <a:pPr marL="228600" lvl="0" indent="-228600" algn="l" rtl="0">
              <a:lnSpc>
                <a:spcPct val="108000"/>
              </a:lnSpc>
              <a:spcBef>
                <a:spcPts val="1000"/>
              </a:spcBef>
              <a:spcAft>
                <a:spcPts val="0"/>
              </a:spcAft>
              <a:buClr>
                <a:srgbClr val="432673"/>
              </a:buClr>
              <a:buSzPct val="108108"/>
              <a:buChar char="•"/>
            </a:pPr>
            <a:r>
              <a:rPr lang="en-GB"/>
              <a:t>Lease agreements usually last between 99 and 999 years, but many are between 99 and 125 years.</a:t>
            </a:r>
            <a:endParaRPr/>
          </a:p>
          <a:p>
            <a:pPr marL="228600" lvl="0" indent="-228600" algn="l" rtl="0">
              <a:lnSpc>
                <a:spcPct val="108000"/>
              </a:lnSpc>
              <a:spcBef>
                <a:spcPts val="1000"/>
              </a:spcBef>
              <a:spcAft>
                <a:spcPts val="0"/>
              </a:spcAft>
              <a:buClr>
                <a:srgbClr val="432673"/>
              </a:buClr>
              <a:buSzPct val="108108"/>
              <a:buChar char="•"/>
            </a:pPr>
            <a:r>
              <a:rPr lang="en-GB"/>
              <a:t>A leaseholder must adhere to the lease agreement, which often involves maintaining the property and paying a </a:t>
            </a:r>
            <a:r>
              <a:rPr lang="en-GB" b="1"/>
              <a:t>ground rent</a:t>
            </a:r>
            <a:r>
              <a:rPr lang="en-GB"/>
              <a:t>.</a:t>
            </a:r>
            <a:endParaRPr/>
          </a:p>
          <a:p>
            <a:pPr marL="228600" lvl="0" indent="-228600" algn="l" rtl="0">
              <a:lnSpc>
                <a:spcPct val="108000"/>
              </a:lnSpc>
              <a:spcBef>
                <a:spcPts val="1000"/>
              </a:spcBef>
              <a:spcAft>
                <a:spcPts val="0"/>
              </a:spcAft>
              <a:buClr>
                <a:srgbClr val="432673"/>
              </a:buClr>
              <a:buSzPct val="108108"/>
              <a:buChar char="•"/>
            </a:pPr>
            <a:r>
              <a:rPr lang="en-GB"/>
              <a:t>Flats and apartments are typically sold as leasehold properties.</a:t>
            </a:r>
            <a:endParaRPr/>
          </a:p>
          <a:p>
            <a:pPr marL="228600" lvl="0" indent="-228600" algn="l" rtl="0">
              <a:lnSpc>
                <a:spcPct val="108000"/>
              </a:lnSpc>
              <a:spcBef>
                <a:spcPts val="1000"/>
              </a:spcBef>
              <a:spcAft>
                <a:spcPts val="0"/>
              </a:spcAft>
              <a:buClr>
                <a:srgbClr val="432673"/>
              </a:buClr>
              <a:buSzPct val="108108"/>
              <a:buChar char="•"/>
            </a:pPr>
            <a:r>
              <a:rPr lang="en-GB"/>
              <a:t>Short leases are less than 80 years and can be harder to sell and mortgage.</a:t>
            </a:r>
            <a:endParaRPr/>
          </a:p>
          <a:p>
            <a:pPr marL="0" lvl="0" indent="0" algn="l" rtl="0">
              <a:lnSpc>
                <a:spcPct val="108000"/>
              </a:lnSpc>
              <a:spcBef>
                <a:spcPts val="1000"/>
              </a:spcBef>
              <a:spcAft>
                <a:spcPts val="0"/>
              </a:spcAft>
              <a:buSzPct val="108108"/>
              <a:buNone/>
            </a:pPr>
            <a:endParaRPr/>
          </a:p>
          <a:p>
            <a:pPr marL="228600" lvl="0" indent="-76200" algn="l" rtl="0">
              <a:lnSpc>
                <a:spcPct val="108000"/>
              </a:lnSpc>
              <a:spcBef>
                <a:spcPts val="1000"/>
              </a:spcBef>
              <a:spcAft>
                <a:spcPts val="0"/>
              </a:spcAft>
              <a:buSzPct val="108108"/>
              <a:buNone/>
            </a:pPr>
            <a:endParaRPr/>
          </a:p>
        </p:txBody>
      </p:sp>
      <p:sp>
        <p:nvSpPr>
          <p:cNvPr id="178" name="Google Shape;178;p21"/>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79" name="Google Shape;179;p2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What is ground rent?</a:t>
            </a:r>
            <a:endParaRPr/>
          </a:p>
        </p:txBody>
      </p:sp>
      <p:sp>
        <p:nvSpPr>
          <p:cNvPr id="185" name="Google Shape;185;p22"/>
          <p:cNvSpPr txBox="1">
            <a:spLocks noGrp="1"/>
          </p:cNvSpPr>
          <p:nvPr>
            <p:ph type="body" idx="1"/>
          </p:nvPr>
        </p:nvSpPr>
        <p:spPr>
          <a:xfrm>
            <a:off x="838199" y="1844674"/>
            <a:ext cx="10480675" cy="3955359"/>
          </a:xfrm>
          <a:prstGeom prst="rect">
            <a:avLst/>
          </a:prstGeom>
          <a:solidFill>
            <a:srgbClr val="EBDDF4"/>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Clr>
                <a:srgbClr val="432673"/>
              </a:buClr>
              <a:buSzPct val="108108"/>
              <a:buChar char="•"/>
            </a:pPr>
            <a:r>
              <a:rPr lang="en-GB"/>
              <a:t>Ground rent is a </a:t>
            </a:r>
            <a:r>
              <a:rPr lang="en-GB" b="1"/>
              <a:t>periodic payment</a:t>
            </a:r>
            <a:r>
              <a:rPr lang="en-GB"/>
              <a:t> that a leaseholder makes to the freeholder in exchange for the lease of the land.</a:t>
            </a:r>
            <a:endParaRPr/>
          </a:p>
          <a:p>
            <a:pPr marL="228600" lvl="0" indent="-228600" algn="l" rtl="0">
              <a:lnSpc>
                <a:spcPct val="108000"/>
              </a:lnSpc>
              <a:spcBef>
                <a:spcPts val="1000"/>
              </a:spcBef>
              <a:spcAft>
                <a:spcPts val="0"/>
              </a:spcAft>
              <a:buClr>
                <a:srgbClr val="432673"/>
              </a:buClr>
              <a:buSzPct val="108108"/>
              <a:buChar char="•"/>
            </a:pPr>
            <a:r>
              <a:rPr lang="en-GB"/>
              <a:t>Ground rent is typically annual but may increase over time, as specified in the lease agreement.</a:t>
            </a:r>
            <a:endParaRPr/>
          </a:p>
          <a:p>
            <a:pPr marL="228600" lvl="0" indent="-228600" algn="l" rtl="0">
              <a:lnSpc>
                <a:spcPct val="108000"/>
              </a:lnSpc>
              <a:spcBef>
                <a:spcPts val="1000"/>
              </a:spcBef>
              <a:spcAft>
                <a:spcPts val="0"/>
              </a:spcAft>
              <a:buClr>
                <a:srgbClr val="432673"/>
              </a:buClr>
              <a:buSzPct val="108108"/>
              <a:buChar char="•"/>
            </a:pPr>
            <a:r>
              <a:rPr lang="en-GB"/>
              <a:t>Leaseholders must ensure they keep up with payments, as failing to pay could result in legal consequences.</a:t>
            </a:r>
            <a:endParaRPr/>
          </a:p>
          <a:p>
            <a:pPr marL="228600" lvl="0" indent="-228600" algn="l" rtl="0">
              <a:lnSpc>
                <a:spcPct val="108000"/>
              </a:lnSpc>
              <a:spcBef>
                <a:spcPts val="1000"/>
              </a:spcBef>
              <a:spcAft>
                <a:spcPts val="0"/>
              </a:spcAft>
              <a:buClr>
                <a:srgbClr val="432673"/>
              </a:buClr>
              <a:buSzPct val="108108"/>
              <a:buChar char="•"/>
            </a:pPr>
            <a:r>
              <a:rPr lang="en-GB"/>
              <a:t>The cost of ground rent can vary. It is often a nominal fee but could rise over time as per the lease agreement.</a:t>
            </a:r>
            <a:endParaRPr/>
          </a:p>
          <a:p>
            <a:pPr marL="228600" lvl="0" indent="-228600" algn="l" rtl="0">
              <a:lnSpc>
                <a:spcPct val="108000"/>
              </a:lnSpc>
              <a:spcBef>
                <a:spcPts val="1000"/>
              </a:spcBef>
              <a:spcAft>
                <a:spcPts val="0"/>
              </a:spcAft>
              <a:buClr>
                <a:srgbClr val="432673"/>
              </a:buClr>
              <a:buSzPct val="108108"/>
              <a:buChar char="•"/>
            </a:pPr>
            <a:r>
              <a:rPr lang="en-GB"/>
              <a:t>Some leaseholders may also pay service charges and maintenance fees.</a:t>
            </a:r>
            <a:endParaRPr/>
          </a:p>
        </p:txBody>
      </p:sp>
      <p:sp>
        <p:nvSpPr>
          <p:cNvPr id="186" name="Google Shape;186;p2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87" name="Google Shape;187;p2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2: Whose is it? How to check the Land Registry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E6A574-560C-4B65-9421-CD494C07B9FB}"/>
</file>

<file path=customXml/itemProps2.xml><?xml version="1.0" encoding="utf-8"?>
<ds:datastoreItem xmlns:ds="http://schemas.openxmlformats.org/officeDocument/2006/customXml" ds:itemID="{0FD367F6-3A9E-4713-80A1-AE511639B634}"/>
</file>

<file path=customXml/itemProps3.xml><?xml version="1.0" encoding="utf-8"?>
<ds:datastoreItem xmlns:ds="http://schemas.openxmlformats.org/officeDocument/2006/customXml" ds:itemID="{C0F54957-5B0B-46E9-973A-94CC80D0CC99}"/>
</file>

<file path=docProps/app.xml><?xml version="1.0" encoding="utf-8"?>
<Properties xmlns="http://schemas.openxmlformats.org/officeDocument/2006/extended-properties" xmlns:vt="http://schemas.openxmlformats.org/officeDocument/2006/docPropsVTypes">
  <TotalTime>0</TotalTime>
  <Words>4582</Words>
  <Application>Microsoft Office PowerPoint</Application>
  <PresentationFormat>Widescreen</PresentationFormat>
  <Paragraphs>410</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 Narrow</vt:lpstr>
      <vt:lpstr>Arial</vt:lpstr>
      <vt:lpstr>Noto Sans Symbols</vt:lpstr>
      <vt:lpstr>Calibri</vt:lpstr>
      <vt:lpstr>Office Theme</vt:lpstr>
      <vt:lpstr>Construction</vt:lpstr>
      <vt:lpstr>In this lesson, we will:</vt:lpstr>
      <vt:lpstr>Knowledge recap </vt:lpstr>
      <vt:lpstr>Who holds responsibility?</vt:lpstr>
      <vt:lpstr>Who holds responsibility?</vt:lpstr>
      <vt:lpstr>HM Land Registry and its role in the property system of England and Wales</vt:lpstr>
      <vt:lpstr>Freehold ownership</vt:lpstr>
      <vt:lpstr>Leasehold ownership</vt:lpstr>
      <vt:lpstr>What is ground rent?</vt:lpstr>
      <vt:lpstr>HM Land Registry, freehold and leasehold property</vt:lpstr>
      <vt:lpstr>Answers for scenario 1</vt:lpstr>
      <vt:lpstr>Answers for scenario 1</vt:lpstr>
      <vt:lpstr>Answers for scenario 1</vt:lpstr>
      <vt:lpstr>Answers for scenario 2</vt:lpstr>
      <vt:lpstr>Answers for scenario 2</vt:lpstr>
      <vt:lpstr>Answers for scenario 3</vt:lpstr>
      <vt:lpstr>Answers for scenario 3</vt:lpstr>
      <vt:lpstr>Answers for scenario 3</vt:lpstr>
      <vt:lpstr>Real-world relevance</vt:lpstr>
      <vt:lpstr>Title deeds</vt:lpstr>
      <vt:lpstr>Example of a title deed</vt:lpstr>
      <vt:lpstr>Key parts of a title deed</vt:lpstr>
      <vt:lpstr>Key parts of a title deed  </vt:lpstr>
      <vt:lpstr>Answer – What is a title deed?</vt:lpstr>
      <vt:lpstr>Case study analysis</vt:lpstr>
      <vt:lpstr>Case study analysis</vt:lpstr>
      <vt:lpstr>Case study analysis</vt:lpstr>
      <vt:lpstr>Case study analysis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Questions</vt:lpstr>
      <vt:lpstr>Answers</vt:lpstr>
      <vt:lpstr>Answers</vt:lpstr>
      <vt:lpstr>Answers</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2025-06-24T12:41:35Z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