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entation.xml" ContentType="application/vnd.openxmlformats-officedocument.presentationml.presentation.main+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embedTrueTypeFonts="1" saveSubsetFonts="1" autoCompressPictures="0">
  <p:sldMasterIdLst>
    <p:sldMasterId id="2147483673" r:id="rId1"/>
    <p:sldMasterId id="2147483674" r:id="rId2"/>
  </p:sldMasterIdLst>
  <p:notesMasterIdLst>
    <p:notesMasterId r:id="rId29"/>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Lst>
  <p:sldSz cx="12192000" cy="6858000"/>
  <p:notesSz cx="6858000" cy="9144000"/>
  <p:embeddedFontLst>
    <p:embeddedFont>
      <p:font typeface="Arial Narrow" panose="020B0606020202030204" pitchFamily="34" charset="0"/>
      <p:regular r:id="rId30"/>
      <p:bold r:id="rId31"/>
      <p:italic r:id="rId32"/>
      <p:boldItalic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139">
          <p15:clr>
            <a:srgbClr val="A4A3A4"/>
          </p15:clr>
        </p15:guide>
        <p15:guide id="2" pos="717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5A6219A-2655-48EB-9BDD-6D8CA48D89B1}">
  <a:tblStyle styleId="{E5A6219A-2655-48EB-9BDD-6D8CA48D89B1}" styleName="Table_0">
    <a:wholeTbl>
      <a:tcTxStyle b="off" i="off">
        <a:font>
          <a:latin typeface="Calibri"/>
          <a:ea typeface="Calibri"/>
          <a:cs typeface="Calibri"/>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2" y="52"/>
      </p:cViewPr>
      <p:guideLst>
        <p:guide orient="horz" pos="1139"/>
        <p:guide pos="717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customXml" Target="../customXml/item2.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font" Target="fonts/font4.fntdata"/><Relationship Id="rId38" Type="http://schemas.openxmlformats.org/officeDocument/2006/relationships/customXml" Target="../customXml/item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font" Target="fonts/font3.fntdata"/><Relationship Id="rId37" Type="http://schemas.openxmlformats.org/officeDocument/2006/relationships/tableStyles" Target="tableStyles.xml"/><Relationship Id="rId40" Type="http://schemas.openxmlformats.org/officeDocument/2006/relationships/customXml" Target="../customXml/item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2.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font" Target="fonts/font1.fntdata"/><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youtube.com/watch?v=bbnseBDur6M"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4" name="Google Shape;214;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GB"/>
              <a:t>Image © </a:t>
            </a:r>
            <a:r>
              <a:rPr lang="en-GB" b="0" i="0">
                <a:solidFill>
                  <a:srgbClr val="000000"/>
                </a:solidFill>
                <a:latin typeface="Calibri"/>
                <a:ea typeface="Calibri"/>
                <a:cs typeface="Calibri"/>
                <a:sym typeface="Calibri"/>
              </a:rPr>
              <a:t>Shutterstock/CrizzyStudio</a:t>
            </a:r>
            <a:endParaRPr/>
          </a:p>
        </p:txBody>
      </p:sp>
      <p:sp>
        <p:nvSpPr>
          <p:cNvPr id="215" name="Google Shape;215;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94" name="Google Shape;294;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Google Shape;301;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02" name="Google Shape;302;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Google Shape;309;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10" name="Google Shape;310;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Google Shape;317;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Image © Unsplash/Filip Szalbot</a:t>
            </a:r>
            <a:endParaRPr/>
          </a:p>
        </p:txBody>
      </p:sp>
      <p:sp>
        <p:nvSpPr>
          <p:cNvPr id="318" name="Google Shape;318;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Google Shape;326;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27" name="Google Shape;327;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
        <p:cNvGrpSpPr/>
        <p:nvPr/>
      </p:nvGrpSpPr>
      <p:grpSpPr>
        <a:xfrm>
          <a:off x="0" y="0"/>
          <a:ext cx="0" cy="0"/>
          <a:chOff x="0" y="0"/>
          <a:chExt cx="0" cy="0"/>
        </a:xfrm>
      </p:grpSpPr>
      <p:sp>
        <p:nvSpPr>
          <p:cNvPr id="334" name="Google Shape;334;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35" name="Google Shape;335;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1"/>
        <p:cNvGrpSpPr/>
        <p:nvPr/>
      </p:nvGrpSpPr>
      <p:grpSpPr>
        <a:xfrm>
          <a:off x="0" y="0"/>
          <a:ext cx="0" cy="0"/>
          <a:chOff x="0" y="0"/>
          <a:chExt cx="0" cy="0"/>
        </a:xfrm>
      </p:grpSpPr>
      <p:sp>
        <p:nvSpPr>
          <p:cNvPr id="342" name="Google Shape;342;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43" name="Google Shape;343;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51" name="Google Shape;351;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7"/>
        <p:cNvGrpSpPr/>
        <p:nvPr/>
      </p:nvGrpSpPr>
      <p:grpSpPr>
        <a:xfrm>
          <a:off x="0" y="0"/>
          <a:ext cx="0" cy="0"/>
          <a:chOff x="0" y="0"/>
          <a:chExt cx="0" cy="0"/>
        </a:xfrm>
      </p:grpSpPr>
      <p:sp>
        <p:nvSpPr>
          <p:cNvPr id="358" name="Google Shape;358;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sz="1200" b="0" i="0" u="none" strike="noStrike" cap="none">
                <a:solidFill>
                  <a:schemeClr val="dk1"/>
                </a:solidFill>
                <a:latin typeface="Calibri"/>
                <a:ea typeface="Calibri"/>
                <a:cs typeface="Calibri"/>
                <a:sym typeface="Calibri"/>
              </a:rPr>
              <a:t>image © Pexels/Melike B</a:t>
            </a:r>
            <a:endParaRPr/>
          </a:p>
        </p:txBody>
      </p:sp>
      <p:sp>
        <p:nvSpPr>
          <p:cNvPr id="359" name="Google Shape;359;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6"/>
        <p:cNvGrpSpPr/>
        <p:nvPr/>
      </p:nvGrpSpPr>
      <p:grpSpPr>
        <a:xfrm>
          <a:off x="0" y="0"/>
          <a:ext cx="0" cy="0"/>
          <a:chOff x="0" y="0"/>
          <a:chExt cx="0" cy="0"/>
        </a:xfrm>
      </p:grpSpPr>
      <p:sp>
        <p:nvSpPr>
          <p:cNvPr id="367" name="Google Shape;367;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8" name="Google Shape;368;p1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sz="1800" b="0" i="0">
                <a:solidFill>
                  <a:srgbClr val="000000"/>
                </a:solidFill>
                <a:latin typeface="Calibri"/>
                <a:ea typeface="Calibri"/>
                <a:cs typeface="Calibri"/>
                <a:sym typeface="Calibri"/>
              </a:rPr>
              <a:t>Image © Shutterstock/CrizzyStudio</a:t>
            </a:r>
            <a:endParaRPr/>
          </a:p>
        </p:txBody>
      </p:sp>
      <p:sp>
        <p:nvSpPr>
          <p:cNvPr id="369" name="Google Shape;369;p1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3" name="Google Shape;22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
        <p:cNvGrpSpPr/>
        <p:nvPr/>
      </p:nvGrpSpPr>
      <p:grpSpPr>
        <a:xfrm>
          <a:off x="0" y="0"/>
          <a:ext cx="0" cy="0"/>
          <a:chOff x="0" y="0"/>
          <a:chExt cx="0" cy="0"/>
        </a:xfrm>
      </p:grpSpPr>
      <p:sp>
        <p:nvSpPr>
          <p:cNvPr id="377" name="Google Shape;377;p2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78" name="Google Shape;378;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4"/>
        <p:cNvGrpSpPr/>
        <p:nvPr/>
      </p:nvGrpSpPr>
      <p:grpSpPr>
        <a:xfrm>
          <a:off x="0" y="0"/>
          <a:ext cx="0" cy="0"/>
          <a:chOff x="0" y="0"/>
          <a:chExt cx="0" cy="0"/>
        </a:xfrm>
      </p:grpSpPr>
      <p:sp>
        <p:nvSpPr>
          <p:cNvPr id="385" name="Google Shape;385;p2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86" name="Google Shape;386;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2"/>
        <p:cNvGrpSpPr/>
        <p:nvPr/>
      </p:nvGrpSpPr>
      <p:grpSpPr>
        <a:xfrm>
          <a:off x="0" y="0"/>
          <a:ext cx="0" cy="0"/>
          <a:chOff x="0" y="0"/>
          <a:chExt cx="0" cy="0"/>
        </a:xfrm>
      </p:grpSpPr>
      <p:sp>
        <p:nvSpPr>
          <p:cNvPr id="393" name="Google Shape;393;p2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94" name="Google Shape;394;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0"/>
        <p:cNvGrpSpPr/>
        <p:nvPr/>
      </p:nvGrpSpPr>
      <p:grpSpPr>
        <a:xfrm>
          <a:off x="0" y="0"/>
          <a:ext cx="0" cy="0"/>
          <a:chOff x="0" y="0"/>
          <a:chExt cx="0" cy="0"/>
        </a:xfrm>
      </p:grpSpPr>
      <p:sp>
        <p:nvSpPr>
          <p:cNvPr id="401" name="Google Shape;401;p2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sz="1200" b="0" i="0">
                <a:solidFill>
                  <a:srgbClr val="000000"/>
                </a:solidFill>
                <a:latin typeface="Calibri"/>
                <a:ea typeface="Calibri"/>
                <a:cs typeface="Calibri"/>
                <a:sym typeface="Calibri"/>
              </a:rPr>
              <a:t>Image © </a:t>
            </a:r>
            <a:r>
              <a:rPr lang="en-GB"/>
              <a:t>Pexels/Melinda Gimpel</a:t>
            </a:r>
            <a:endParaRPr/>
          </a:p>
        </p:txBody>
      </p:sp>
      <p:sp>
        <p:nvSpPr>
          <p:cNvPr id="402" name="Google Shape;402;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9"/>
        <p:cNvGrpSpPr/>
        <p:nvPr/>
      </p:nvGrpSpPr>
      <p:grpSpPr>
        <a:xfrm>
          <a:off x="0" y="0"/>
          <a:ext cx="0" cy="0"/>
          <a:chOff x="0" y="0"/>
          <a:chExt cx="0" cy="0"/>
        </a:xfrm>
      </p:grpSpPr>
      <p:sp>
        <p:nvSpPr>
          <p:cNvPr id="410" name="Google Shape;410;p2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11" name="Google Shape;411;p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7"/>
        <p:cNvGrpSpPr/>
        <p:nvPr/>
      </p:nvGrpSpPr>
      <p:grpSpPr>
        <a:xfrm>
          <a:off x="0" y="0"/>
          <a:ext cx="0" cy="0"/>
          <a:chOff x="0" y="0"/>
          <a:chExt cx="0" cy="0"/>
        </a:xfrm>
      </p:grpSpPr>
      <p:sp>
        <p:nvSpPr>
          <p:cNvPr id="418" name="Google Shape;418;p2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19" name="Google Shape;419;p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6"/>
        <p:cNvGrpSpPr/>
        <p:nvPr/>
      </p:nvGrpSpPr>
      <p:grpSpPr>
        <a:xfrm>
          <a:off x="0" y="0"/>
          <a:ext cx="0" cy="0"/>
          <a:chOff x="0" y="0"/>
          <a:chExt cx="0" cy="0"/>
        </a:xfrm>
      </p:grpSpPr>
      <p:sp>
        <p:nvSpPr>
          <p:cNvPr id="427" name="Google Shape;427;p2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28" name="Google Shape;428;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Image © </a:t>
            </a:r>
            <a:r>
              <a:rPr lang="en-GB" sz="1200" b="0" i="0" u="none" strike="noStrike" cap="none">
                <a:solidFill>
                  <a:schemeClr val="dk1"/>
                </a:solidFill>
                <a:latin typeface="Calibri"/>
                <a:ea typeface="Calibri"/>
                <a:cs typeface="Calibri"/>
                <a:sym typeface="Calibri"/>
              </a:rPr>
              <a:t>Pexels/Jakub Zerdzicki</a:t>
            </a:r>
            <a:endParaRPr/>
          </a:p>
        </p:txBody>
      </p:sp>
      <p:sp>
        <p:nvSpPr>
          <p:cNvPr id="232" name="Google Shape;232;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Image © </a:t>
            </a:r>
            <a:r>
              <a:rPr lang="en-GB" sz="1200" b="0" i="0" u="none" strike="noStrike" cap="none">
                <a:solidFill>
                  <a:schemeClr val="dk1"/>
                </a:solidFill>
                <a:latin typeface="Calibri"/>
                <a:ea typeface="Calibri"/>
                <a:cs typeface="Calibri"/>
                <a:sym typeface="Calibri"/>
              </a:rPr>
              <a:t>Unsplash/Luke Stackpoole</a:t>
            </a:r>
            <a:endParaRPr b="0"/>
          </a:p>
        </p:txBody>
      </p:sp>
      <p:sp>
        <p:nvSpPr>
          <p:cNvPr id="241" name="Google Shape;24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sz="1200" b="0" i="0" u="none" strike="noStrike" cap="none" dirty="0">
                <a:solidFill>
                  <a:schemeClr val="dk1"/>
                </a:solidFill>
                <a:latin typeface="Arial"/>
                <a:ea typeface="Arial"/>
                <a:cs typeface="Arial"/>
                <a:sym typeface="Arial"/>
              </a:rPr>
              <a:t>Video: Joint Tenants &amp; Tenants in Common Explained – </a:t>
            </a:r>
            <a:r>
              <a:rPr lang="en-GB" sz="1200" b="0" i="0" u="sng" strike="noStrike" cap="none" dirty="0">
                <a:solidFill>
                  <a:schemeClr val="hlink"/>
                </a:solidFill>
                <a:latin typeface="Arial"/>
                <a:ea typeface="Arial"/>
                <a:cs typeface="Arial"/>
                <a:sym typeface="Arial"/>
                <a:hlinkClick r:id="rId3"/>
              </a:rPr>
              <a:t>https://www.youtube.com/watch?v=bbnseBDur6M</a:t>
            </a:r>
            <a:endParaRPr dirty="0"/>
          </a:p>
        </p:txBody>
      </p:sp>
      <p:sp>
        <p:nvSpPr>
          <p:cNvPr id="250" name="Google Shape;250;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sz="1200" b="0" i="0" u="none" strike="noStrike" cap="none" dirty="0">
                <a:solidFill>
                  <a:schemeClr val="dk1"/>
                </a:solidFill>
                <a:latin typeface="Arial"/>
                <a:ea typeface="Arial"/>
                <a:cs typeface="Arial"/>
                <a:sym typeface="Arial"/>
              </a:rPr>
              <a:t>Video: Joint Tenants &amp; Tenants in Common Explained – </a:t>
            </a:r>
            <a:r>
              <a:rPr lang="en-GB" sz="1200" b="0" i="0" u="sng" strike="noStrike" cap="none" dirty="0">
                <a:solidFill>
                  <a:schemeClr val="hlink"/>
                </a:solidFill>
                <a:latin typeface="Arial"/>
                <a:ea typeface="Arial"/>
                <a:cs typeface="Arial"/>
                <a:sym typeface="Arial"/>
              </a:rPr>
              <a:t>https://www.youtube.com/watch?v=bbnseBDur6M</a:t>
            </a:r>
            <a:endParaRPr dirty="0"/>
          </a:p>
        </p:txBody>
      </p:sp>
      <p:sp>
        <p:nvSpPr>
          <p:cNvPr id="259" name="Google Shape;259;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68" name="Google Shape;268;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Image © Unsplash/Tierra Mallorca</a:t>
            </a:r>
            <a:endParaRPr/>
          </a:p>
        </p:txBody>
      </p:sp>
      <p:sp>
        <p:nvSpPr>
          <p:cNvPr id="276" name="Google Shape;276;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Image © Shutterstock/Andrii Yalanskyi</a:t>
            </a:r>
            <a:endParaRPr/>
          </a:p>
        </p:txBody>
      </p:sp>
      <p:sp>
        <p:nvSpPr>
          <p:cNvPr id="285" name="Google Shape;285;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2.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2"/>
        <p:cNvGrpSpPr/>
        <p:nvPr/>
      </p:nvGrpSpPr>
      <p:grpSpPr>
        <a:xfrm>
          <a:off x="0" y="0"/>
          <a:ext cx="0" cy="0"/>
          <a:chOff x="0" y="0"/>
          <a:chExt cx="0" cy="0"/>
        </a:xfrm>
      </p:grpSpPr>
      <p:pic>
        <p:nvPicPr>
          <p:cNvPr id="13" name="Google Shape;13;p2" descr="A person signing a contract agreement with the signature being witnessed by another person"/>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950" y="0"/>
            <a:ext cx="12192475" cy="3505530"/>
          </a:xfrm>
          <a:prstGeom prst="rect">
            <a:avLst/>
          </a:prstGeom>
          <a:noFill/>
          <a:ln>
            <a:noFill/>
          </a:ln>
        </p:spPr>
      </p:pic>
      <p:pic>
        <p:nvPicPr>
          <p:cNvPr id="14" name="Google Shape;14;p2"/>
          <p:cNvPicPr preferRelativeResize="0"/>
          <p:nvPr/>
        </p:nvPicPr>
        <p:blipFill rotWithShape="1">
          <a:blip r:embed="rId3">
            <a:alphaModFix/>
          </a:blip>
          <a:srcRect/>
          <a:stretch/>
        </p:blipFill>
        <p:spPr>
          <a:xfrm>
            <a:off x="-475" y="514392"/>
            <a:ext cx="12192000" cy="6343608"/>
          </a:xfrm>
          <a:prstGeom prst="rect">
            <a:avLst/>
          </a:prstGeom>
          <a:noFill/>
          <a:ln>
            <a:noFill/>
          </a:ln>
        </p:spPr>
      </p:pic>
      <p:pic>
        <p:nvPicPr>
          <p:cNvPr id="15" name="Google Shape;15;p2"/>
          <p:cNvPicPr preferRelativeResize="0"/>
          <p:nvPr/>
        </p:nvPicPr>
        <p:blipFill rotWithShape="1">
          <a:blip r:embed="rId4">
            <a:alphaModFix/>
          </a:blip>
          <a:srcRect/>
          <a:stretch/>
        </p:blipFill>
        <p:spPr>
          <a:xfrm>
            <a:off x="5190283" y="1702445"/>
            <a:ext cx="1811433" cy="1799998"/>
          </a:xfrm>
          <a:prstGeom prst="rect">
            <a:avLst/>
          </a:prstGeom>
          <a:noFill/>
          <a:ln>
            <a:noFill/>
          </a:ln>
        </p:spPr>
      </p:pic>
      <p:pic>
        <p:nvPicPr>
          <p:cNvPr id="16" name="Google Shape;16;p2" descr="A purple line art of a hammer and screwdriver&#10;&#10;Description automatically generated"/>
          <p:cNvPicPr preferRelativeResize="0"/>
          <p:nvPr/>
        </p:nvPicPr>
        <p:blipFill rotWithShape="1">
          <a:blip r:embed="rId5">
            <a:alphaModFix/>
          </a:blip>
          <a:srcRect/>
          <a:stretch/>
        </p:blipFill>
        <p:spPr>
          <a:xfrm>
            <a:off x="5607738" y="2124272"/>
            <a:ext cx="975575" cy="949577"/>
          </a:xfrm>
          <a:prstGeom prst="rect">
            <a:avLst/>
          </a:prstGeom>
          <a:noFill/>
          <a:ln>
            <a:noFill/>
          </a:ln>
        </p:spPr>
      </p:pic>
      <p:sp>
        <p:nvSpPr>
          <p:cNvPr id="17" name="Google Shape;17;p2"/>
          <p:cNvSpPr txBox="1">
            <a:spLocks noGrp="1"/>
          </p:cNvSpPr>
          <p:nvPr>
            <p:ph type="ctrTitle"/>
          </p:nvPr>
        </p:nvSpPr>
        <p:spPr>
          <a:xfrm>
            <a:off x="1524000" y="3835106"/>
            <a:ext cx="9144000" cy="875845"/>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rgbClr val="432673"/>
              </a:buClr>
              <a:buSzPts val="5200"/>
              <a:buFont typeface="Arial"/>
              <a:buNone/>
              <a:defRPr sz="5200" b="1">
                <a:solidFill>
                  <a:srgbClr val="432673"/>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2"/>
          <p:cNvSpPr txBox="1">
            <a:spLocks noGrp="1"/>
          </p:cNvSpPr>
          <p:nvPr>
            <p:ph type="subTitle" idx="1"/>
          </p:nvPr>
        </p:nvSpPr>
        <p:spPr>
          <a:xfrm>
            <a:off x="1524000" y="4903189"/>
            <a:ext cx="9144000" cy="583211"/>
          </a:xfrm>
          <a:prstGeom prst="rect">
            <a:avLst/>
          </a:prstGeom>
          <a:noFill/>
          <a:ln>
            <a:noFill/>
          </a:ln>
        </p:spPr>
        <p:txBody>
          <a:bodyPr spcFirstLastPara="1" wrap="square" lIns="91425" tIns="45700" rIns="91425" bIns="45700" anchor="t" anchorCtr="0">
            <a:noAutofit/>
          </a:bodyPr>
          <a:lstStyle>
            <a:lvl1pPr lvl="0" algn="ctr">
              <a:lnSpc>
                <a:spcPct val="108000"/>
              </a:lnSpc>
              <a:spcBef>
                <a:spcPts val="1000"/>
              </a:spcBef>
              <a:spcAft>
                <a:spcPts val="0"/>
              </a:spcAft>
              <a:buSzPts val="2800"/>
              <a:buNone/>
              <a:defRPr sz="2800">
                <a:solidFill>
                  <a:srgbClr val="595959"/>
                </a:solidFill>
              </a:defRPr>
            </a:lvl1pPr>
            <a:lvl2pPr lvl="1" algn="ctr">
              <a:lnSpc>
                <a:spcPct val="108000"/>
              </a:lnSpc>
              <a:spcBef>
                <a:spcPts val="500"/>
              </a:spcBef>
              <a:spcAft>
                <a:spcPts val="0"/>
              </a:spcAft>
              <a:buSzPts val="2000"/>
              <a:buNone/>
              <a:defRPr sz="2000"/>
            </a:lvl2pPr>
            <a:lvl3pPr lvl="2" algn="ctr">
              <a:lnSpc>
                <a:spcPct val="108000"/>
              </a:lnSpc>
              <a:spcBef>
                <a:spcPts val="500"/>
              </a:spcBef>
              <a:spcAft>
                <a:spcPts val="0"/>
              </a:spcAft>
              <a:buSzPts val="1800"/>
              <a:buNone/>
              <a:defRPr sz="1800"/>
            </a:lvl3pPr>
            <a:lvl4pPr lvl="3" algn="ctr">
              <a:lnSpc>
                <a:spcPct val="108000"/>
              </a:lnSpc>
              <a:spcBef>
                <a:spcPts val="500"/>
              </a:spcBef>
              <a:spcAft>
                <a:spcPts val="0"/>
              </a:spcAft>
              <a:buSzPts val="1600"/>
              <a:buNone/>
              <a:defRPr sz="1600"/>
            </a:lvl4pPr>
            <a:lvl5pPr lvl="4" algn="ctr">
              <a:lnSpc>
                <a:spcPct val="108000"/>
              </a:lnSpc>
              <a:spcBef>
                <a:spcPts val="5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9" name="Google Shape;19;p2"/>
          <p:cNvSpPr txBox="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
        <p:nvSpPr>
          <p:cNvPr id="20" name="Google Shape;20;p2"/>
          <p:cNvSpPr txBox="1">
            <a:spLocks noGrp="1"/>
          </p:cNvSpPr>
          <p:nvPr>
            <p:ph type="body" idx="2"/>
          </p:nvPr>
        </p:nvSpPr>
        <p:spPr>
          <a:xfrm>
            <a:off x="6096000" y="2895824"/>
            <a:ext cx="5623668" cy="534189"/>
          </a:xfrm>
          <a:prstGeom prst="rect">
            <a:avLst/>
          </a:prstGeom>
          <a:noFill/>
          <a:ln>
            <a:noFill/>
          </a:ln>
        </p:spPr>
        <p:txBody>
          <a:bodyPr spcFirstLastPara="1" wrap="square" lIns="91425" tIns="45700" rIns="91425" bIns="45700" anchor="t" anchorCtr="0">
            <a:noAutofit/>
          </a:bodyPr>
          <a:lstStyle>
            <a:lvl1pPr marL="457200" lvl="0" indent="-228600" algn="r">
              <a:lnSpc>
                <a:spcPct val="108000"/>
              </a:lnSpc>
              <a:spcBef>
                <a:spcPts val="1000"/>
              </a:spcBef>
              <a:spcAft>
                <a:spcPts val="0"/>
              </a:spcAft>
              <a:buSzPts val="2000"/>
              <a:buNone/>
              <a:defRPr sz="2000" b="1" i="0" u="none">
                <a:solidFill>
                  <a:srgbClr val="432673"/>
                </a:solidFill>
              </a:defRPr>
            </a:lvl1pPr>
            <a:lvl2pPr marL="914400" lvl="1" indent="-228600" algn="l">
              <a:lnSpc>
                <a:spcPct val="108000"/>
              </a:lnSpc>
              <a:spcBef>
                <a:spcPts val="500"/>
              </a:spcBef>
              <a:spcAft>
                <a:spcPts val="0"/>
              </a:spcAft>
              <a:buSzPts val="1400"/>
              <a:buNone/>
              <a:defRPr sz="1400"/>
            </a:lvl2pPr>
            <a:lvl3pPr marL="1371600" lvl="2" indent="-228600" algn="l">
              <a:lnSpc>
                <a:spcPct val="108000"/>
              </a:lnSpc>
              <a:spcBef>
                <a:spcPts val="500"/>
              </a:spcBef>
              <a:spcAft>
                <a:spcPts val="0"/>
              </a:spcAft>
              <a:buSzPts val="1400"/>
              <a:buNone/>
              <a:defRPr sz="1400"/>
            </a:lvl3pPr>
            <a:lvl4pPr marL="1828800" lvl="3" indent="-228600" algn="l">
              <a:lnSpc>
                <a:spcPct val="108000"/>
              </a:lnSpc>
              <a:spcBef>
                <a:spcPts val="500"/>
              </a:spcBef>
              <a:spcAft>
                <a:spcPts val="0"/>
              </a:spcAft>
              <a:buSzPts val="1400"/>
              <a:buNone/>
              <a:defRPr sz="1400"/>
            </a:lvl4pPr>
            <a:lvl5pPr marL="2286000" lvl="4" indent="-228600" algn="l">
              <a:lnSpc>
                <a:spcPct val="108000"/>
              </a:lnSpc>
              <a:spcBef>
                <a:spcPts val="500"/>
              </a:spcBef>
              <a:spcAft>
                <a:spcPts val="0"/>
              </a:spcAft>
              <a:buSzPts val="1400"/>
              <a:buNone/>
              <a:defRPr sz="14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 name="Google Shape;21;p2"/>
          <p:cNvSpPr txBox="1">
            <a:spLocks noGrp="1"/>
          </p:cNvSpPr>
          <p:nvPr>
            <p:ph type="body" idx="3"/>
          </p:nvPr>
        </p:nvSpPr>
        <p:spPr>
          <a:xfrm>
            <a:off x="1524000" y="5625863"/>
            <a:ext cx="9144000" cy="458004"/>
          </a:xfrm>
          <a:prstGeom prst="rect">
            <a:avLst/>
          </a:prstGeom>
          <a:noFill/>
          <a:ln>
            <a:noFill/>
          </a:ln>
        </p:spPr>
        <p:txBody>
          <a:bodyPr spcFirstLastPara="1" wrap="square" lIns="91425" tIns="45700" rIns="91425" bIns="45700" anchor="t" anchorCtr="0">
            <a:noAutofit/>
          </a:bodyPr>
          <a:lstStyle>
            <a:lvl1pPr marL="457200" lvl="0" indent="-228600" algn="ctr">
              <a:lnSpc>
                <a:spcPct val="108000"/>
              </a:lnSpc>
              <a:spcBef>
                <a:spcPts val="1000"/>
              </a:spcBef>
              <a:spcAft>
                <a:spcPts val="0"/>
              </a:spcAft>
              <a:buSzPts val="2400"/>
              <a:buNone/>
              <a:defRPr sz="2400">
                <a:solidFill>
                  <a:srgbClr val="262626"/>
                </a:solidFill>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22" name="Google Shape;22;p2" descr="A picture containing screenshot, graphics, pattern, circle&#10;&#10;Description automatically generated"/>
          <p:cNvPicPr preferRelativeResize="0"/>
          <p:nvPr/>
        </p:nvPicPr>
        <p:blipFill rotWithShape="1">
          <a:blip r:embed="rId6">
            <a:alphaModFix/>
          </a:blip>
          <a:srcRect/>
          <a:stretch/>
        </p:blipFill>
        <p:spPr>
          <a:xfrm>
            <a:off x="703163" y="2280625"/>
            <a:ext cx="2049637" cy="860482"/>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Activity_answers">
  <p:cSld name="Activity_answers">
    <p:spTree>
      <p:nvGrpSpPr>
        <p:cNvPr id="1" name="Shape 85"/>
        <p:cNvGrpSpPr/>
        <p:nvPr/>
      </p:nvGrpSpPr>
      <p:grpSpPr>
        <a:xfrm>
          <a:off x="0" y="0"/>
          <a:ext cx="0" cy="0"/>
          <a:chOff x="0" y="0"/>
          <a:chExt cx="0" cy="0"/>
        </a:xfrm>
      </p:grpSpPr>
      <p:pic>
        <p:nvPicPr>
          <p:cNvPr id="86" name="Google Shape;86;p11" descr="A purple and black file folder&#10;&#10;Description automatically generated"/>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556311" y="1610866"/>
            <a:ext cx="4635689" cy="5247133"/>
          </a:xfrm>
          <a:prstGeom prst="rect">
            <a:avLst/>
          </a:prstGeom>
          <a:noFill/>
          <a:ln>
            <a:noFill/>
          </a:ln>
        </p:spPr>
      </p:pic>
      <p:sp>
        <p:nvSpPr>
          <p:cNvPr id="87" name="Google Shape;87;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8" name="Google Shape;88;p11"/>
          <p:cNvSpPr txBox="1">
            <a:spLocks noGrp="1"/>
          </p:cNvSpPr>
          <p:nvPr>
            <p:ph type="body" idx="1"/>
          </p:nvPr>
        </p:nvSpPr>
        <p:spPr>
          <a:xfrm>
            <a:off x="838199" y="1825625"/>
            <a:ext cx="6400801"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9" name="Google Shape;89;p11"/>
          <p:cNvSpPr txBox="1">
            <a:spLocks noGrp="1"/>
          </p:cNvSpPr>
          <p:nvPr>
            <p:ph type="body" idx="2"/>
          </p:nvPr>
        </p:nvSpPr>
        <p:spPr>
          <a:xfrm>
            <a:off x="8175008" y="2892829"/>
            <a:ext cx="3507474" cy="3284134"/>
          </a:xfrm>
          <a:prstGeom prst="rect">
            <a:avLst/>
          </a:prstGeom>
          <a:no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2000"/>
              <a:buNone/>
              <a:defRPr sz="2000">
                <a:solidFill>
                  <a:srgbClr val="10283A"/>
                </a:solidFill>
              </a:defRPr>
            </a:lvl1pPr>
            <a:lvl2pPr marL="914400" lvl="1" indent="-228600" algn="l">
              <a:lnSpc>
                <a:spcPct val="108000"/>
              </a:lnSpc>
              <a:spcBef>
                <a:spcPts val="500"/>
              </a:spcBef>
              <a:spcAft>
                <a:spcPts val="0"/>
              </a:spcAft>
              <a:buSzPts val="2000"/>
              <a:buNone/>
              <a:defRPr sz="2000">
                <a:solidFill>
                  <a:srgbClr val="10283A"/>
                </a:solidFill>
              </a:defRPr>
            </a:lvl2pPr>
            <a:lvl3pPr marL="1371600" lvl="2" indent="-228600" algn="l">
              <a:lnSpc>
                <a:spcPct val="108000"/>
              </a:lnSpc>
              <a:spcBef>
                <a:spcPts val="500"/>
              </a:spcBef>
              <a:spcAft>
                <a:spcPts val="0"/>
              </a:spcAft>
              <a:buSzPts val="2000"/>
              <a:buNone/>
              <a:defRPr sz="2000">
                <a:solidFill>
                  <a:srgbClr val="10283A"/>
                </a:solidFill>
              </a:defRPr>
            </a:lvl3pPr>
            <a:lvl4pPr marL="1828800" lvl="3" indent="-228600" algn="l">
              <a:lnSpc>
                <a:spcPct val="108000"/>
              </a:lnSpc>
              <a:spcBef>
                <a:spcPts val="500"/>
              </a:spcBef>
              <a:spcAft>
                <a:spcPts val="0"/>
              </a:spcAft>
              <a:buSzPts val="2000"/>
              <a:buNone/>
              <a:defRPr sz="2000">
                <a:solidFill>
                  <a:srgbClr val="10283A"/>
                </a:solidFill>
              </a:defRPr>
            </a:lvl4pPr>
            <a:lvl5pPr marL="2286000" lvl="4" indent="-228600" algn="l">
              <a:lnSpc>
                <a:spcPct val="108000"/>
              </a:lnSpc>
              <a:spcBef>
                <a:spcPts val="500"/>
              </a:spcBef>
              <a:spcAft>
                <a:spcPts val="0"/>
              </a:spcAft>
              <a:buSzPts val="2000"/>
              <a:buNone/>
              <a:defRPr sz="2000">
                <a:solidFill>
                  <a:srgbClr val="10283A"/>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0" name="Google Shape;90;p11"/>
          <p:cNvSpPr txBox="1">
            <a:spLocks noGrp="1"/>
          </p:cNvSpPr>
          <p:nvPr>
            <p:ph type="body" idx="3"/>
          </p:nvPr>
        </p:nvSpPr>
        <p:spPr>
          <a:xfrm>
            <a:off x="8175008" y="2055812"/>
            <a:ext cx="2689727" cy="620511"/>
          </a:xfrm>
          <a:prstGeom prst="rect">
            <a:avLst/>
          </a:prstGeom>
          <a:no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2800"/>
              <a:buNone/>
              <a:defRPr sz="2800" b="1">
                <a:solidFill>
                  <a:srgbClr val="10283A"/>
                </a:solidFill>
              </a:defRPr>
            </a:lvl1pPr>
            <a:lvl2pPr marL="914400" lvl="1" indent="-228600" algn="l">
              <a:lnSpc>
                <a:spcPct val="108000"/>
              </a:lnSpc>
              <a:spcBef>
                <a:spcPts val="500"/>
              </a:spcBef>
              <a:spcAft>
                <a:spcPts val="0"/>
              </a:spcAft>
              <a:buSzPts val="2000"/>
              <a:buNone/>
              <a:defRPr sz="2000">
                <a:solidFill>
                  <a:srgbClr val="FF0000"/>
                </a:solidFill>
              </a:defRPr>
            </a:lvl2pPr>
            <a:lvl3pPr marL="1371600" lvl="2" indent="-228600" algn="l">
              <a:lnSpc>
                <a:spcPct val="108000"/>
              </a:lnSpc>
              <a:spcBef>
                <a:spcPts val="500"/>
              </a:spcBef>
              <a:spcAft>
                <a:spcPts val="0"/>
              </a:spcAft>
              <a:buSzPts val="2000"/>
              <a:buNone/>
              <a:defRPr sz="2000">
                <a:solidFill>
                  <a:srgbClr val="FF0000"/>
                </a:solidFill>
              </a:defRPr>
            </a:lvl3pPr>
            <a:lvl4pPr marL="1828800" lvl="3" indent="-228600" algn="l">
              <a:lnSpc>
                <a:spcPct val="108000"/>
              </a:lnSpc>
              <a:spcBef>
                <a:spcPts val="500"/>
              </a:spcBef>
              <a:spcAft>
                <a:spcPts val="0"/>
              </a:spcAft>
              <a:buSzPts val="2000"/>
              <a:buNone/>
              <a:defRPr sz="2000">
                <a:solidFill>
                  <a:srgbClr val="FF0000"/>
                </a:solidFill>
              </a:defRPr>
            </a:lvl4pPr>
            <a:lvl5pPr marL="2286000" lvl="4" indent="-228600" algn="l">
              <a:lnSpc>
                <a:spcPct val="108000"/>
              </a:lnSpc>
              <a:spcBef>
                <a:spcPts val="500"/>
              </a:spcBef>
              <a:spcAft>
                <a:spcPts val="0"/>
              </a:spcAft>
              <a:buSzPts val="2000"/>
              <a:buNone/>
              <a:defRPr sz="2000">
                <a:solidFill>
                  <a:srgbClr val="FF000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1" name="Google Shape;91;p11"/>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2" name="Google Shape;92;p11"/>
          <p:cNvSpPr txBox="1">
            <a:spLocks noGrp="1"/>
          </p:cNvSpPr>
          <p:nvPr>
            <p:ph type="body" idx="5"/>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3" name="Google Shape;93;p11"/>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Activity_two box">
  <p:cSld name="Activity_two box">
    <p:spTree>
      <p:nvGrpSpPr>
        <p:cNvPr id="1" name="Shape 94"/>
        <p:cNvGrpSpPr/>
        <p:nvPr/>
      </p:nvGrpSpPr>
      <p:grpSpPr>
        <a:xfrm>
          <a:off x="0" y="0"/>
          <a:ext cx="0" cy="0"/>
          <a:chOff x="0" y="0"/>
          <a:chExt cx="0" cy="0"/>
        </a:xfrm>
      </p:grpSpPr>
      <p:sp>
        <p:nvSpPr>
          <p:cNvPr id="95" name="Google Shape;95;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6" name="Google Shape;96;p12"/>
          <p:cNvSpPr txBox="1">
            <a:spLocks noGrp="1"/>
          </p:cNvSpPr>
          <p:nvPr>
            <p:ph type="body" idx="1"/>
          </p:nvPr>
        </p:nvSpPr>
        <p:spPr>
          <a:xfrm>
            <a:off x="838200" y="1978025"/>
            <a:ext cx="5196840" cy="4351338"/>
          </a:xfrm>
          <a:prstGeom prst="rect">
            <a:avLst/>
          </a:prstGeom>
          <a:noFill/>
          <a:ln w="28575" cap="flat" cmpd="sng">
            <a:solidFill>
              <a:srgbClr val="EBDDF4"/>
            </a:solidFill>
            <a:prstDash val="solid"/>
            <a:round/>
            <a:headEnd type="none" w="sm" len="sm"/>
            <a:tailEnd type="none" w="sm" len="sm"/>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7" name="Google Shape;97;p12"/>
          <p:cNvSpPr txBox="1">
            <a:spLocks noGrp="1"/>
          </p:cNvSpPr>
          <p:nvPr>
            <p:ph type="body" idx="2"/>
          </p:nvPr>
        </p:nvSpPr>
        <p:spPr>
          <a:xfrm>
            <a:off x="6168046" y="1978025"/>
            <a:ext cx="5196840" cy="4351338"/>
          </a:xfrm>
          <a:prstGeom prst="rect">
            <a:avLst/>
          </a:prstGeom>
          <a:noFill/>
          <a:ln w="28575" cap="flat" cmpd="sng">
            <a:solidFill>
              <a:srgbClr val="EBDDF4"/>
            </a:solidFill>
            <a:prstDash val="solid"/>
            <a:round/>
            <a:headEnd type="none" w="sm" len="sm"/>
            <a:tailEnd type="none" w="sm" len="sm"/>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8" name="Google Shape;98;p12"/>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9" name="Google Shape;99;p12"/>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0" name="Google Shape;100;p12"/>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onsolidation">
  <p:cSld name="Consolidation">
    <p:spTree>
      <p:nvGrpSpPr>
        <p:cNvPr id="1" name="Shape 101"/>
        <p:cNvGrpSpPr/>
        <p:nvPr/>
      </p:nvGrpSpPr>
      <p:grpSpPr>
        <a:xfrm>
          <a:off x="0" y="0"/>
          <a:ext cx="0" cy="0"/>
          <a:chOff x="0" y="0"/>
          <a:chExt cx="0" cy="0"/>
        </a:xfrm>
      </p:grpSpPr>
      <p:sp>
        <p:nvSpPr>
          <p:cNvPr id="102" name="Google Shape;102;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3" name="Google Shape;103;p13"/>
          <p:cNvSpPr txBox="1">
            <a:spLocks noGrp="1"/>
          </p:cNvSpPr>
          <p:nvPr>
            <p:ph type="body" idx="1"/>
          </p:nvPr>
        </p:nvSpPr>
        <p:spPr>
          <a:xfrm>
            <a:off x="838199" y="1825625"/>
            <a:ext cx="10515599"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4" name="Google Shape;104;p13"/>
          <p:cNvSpPr>
            <a:spLocks noGrp="1"/>
          </p:cNvSpPr>
          <p:nvPr>
            <p:ph type="body" idx="2"/>
          </p:nvPr>
        </p:nvSpPr>
        <p:spPr>
          <a:xfrm>
            <a:off x="9973929" y="162686"/>
            <a:ext cx="2078545" cy="365125"/>
          </a:xfrm>
          <a:prstGeom prst="flowChartAlternateProcess">
            <a:avLst/>
          </a:prstGeom>
          <a:solidFill>
            <a:srgbClr val="8E53E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5" name="Google Shape;105;p13"/>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6" name="Google Shape;106;p13"/>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Intro_1">
  <p:cSld name="Intro_1">
    <p:spTree>
      <p:nvGrpSpPr>
        <p:cNvPr id="1" name="Shape 110"/>
        <p:cNvGrpSpPr/>
        <p:nvPr/>
      </p:nvGrpSpPr>
      <p:grpSpPr>
        <a:xfrm>
          <a:off x="0" y="0"/>
          <a:ext cx="0" cy="0"/>
          <a:chOff x="0" y="0"/>
          <a:chExt cx="0" cy="0"/>
        </a:xfrm>
      </p:grpSpPr>
      <p:sp>
        <p:nvSpPr>
          <p:cNvPr id="111" name="Google Shape;111;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2" name="Google Shape;112;p15"/>
          <p:cNvSpPr txBox="1">
            <a:spLocks noGrp="1"/>
          </p:cNvSpPr>
          <p:nvPr>
            <p:ph type="body" idx="1"/>
          </p:nvPr>
        </p:nvSpPr>
        <p:spPr>
          <a:xfrm>
            <a:off x="838200" y="1825625"/>
            <a:ext cx="64008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3" name="Google Shape;113;p15"/>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
        <p:nvSpPr>
          <p:cNvPr id="114" name="Google Shape;114;p15"/>
          <p:cNvSpPr txBox="1">
            <a:spLocks noGrp="1"/>
          </p:cNvSpPr>
          <p:nvPr>
            <p:ph type="body" idx="2"/>
          </p:nvPr>
        </p:nvSpPr>
        <p:spPr>
          <a:xfrm>
            <a:off x="7530353" y="1825625"/>
            <a:ext cx="3823447" cy="4351338"/>
          </a:xfrm>
          <a:prstGeom prst="rect">
            <a:avLst/>
          </a:prstGeom>
          <a:solidFill>
            <a:schemeClr val="lt1"/>
          </a:solidFill>
          <a:ln w="28575" cap="flat" cmpd="sng">
            <a:solidFill>
              <a:srgbClr val="88A2FF"/>
            </a:solidFill>
            <a:prstDash val="solid"/>
            <a:round/>
            <a:headEnd type="none" w="sm" len="sm"/>
            <a:tailEnd type="none" w="sm" len="sm"/>
          </a:ln>
        </p:spPr>
        <p:txBody>
          <a:bodyPr spcFirstLastPara="1" wrap="square" lIns="180000" tIns="144000" rIns="180000" bIns="144000" anchor="t" anchorCtr="0">
            <a:noAutofit/>
          </a:bodyPr>
          <a:lstStyle>
            <a:lvl1pPr marL="457200" lvl="0" indent="-228600" algn="l">
              <a:lnSpc>
                <a:spcPct val="108000"/>
              </a:lnSpc>
              <a:spcBef>
                <a:spcPts val="1000"/>
              </a:spcBef>
              <a:spcAft>
                <a:spcPts val="0"/>
              </a:spcAft>
              <a:buSzPts val="1800"/>
              <a:buNone/>
              <a:defRPr sz="1800"/>
            </a:lvl1pPr>
            <a:lvl2pPr marL="914400" lvl="1" indent="-228600" algn="l">
              <a:lnSpc>
                <a:spcPct val="108000"/>
              </a:lnSpc>
              <a:spcBef>
                <a:spcPts val="500"/>
              </a:spcBef>
              <a:spcAft>
                <a:spcPts val="0"/>
              </a:spcAft>
              <a:buSzPts val="1800"/>
              <a:buNone/>
              <a:defRPr sz="1800"/>
            </a:lvl2pPr>
            <a:lvl3pPr marL="1371600" lvl="2" indent="-228600" algn="l">
              <a:lnSpc>
                <a:spcPct val="108000"/>
              </a:lnSpc>
              <a:spcBef>
                <a:spcPts val="500"/>
              </a:spcBef>
              <a:spcAft>
                <a:spcPts val="0"/>
              </a:spcAft>
              <a:buSzPts val="1800"/>
              <a:buNone/>
              <a:defRPr sz="1800"/>
            </a:lvl3pPr>
            <a:lvl4pPr marL="1828800" lvl="3" indent="-228600" algn="l">
              <a:lnSpc>
                <a:spcPct val="108000"/>
              </a:lnSpc>
              <a:spcBef>
                <a:spcPts val="500"/>
              </a:spcBef>
              <a:spcAft>
                <a:spcPts val="0"/>
              </a:spcAft>
              <a:buSzPts val="1800"/>
              <a:buNone/>
              <a:defRPr sz="1800"/>
            </a:lvl4pPr>
            <a:lvl5pPr marL="2286000" lvl="4" indent="-228600" algn="l">
              <a:lnSpc>
                <a:spcPct val="108000"/>
              </a:lnSpc>
              <a:spcBef>
                <a:spcPts val="500"/>
              </a:spcBef>
              <a:spcAft>
                <a:spcPts val="0"/>
              </a:spcAft>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5" name="Google Shape;115;p15"/>
          <p:cNvSpPr>
            <a:spLocks noGrp="1"/>
          </p:cNvSpPr>
          <p:nvPr>
            <p:ph type="body" idx="3"/>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6" name="Google Shape;116;p15"/>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Intro_2">
  <p:cSld name="1_Intro_2">
    <p:spTree>
      <p:nvGrpSpPr>
        <p:cNvPr id="1" name="Shape 117"/>
        <p:cNvGrpSpPr/>
        <p:nvPr/>
      </p:nvGrpSpPr>
      <p:grpSpPr>
        <a:xfrm>
          <a:off x="0" y="0"/>
          <a:ext cx="0" cy="0"/>
          <a:chOff x="0" y="0"/>
          <a:chExt cx="0" cy="0"/>
        </a:xfrm>
      </p:grpSpPr>
      <p:sp>
        <p:nvSpPr>
          <p:cNvPr id="118" name="Google Shape;11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40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9" name="Google Shape;119;p16"/>
          <p:cNvSpPr txBox="1">
            <a:spLocks noGrp="1"/>
          </p:cNvSpPr>
          <p:nvPr>
            <p:ph type="body" idx="1"/>
          </p:nvPr>
        </p:nvSpPr>
        <p:spPr>
          <a:xfrm>
            <a:off x="838200" y="1825625"/>
            <a:ext cx="10515600" cy="4351338"/>
          </a:xfrm>
          <a:prstGeom prst="rect">
            <a:avLst/>
          </a:prstGeom>
          <a:solidFill>
            <a:srgbClr val="EBDDF4"/>
          </a:solidFill>
          <a:ln>
            <a:noFill/>
          </a:ln>
        </p:spPr>
        <p:txBody>
          <a:bodyPr spcFirstLastPara="1" wrap="square" lIns="180000" tIns="180000" rIns="180000" bIns="180000" anchor="t" anchorCtr="0">
            <a:normAutofit/>
          </a:bodyPr>
          <a:lstStyle>
            <a:lvl1pPr marL="457200" lvl="0" indent="-381000" algn="l">
              <a:lnSpc>
                <a:spcPct val="108000"/>
              </a:lnSpc>
              <a:spcBef>
                <a:spcPts val="1000"/>
              </a:spcBef>
              <a:spcAft>
                <a:spcPts val="0"/>
              </a:spcAft>
              <a:buSzPts val="2400"/>
              <a:buChar char="•"/>
              <a:defRPr/>
            </a:lvl1pPr>
            <a:lvl2pPr marL="914400" lvl="1" indent="-355600" algn="l">
              <a:lnSpc>
                <a:spcPct val="108000"/>
              </a:lnSpc>
              <a:spcBef>
                <a:spcPts val="500"/>
              </a:spcBef>
              <a:spcAft>
                <a:spcPts val="0"/>
              </a:spcAft>
              <a:buSzPts val="2000"/>
              <a:buChar char="•"/>
              <a:defRPr/>
            </a:lvl2pPr>
            <a:lvl3pPr marL="1371600" lvl="2" indent="-342900" algn="l">
              <a:lnSpc>
                <a:spcPct val="108000"/>
              </a:lnSpc>
              <a:spcBef>
                <a:spcPts val="500"/>
              </a:spcBef>
              <a:spcAft>
                <a:spcPts val="0"/>
              </a:spcAft>
              <a:buSzPts val="1800"/>
              <a:buChar char="•"/>
              <a:defRPr/>
            </a:lvl3pPr>
            <a:lvl4pPr marL="1828800" lvl="3" indent="-330200" algn="l">
              <a:lnSpc>
                <a:spcPct val="108000"/>
              </a:lnSpc>
              <a:spcBef>
                <a:spcPts val="500"/>
              </a:spcBef>
              <a:spcAft>
                <a:spcPts val="0"/>
              </a:spcAft>
              <a:buSzPts val="1600"/>
              <a:buChar char="•"/>
              <a:defRPr/>
            </a:lvl4pPr>
            <a:lvl5pPr marL="2286000" lvl="4" indent="-330200" algn="l">
              <a:lnSpc>
                <a:spcPct val="108000"/>
              </a:lnSpc>
              <a:spcBef>
                <a:spcPts val="500"/>
              </a:spcBef>
              <a:spcAft>
                <a:spcPts val="0"/>
              </a:spcAft>
              <a:buSzPts val="1600"/>
              <a:buChar char="•"/>
              <a:defRPr/>
            </a:lvl5pPr>
            <a:lvl6pPr marL="2743200" lvl="5" indent="-342900" algn="l">
              <a:lnSpc>
                <a:spcPct val="90000"/>
              </a:lnSpc>
              <a:spcBef>
                <a:spcPts val="500"/>
              </a:spcBef>
              <a:spcAft>
                <a:spcPts val="0"/>
              </a:spcAft>
              <a:buSzPts val="1800"/>
              <a:buChar char="•"/>
              <a:defRPr/>
            </a:lvl6pPr>
            <a:lvl7pPr marL="3200400" lvl="6" indent="-342900" algn="l">
              <a:lnSpc>
                <a:spcPct val="90000"/>
              </a:lnSpc>
              <a:spcBef>
                <a:spcPts val="500"/>
              </a:spcBef>
              <a:spcAft>
                <a:spcPts val="0"/>
              </a:spcAft>
              <a:buSzPts val="1800"/>
              <a:buChar char="•"/>
              <a:defRPr/>
            </a:lvl7pPr>
            <a:lvl8pPr marL="3657600" lvl="7" indent="-342900" algn="l">
              <a:lnSpc>
                <a:spcPct val="90000"/>
              </a:lnSpc>
              <a:spcBef>
                <a:spcPts val="500"/>
              </a:spcBef>
              <a:spcAft>
                <a:spcPts val="0"/>
              </a:spcAft>
              <a:buSzPts val="1800"/>
              <a:buChar char="•"/>
              <a:defRPr/>
            </a:lvl8pPr>
            <a:lvl9pPr marL="4114800" lvl="8" indent="-342900" algn="l">
              <a:lnSpc>
                <a:spcPct val="90000"/>
              </a:lnSpc>
              <a:spcBef>
                <a:spcPts val="500"/>
              </a:spcBef>
              <a:spcAft>
                <a:spcPts val="0"/>
              </a:spcAft>
              <a:buSzPts val="1800"/>
              <a:buChar char="•"/>
              <a:defRPr/>
            </a:lvl9pPr>
          </a:lstStyle>
          <a:p>
            <a:endParaRPr/>
          </a:p>
        </p:txBody>
      </p:sp>
      <p:sp>
        <p:nvSpPr>
          <p:cNvPr id="120" name="Google Shape;120;p16"/>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2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20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8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6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6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SzPts val="1800"/>
              <a:buChar char="•"/>
              <a:defRPr/>
            </a:lvl6pPr>
            <a:lvl7pPr marL="3200400" lvl="6" indent="-342900" algn="l">
              <a:lnSpc>
                <a:spcPct val="90000"/>
              </a:lnSpc>
              <a:spcBef>
                <a:spcPts val="500"/>
              </a:spcBef>
              <a:spcAft>
                <a:spcPts val="0"/>
              </a:spcAft>
              <a:buSzPts val="1800"/>
              <a:buChar char="•"/>
              <a:defRPr/>
            </a:lvl7pPr>
            <a:lvl8pPr marL="3657600" lvl="7" indent="-342900" algn="l">
              <a:lnSpc>
                <a:spcPct val="90000"/>
              </a:lnSpc>
              <a:spcBef>
                <a:spcPts val="500"/>
              </a:spcBef>
              <a:spcAft>
                <a:spcPts val="0"/>
              </a:spcAft>
              <a:buSzPts val="1800"/>
              <a:buChar char="•"/>
              <a:defRPr/>
            </a:lvl8pPr>
            <a:lvl9pPr marL="4114800" lvl="8" indent="-342900" algn="l">
              <a:lnSpc>
                <a:spcPct val="90000"/>
              </a:lnSpc>
              <a:spcBef>
                <a:spcPts val="500"/>
              </a:spcBef>
              <a:spcAft>
                <a:spcPts val="0"/>
              </a:spcAft>
              <a:buSzPts val="1800"/>
              <a:buChar char="•"/>
              <a:defRPr/>
            </a:lvl9pPr>
          </a:lstStyle>
          <a:p>
            <a:endParaRPr/>
          </a:p>
        </p:txBody>
      </p:sp>
      <p:sp>
        <p:nvSpPr>
          <p:cNvPr id="121" name="Google Shape;121;p16"/>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2400"/>
              <a:buNone/>
              <a:defRPr sz="1200">
                <a:solidFill>
                  <a:srgbClr val="898989"/>
                </a:solidFill>
              </a:defRPr>
            </a:lvl1pPr>
            <a:lvl2pPr marL="914400" lvl="1" indent="-228600" algn="l">
              <a:lnSpc>
                <a:spcPct val="108000"/>
              </a:lnSpc>
              <a:spcBef>
                <a:spcPts val="500"/>
              </a:spcBef>
              <a:spcAft>
                <a:spcPts val="0"/>
              </a:spcAft>
              <a:buSzPts val="2000"/>
              <a:buNone/>
              <a:defRPr sz="1200">
                <a:solidFill>
                  <a:srgbClr val="898989"/>
                </a:solidFill>
              </a:defRPr>
            </a:lvl2pPr>
            <a:lvl3pPr marL="1371600" lvl="2" indent="-228600" algn="l">
              <a:lnSpc>
                <a:spcPct val="108000"/>
              </a:lnSpc>
              <a:spcBef>
                <a:spcPts val="500"/>
              </a:spcBef>
              <a:spcAft>
                <a:spcPts val="0"/>
              </a:spcAft>
              <a:buSzPts val="1800"/>
              <a:buNone/>
              <a:defRPr sz="1200">
                <a:solidFill>
                  <a:srgbClr val="898989"/>
                </a:solidFill>
              </a:defRPr>
            </a:lvl3pPr>
            <a:lvl4pPr marL="1828800" lvl="3" indent="-228600" algn="l">
              <a:lnSpc>
                <a:spcPct val="108000"/>
              </a:lnSpc>
              <a:spcBef>
                <a:spcPts val="500"/>
              </a:spcBef>
              <a:spcAft>
                <a:spcPts val="0"/>
              </a:spcAft>
              <a:buSzPts val="1600"/>
              <a:buNone/>
              <a:defRPr sz="1200">
                <a:solidFill>
                  <a:srgbClr val="898989"/>
                </a:solidFill>
              </a:defRPr>
            </a:lvl4pPr>
            <a:lvl5pPr marL="2286000" lvl="4" indent="-228600" algn="l">
              <a:lnSpc>
                <a:spcPct val="108000"/>
              </a:lnSpc>
              <a:spcBef>
                <a:spcPts val="500"/>
              </a:spcBef>
              <a:spcAft>
                <a:spcPts val="0"/>
              </a:spcAft>
              <a:buSzPts val="1600"/>
              <a:buNone/>
              <a:defRPr sz="1200">
                <a:solidFill>
                  <a:srgbClr val="898989"/>
                </a:solidFill>
              </a:defRPr>
            </a:lvl5pPr>
            <a:lvl6pPr marL="2743200" lvl="5" indent="-342900" algn="l">
              <a:lnSpc>
                <a:spcPct val="90000"/>
              </a:lnSpc>
              <a:spcBef>
                <a:spcPts val="500"/>
              </a:spcBef>
              <a:spcAft>
                <a:spcPts val="0"/>
              </a:spcAft>
              <a:buSzPts val="1800"/>
              <a:buChar char="•"/>
              <a:defRPr/>
            </a:lvl6pPr>
            <a:lvl7pPr marL="3200400" lvl="6" indent="-342900" algn="l">
              <a:lnSpc>
                <a:spcPct val="90000"/>
              </a:lnSpc>
              <a:spcBef>
                <a:spcPts val="500"/>
              </a:spcBef>
              <a:spcAft>
                <a:spcPts val="0"/>
              </a:spcAft>
              <a:buSzPts val="1800"/>
              <a:buChar char="•"/>
              <a:defRPr/>
            </a:lvl7pPr>
            <a:lvl8pPr marL="3657600" lvl="7" indent="-342900" algn="l">
              <a:lnSpc>
                <a:spcPct val="90000"/>
              </a:lnSpc>
              <a:spcBef>
                <a:spcPts val="500"/>
              </a:spcBef>
              <a:spcAft>
                <a:spcPts val="0"/>
              </a:spcAft>
              <a:buSzPts val="1800"/>
              <a:buChar char="•"/>
              <a:defRPr/>
            </a:lvl8pPr>
            <a:lvl9pPr marL="4114800" lvl="8" indent="-342900" algn="l">
              <a:lnSpc>
                <a:spcPct val="90000"/>
              </a:lnSpc>
              <a:spcBef>
                <a:spcPts val="500"/>
              </a:spcBef>
              <a:spcAft>
                <a:spcPts val="0"/>
              </a:spcAft>
              <a:buSzPts val="1800"/>
              <a:buChar char="•"/>
              <a:defRPr/>
            </a:lvl9pPr>
          </a:lstStyle>
          <a:p>
            <a:endParaRPr/>
          </a:p>
        </p:txBody>
      </p:sp>
      <p:sp>
        <p:nvSpPr>
          <p:cNvPr id="122" name="Google Shape;122;p16"/>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1_Activity_video+caption">
  <p:cSld name="1_Activity_video+caption">
    <p:spTree>
      <p:nvGrpSpPr>
        <p:cNvPr id="1" name="Shape 123"/>
        <p:cNvGrpSpPr/>
        <p:nvPr/>
      </p:nvGrpSpPr>
      <p:grpSpPr>
        <a:xfrm>
          <a:off x="0" y="0"/>
          <a:ext cx="0" cy="0"/>
          <a:chOff x="0" y="0"/>
          <a:chExt cx="0" cy="0"/>
        </a:xfrm>
      </p:grpSpPr>
      <p:sp>
        <p:nvSpPr>
          <p:cNvPr id="124" name="Google Shape;124;p17"/>
          <p:cNvSpPr>
            <a:spLocks noGrp="1"/>
          </p:cNvSpPr>
          <p:nvPr>
            <p:ph type="body" idx="1"/>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5" name="Google Shape;125;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6" name="Google Shape;126;p17"/>
          <p:cNvSpPr>
            <a:spLocks noGrp="1"/>
          </p:cNvSpPr>
          <p:nvPr>
            <p:ph type="media" idx="2"/>
          </p:nvPr>
        </p:nvSpPr>
        <p:spPr>
          <a:xfrm>
            <a:off x="838200" y="1825625"/>
            <a:ext cx="10515600" cy="3714142"/>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7" name="Google Shape;127;p17"/>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8" name="Google Shape;128;p17"/>
          <p:cNvSpPr txBox="1">
            <a:spLocks noGrp="1"/>
          </p:cNvSpPr>
          <p:nvPr>
            <p:ph type="body" idx="4"/>
          </p:nvPr>
        </p:nvSpPr>
        <p:spPr>
          <a:xfrm>
            <a:off x="838199" y="5744095"/>
            <a:ext cx="10515599" cy="432867"/>
          </a:xfrm>
          <a:prstGeom prst="rect">
            <a:avLst/>
          </a:prstGeom>
          <a:no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800"/>
              <a:buNone/>
              <a:defRPr sz="1800"/>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9" name="Google Shape;129;p17"/>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Activity_text+box">
  <p:cSld name="Activity_text+box">
    <p:spTree>
      <p:nvGrpSpPr>
        <p:cNvPr id="1" name="Shape 130"/>
        <p:cNvGrpSpPr/>
        <p:nvPr/>
      </p:nvGrpSpPr>
      <p:grpSpPr>
        <a:xfrm>
          <a:off x="0" y="0"/>
          <a:ext cx="0" cy="0"/>
          <a:chOff x="0" y="0"/>
          <a:chExt cx="0" cy="0"/>
        </a:xfrm>
      </p:grpSpPr>
      <p:sp>
        <p:nvSpPr>
          <p:cNvPr id="131" name="Google Shape;131;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2" name="Google Shape;132;p18"/>
          <p:cNvSpPr txBox="1">
            <a:spLocks noGrp="1"/>
          </p:cNvSpPr>
          <p:nvPr>
            <p:ph type="body" idx="1"/>
          </p:nvPr>
        </p:nvSpPr>
        <p:spPr>
          <a:xfrm>
            <a:off x="838200" y="1825625"/>
            <a:ext cx="7083829" cy="4351338"/>
          </a:xfrm>
          <a:prstGeom prst="rect">
            <a:avLst/>
          </a:prstGeom>
          <a:solidFill>
            <a:schemeClr val="lt1"/>
          </a:solidFill>
          <a:ln>
            <a:noFill/>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3" name="Google Shape;133;p18"/>
          <p:cNvSpPr txBox="1">
            <a:spLocks noGrp="1"/>
          </p:cNvSpPr>
          <p:nvPr>
            <p:ph type="body" idx="2"/>
          </p:nvPr>
        </p:nvSpPr>
        <p:spPr>
          <a:xfrm>
            <a:off x="8179724" y="1825625"/>
            <a:ext cx="3174076" cy="4351338"/>
          </a:xfrm>
          <a:prstGeom prst="rect">
            <a:avLst/>
          </a:prstGeom>
          <a:solidFill>
            <a:srgbClr val="EBDDF4"/>
          </a:solidFill>
          <a:ln w="19050" cap="sq" cmpd="sng">
            <a:solidFill>
              <a:srgbClr val="432673"/>
            </a:solidFill>
            <a:prstDash val="solid"/>
            <a:round/>
            <a:headEnd type="none" w="sm" len="sm"/>
            <a:tailEnd type="none" w="sm" len="sm"/>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4" name="Google Shape;134;p18"/>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5" name="Google Shape;135;p18"/>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6" name="Google Shape;136;p18"/>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Intro_3">
  <p:cSld name="Intro_3">
    <p:spTree>
      <p:nvGrpSpPr>
        <p:cNvPr id="1" name="Shape 137"/>
        <p:cNvGrpSpPr/>
        <p:nvPr/>
      </p:nvGrpSpPr>
      <p:grpSpPr>
        <a:xfrm>
          <a:off x="0" y="0"/>
          <a:ext cx="0" cy="0"/>
          <a:chOff x="0" y="0"/>
          <a:chExt cx="0" cy="0"/>
        </a:xfrm>
      </p:grpSpPr>
      <p:sp>
        <p:nvSpPr>
          <p:cNvPr id="138" name="Google Shape;138;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9" name="Google Shape;139;p19"/>
          <p:cNvSpPr txBox="1">
            <a:spLocks noGrp="1"/>
          </p:cNvSpPr>
          <p:nvPr>
            <p:ph type="body" idx="1"/>
          </p:nvPr>
        </p:nvSpPr>
        <p:spPr>
          <a:xfrm>
            <a:off x="838199" y="1825625"/>
            <a:ext cx="5921829" cy="4351338"/>
          </a:xfrm>
          <a:prstGeom prst="rect">
            <a:avLst/>
          </a:prstGeom>
          <a:solidFill>
            <a:srgbClr val="EBDDF4"/>
          </a:solidFill>
          <a:ln>
            <a:noFill/>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0" name="Google Shape;140;p19"/>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1" name="Google Shape;141;p19"/>
          <p:cNvSpPr>
            <a:spLocks noGrp="1"/>
          </p:cNvSpPr>
          <p:nvPr>
            <p:ph type="pic" idx="3"/>
          </p:nvPr>
        </p:nvSpPr>
        <p:spPr>
          <a:xfrm>
            <a:off x="6989083" y="1825625"/>
            <a:ext cx="4364717" cy="4351338"/>
          </a:xfrm>
          <a:prstGeom prst="rect">
            <a:avLst/>
          </a:prstGeom>
          <a:noFill/>
          <a:ln>
            <a:noFill/>
          </a:ln>
        </p:spPr>
      </p:sp>
      <p:sp>
        <p:nvSpPr>
          <p:cNvPr id="142" name="Google Shape;142;p19"/>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3" name="Google Shape;143;p19"/>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slide">
  <p:cSld name="1_Title slide">
    <p:bg>
      <p:bgPr>
        <a:solidFill>
          <a:schemeClr val="lt1"/>
        </a:solidFill>
        <a:effectLst/>
      </p:bgPr>
    </p:bg>
    <p:spTree>
      <p:nvGrpSpPr>
        <p:cNvPr id="1" name="Shape 144"/>
        <p:cNvGrpSpPr/>
        <p:nvPr/>
      </p:nvGrpSpPr>
      <p:grpSpPr>
        <a:xfrm>
          <a:off x="0" y="0"/>
          <a:ext cx="0" cy="0"/>
          <a:chOff x="0" y="0"/>
          <a:chExt cx="0" cy="0"/>
        </a:xfrm>
      </p:grpSpPr>
      <p:pic>
        <p:nvPicPr>
          <p:cNvPr id="145" name="Google Shape;145;p20" descr="A person signing a contract agreement with the signature being witnessed by another person"/>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950" y="0"/>
            <a:ext cx="12192475" cy="3505530"/>
          </a:xfrm>
          <a:prstGeom prst="rect">
            <a:avLst/>
          </a:prstGeom>
          <a:noFill/>
          <a:ln>
            <a:noFill/>
          </a:ln>
        </p:spPr>
      </p:pic>
      <p:pic>
        <p:nvPicPr>
          <p:cNvPr id="146" name="Google Shape;146;p20"/>
          <p:cNvPicPr preferRelativeResize="0"/>
          <p:nvPr/>
        </p:nvPicPr>
        <p:blipFill rotWithShape="1">
          <a:blip r:embed="rId3">
            <a:alphaModFix/>
          </a:blip>
          <a:srcRect/>
          <a:stretch/>
        </p:blipFill>
        <p:spPr>
          <a:xfrm>
            <a:off x="5190283" y="1702445"/>
            <a:ext cx="1811433" cy="1799998"/>
          </a:xfrm>
          <a:prstGeom prst="rect">
            <a:avLst/>
          </a:prstGeom>
          <a:noFill/>
          <a:ln>
            <a:noFill/>
          </a:ln>
        </p:spPr>
      </p:pic>
      <p:pic>
        <p:nvPicPr>
          <p:cNvPr id="147" name="Google Shape;147;p20" descr="A purple line art of a hammer and screwdriver&#10;&#10;Description automatically generated"/>
          <p:cNvPicPr preferRelativeResize="0"/>
          <p:nvPr/>
        </p:nvPicPr>
        <p:blipFill rotWithShape="1">
          <a:blip r:embed="rId4">
            <a:alphaModFix/>
          </a:blip>
          <a:srcRect/>
          <a:stretch/>
        </p:blipFill>
        <p:spPr>
          <a:xfrm>
            <a:off x="5607738" y="2124272"/>
            <a:ext cx="975575" cy="949577"/>
          </a:xfrm>
          <a:prstGeom prst="rect">
            <a:avLst/>
          </a:prstGeom>
          <a:noFill/>
          <a:ln>
            <a:noFill/>
          </a:ln>
        </p:spPr>
      </p:pic>
      <p:sp>
        <p:nvSpPr>
          <p:cNvPr id="148" name="Google Shape;148;p20"/>
          <p:cNvSpPr txBox="1">
            <a:spLocks noGrp="1"/>
          </p:cNvSpPr>
          <p:nvPr>
            <p:ph type="ctrTitle"/>
          </p:nvPr>
        </p:nvSpPr>
        <p:spPr>
          <a:xfrm>
            <a:off x="1524000" y="3835106"/>
            <a:ext cx="9144000" cy="875845"/>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rgbClr val="432673"/>
              </a:buClr>
              <a:buSzPts val="5200"/>
              <a:buFont typeface="Arial"/>
              <a:buNone/>
              <a:defRPr sz="5200" b="1">
                <a:solidFill>
                  <a:srgbClr val="432673"/>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9" name="Google Shape;149;p20"/>
          <p:cNvSpPr txBox="1">
            <a:spLocks noGrp="1"/>
          </p:cNvSpPr>
          <p:nvPr>
            <p:ph type="subTitle" idx="1"/>
          </p:nvPr>
        </p:nvSpPr>
        <p:spPr>
          <a:xfrm>
            <a:off x="1524000" y="4903189"/>
            <a:ext cx="9144000" cy="583211"/>
          </a:xfrm>
          <a:prstGeom prst="rect">
            <a:avLst/>
          </a:prstGeom>
          <a:noFill/>
          <a:ln>
            <a:noFill/>
          </a:ln>
        </p:spPr>
        <p:txBody>
          <a:bodyPr spcFirstLastPara="1" wrap="square" lIns="91425" tIns="45700" rIns="91425" bIns="45700" anchor="t" anchorCtr="0">
            <a:noAutofit/>
          </a:bodyPr>
          <a:lstStyle>
            <a:lvl1pPr lvl="0" algn="ctr">
              <a:lnSpc>
                <a:spcPct val="108000"/>
              </a:lnSpc>
              <a:spcBef>
                <a:spcPts val="1000"/>
              </a:spcBef>
              <a:spcAft>
                <a:spcPts val="0"/>
              </a:spcAft>
              <a:buSzPts val="2800"/>
              <a:buNone/>
              <a:defRPr sz="2800">
                <a:solidFill>
                  <a:srgbClr val="595959"/>
                </a:solidFill>
              </a:defRPr>
            </a:lvl1pPr>
            <a:lvl2pPr lvl="1" algn="ctr">
              <a:lnSpc>
                <a:spcPct val="108000"/>
              </a:lnSpc>
              <a:spcBef>
                <a:spcPts val="500"/>
              </a:spcBef>
              <a:spcAft>
                <a:spcPts val="0"/>
              </a:spcAft>
              <a:buSzPts val="2000"/>
              <a:buNone/>
              <a:defRPr sz="2000"/>
            </a:lvl2pPr>
            <a:lvl3pPr lvl="2" algn="ctr">
              <a:lnSpc>
                <a:spcPct val="108000"/>
              </a:lnSpc>
              <a:spcBef>
                <a:spcPts val="500"/>
              </a:spcBef>
              <a:spcAft>
                <a:spcPts val="0"/>
              </a:spcAft>
              <a:buSzPts val="1800"/>
              <a:buNone/>
              <a:defRPr sz="1800"/>
            </a:lvl3pPr>
            <a:lvl4pPr lvl="3" algn="ctr">
              <a:lnSpc>
                <a:spcPct val="108000"/>
              </a:lnSpc>
              <a:spcBef>
                <a:spcPts val="500"/>
              </a:spcBef>
              <a:spcAft>
                <a:spcPts val="0"/>
              </a:spcAft>
              <a:buSzPts val="1600"/>
              <a:buNone/>
              <a:defRPr sz="1600"/>
            </a:lvl4pPr>
            <a:lvl5pPr lvl="4" algn="ctr">
              <a:lnSpc>
                <a:spcPct val="108000"/>
              </a:lnSpc>
              <a:spcBef>
                <a:spcPts val="5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50" name="Google Shape;150;p20"/>
          <p:cNvSpPr txBox="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
        <p:nvSpPr>
          <p:cNvPr id="151" name="Google Shape;151;p20"/>
          <p:cNvSpPr txBox="1">
            <a:spLocks noGrp="1"/>
          </p:cNvSpPr>
          <p:nvPr>
            <p:ph type="body" idx="2"/>
          </p:nvPr>
        </p:nvSpPr>
        <p:spPr>
          <a:xfrm>
            <a:off x="6096000" y="2895824"/>
            <a:ext cx="5623668" cy="534189"/>
          </a:xfrm>
          <a:prstGeom prst="rect">
            <a:avLst/>
          </a:prstGeom>
          <a:noFill/>
          <a:ln>
            <a:noFill/>
          </a:ln>
        </p:spPr>
        <p:txBody>
          <a:bodyPr spcFirstLastPara="1" wrap="square" lIns="91425" tIns="45700" rIns="91425" bIns="45700" anchor="t" anchorCtr="0">
            <a:noAutofit/>
          </a:bodyPr>
          <a:lstStyle>
            <a:lvl1pPr marL="457200" lvl="0" indent="-228600" algn="r">
              <a:lnSpc>
                <a:spcPct val="108000"/>
              </a:lnSpc>
              <a:spcBef>
                <a:spcPts val="1000"/>
              </a:spcBef>
              <a:spcAft>
                <a:spcPts val="0"/>
              </a:spcAft>
              <a:buSzPts val="2000"/>
              <a:buNone/>
              <a:defRPr sz="2000" b="1" i="0" u="none">
                <a:solidFill>
                  <a:srgbClr val="432673"/>
                </a:solidFill>
              </a:defRPr>
            </a:lvl1pPr>
            <a:lvl2pPr marL="914400" lvl="1" indent="-228600" algn="l">
              <a:lnSpc>
                <a:spcPct val="108000"/>
              </a:lnSpc>
              <a:spcBef>
                <a:spcPts val="500"/>
              </a:spcBef>
              <a:spcAft>
                <a:spcPts val="0"/>
              </a:spcAft>
              <a:buSzPts val="1400"/>
              <a:buNone/>
              <a:defRPr sz="1400"/>
            </a:lvl2pPr>
            <a:lvl3pPr marL="1371600" lvl="2" indent="-228600" algn="l">
              <a:lnSpc>
                <a:spcPct val="108000"/>
              </a:lnSpc>
              <a:spcBef>
                <a:spcPts val="500"/>
              </a:spcBef>
              <a:spcAft>
                <a:spcPts val="0"/>
              </a:spcAft>
              <a:buSzPts val="1400"/>
              <a:buNone/>
              <a:defRPr sz="1400"/>
            </a:lvl3pPr>
            <a:lvl4pPr marL="1828800" lvl="3" indent="-228600" algn="l">
              <a:lnSpc>
                <a:spcPct val="108000"/>
              </a:lnSpc>
              <a:spcBef>
                <a:spcPts val="500"/>
              </a:spcBef>
              <a:spcAft>
                <a:spcPts val="0"/>
              </a:spcAft>
              <a:buSzPts val="1400"/>
              <a:buNone/>
              <a:defRPr sz="1400"/>
            </a:lvl4pPr>
            <a:lvl5pPr marL="2286000" lvl="4" indent="-228600" algn="l">
              <a:lnSpc>
                <a:spcPct val="108000"/>
              </a:lnSpc>
              <a:spcBef>
                <a:spcPts val="500"/>
              </a:spcBef>
              <a:spcAft>
                <a:spcPts val="0"/>
              </a:spcAft>
              <a:buSzPts val="1400"/>
              <a:buNone/>
              <a:defRPr sz="14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52" name="Google Shape;152;p20"/>
          <p:cNvSpPr txBox="1">
            <a:spLocks noGrp="1"/>
          </p:cNvSpPr>
          <p:nvPr>
            <p:ph type="body" idx="3"/>
          </p:nvPr>
        </p:nvSpPr>
        <p:spPr>
          <a:xfrm>
            <a:off x="1524000" y="5625863"/>
            <a:ext cx="9144000" cy="458004"/>
          </a:xfrm>
          <a:prstGeom prst="rect">
            <a:avLst/>
          </a:prstGeom>
          <a:noFill/>
          <a:ln>
            <a:noFill/>
          </a:ln>
        </p:spPr>
        <p:txBody>
          <a:bodyPr spcFirstLastPara="1" wrap="square" lIns="91425" tIns="45700" rIns="91425" bIns="45700" anchor="t" anchorCtr="0">
            <a:noAutofit/>
          </a:bodyPr>
          <a:lstStyle>
            <a:lvl1pPr marL="457200" lvl="0" indent="-228600" algn="ctr">
              <a:lnSpc>
                <a:spcPct val="108000"/>
              </a:lnSpc>
              <a:spcBef>
                <a:spcPts val="1000"/>
              </a:spcBef>
              <a:spcAft>
                <a:spcPts val="0"/>
              </a:spcAft>
              <a:buSzPts val="2400"/>
              <a:buNone/>
              <a:defRPr sz="2400">
                <a:solidFill>
                  <a:srgbClr val="262626"/>
                </a:solidFill>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153" name="Google Shape;153;p20" descr="A picture containing screenshot, graphics, pattern, circle&#10;&#10;Description automatically generated"/>
          <p:cNvPicPr preferRelativeResize="0"/>
          <p:nvPr/>
        </p:nvPicPr>
        <p:blipFill rotWithShape="1">
          <a:blip r:embed="rId5">
            <a:alphaModFix/>
          </a:blip>
          <a:srcRect/>
          <a:stretch/>
        </p:blipFill>
        <p:spPr>
          <a:xfrm>
            <a:off x="703163" y="2280625"/>
            <a:ext cx="2049637" cy="860482"/>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Intro_2">
  <p:cSld name="Intro_2">
    <p:spTree>
      <p:nvGrpSpPr>
        <p:cNvPr id="1" name="Shape 154"/>
        <p:cNvGrpSpPr/>
        <p:nvPr/>
      </p:nvGrpSpPr>
      <p:grpSpPr>
        <a:xfrm>
          <a:off x="0" y="0"/>
          <a:ext cx="0" cy="0"/>
          <a:chOff x="0" y="0"/>
          <a:chExt cx="0" cy="0"/>
        </a:xfrm>
      </p:grpSpPr>
      <p:sp>
        <p:nvSpPr>
          <p:cNvPr id="155" name="Google Shape;155;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6" name="Google Shape;156;p21"/>
          <p:cNvSpPr txBox="1">
            <a:spLocks noGrp="1"/>
          </p:cNvSpPr>
          <p:nvPr>
            <p:ph type="body" idx="1"/>
          </p:nvPr>
        </p:nvSpPr>
        <p:spPr>
          <a:xfrm>
            <a:off x="838200" y="1825625"/>
            <a:ext cx="10515600" cy="4351338"/>
          </a:xfrm>
          <a:prstGeom prst="rect">
            <a:avLst/>
          </a:prstGeom>
          <a:solidFill>
            <a:srgbClr val="EBDDF4"/>
          </a:solidFill>
          <a:ln>
            <a:noFill/>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57" name="Google Shape;157;p21"/>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58" name="Google Shape;158;p21"/>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59" name="Google Shape;159;p21"/>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Intro_1">
  <p:cSld name="Intro_1">
    <p:spTree>
      <p:nvGrpSpPr>
        <p:cNvPr id="1" name="Shape 23"/>
        <p:cNvGrpSpPr/>
        <p:nvPr/>
      </p:nvGrpSpPr>
      <p:grpSpPr>
        <a:xfrm>
          <a:off x="0" y="0"/>
          <a:ext cx="0" cy="0"/>
          <a:chOff x="0" y="0"/>
          <a:chExt cx="0" cy="0"/>
        </a:xfrm>
      </p:grpSpPr>
      <p:sp>
        <p:nvSpPr>
          <p:cNvPr id="24" name="Google Shape;24;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3"/>
          <p:cNvSpPr txBox="1">
            <a:spLocks noGrp="1"/>
          </p:cNvSpPr>
          <p:nvPr>
            <p:ph type="body" idx="1"/>
          </p:nvPr>
        </p:nvSpPr>
        <p:spPr>
          <a:xfrm>
            <a:off x="838200" y="1825625"/>
            <a:ext cx="64008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 name="Google Shape;26;p3"/>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
        <p:nvSpPr>
          <p:cNvPr id="27" name="Google Shape;27;p3"/>
          <p:cNvSpPr txBox="1">
            <a:spLocks noGrp="1"/>
          </p:cNvSpPr>
          <p:nvPr>
            <p:ph type="body" idx="2"/>
          </p:nvPr>
        </p:nvSpPr>
        <p:spPr>
          <a:xfrm>
            <a:off x="7530353" y="1825625"/>
            <a:ext cx="3823447" cy="4351338"/>
          </a:xfrm>
          <a:prstGeom prst="rect">
            <a:avLst/>
          </a:prstGeom>
          <a:solidFill>
            <a:schemeClr val="lt1"/>
          </a:solidFill>
          <a:ln w="28575" cap="flat" cmpd="sng">
            <a:solidFill>
              <a:srgbClr val="88A2FF"/>
            </a:solidFill>
            <a:prstDash val="solid"/>
            <a:round/>
            <a:headEnd type="none" w="sm" len="sm"/>
            <a:tailEnd type="none" w="sm" len="sm"/>
          </a:ln>
        </p:spPr>
        <p:txBody>
          <a:bodyPr spcFirstLastPara="1" wrap="square" lIns="180000" tIns="144000" rIns="180000" bIns="144000" anchor="t" anchorCtr="0">
            <a:noAutofit/>
          </a:bodyPr>
          <a:lstStyle>
            <a:lvl1pPr marL="457200" lvl="0" indent="-228600" algn="l">
              <a:lnSpc>
                <a:spcPct val="108000"/>
              </a:lnSpc>
              <a:spcBef>
                <a:spcPts val="1000"/>
              </a:spcBef>
              <a:spcAft>
                <a:spcPts val="0"/>
              </a:spcAft>
              <a:buSzPts val="1800"/>
              <a:buNone/>
              <a:defRPr sz="1800"/>
            </a:lvl1pPr>
            <a:lvl2pPr marL="914400" lvl="1" indent="-228600" algn="l">
              <a:lnSpc>
                <a:spcPct val="108000"/>
              </a:lnSpc>
              <a:spcBef>
                <a:spcPts val="500"/>
              </a:spcBef>
              <a:spcAft>
                <a:spcPts val="0"/>
              </a:spcAft>
              <a:buSzPts val="1800"/>
              <a:buNone/>
              <a:defRPr sz="1800"/>
            </a:lvl2pPr>
            <a:lvl3pPr marL="1371600" lvl="2" indent="-228600" algn="l">
              <a:lnSpc>
                <a:spcPct val="108000"/>
              </a:lnSpc>
              <a:spcBef>
                <a:spcPts val="500"/>
              </a:spcBef>
              <a:spcAft>
                <a:spcPts val="0"/>
              </a:spcAft>
              <a:buSzPts val="1800"/>
              <a:buNone/>
              <a:defRPr sz="1800"/>
            </a:lvl3pPr>
            <a:lvl4pPr marL="1828800" lvl="3" indent="-228600" algn="l">
              <a:lnSpc>
                <a:spcPct val="108000"/>
              </a:lnSpc>
              <a:spcBef>
                <a:spcPts val="500"/>
              </a:spcBef>
              <a:spcAft>
                <a:spcPts val="0"/>
              </a:spcAft>
              <a:buSzPts val="1800"/>
              <a:buNone/>
              <a:defRPr sz="1800"/>
            </a:lvl4pPr>
            <a:lvl5pPr marL="2286000" lvl="4" indent="-228600" algn="l">
              <a:lnSpc>
                <a:spcPct val="108000"/>
              </a:lnSpc>
              <a:spcBef>
                <a:spcPts val="500"/>
              </a:spcBef>
              <a:spcAft>
                <a:spcPts val="0"/>
              </a:spcAft>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
          <p:cNvSpPr>
            <a:spLocks noGrp="1"/>
          </p:cNvSpPr>
          <p:nvPr>
            <p:ph type="body" idx="3"/>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3"/>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Activity_video">
  <p:cSld name="Activity_video">
    <p:spTree>
      <p:nvGrpSpPr>
        <p:cNvPr id="1" name="Shape 160"/>
        <p:cNvGrpSpPr/>
        <p:nvPr/>
      </p:nvGrpSpPr>
      <p:grpSpPr>
        <a:xfrm>
          <a:off x="0" y="0"/>
          <a:ext cx="0" cy="0"/>
          <a:chOff x="0" y="0"/>
          <a:chExt cx="0" cy="0"/>
        </a:xfrm>
      </p:grpSpPr>
      <p:pic>
        <p:nvPicPr>
          <p:cNvPr id="161" name="Google Shape;161;p22" descr="A picture containing pattern, circle, screenshot, design&#10;&#10;Description automatically generated"/>
          <p:cNvPicPr preferRelativeResize="0"/>
          <p:nvPr/>
        </p:nvPicPr>
        <p:blipFill rotWithShape="1">
          <a:blip r:embed="rId2">
            <a:alphaModFix amt="5000"/>
          </a:blip>
          <a:srcRect/>
          <a:stretch/>
        </p:blipFill>
        <p:spPr>
          <a:xfrm>
            <a:off x="1797985" y="-232757"/>
            <a:ext cx="10869835" cy="10798134"/>
          </a:xfrm>
          <a:prstGeom prst="rect">
            <a:avLst/>
          </a:prstGeom>
          <a:noFill/>
          <a:ln>
            <a:noFill/>
          </a:ln>
        </p:spPr>
      </p:pic>
      <p:sp>
        <p:nvSpPr>
          <p:cNvPr id="162" name="Google Shape;162;p22"/>
          <p:cNvSpPr>
            <a:spLocks noGrp="1"/>
          </p:cNvSpPr>
          <p:nvPr>
            <p:ph type="body" idx="1"/>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3" name="Google Shape;163;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4" name="Google Shape;164;p22"/>
          <p:cNvSpPr>
            <a:spLocks noGrp="1"/>
          </p:cNvSpPr>
          <p:nvPr>
            <p:ph type="media" idx="2"/>
          </p:nvPr>
        </p:nvSpPr>
        <p:spPr>
          <a:xfrm>
            <a:off x="1345277" y="1825625"/>
            <a:ext cx="2863468"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65" name="Google Shape;165;p22"/>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6" name="Google Shape;166;p22"/>
          <p:cNvSpPr>
            <a:spLocks noGrp="1"/>
          </p:cNvSpPr>
          <p:nvPr>
            <p:ph type="media" idx="4"/>
          </p:nvPr>
        </p:nvSpPr>
        <p:spPr>
          <a:xfrm>
            <a:off x="4913252" y="1825625"/>
            <a:ext cx="2868020"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67" name="Google Shape;167;p22"/>
          <p:cNvSpPr>
            <a:spLocks noGrp="1"/>
          </p:cNvSpPr>
          <p:nvPr>
            <p:ph type="media" idx="5"/>
          </p:nvPr>
        </p:nvSpPr>
        <p:spPr>
          <a:xfrm>
            <a:off x="8485779" y="1825625"/>
            <a:ext cx="2868020"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68" name="Google Shape;168;p22"/>
          <p:cNvSpPr>
            <a:spLocks noGrp="1"/>
          </p:cNvSpPr>
          <p:nvPr>
            <p:ph type="media" idx="6"/>
          </p:nvPr>
        </p:nvSpPr>
        <p:spPr>
          <a:xfrm>
            <a:off x="3128522" y="4046026"/>
            <a:ext cx="2869506"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69" name="Google Shape;169;p22"/>
          <p:cNvSpPr>
            <a:spLocks noGrp="1"/>
          </p:cNvSpPr>
          <p:nvPr>
            <p:ph type="media" idx="7"/>
          </p:nvPr>
        </p:nvSpPr>
        <p:spPr>
          <a:xfrm>
            <a:off x="6701049" y="4046026"/>
            <a:ext cx="2869506"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70" name="Google Shape;170;p22"/>
          <p:cNvSpPr/>
          <p:nvPr/>
        </p:nvSpPr>
        <p:spPr>
          <a:xfrm>
            <a:off x="838200" y="1825625"/>
            <a:ext cx="507077" cy="507077"/>
          </a:xfrm>
          <a:prstGeom prst="ellipse">
            <a:avLst/>
          </a:prstGeom>
          <a:solidFill>
            <a:srgbClr val="43267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chemeClr val="lt1"/>
                </a:solidFill>
                <a:latin typeface="Arial"/>
                <a:ea typeface="Arial"/>
                <a:cs typeface="Arial"/>
                <a:sym typeface="Arial"/>
              </a:rPr>
              <a:t>1</a:t>
            </a:r>
            <a:endParaRPr sz="1400" b="0" i="0" u="none" strike="noStrike" cap="none">
              <a:solidFill>
                <a:srgbClr val="000000"/>
              </a:solidFill>
              <a:latin typeface="Arial"/>
              <a:ea typeface="Arial"/>
              <a:cs typeface="Arial"/>
              <a:sym typeface="Arial"/>
            </a:endParaRPr>
          </a:p>
        </p:txBody>
      </p:sp>
      <p:sp>
        <p:nvSpPr>
          <p:cNvPr id="171" name="Google Shape;171;p22"/>
          <p:cNvSpPr/>
          <p:nvPr/>
        </p:nvSpPr>
        <p:spPr>
          <a:xfrm>
            <a:off x="4406175" y="1825625"/>
            <a:ext cx="507077" cy="507077"/>
          </a:xfrm>
          <a:prstGeom prst="ellipse">
            <a:avLst/>
          </a:prstGeom>
          <a:solidFill>
            <a:srgbClr val="43267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chemeClr val="lt1"/>
                </a:solidFill>
                <a:latin typeface="Arial"/>
                <a:ea typeface="Arial"/>
                <a:cs typeface="Arial"/>
                <a:sym typeface="Arial"/>
              </a:rPr>
              <a:t>2</a:t>
            </a:r>
            <a:endParaRPr sz="1400" b="0" i="0" u="none" strike="noStrike" cap="none">
              <a:solidFill>
                <a:srgbClr val="000000"/>
              </a:solidFill>
              <a:latin typeface="Arial"/>
              <a:ea typeface="Arial"/>
              <a:cs typeface="Arial"/>
              <a:sym typeface="Arial"/>
            </a:endParaRPr>
          </a:p>
        </p:txBody>
      </p:sp>
      <p:sp>
        <p:nvSpPr>
          <p:cNvPr id="172" name="Google Shape;172;p22"/>
          <p:cNvSpPr/>
          <p:nvPr/>
        </p:nvSpPr>
        <p:spPr>
          <a:xfrm>
            <a:off x="7983254" y="1825625"/>
            <a:ext cx="507077" cy="507077"/>
          </a:xfrm>
          <a:prstGeom prst="ellipse">
            <a:avLst/>
          </a:prstGeom>
          <a:solidFill>
            <a:srgbClr val="43267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chemeClr val="lt1"/>
                </a:solidFill>
                <a:latin typeface="Arial"/>
                <a:ea typeface="Arial"/>
                <a:cs typeface="Arial"/>
                <a:sym typeface="Arial"/>
              </a:rPr>
              <a:t>3</a:t>
            </a:r>
            <a:endParaRPr sz="1400" b="0" i="0" u="none" strike="noStrike" cap="none">
              <a:solidFill>
                <a:srgbClr val="000000"/>
              </a:solidFill>
              <a:latin typeface="Arial"/>
              <a:ea typeface="Arial"/>
              <a:cs typeface="Arial"/>
              <a:sym typeface="Arial"/>
            </a:endParaRPr>
          </a:p>
        </p:txBody>
      </p:sp>
      <p:sp>
        <p:nvSpPr>
          <p:cNvPr id="173" name="Google Shape;173;p22"/>
          <p:cNvSpPr/>
          <p:nvPr/>
        </p:nvSpPr>
        <p:spPr>
          <a:xfrm>
            <a:off x="2621445" y="4046026"/>
            <a:ext cx="507077" cy="507077"/>
          </a:xfrm>
          <a:prstGeom prst="ellipse">
            <a:avLst/>
          </a:prstGeom>
          <a:solidFill>
            <a:srgbClr val="43267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chemeClr val="lt1"/>
                </a:solidFill>
                <a:latin typeface="Arial"/>
                <a:ea typeface="Arial"/>
                <a:cs typeface="Arial"/>
                <a:sym typeface="Arial"/>
              </a:rPr>
              <a:t>4</a:t>
            </a:r>
            <a:endParaRPr sz="1400" b="0" i="0" u="none" strike="noStrike" cap="none">
              <a:solidFill>
                <a:srgbClr val="000000"/>
              </a:solidFill>
              <a:latin typeface="Arial"/>
              <a:ea typeface="Arial"/>
              <a:cs typeface="Arial"/>
              <a:sym typeface="Arial"/>
            </a:endParaRPr>
          </a:p>
        </p:txBody>
      </p:sp>
      <p:sp>
        <p:nvSpPr>
          <p:cNvPr id="174" name="Google Shape;174;p22"/>
          <p:cNvSpPr/>
          <p:nvPr/>
        </p:nvSpPr>
        <p:spPr>
          <a:xfrm>
            <a:off x="6193974" y="4046026"/>
            <a:ext cx="507077" cy="507077"/>
          </a:xfrm>
          <a:prstGeom prst="ellipse">
            <a:avLst/>
          </a:prstGeom>
          <a:solidFill>
            <a:srgbClr val="43267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chemeClr val="lt1"/>
                </a:solidFill>
                <a:latin typeface="Arial"/>
                <a:ea typeface="Arial"/>
                <a:cs typeface="Arial"/>
                <a:sym typeface="Arial"/>
              </a:rPr>
              <a:t>5</a:t>
            </a:r>
            <a:endParaRPr sz="1400" b="0" i="0" u="none" strike="noStrike" cap="none">
              <a:solidFill>
                <a:srgbClr val="000000"/>
              </a:solidFill>
              <a:latin typeface="Arial"/>
              <a:ea typeface="Arial"/>
              <a:cs typeface="Arial"/>
              <a:sym typeface="Arial"/>
            </a:endParaRPr>
          </a:p>
        </p:txBody>
      </p:sp>
      <p:sp>
        <p:nvSpPr>
          <p:cNvPr id="175" name="Google Shape;175;p22"/>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Activity_questions">
  <p:cSld name="Activity_questions">
    <p:spTree>
      <p:nvGrpSpPr>
        <p:cNvPr id="1" name="Shape 176"/>
        <p:cNvGrpSpPr/>
        <p:nvPr/>
      </p:nvGrpSpPr>
      <p:grpSpPr>
        <a:xfrm>
          <a:off x="0" y="0"/>
          <a:ext cx="0" cy="0"/>
          <a:chOff x="0" y="0"/>
          <a:chExt cx="0" cy="0"/>
        </a:xfrm>
      </p:grpSpPr>
      <p:pic>
        <p:nvPicPr>
          <p:cNvPr id="177" name="Google Shape;177;p23" descr="A purple and black file folder&#10;&#10;Description automatically generated"/>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556311" y="1610866"/>
            <a:ext cx="4635689" cy="5247133"/>
          </a:xfrm>
          <a:prstGeom prst="rect">
            <a:avLst/>
          </a:prstGeom>
          <a:noFill/>
          <a:ln>
            <a:noFill/>
          </a:ln>
        </p:spPr>
      </p:pic>
      <p:sp>
        <p:nvSpPr>
          <p:cNvPr id="178" name="Google Shape;178;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9" name="Google Shape;179;p23"/>
          <p:cNvSpPr txBox="1">
            <a:spLocks noGrp="1"/>
          </p:cNvSpPr>
          <p:nvPr>
            <p:ph type="body" idx="1"/>
          </p:nvPr>
        </p:nvSpPr>
        <p:spPr>
          <a:xfrm>
            <a:off x="838199" y="1825625"/>
            <a:ext cx="6400801"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0" name="Google Shape;180;p23"/>
          <p:cNvSpPr>
            <a:spLocks noGrp="1"/>
          </p:cNvSpPr>
          <p:nvPr>
            <p:ph type="body" idx="2"/>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1" name="Google Shape;181;p23"/>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2" name="Google Shape;182;p23"/>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Activity_answers">
  <p:cSld name="Activity_answers">
    <p:spTree>
      <p:nvGrpSpPr>
        <p:cNvPr id="1" name="Shape 183"/>
        <p:cNvGrpSpPr/>
        <p:nvPr/>
      </p:nvGrpSpPr>
      <p:grpSpPr>
        <a:xfrm>
          <a:off x="0" y="0"/>
          <a:ext cx="0" cy="0"/>
          <a:chOff x="0" y="0"/>
          <a:chExt cx="0" cy="0"/>
        </a:xfrm>
      </p:grpSpPr>
      <p:pic>
        <p:nvPicPr>
          <p:cNvPr id="184" name="Google Shape;184;p24" descr="A purple and black file folder&#10;&#10;Description automatically generated"/>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556311" y="1610866"/>
            <a:ext cx="4635689" cy="5247133"/>
          </a:xfrm>
          <a:prstGeom prst="rect">
            <a:avLst/>
          </a:prstGeom>
          <a:noFill/>
          <a:ln>
            <a:noFill/>
          </a:ln>
        </p:spPr>
      </p:pic>
      <p:sp>
        <p:nvSpPr>
          <p:cNvPr id="185" name="Google Shape;185;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6" name="Google Shape;186;p24"/>
          <p:cNvSpPr txBox="1">
            <a:spLocks noGrp="1"/>
          </p:cNvSpPr>
          <p:nvPr>
            <p:ph type="body" idx="1"/>
          </p:nvPr>
        </p:nvSpPr>
        <p:spPr>
          <a:xfrm>
            <a:off x="838199" y="1825625"/>
            <a:ext cx="6400801"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7" name="Google Shape;187;p24"/>
          <p:cNvSpPr txBox="1">
            <a:spLocks noGrp="1"/>
          </p:cNvSpPr>
          <p:nvPr>
            <p:ph type="body" idx="2"/>
          </p:nvPr>
        </p:nvSpPr>
        <p:spPr>
          <a:xfrm>
            <a:off x="8175008" y="2892829"/>
            <a:ext cx="3507474" cy="3284134"/>
          </a:xfrm>
          <a:prstGeom prst="rect">
            <a:avLst/>
          </a:prstGeom>
          <a:no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2000"/>
              <a:buNone/>
              <a:defRPr sz="2000">
                <a:solidFill>
                  <a:srgbClr val="10283A"/>
                </a:solidFill>
              </a:defRPr>
            </a:lvl1pPr>
            <a:lvl2pPr marL="914400" lvl="1" indent="-228600" algn="l">
              <a:lnSpc>
                <a:spcPct val="108000"/>
              </a:lnSpc>
              <a:spcBef>
                <a:spcPts val="500"/>
              </a:spcBef>
              <a:spcAft>
                <a:spcPts val="0"/>
              </a:spcAft>
              <a:buSzPts val="2000"/>
              <a:buNone/>
              <a:defRPr sz="2000">
                <a:solidFill>
                  <a:srgbClr val="10283A"/>
                </a:solidFill>
              </a:defRPr>
            </a:lvl2pPr>
            <a:lvl3pPr marL="1371600" lvl="2" indent="-228600" algn="l">
              <a:lnSpc>
                <a:spcPct val="108000"/>
              </a:lnSpc>
              <a:spcBef>
                <a:spcPts val="500"/>
              </a:spcBef>
              <a:spcAft>
                <a:spcPts val="0"/>
              </a:spcAft>
              <a:buSzPts val="2000"/>
              <a:buNone/>
              <a:defRPr sz="2000">
                <a:solidFill>
                  <a:srgbClr val="10283A"/>
                </a:solidFill>
              </a:defRPr>
            </a:lvl3pPr>
            <a:lvl4pPr marL="1828800" lvl="3" indent="-228600" algn="l">
              <a:lnSpc>
                <a:spcPct val="108000"/>
              </a:lnSpc>
              <a:spcBef>
                <a:spcPts val="500"/>
              </a:spcBef>
              <a:spcAft>
                <a:spcPts val="0"/>
              </a:spcAft>
              <a:buSzPts val="2000"/>
              <a:buNone/>
              <a:defRPr sz="2000">
                <a:solidFill>
                  <a:srgbClr val="10283A"/>
                </a:solidFill>
              </a:defRPr>
            </a:lvl4pPr>
            <a:lvl5pPr marL="2286000" lvl="4" indent="-228600" algn="l">
              <a:lnSpc>
                <a:spcPct val="108000"/>
              </a:lnSpc>
              <a:spcBef>
                <a:spcPts val="500"/>
              </a:spcBef>
              <a:spcAft>
                <a:spcPts val="0"/>
              </a:spcAft>
              <a:buSzPts val="2000"/>
              <a:buNone/>
              <a:defRPr sz="2000">
                <a:solidFill>
                  <a:srgbClr val="10283A"/>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8" name="Google Shape;188;p24"/>
          <p:cNvSpPr txBox="1">
            <a:spLocks noGrp="1"/>
          </p:cNvSpPr>
          <p:nvPr>
            <p:ph type="body" idx="3"/>
          </p:nvPr>
        </p:nvSpPr>
        <p:spPr>
          <a:xfrm>
            <a:off x="8175008" y="2055812"/>
            <a:ext cx="2689727" cy="620511"/>
          </a:xfrm>
          <a:prstGeom prst="rect">
            <a:avLst/>
          </a:prstGeom>
          <a:no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2800"/>
              <a:buNone/>
              <a:defRPr sz="2800" b="1">
                <a:solidFill>
                  <a:srgbClr val="10283A"/>
                </a:solidFill>
              </a:defRPr>
            </a:lvl1pPr>
            <a:lvl2pPr marL="914400" lvl="1" indent="-228600" algn="l">
              <a:lnSpc>
                <a:spcPct val="108000"/>
              </a:lnSpc>
              <a:spcBef>
                <a:spcPts val="500"/>
              </a:spcBef>
              <a:spcAft>
                <a:spcPts val="0"/>
              </a:spcAft>
              <a:buSzPts val="2000"/>
              <a:buNone/>
              <a:defRPr sz="2000">
                <a:solidFill>
                  <a:srgbClr val="FF0000"/>
                </a:solidFill>
              </a:defRPr>
            </a:lvl2pPr>
            <a:lvl3pPr marL="1371600" lvl="2" indent="-228600" algn="l">
              <a:lnSpc>
                <a:spcPct val="108000"/>
              </a:lnSpc>
              <a:spcBef>
                <a:spcPts val="500"/>
              </a:spcBef>
              <a:spcAft>
                <a:spcPts val="0"/>
              </a:spcAft>
              <a:buSzPts val="2000"/>
              <a:buNone/>
              <a:defRPr sz="2000">
                <a:solidFill>
                  <a:srgbClr val="FF0000"/>
                </a:solidFill>
              </a:defRPr>
            </a:lvl3pPr>
            <a:lvl4pPr marL="1828800" lvl="3" indent="-228600" algn="l">
              <a:lnSpc>
                <a:spcPct val="108000"/>
              </a:lnSpc>
              <a:spcBef>
                <a:spcPts val="500"/>
              </a:spcBef>
              <a:spcAft>
                <a:spcPts val="0"/>
              </a:spcAft>
              <a:buSzPts val="2000"/>
              <a:buNone/>
              <a:defRPr sz="2000">
                <a:solidFill>
                  <a:srgbClr val="FF0000"/>
                </a:solidFill>
              </a:defRPr>
            </a:lvl4pPr>
            <a:lvl5pPr marL="2286000" lvl="4" indent="-228600" algn="l">
              <a:lnSpc>
                <a:spcPct val="108000"/>
              </a:lnSpc>
              <a:spcBef>
                <a:spcPts val="500"/>
              </a:spcBef>
              <a:spcAft>
                <a:spcPts val="0"/>
              </a:spcAft>
              <a:buSzPts val="2000"/>
              <a:buNone/>
              <a:defRPr sz="2000">
                <a:solidFill>
                  <a:srgbClr val="FF000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9" name="Google Shape;189;p24"/>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0" name="Google Shape;190;p24"/>
          <p:cNvSpPr txBox="1">
            <a:spLocks noGrp="1"/>
          </p:cNvSpPr>
          <p:nvPr>
            <p:ph type="body" idx="5"/>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1" name="Google Shape;191;p24"/>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Activity_text+image">
  <p:cSld name="Activity_text+image">
    <p:spTree>
      <p:nvGrpSpPr>
        <p:cNvPr id="1" name="Shape 192"/>
        <p:cNvGrpSpPr/>
        <p:nvPr/>
      </p:nvGrpSpPr>
      <p:grpSpPr>
        <a:xfrm>
          <a:off x="0" y="0"/>
          <a:ext cx="0" cy="0"/>
          <a:chOff x="0" y="0"/>
          <a:chExt cx="0" cy="0"/>
        </a:xfrm>
      </p:grpSpPr>
      <p:sp>
        <p:nvSpPr>
          <p:cNvPr id="193" name="Google Shape;193;p25"/>
          <p:cNvSpPr txBox="1">
            <a:spLocks noGrp="1"/>
          </p:cNvSpPr>
          <p:nvPr>
            <p:ph type="body" idx="1"/>
          </p:nvPr>
        </p:nvSpPr>
        <p:spPr>
          <a:xfrm>
            <a:off x="839788" y="1872343"/>
            <a:ext cx="3932238" cy="3988707"/>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4" name="Google Shape;194;p25"/>
          <p:cNvSpPr txBox="1">
            <a:spLocks noGrp="1"/>
          </p:cNvSpPr>
          <p:nvPr>
            <p:ph type="title"/>
          </p:nvPr>
        </p:nvSpPr>
        <p:spPr>
          <a:xfrm>
            <a:off x="839788" y="457200"/>
            <a:ext cx="3932237" cy="125548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262626"/>
              </a:buClr>
              <a:buSzPts val="3600"/>
              <a:buFont typeface="Arial"/>
              <a:buNone/>
              <a:defRPr sz="3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5" name="Google Shape;195;p25"/>
          <p:cNvSpPr>
            <a:spLocks noGrp="1"/>
          </p:cNvSpPr>
          <p:nvPr>
            <p:ph type="pic" idx="2"/>
          </p:nvPr>
        </p:nvSpPr>
        <p:spPr>
          <a:xfrm>
            <a:off x="5183188" y="1284514"/>
            <a:ext cx="5762398" cy="4576536"/>
          </a:xfrm>
          <a:prstGeom prst="rect">
            <a:avLst/>
          </a:prstGeom>
          <a:noFill/>
          <a:ln>
            <a:noFill/>
          </a:ln>
        </p:spPr>
      </p:sp>
      <p:sp>
        <p:nvSpPr>
          <p:cNvPr id="196" name="Google Shape;196;p25"/>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7" name="Google Shape;197;p25"/>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8" name="Google Shape;198;p25"/>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Activity_two box">
  <p:cSld name="Activity_two box">
    <p:spTree>
      <p:nvGrpSpPr>
        <p:cNvPr id="1" name="Shape 199"/>
        <p:cNvGrpSpPr/>
        <p:nvPr/>
      </p:nvGrpSpPr>
      <p:grpSpPr>
        <a:xfrm>
          <a:off x="0" y="0"/>
          <a:ext cx="0" cy="0"/>
          <a:chOff x="0" y="0"/>
          <a:chExt cx="0" cy="0"/>
        </a:xfrm>
      </p:grpSpPr>
      <p:sp>
        <p:nvSpPr>
          <p:cNvPr id="200" name="Google Shape;200;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1" name="Google Shape;201;p26"/>
          <p:cNvSpPr txBox="1">
            <a:spLocks noGrp="1"/>
          </p:cNvSpPr>
          <p:nvPr>
            <p:ph type="body" idx="1"/>
          </p:nvPr>
        </p:nvSpPr>
        <p:spPr>
          <a:xfrm>
            <a:off x="838200" y="1978025"/>
            <a:ext cx="5196840" cy="4351338"/>
          </a:xfrm>
          <a:prstGeom prst="rect">
            <a:avLst/>
          </a:prstGeom>
          <a:noFill/>
          <a:ln w="28575" cap="flat" cmpd="sng">
            <a:solidFill>
              <a:srgbClr val="EBDDF4"/>
            </a:solidFill>
            <a:prstDash val="solid"/>
            <a:round/>
            <a:headEnd type="none" w="sm" len="sm"/>
            <a:tailEnd type="none" w="sm" len="sm"/>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2" name="Google Shape;202;p26"/>
          <p:cNvSpPr txBox="1">
            <a:spLocks noGrp="1"/>
          </p:cNvSpPr>
          <p:nvPr>
            <p:ph type="body" idx="2"/>
          </p:nvPr>
        </p:nvSpPr>
        <p:spPr>
          <a:xfrm>
            <a:off x="6168046" y="1978025"/>
            <a:ext cx="5196840" cy="4351338"/>
          </a:xfrm>
          <a:prstGeom prst="rect">
            <a:avLst/>
          </a:prstGeom>
          <a:noFill/>
          <a:ln w="28575" cap="flat" cmpd="sng">
            <a:solidFill>
              <a:srgbClr val="EBDDF4"/>
            </a:solidFill>
            <a:prstDash val="solid"/>
            <a:round/>
            <a:headEnd type="none" w="sm" len="sm"/>
            <a:tailEnd type="none" w="sm" len="sm"/>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3" name="Google Shape;203;p26"/>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4" name="Google Shape;204;p26"/>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5" name="Google Shape;205;p26"/>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Consolidation">
  <p:cSld name="Consolidation">
    <p:spTree>
      <p:nvGrpSpPr>
        <p:cNvPr id="1" name="Shape 206"/>
        <p:cNvGrpSpPr/>
        <p:nvPr/>
      </p:nvGrpSpPr>
      <p:grpSpPr>
        <a:xfrm>
          <a:off x="0" y="0"/>
          <a:ext cx="0" cy="0"/>
          <a:chOff x="0" y="0"/>
          <a:chExt cx="0" cy="0"/>
        </a:xfrm>
      </p:grpSpPr>
      <p:sp>
        <p:nvSpPr>
          <p:cNvPr id="207" name="Google Shape;207;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8" name="Google Shape;208;p27"/>
          <p:cNvSpPr txBox="1">
            <a:spLocks noGrp="1"/>
          </p:cNvSpPr>
          <p:nvPr>
            <p:ph type="body" idx="1"/>
          </p:nvPr>
        </p:nvSpPr>
        <p:spPr>
          <a:xfrm>
            <a:off x="838199" y="1825625"/>
            <a:ext cx="10515599"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9" name="Google Shape;209;p27"/>
          <p:cNvSpPr>
            <a:spLocks noGrp="1"/>
          </p:cNvSpPr>
          <p:nvPr>
            <p:ph type="body" idx="2"/>
          </p:nvPr>
        </p:nvSpPr>
        <p:spPr>
          <a:xfrm>
            <a:off x="9973929" y="162686"/>
            <a:ext cx="2078545" cy="365125"/>
          </a:xfrm>
          <a:prstGeom prst="flowChartAlternateProcess">
            <a:avLst/>
          </a:prstGeom>
          <a:solidFill>
            <a:srgbClr val="8E53E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0" name="Google Shape;210;p27"/>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1" name="Google Shape;211;p27"/>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Intro_2">
  <p:cSld name="Intro_2">
    <p:spTree>
      <p:nvGrpSpPr>
        <p:cNvPr id="1" name="Shape 30"/>
        <p:cNvGrpSpPr/>
        <p:nvPr/>
      </p:nvGrpSpPr>
      <p:grpSpPr>
        <a:xfrm>
          <a:off x="0" y="0"/>
          <a:ext cx="0" cy="0"/>
          <a:chOff x="0" y="0"/>
          <a:chExt cx="0" cy="0"/>
        </a:xfrm>
      </p:grpSpPr>
      <p:sp>
        <p:nvSpPr>
          <p:cNvPr id="31" name="Google Shape;31;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4"/>
          <p:cNvSpPr txBox="1">
            <a:spLocks noGrp="1"/>
          </p:cNvSpPr>
          <p:nvPr>
            <p:ph type="body" idx="1"/>
          </p:nvPr>
        </p:nvSpPr>
        <p:spPr>
          <a:xfrm>
            <a:off x="838200" y="1825625"/>
            <a:ext cx="10515600" cy="4351338"/>
          </a:xfrm>
          <a:prstGeom prst="rect">
            <a:avLst/>
          </a:prstGeom>
          <a:solidFill>
            <a:srgbClr val="EBDDF4"/>
          </a:solidFill>
          <a:ln>
            <a:noFill/>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4"/>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4" name="Google Shape;34;p4"/>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5" name="Google Shape;35;p4"/>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Activity_text+image">
  <p:cSld name="Activity_text+image">
    <p:spTree>
      <p:nvGrpSpPr>
        <p:cNvPr id="1" name="Shape 36"/>
        <p:cNvGrpSpPr/>
        <p:nvPr/>
      </p:nvGrpSpPr>
      <p:grpSpPr>
        <a:xfrm>
          <a:off x="0" y="0"/>
          <a:ext cx="0" cy="0"/>
          <a:chOff x="0" y="0"/>
          <a:chExt cx="0" cy="0"/>
        </a:xfrm>
      </p:grpSpPr>
      <p:sp>
        <p:nvSpPr>
          <p:cNvPr id="37" name="Google Shape;37;p5"/>
          <p:cNvSpPr txBox="1">
            <a:spLocks noGrp="1"/>
          </p:cNvSpPr>
          <p:nvPr>
            <p:ph type="body" idx="1"/>
          </p:nvPr>
        </p:nvSpPr>
        <p:spPr>
          <a:xfrm>
            <a:off x="839788" y="1872343"/>
            <a:ext cx="3932238" cy="3988707"/>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5"/>
          <p:cNvSpPr txBox="1">
            <a:spLocks noGrp="1"/>
          </p:cNvSpPr>
          <p:nvPr>
            <p:ph type="title"/>
          </p:nvPr>
        </p:nvSpPr>
        <p:spPr>
          <a:xfrm>
            <a:off x="839788" y="457200"/>
            <a:ext cx="3932237" cy="125548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262626"/>
              </a:buClr>
              <a:buSzPts val="3600"/>
              <a:buFont typeface="Arial"/>
              <a:buNone/>
              <a:defRPr sz="3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a:spLocks noGrp="1"/>
          </p:cNvSpPr>
          <p:nvPr>
            <p:ph type="pic" idx="2"/>
          </p:nvPr>
        </p:nvSpPr>
        <p:spPr>
          <a:xfrm>
            <a:off x="5183188" y="1284514"/>
            <a:ext cx="5762398" cy="4576536"/>
          </a:xfrm>
          <a:prstGeom prst="rect">
            <a:avLst/>
          </a:prstGeom>
          <a:noFill/>
          <a:ln>
            <a:noFill/>
          </a:ln>
        </p:spPr>
      </p:sp>
      <p:sp>
        <p:nvSpPr>
          <p:cNvPr id="40" name="Google Shape;40;p5"/>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5"/>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5"/>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Activity_text+box">
  <p:cSld name="Activity_text+box">
    <p:spTree>
      <p:nvGrpSpPr>
        <p:cNvPr id="1" name="Shape 43"/>
        <p:cNvGrpSpPr/>
        <p:nvPr/>
      </p:nvGrpSpPr>
      <p:grpSpPr>
        <a:xfrm>
          <a:off x="0" y="0"/>
          <a:ext cx="0" cy="0"/>
          <a:chOff x="0" y="0"/>
          <a:chExt cx="0" cy="0"/>
        </a:xfrm>
      </p:grpSpPr>
      <p:sp>
        <p:nvSpPr>
          <p:cNvPr id="44" name="Google Shape;44;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6"/>
          <p:cNvSpPr txBox="1">
            <a:spLocks noGrp="1"/>
          </p:cNvSpPr>
          <p:nvPr>
            <p:ph type="body" idx="1"/>
          </p:nvPr>
        </p:nvSpPr>
        <p:spPr>
          <a:xfrm>
            <a:off x="838200" y="1825625"/>
            <a:ext cx="7083829" cy="4351338"/>
          </a:xfrm>
          <a:prstGeom prst="rect">
            <a:avLst/>
          </a:prstGeom>
          <a:solidFill>
            <a:schemeClr val="lt1"/>
          </a:solidFill>
          <a:ln>
            <a:noFill/>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6"/>
          <p:cNvSpPr txBox="1">
            <a:spLocks noGrp="1"/>
          </p:cNvSpPr>
          <p:nvPr>
            <p:ph type="body" idx="2"/>
          </p:nvPr>
        </p:nvSpPr>
        <p:spPr>
          <a:xfrm>
            <a:off x="8179724" y="1825625"/>
            <a:ext cx="3174076" cy="4351338"/>
          </a:xfrm>
          <a:prstGeom prst="rect">
            <a:avLst/>
          </a:prstGeom>
          <a:solidFill>
            <a:srgbClr val="EBDDF4"/>
          </a:solidFill>
          <a:ln w="19050" cap="sq" cmpd="sng">
            <a:solidFill>
              <a:srgbClr val="432673"/>
            </a:solidFill>
            <a:prstDash val="solid"/>
            <a:round/>
            <a:headEnd type="none" w="sm" len="sm"/>
            <a:tailEnd type="none" w="sm" len="sm"/>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6"/>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6"/>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9" name="Google Shape;49;p6"/>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Intro_3">
  <p:cSld name="Intro_3">
    <p:spTree>
      <p:nvGrpSpPr>
        <p:cNvPr id="1" name="Shape 50"/>
        <p:cNvGrpSpPr/>
        <p:nvPr/>
      </p:nvGrpSpPr>
      <p:grpSpPr>
        <a:xfrm>
          <a:off x="0" y="0"/>
          <a:ext cx="0" cy="0"/>
          <a:chOff x="0" y="0"/>
          <a:chExt cx="0" cy="0"/>
        </a:xfrm>
      </p:grpSpPr>
      <p:sp>
        <p:nvSpPr>
          <p:cNvPr id="51" name="Google Shape;51;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7"/>
          <p:cNvSpPr txBox="1">
            <a:spLocks noGrp="1"/>
          </p:cNvSpPr>
          <p:nvPr>
            <p:ph type="body" idx="1"/>
          </p:nvPr>
        </p:nvSpPr>
        <p:spPr>
          <a:xfrm>
            <a:off x="838199" y="1825625"/>
            <a:ext cx="5921829" cy="4351338"/>
          </a:xfrm>
          <a:prstGeom prst="rect">
            <a:avLst/>
          </a:prstGeom>
          <a:solidFill>
            <a:srgbClr val="EBDDF4"/>
          </a:solidFill>
          <a:ln>
            <a:noFill/>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7"/>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7"/>
          <p:cNvSpPr>
            <a:spLocks noGrp="1"/>
          </p:cNvSpPr>
          <p:nvPr>
            <p:ph type="pic" idx="3"/>
          </p:nvPr>
        </p:nvSpPr>
        <p:spPr>
          <a:xfrm>
            <a:off x="6989083" y="1825625"/>
            <a:ext cx="4364717" cy="4351338"/>
          </a:xfrm>
          <a:prstGeom prst="rect">
            <a:avLst/>
          </a:prstGeom>
          <a:noFill/>
          <a:ln>
            <a:noFill/>
          </a:ln>
        </p:spPr>
      </p:sp>
      <p:sp>
        <p:nvSpPr>
          <p:cNvPr id="55" name="Google Shape;55;p7"/>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6" name="Google Shape;56;p7"/>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Intro_4">
  <p:cSld name="Intro_4">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8"/>
          <p:cNvSpPr txBox="1">
            <a:spLocks noGrp="1"/>
          </p:cNvSpPr>
          <p:nvPr>
            <p:ph type="body" idx="1"/>
          </p:nvPr>
        </p:nvSpPr>
        <p:spPr>
          <a:xfrm>
            <a:off x="838200" y="1825625"/>
            <a:ext cx="10515600" cy="4351338"/>
          </a:xfrm>
          <a:prstGeom prst="rect">
            <a:avLst/>
          </a:prstGeom>
          <a:noFill/>
          <a:ln w="28575" cap="flat" cmpd="sng">
            <a:solidFill>
              <a:srgbClr val="EBDDF4"/>
            </a:solidFill>
            <a:prstDash val="solid"/>
            <a:round/>
            <a:headEnd type="none" w="sm" len="sm"/>
            <a:tailEnd type="none" w="sm" len="sm"/>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8"/>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1" name="Google Shape;61;p8"/>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 name="Google Shape;62;p8"/>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Activity_video">
  <p:cSld name="Activity_video">
    <p:spTree>
      <p:nvGrpSpPr>
        <p:cNvPr id="1" name="Shape 63"/>
        <p:cNvGrpSpPr/>
        <p:nvPr/>
      </p:nvGrpSpPr>
      <p:grpSpPr>
        <a:xfrm>
          <a:off x="0" y="0"/>
          <a:ext cx="0" cy="0"/>
          <a:chOff x="0" y="0"/>
          <a:chExt cx="0" cy="0"/>
        </a:xfrm>
      </p:grpSpPr>
      <p:sp>
        <p:nvSpPr>
          <p:cNvPr id="64" name="Google Shape;64;p9"/>
          <p:cNvSpPr>
            <a:spLocks noGrp="1"/>
          </p:cNvSpPr>
          <p:nvPr>
            <p:ph type="body" idx="1"/>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5" name="Google Shape;65;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9"/>
          <p:cNvSpPr>
            <a:spLocks noGrp="1"/>
          </p:cNvSpPr>
          <p:nvPr>
            <p:ph type="media" idx="2"/>
          </p:nvPr>
        </p:nvSpPr>
        <p:spPr>
          <a:xfrm>
            <a:off x="1345277" y="1825625"/>
            <a:ext cx="2863468"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7" name="Google Shape;67;p9"/>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9"/>
          <p:cNvSpPr>
            <a:spLocks noGrp="1"/>
          </p:cNvSpPr>
          <p:nvPr>
            <p:ph type="media" idx="4"/>
          </p:nvPr>
        </p:nvSpPr>
        <p:spPr>
          <a:xfrm>
            <a:off x="4913252" y="1825625"/>
            <a:ext cx="2868020"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9" name="Google Shape;69;p9"/>
          <p:cNvSpPr>
            <a:spLocks noGrp="1"/>
          </p:cNvSpPr>
          <p:nvPr>
            <p:ph type="media" idx="5"/>
          </p:nvPr>
        </p:nvSpPr>
        <p:spPr>
          <a:xfrm>
            <a:off x="8485779" y="1825625"/>
            <a:ext cx="2868020"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0" name="Google Shape;70;p9"/>
          <p:cNvSpPr>
            <a:spLocks noGrp="1"/>
          </p:cNvSpPr>
          <p:nvPr>
            <p:ph type="media" idx="6"/>
          </p:nvPr>
        </p:nvSpPr>
        <p:spPr>
          <a:xfrm>
            <a:off x="3128522" y="4046026"/>
            <a:ext cx="2869506"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1" name="Google Shape;71;p9"/>
          <p:cNvSpPr>
            <a:spLocks noGrp="1"/>
          </p:cNvSpPr>
          <p:nvPr>
            <p:ph type="media" idx="7"/>
          </p:nvPr>
        </p:nvSpPr>
        <p:spPr>
          <a:xfrm>
            <a:off x="6701049" y="4046026"/>
            <a:ext cx="2869506"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2" name="Google Shape;72;p9"/>
          <p:cNvSpPr/>
          <p:nvPr/>
        </p:nvSpPr>
        <p:spPr>
          <a:xfrm>
            <a:off x="838200" y="1825625"/>
            <a:ext cx="507077" cy="507077"/>
          </a:xfrm>
          <a:prstGeom prst="ellipse">
            <a:avLst/>
          </a:prstGeom>
          <a:solidFill>
            <a:srgbClr val="43267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chemeClr val="lt1"/>
                </a:solidFill>
                <a:latin typeface="Arial"/>
                <a:ea typeface="Arial"/>
                <a:cs typeface="Arial"/>
                <a:sym typeface="Arial"/>
              </a:rPr>
              <a:t>1</a:t>
            </a:r>
            <a:endParaRPr sz="1400" b="0" i="0" u="none" strike="noStrike" cap="none">
              <a:solidFill>
                <a:srgbClr val="000000"/>
              </a:solidFill>
              <a:latin typeface="Arial"/>
              <a:ea typeface="Arial"/>
              <a:cs typeface="Arial"/>
              <a:sym typeface="Arial"/>
            </a:endParaRPr>
          </a:p>
        </p:txBody>
      </p:sp>
      <p:sp>
        <p:nvSpPr>
          <p:cNvPr id="73" name="Google Shape;73;p9"/>
          <p:cNvSpPr/>
          <p:nvPr/>
        </p:nvSpPr>
        <p:spPr>
          <a:xfrm>
            <a:off x="4406175" y="1825625"/>
            <a:ext cx="507077" cy="507077"/>
          </a:xfrm>
          <a:prstGeom prst="ellipse">
            <a:avLst/>
          </a:prstGeom>
          <a:solidFill>
            <a:srgbClr val="43267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chemeClr val="lt1"/>
                </a:solidFill>
                <a:latin typeface="Arial"/>
                <a:ea typeface="Arial"/>
                <a:cs typeface="Arial"/>
                <a:sym typeface="Arial"/>
              </a:rPr>
              <a:t>2</a:t>
            </a:r>
            <a:endParaRPr sz="1400" b="0" i="0" u="none" strike="noStrike" cap="none">
              <a:solidFill>
                <a:srgbClr val="000000"/>
              </a:solidFill>
              <a:latin typeface="Arial"/>
              <a:ea typeface="Arial"/>
              <a:cs typeface="Arial"/>
              <a:sym typeface="Arial"/>
            </a:endParaRPr>
          </a:p>
        </p:txBody>
      </p:sp>
      <p:sp>
        <p:nvSpPr>
          <p:cNvPr id="74" name="Google Shape;74;p9"/>
          <p:cNvSpPr/>
          <p:nvPr/>
        </p:nvSpPr>
        <p:spPr>
          <a:xfrm>
            <a:off x="7983254" y="1825625"/>
            <a:ext cx="507077" cy="507077"/>
          </a:xfrm>
          <a:prstGeom prst="ellipse">
            <a:avLst/>
          </a:prstGeom>
          <a:solidFill>
            <a:srgbClr val="43267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chemeClr val="lt1"/>
                </a:solidFill>
                <a:latin typeface="Arial"/>
                <a:ea typeface="Arial"/>
                <a:cs typeface="Arial"/>
                <a:sym typeface="Arial"/>
              </a:rPr>
              <a:t>3</a:t>
            </a:r>
            <a:endParaRPr sz="1400" b="0" i="0" u="none" strike="noStrike" cap="none">
              <a:solidFill>
                <a:srgbClr val="000000"/>
              </a:solidFill>
              <a:latin typeface="Arial"/>
              <a:ea typeface="Arial"/>
              <a:cs typeface="Arial"/>
              <a:sym typeface="Arial"/>
            </a:endParaRPr>
          </a:p>
        </p:txBody>
      </p:sp>
      <p:sp>
        <p:nvSpPr>
          <p:cNvPr id="75" name="Google Shape;75;p9"/>
          <p:cNvSpPr/>
          <p:nvPr/>
        </p:nvSpPr>
        <p:spPr>
          <a:xfrm>
            <a:off x="2621445" y="4046026"/>
            <a:ext cx="507077" cy="507077"/>
          </a:xfrm>
          <a:prstGeom prst="ellipse">
            <a:avLst/>
          </a:prstGeom>
          <a:solidFill>
            <a:srgbClr val="43267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chemeClr val="lt1"/>
                </a:solidFill>
                <a:latin typeface="Arial"/>
                <a:ea typeface="Arial"/>
                <a:cs typeface="Arial"/>
                <a:sym typeface="Arial"/>
              </a:rPr>
              <a:t>4</a:t>
            </a:r>
            <a:endParaRPr sz="1400" b="0" i="0" u="none" strike="noStrike" cap="none">
              <a:solidFill>
                <a:srgbClr val="000000"/>
              </a:solidFill>
              <a:latin typeface="Arial"/>
              <a:ea typeface="Arial"/>
              <a:cs typeface="Arial"/>
              <a:sym typeface="Arial"/>
            </a:endParaRPr>
          </a:p>
        </p:txBody>
      </p:sp>
      <p:sp>
        <p:nvSpPr>
          <p:cNvPr id="76" name="Google Shape;76;p9"/>
          <p:cNvSpPr/>
          <p:nvPr/>
        </p:nvSpPr>
        <p:spPr>
          <a:xfrm>
            <a:off x="6193974" y="4046026"/>
            <a:ext cx="507077" cy="507077"/>
          </a:xfrm>
          <a:prstGeom prst="ellipse">
            <a:avLst/>
          </a:prstGeom>
          <a:solidFill>
            <a:srgbClr val="43267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chemeClr val="lt1"/>
                </a:solidFill>
                <a:latin typeface="Arial"/>
                <a:ea typeface="Arial"/>
                <a:cs typeface="Arial"/>
                <a:sym typeface="Arial"/>
              </a:rPr>
              <a:t>5</a:t>
            </a:r>
            <a:endParaRPr sz="1400" b="0" i="0" u="none" strike="noStrike" cap="none">
              <a:solidFill>
                <a:srgbClr val="000000"/>
              </a:solidFill>
              <a:latin typeface="Arial"/>
              <a:ea typeface="Arial"/>
              <a:cs typeface="Arial"/>
              <a:sym typeface="Arial"/>
            </a:endParaRPr>
          </a:p>
        </p:txBody>
      </p:sp>
      <p:sp>
        <p:nvSpPr>
          <p:cNvPr id="77" name="Google Shape;77;p9"/>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Activity_questions">
  <p:cSld name="Activity_questions">
    <p:spTree>
      <p:nvGrpSpPr>
        <p:cNvPr id="1" name="Shape 78"/>
        <p:cNvGrpSpPr/>
        <p:nvPr/>
      </p:nvGrpSpPr>
      <p:grpSpPr>
        <a:xfrm>
          <a:off x="0" y="0"/>
          <a:ext cx="0" cy="0"/>
          <a:chOff x="0" y="0"/>
          <a:chExt cx="0" cy="0"/>
        </a:xfrm>
      </p:grpSpPr>
      <p:pic>
        <p:nvPicPr>
          <p:cNvPr id="79" name="Google Shape;79;p10" descr="A purple and black file folder&#10;&#10;Description automatically generated"/>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556311" y="1610866"/>
            <a:ext cx="4635689" cy="5247133"/>
          </a:xfrm>
          <a:prstGeom prst="rect">
            <a:avLst/>
          </a:prstGeom>
          <a:noFill/>
          <a:ln>
            <a:noFill/>
          </a:ln>
        </p:spPr>
      </p:pic>
      <p:sp>
        <p:nvSpPr>
          <p:cNvPr id="80" name="Google Shape;80;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p10"/>
          <p:cNvSpPr txBox="1">
            <a:spLocks noGrp="1"/>
          </p:cNvSpPr>
          <p:nvPr>
            <p:ph type="body" idx="1"/>
          </p:nvPr>
        </p:nvSpPr>
        <p:spPr>
          <a:xfrm>
            <a:off x="838199" y="1825625"/>
            <a:ext cx="6400801"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2" name="Google Shape;82;p10"/>
          <p:cNvSpPr>
            <a:spLocks noGrp="1"/>
          </p:cNvSpPr>
          <p:nvPr>
            <p:ph type="body" idx="2"/>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3" name="Google Shape;83;p10"/>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4" name="Google Shape;84;p10"/>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June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262626"/>
              </a:buClr>
              <a:buSzPts val="4000"/>
              <a:buFont typeface="Arial"/>
              <a:buNone/>
              <a:defRPr sz="4000" b="0" i="0" u="none" strike="noStrike" cap="none">
                <a:solidFill>
                  <a:srgbClr val="262626"/>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L="914400" marR="0" lvl="1" indent="-355600"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L="1371600" marR="0" lvl="2" indent="-342900"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L="1828800" marR="0" lvl="3" indent="-330200"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L="2286000" marR="0" lvl="4" indent="-330200"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7"/>
        <p:cNvGrpSpPr/>
        <p:nvPr/>
      </p:nvGrpSpPr>
      <p:grpSpPr>
        <a:xfrm>
          <a:off x="0" y="0"/>
          <a:ext cx="0" cy="0"/>
          <a:chOff x="0" y="0"/>
          <a:chExt cx="0" cy="0"/>
        </a:xfrm>
      </p:grpSpPr>
      <p:sp>
        <p:nvSpPr>
          <p:cNvPr id="108" name="Google Shape;108;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262626"/>
              </a:buClr>
              <a:buSzPts val="4000"/>
              <a:buFont typeface="Arial"/>
              <a:buNone/>
              <a:defRPr sz="4000" b="0" i="0" u="none" strike="noStrike" cap="none">
                <a:solidFill>
                  <a:srgbClr val="262626"/>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09" name="Google Shape;109;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L="914400" marR="0" lvl="1" indent="-355600"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L="1371600" marR="0" lvl="2" indent="-342900"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L="1828800" marR="0" lvl="3" indent="-330200"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L="2286000" marR="0" lvl="4" indent="-330200"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9.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3.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bbnseBDur6M" TargetMode="External"/><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bbnseBDur6M" TargetMode="External"/><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28"/>
          <p:cNvSpPr txBox="1">
            <a:spLocks noGrp="1"/>
          </p:cNvSpPr>
          <p:nvPr>
            <p:ph type="ctrTitle"/>
          </p:nvPr>
        </p:nvSpPr>
        <p:spPr>
          <a:xfrm>
            <a:off x="1524000" y="3835106"/>
            <a:ext cx="9144000" cy="875845"/>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SzPts val="5200"/>
              <a:buNone/>
            </a:pPr>
            <a:r>
              <a:rPr lang="en-GB"/>
              <a:t>Construction</a:t>
            </a:r>
            <a:endParaRPr/>
          </a:p>
        </p:txBody>
      </p:sp>
      <p:sp>
        <p:nvSpPr>
          <p:cNvPr id="218" name="Google Shape;218;p28"/>
          <p:cNvSpPr txBox="1">
            <a:spLocks noGrp="1"/>
          </p:cNvSpPr>
          <p:nvPr>
            <p:ph type="subTitle" idx="1"/>
          </p:nvPr>
        </p:nvSpPr>
        <p:spPr>
          <a:xfrm>
            <a:off x="1524000" y="4903189"/>
            <a:ext cx="9144000" cy="583211"/>
          </a:xfrm>
          <a:prstGeom prst="rect">
            <a:avLst/>
          </a:prstGeom>
          <a:noFill/>
          <a:ln>
            <a:noFill/>
          </a:ln>
        </p:spPr>
        <p:txBody>
          <a:bodyPr spcFirstLastPara="1" wrap="square" lIns="91425" tIns="45700" rIns="91425" bIns="45700" anchor="t" anchorCtr="0">
            <a:noAutofit/>
          </a:bodyPr>
          <a:lstStyle/>
          <a:p>
            <a:pPr marL="457200" lvl="0" indent="-381000" algn="ctr" rtl="0">
              <a:lnSpc>
                <a:spcPct val="108000"/>
              </a:lnSpc>
              <a:spcBef>
                <a:spcPts val="1000"/>
              </a:spcBef>
              <a:spcAft>
                <a:spcPts val="0"/>
              </a:spcAft>
              <a:buSzPts val="2800"/>
              <a:buNone/>
            </a:pPr>
            <a:r>
              <a:rPr lang="en-GB"/>
              <a:t>Topic: Law and contracts in construction</a:t>
            </a:r>
            <a:endParaRPr/>
          </a:p>
        </p:txBody>
      </p:sp>
      <p:sp>
        <p:nvSpPr>
          <p:cNvPr id="219" name="Google Shape;219;p28"/>
          <p:cNvSpPr txBox="1">
            <a:spLocks noGrp="1"/>
          </p:cNvSpPr>
          <p:nvPr>
            <p:ph type="body" idx="2"/>
          </p:nvPr>
        </p:nvSpPr>
        <p:spPr>
          <a:xfrm>
            <a:off x="6096000" y="2813936"/>
            <a:ext cx="5623668" cy="534189"/>
          </a:xfrm>
          <a:prstGeom prst="rect">
            <a:avLst/>
          </a:prstGeom>
          <a:noFill/>
          <a:ln>
            <a:noFill/>
          </a:ln>
        </p:spPr>
        <p:txBody>
          <a:bodyPr spcFirstLastPara="1" wrap="square" lIns="91425" tIns="45700" rIns="91425" bIns="45700" anchor="t" anchorCtr="0">
            <a:noAutofit/>
          </a:bodyPr>
          <a:lstStyle/>
          <a:p>
            <a:pPr marL="457200" lvl="0" indent="-228600" algn="r" rtl="0">
              <a:lnSpc>
                <a:spcPct val="108000"/>
              </a:lnSpc>
              <a:spcBef>
                <a:spcPts val="1000"/>
              </a:spcBef>
              <a:spcAft>
                <a:spcPts val="0"/>
              </a:spcAft>
              <a:buSzPts val="2000"/>
              <a:buNone/>
            </a:pPr>
            <a:r>
              <a:rPr lang="en-GB"/>
              <a:t>Route: Construction</a:t>
            </a:r>
            <a:endParaRPr/>
          </a:p>
        </p:txBody>
      </p:sp>
      <p:sp>
        <p:nvSpPr>
          <p:cNvPr id="220" name="Google Shape;220;p28"/>
          <p:cNvSpPr txBox="1">
            <a:spLocks noGrp="1"/>
          </p:cNvSpPr>
          <p:nvPr>
            <p:ph type="body" idx="3"/>
          </p:nvPr>
        </p:nvSpPr>
        <p:spPr>
          <a:xfrm>
            <a:off x="1524000" y="5625863"/>
            <a:ext cx="9144000" cy="458004"/>
          </a:xfrm>
          <a:prstGeom prst="rect">
            <a:avLst/>
          </a:prstGeom>
          <a:noFill/>
          <a:ln>
            <a:noFill/>
          </a:ln>
        </p:spPr>
        <p:txBody>
          <a:bodyPr spcFirstLastPara="1" wrap="square" lIns="91425" tIns="45700" rIns="91425" bIns="45700" anchor="t" anchorCtr="0">
            <a:noAutofit/>
          </a:bodyPr>
          <a:lstStyle/>
          <a:p>
            <a:pPr marL="457200" lvl="0" indent="-228600" algn="ctr" rtl="0">
              <a:lnSpc>
                <a:spcPct val="108000"/>
              </a:lnSpc>
              <a:spcBef>
                <a:spcPts val="1000"/>
              </a:spcBef>
              <a:spcAft>
                <a:spcPts val="0"/>
              </a:spcAft>
              <a:buSzPts val="2400"/>
              <a:buNone/>
            </a:pPr>
            <a:r>
              <a:rPr lang="en-GB"/>
              <a:t>Lesson 1: Is it mine? How to legally own land</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p37"/>
          <p:cNvSpPr txBox="1">
            <a:spLocks noGrp="1"/>
          </p:cNvSpPr>
          <p:nvPr>
            <p:ph type="title"/>
          </p:nvPr>
        </p:nvSpPr>
        <p:spPr>
          <a:xfrm>
            <a:off x="839787" y="368300"/>
            <a:ext cx="10286809" cy="134461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Case study 1 – Answers</a:t>
            </a:r>
            <a:endParaRPr/>
          </a:p>
        </p:txBody>
      </p:sp>
      <p:sp>
        <p:nvSpPr>
          <p:cNvPr id="297" name="Google Shape;297;p37"/>
          <p:cNvSpPr>
            <a:spLocks noGrp="1"/>
          </p:cNvSpPr>
          <p:nvPr>
            <p:ph type="media" idx="2"/>
          </p:nvPr>
        </p:nvSpPr>
        <p:spPr>
          <a:xfrm>
            <a:off x="838200" y="1750290"/>
            <a:ext cx="11214274" cy="4357687"/>
          </a:xfrm>
          <a:prstGeom prst="rect">
            <a:avLst/>
          </a:prstGeom>
          <a:noFill/>
          <a:ln>
            <a:noFill/>
          </a:ln>
        </p:spPr>
        <p:txBody>
          <a:bodyPr spcFirstLastPara="1" wrap="square" lIns="91425" tIns="45700" rIns="91425" bIns="45700" anchor="t" anchorCtr="0">
            <a:noAutofit/>
          </a:bodyPr>
          <a:lstStyle/>
          <a:p>
            <a:pPr marL="447675" marR="0" lvl="0" indent="-447675" algn="l" rtl="0">
              <a:lnSpc>
                <a:spcPct val="100000"/>
              </a:lnSpc>
              <a:spcBef>
                <a:spcPts val="1000"/>
              </a:spcBef>
              <a:spcAft>
                <a:spcPts val="0"/>
              </a:spcAft>
              <a:buClr>
                <a:srgbClr val="432673"/>
              </a:buClr>
              <a:buSzPts val="2574"/>
              <a:buFont typeface="Calibri"/>
              <a:buAutoNum type="arabicPeriod"/>
            </a:pPr>
            <a:r>
              <a:rPr lang="en-GB" sz="2200" b="0" i="0" u="none" strike="noStrike" cap="none">
                <a:solidFill>
                  <a:srgbClr val="262626"/>
                </a:solidFill>
                <a:latin typeface="Arial"/>
                <a:ea typeface="Arial"/>
                <a:cs typeface="Arial"/>
                <a:sym typeface="Arial"/>
              </a:rPr>
              <a:t>Sarah’s share automatically passes to Theo, the surviving joint tenant, due to the right of survivorship.</a:t>
            </a:r>
            <a:endParaRPr sz="2200" b="0" i="0" u="none" strike="noStrike" cap="none">
              <a:solidFill>
                <a:srgbClr val="262626"/>
              </a:solidFill>
              <a:latin typeface="Arial"/>
              <a:ea typeface="Arial"/>
              <a:cs typeface="Arial"/>
              <a:sym typeface="Arial"/>
            </a:endParaRPr>
          </a:p>
          <a:p>
            <a:pPr marL="447675" marR="0" lvl="0" indent="-447675" algn="l" rtl="0">
              <a:lnSpc>
                <a:spcPct val="100000"/>
              </a:lnSpc>
              <a:spcBef>
                <a:spcPts val="1000"/>
              </a:spcBef>
              <a:spcAft>
                <a:spcPts val="0"/>
              </a:spcAft>
              <a:buClr>
                <a:srgbClr val="432673"/>
              </a:buClr>
              <a:buSzPts val="2574"/>
              <a:buFont typeface="Calibri"/>
              <a:buAutoNum type="arabicPeriod"/>
            </a:pPr>
            <a:r>
              <a:rPr lang="en-GB" sz="2200" b="0" i="0" u="none" strike="noStrike" cap="none">
                <a:solidFill>
                  <a:srgbClr val="262626"/>
                </a:solidFill>
                <a:latin typeface="Arial"/>
                <a:ea typeface="Arial"/>
                <a:cs typeface="Arial"/>
                <a:sym typeface="Arial"/>
              </a:rPr>
              <a:t>No, the property does not need to go through probate for Theo to gain full ownership.</a:t>
            </a:r>
            <a:endParaRPr sz="2200" b="0" i="0" u="none" strike="noStrike" cap="none">
              <a:solidFill>
                <a:srgbClr val="262626"/>
              </a:solidFill>
              <a:latin typeface="Arial"/>
              <a:ea typeface="Arial"/>
              <a:cs typeface="Arial"/>
              <a:sym typeface="Arial"/>
            </a:endParaRPr>
          </a:p>
          <a:p>
            <a:pPr marL="447675" marR="0" lvl="0" indent="-447675" algn="l" rtl="0">
              <a:lnSpc>
                <a:spcPct val="100000"/>
              </a:lnSpc>
              <a:spcBef>
                <a:spcPts val="1000"/>
              </a:spcBef>
              <a:spcAft>
                <a:spcPts val="0"/>
              </a:spcAft>
              <a:buClr>
                <a:srgbClr val="432673"/>
              </a:buClr>
              <a:buSzPts val="2574"/>
              <a:buFont typeface="Calibri"/>
              <a:buAutoNum type="arabicPeriod"/>
            </a:pPr>
            <a:r>
              <a:rPr lang="en-GB" sz="2200" b="0" i="0" u="none" strike="noStrike" cap="none">
                <a:solidFill>
                  <a:srgbClr val="262626"/>
                </a:solidFill>
                <a:latin typeface="Arial"/>
                <a:ea typeface="Arial"/>
                <a:cs typeface="Arial"/>
                <a:sym typeface="Arial"/>
              </a:rPr>
              <a:t>Theo has full ownership of the property, including the right to use, sell or transfer it.</a:t>
            </a:r>
            <a:endParaRPr sz="2200" b="0" i="0" u="none" strike="noStrike" cap="none">
              <a:solidFill>
                <a:srgbClr val="262626"/>
              </a:solidFill>
              <a:latin typeface="Arial"/>
              <a:ea typeface="Arial"/>
              <a:cs typeface="Arial"/>
              <a:sym typeface="Arial"/>
            </a:endParaRPr>
          </a:p>
          <a:p>
            <a:pPr marL="447675" marR="0" lvl="0" indent="-447675" algn="l" rtl="0">
              <a:lnSpc>
                <a:spcPct val="100000"/>
              </a:lnSpc>
              <a:spcBef>
                <a:spcPts val="1000"/>
              </a:spcBef>
              <a:spcAft>
                <a:spcPts val="0"/>
              </a:spcAft>
              <a:buClr>
                <a:srgbClr val="432673"/>
              </a:buClr>
              <a:buSzPts val="2574"/>
              <a:buFont typeface="Calibri"/>
              <a:buAutoNum type="arabicPeriod"/>
            </a:pPr>
            <a:r>
              <a:rPr lang="en-GB" sz="2200" b="0" i="0" u="none" strike="noStrike" cap="none">
                <a:solidFill>
                  <a:srgbClr val="262626"/>
                </a:solidFill>
                <a:latin typeface="Arial"/>
                <a:ea typeface="Arial"/>
                <a:cs typeface="Arial"/>
                <a:sym typeface="Arial"/>
              </a:rPr>
              <a:t>Theo can sell the entire property since he now owns it fully.</a:t>
            </a:r>
            <a:endParaRPr sz="2200" b="0" i="0" u="none" strike="noStrike" cap="none">
              <a:solidFill>
                <a:srgbClr val="262626"/>
              </a:solidFill>
              <a:latin typeface="Arial"/>
              <a:ea typeface="Arial"/>
              <a:cs typeface="Arial"/>
              <a:sym typeface="Arial"/>
            </a:endParaRPr>
          </a:p>
          <a:p>
            <a:pPr marL="447675" marR="0" lvl="0" indent="-447675" algn="l" rtl="0">
              <a:lnSpc>
                <a:spcPct val="100000"/>
              </a:lnSpc>
              <a:spcBef>
                <a:spcPts val="1000"/>
              </a:spcBef>
              <a:spcAft>
                <a:spcPts val="0"/>
              </a:spcAft>
              <a:buClr>
                <a:srgbClr val="432673"/>
              </a:buClr>
              <a:buSzPts val="2574"/>
              <a:buFont typeface="Calibri"/>
              <a:buAutoNum type="arabicPeriod"/>
            </a:pPr>
            <a:r>
              <a:rPr lang="en-GB" sz="2200" b="0" i="0" u="none" strike="noStrike" cap="none">
                <a:solidFill>
                  <a:srgbClr val="262626"/>
                </a:solidFill>
                <a:latin typeface="Arial"/>
                <a:ea typeface="Arial"/>
                <a:cs typeface="Arial"/>
                <a:sym typeface="Arial"/>
              </a:rPr>
              <a:t>They might have chosen joint tenancy because they wanted the property to automatically transfer to the surviving owner without going through probate.</a:t>
            </a:r>
            <a:endParaRPr sz="2200" b="0" i="0" u="none" strike="noStrike" cap="none">
              <a:solidFill>
                <a:srgbClr val="262626"/>
              </a:solidFill>
              <a:latin typeface="Arial"/>
              <a:ea typeface="Arial"/>
              <a:cs typeface="Arial"/>
              <a:sym typeface="Arial"/>
            </a:endParaRPr>
          </a:p>
          <a:p>
            <a:pPr marL="447675" marR="0" lvl="0" indent="-447675" algn="l" rtl="0">
              <a:lnSpc>
                <a:spcPct val="100000"/>
              </a:lnSpc>
              <a:spcBef>
                <a:spcPts val="1000"/>
              </a:spcBef>
              <a:spcAft>
                <a:spcPts val="0"/>
              </a:spcAft>
              <a:buClr>
                <a:srgbClr val="432673"/>
              </a:buClr>
              <a:buSzPts val="2574"/>
              <a:buFont typeface="Calibri"/>
              <a:buAutoNum type="arabicPeriod"/>
            </a:pPr>
            <a:r>
              <a:rPr lang="en-GB" sz="2200" b="0" i="0" u="none" strike="noStrike" cap="none">
                <a:solidFill>
                  <a:srgbClr val="262626"/>
                </a:solidFill>
                <a:latin typeface="Arial"/>
                <a:ea typeface="Arial"/>
                <a:cs typeface="Arial"/>
                <a:sym typeface="Arial"/>
              </a:rPr>
              <a:t>The right of survivorship benefits Theo by allowing him to immediately and automatically gain full ownership of the property without legal delays or costs associated with probate. </a:t>
            </a:r>
            <a:endParaRPr sz="2200" b="0" i="0" u="none" strike="noStrike" cap="none">
              <a:solidFill>
                <a:srgbClr val="262626"/>
              </a:solidFill>
              <a:latin typeface="Arial"/>
              <a:ea typeface="Arial"/>
              <a:cs typeface="Arial"/>
              <a:sym typeface="Arial"/>
            </a:endParaRPr>
          </a:p>
          <a:p>
            <a:pPr marL="457200" marR="0" lvl="0" indent="-316230" algn="l" rtl="0">
              <a:lnSpc>
                <a:spcPct val="88000"/>
              </a:lnSpc>
              <a:spcBef>
                <a:spcPts val="1000"/>
              </a:spcBef>
              <a:spcAft>
                <a:spcPts val="0"/>
              </a:spcAft>
              <a:buClr>
                <a:srgbClr val="534C29"/>
              </a:buClr>
              <a:buSzPts val="2220"/>
              <a:buFont typeface="Arial"/>
              <a:buNone/>
            </a:pPr>
            <a:endParaRPr sz="2200" b="0" i="0" u="none" strike="noStrike" cap="none">
              <a:solidFill>
                <a:srgbClr val="262626"/>
              </a:solidFill>
              <a:latin typeface="Arial"/>
              <a:ea typeface="Arial"/>
              <a:cs typeface="Arial"/>
              <a:sym typeface="Arial"/>
            </a:endParaRPr>
          </a:p>
          <a:p>
            <a:pPr marL="457200" marR="0" lvl="0" indent="-316230" algn="l" rtl="0">
              <a:lnSpc>
                <a:spcPct val="88000"/>
              </a:lnSpc>
              <a:spcBef>
                <a:spcPts val="1000"/>
              </a:spcBef>
              <a:spcAft>
                <a:spcPts val="0"/>
              </a:spcAft>
              <a:buClr>
                <a:srgbClr val="534C29"/>
              </a:buClr>
              <a:buSzPts val="2220"/>
              <a:buFont typeface="Arial"/>
              <a:buNone/>
            </a:pPr>
            <a:endParaRPr sz="2200" b="0" i="0" u="none" strike="noStrike" cap="none">
              <a:solidFill>
                <a:srgbClr val="262626"/>
              </a:solidFill>
              <a:latin typeface="Arial"/>
              <a:ea typeface="Arial"/>
              <a:cs typeface="Arial"/>
              <a:sym typeface="Arial"/>
            </a:endParaRPr>
          </a:p>
          <a:p>
            <a:pPr marL="457200" marR="0" lvl="0" indent="-273050" algn="l" rtl="0">
              <a:lnSpc>
                <a:spcPct val="88000"/>
              </a:lnSpc>
              <a:spcBef>
                <a:spcPts val="1000"/>
              </a:spcBef>
              <a:spcAft>
                <a:spcPts val="0"/>
              </a:spcAft>
              <a:buClr>
                <a:srgbClr val="432673"/>
              </a:buClr>
              <a:buSzPts val="2900"/>
              <a:buFont typeface="Calibri"/>
              <a:buNone/>
            </a:pPr>
            <a:endParaRPr sz="2200" b="0" i="0" u="none" strike="noStrike" cap="none">
              <a:solidFill>
                <a:srgbClr val="262626"/>
              </a:solidFill>
              <a:latin typeface="Arial"/>
              <a:ea typeface="Arial"/>
              <a:cs typeface="Arial"/>
              <a:sym typeface="Arial"/>
            </a:endParaRPr>
          </a:p>
        </p:txBody>
      </p:sp>
      <p:sp>
        <p:nvSpPr>
          <p:cNvPr id="298" name="Google Shape;298;p37"/>
          <p:cNvSpPr>
            <a:spLocks noGrp="1"/>
          </p:cNvSpPr>
          <p:nvPr>
            <p:ph type="body" idx="1"/>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solidFill>
                  <a:schemeClr val="lt1"/>
                </a:solidFill>
                <a:latin typeface="Arial Narrow"/>
                <a:ea typeface="Arial Narrow"/>
                <a:cs typeface="Arial Narrow"/>
                <a:sym typeface="Arial Narrow"/>
              </a:rPr>
              <a:t>Activity</a:t>
            </a:r>
            <a:r>
              <a:rPr lang="en-GB"/>
              <a:t> 3</a:t>
            </a:r>
            <a:endParaRPr/>
          </a:p>
        </p:txBody>
      </p:sp>
      <p:sp>
        <p:nvSpPr>
          <p:cNvPr id="299" name="Google Shape;299;p37"/>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1000"/>
              </a:spcBef>
              <a:spcAft>
                <a:spcPts val="0"/>
              </a:spcAft>
              <a:buSzPts val="2400"/>
              <a:buNone/>
            </a:pPr>
            <a:r>
              <a:rPr lang="en-GB"/>
              <a:t>Lesson 1: Is it mine? How to legally own land</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9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9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9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9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Google Shape;304;p38"/>
          <p:cNvSpPr txBox="1">
            <a:spLocks noGrp="1"/>
          </p:cNvSpPr>
          <p:nvPr>
            <p:ph type="title"/>
          </p:nvPr>
        </p:nvSpPr>
        <p:spPr>
          <a:xfrm>
            <a:off x="838199" y="368300"/>
            <a:ext cx="10277512" cy="134461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Case study 2 – Answers</a:t>
            </a:r>
            <a:endParaRPr/>
          </a:p>
        </p:txBody>
      </p:sp>
      <p:sp>
        <p:nvSpPr>
          <p:cNvPr id="305" name="Google Shape;305;p38"/>
          <p:cNvSpPr>
            <a:spLocks noGrp="1"/>
          </p:cNvSpPr>
          <p:nvPr>
            <p:ph type="media" idx="2"/>
          </p:nvPr>
        </p:nvSpPr>
        <p:spPr>
          <a:xfrm>
            <a:off x="838199" y="1808163"/>
            <a:ext cx="10515600" cy="4357687"/>
          </a:xfrm>
          <a:prstGeom prst="rect">
            <a:avLst/>
          </a:prstGeom>
          <a:noFill/>
          <a:ln>
            <a:noFill/>
          </a:ln>
        </p:spPr>
        <p:txBody>
          <a:bodyPr spcFirstLastPara="1" wrap="square" lIns="91425" tIns="45700" rIns="91425" bIns="45700" anchor="t" anchorCtr="0">
            <a:noAutofit/>
          </a:bodyPr>
          <a:lstStyle/>
          <a:p>
            <a:pPr marL="457200" marR="0" lvl="0" indent="-457200" algn="l" rtl="0">
              <a:lnSpc>
                <a:spcPct val="108000"/>
              </a:lnSpc>
              <a:spcBef>
                <a:spcPts val="0"/>
              </a:spcBef>
              <a:spcAft>
                <a:spcPts val="0"/>
              </a:spcAft>
              <a:buClr>
                <a:srgbClr val="432673"/>
              </a:buClr>
              <a:buSzPts val="2691"/>
              <a:buFont typeface="Calibri"/>
              <a:buAutoNum type="arabicPeriod"/>
            </a:pPr>
            <a:r>
              <a:rPr lang="en-GB" sz="2400" b="0" i="0" u="none" strike="noStrike" cap="none" dirty="0">
                <a:solidFill>
                  <a:srgbClr val="262626"/>
                </a:solidFill>
                <a:latin typeface="Arial"/>
                <a:ea typeface="Arial"/>
                <a:cs typeface="Arial"/>
                <a:sym typeface="Arial"/>
              </a:rPr>
              <a:t>Aiko can sell her share without Kenji’s and Mei’s consent because tenants in common have independent ownership rights.</a:t>
            </a:r>
            <a:endParaRPr lang="en-US" sz="2400" b="0" i="0" u="none" strike="noStrike" cap="none" dirty="0">
              <a:solidFill>
                <a:srgbClr val="262626"/>
              </a:solidFill>
              <a:latin typeface="Arial"/>
              <a:ea typeface="Arial"/>
              <a:cs typeface="Arial"/>
              <a:sym typeface="Arial"/>
            </a:endParaRPr>
          </a:p>
          <a:p>
            <a:pPr marL="457200" marR="0" lvl="0" indent="-457200" algn="l" rtl="0">
              <a:lnSpc>
                <a:spcPct val="108000"/>
              </a:lnSpc>
              <a:spcBef>
                <a:spcPts val="1000"/>
              </a:spcBef>
              <a:spcAft>
                <a:spcPts val="0"/>
              </a:spcAft>
              <a:buClr>
                <a:srgbClr val="432673"/>
              </a:buClr>
              <a:buSzPts val="2691"/>
              <a:buFont typeface="Calibri"/>
              <a:buAutoNum type="arabicPeriod"/>
            </a:pPr>
            <a:r>
              <a:rPr lang="en-US" sz="2400" b="0" i="0" u="none" strike="noStrike" cap="none" dirty="0">
                <a:solidFill>
                  <a:srgbClr val="262626"/>
                </a:solidFill>
                <a:latin typeface="Arial"/>
                <a:ea typeface="Arial"/>
                <a:cs typeface="Arial"/>
                <a:sym typeface="Arial"/>
              </a:rPr>
              <a:t>If Aiko dies before selling her share, her share will go to her heirs or as directed by her will, not automatically to Kenji and Mei.</a:t>
            </a:r>
          </a:p>
          <a:p>
            <a:pPr marL="457200" marR="0" lvl="0" indent="-457200" algn="l" rtl="0">
              <a:lnSpc>
                <a:spcPct val="108000"/>
              </a:lnSpc>
              <a:spcBef>
                <a:spcPts val="1000"/>
              </a:spcBef>
              <a:spcAft>
                <a:spcPts val="0"/>
              </a:spcAft>
              <a:buClr>
                <a:srgbClr val="432673"/>
              </a:buClr>
              <a:buSzPts val="2691"/>
              <a:buFont typeface="Calibri"/>
              <a:buAutoNum type="arabicPeriod"/>
            </a:pPr>
            <a:r>
              <a:rPr lang="en-GB" sz="2400" b="0" i="0" u="none" strike="noStrike" cap="none" dirty="0">
                <a:solidFill>
                  <a:srgbClr val="262626"/>
                </a:solidFill>
                <a:latin typeface="Arial"/>
                <a:ea typeface="Arial"/>
                <a:cs typeface="Arial"/>
                <a:sym typeface="Arial"/>
              </a:rPr>
              <a:t>Decisions about management and income distribution are typically made in proportion to ownership of shares, meaning Aiko would have more influence and receive more income than Kenji and Mei.</a:t>
            </a:r>
            <a:endParaRPr sz="2400" b="0" i="0" u="none" strike="noStrike" cap="none" dirty="0">
              <a:solidFill>
                <a:srgbClr val="262626"/>
              </a:solidFill>
              <a:latin typeface="Arial"/>
              <a:ea typeface="Arial"/>
              <a:cs typeface="Arial"/>
              <a:sym typeface="Arial"/>
            </a:endParaRPr>
          </a:p>
          <a:p>
            <a:pPr marL="457200" marR="0" lvl="0" indent="-273050" algn="l" rtl="0">
              <a:lnSpc>
                <a:spcPct val="98000"/>
              </a:lnSpc>
              <a:spcBef>
                <a:spcPts val="1000"/>
              </a:spcBef>
              <a:spcAft>
                <a:spcPts val="0"/>
              </a:spcAft>
              <a:buClr>
                <a:srgbClr val="534C29"/>
              </a:buClr>
              <a:buSzPts val="2900"/>
              <a:buFont typeface="Calibri"/>
              <a:buNone/>
            </a:pPr>
            <a:endParaRPr sz="2300" b="0" i="0" u="none" strike="noStrike" cap="none" dirty="0">
              <a:solidFill>
                <a:srgbClr val="262626"/>
              </a:solidFill>
              <a:latin typeface="Arial"/>
              <a:ea typeface="Arial"/>
              <a:cs typeface="Arial"/>
              <a:sym typeface="Arial"/>
            </a:endParaRPr>
          </a:p>
          <a:p>
            <a:pPr marL="457200" marR="0" lvl="0" indent="-304800" algn="l" rtl="0">
              <a:lnSpc>
                <a:spcPct val="98000"/>
              </a:lnSpc>
              <a:spcBef>
                <a:spcPts val="1000"/>
              </a:spcBef>
              <a:spcAft>
                <a:spcPts val="0"/>
              </a:spcAft>
              <a:buClr>
                <a:srgbClr val="534C29"/>
              </a:buClr>
              <a:buSzPts val="2400"/>
              <a:buFont typeface="Arial"/>
              <a:buNone/>
            </a:pPr>
            <a:endParaRPr sz="2300" b="0" i="0" u="none" strike="noStrike" cap="none" dirty="0">
              <a:solidFill>
                <a:srgbClr val="262626"/>
              </a:solidFill>
              <a:latin typeface="Arial"/>
              <a:ea typeface="Arial"/>
              <a:cs typeface="Arial"/>
              <a:sym typeface="Arial"/>
            </a:endParaRPr>
          </a:p>
          <a:p>
            <a:pPr marL="457200" marR="0" lvl="0" indent="-304800" algn="l" rtl="0">
              <a:lnSpc>
                <a:spcPct val="98000"/>
              </a:lnSpc>
              <a:spcBef>
                <a:spcPts val="1000"/>
              </a:spcBef>
              <a:spcAft>
                <a:spcPts val="0"/>
              </a:spcAft>
              <a:buClr>
                <a:srgbClr val="534C29"/>
              </a:buClr>
              <a:buSzPts val="2400"/>
              <a:buFont typeface="Arial"/>
              <a:buNone/>
            </a:pPr>
            <a:endParaRPr sz="2300" b="0" i="0" u="none" strike="noStrike" cap="none" dirty="0">
              <a:solidFill>
                <a:srgbClr val="262626"/>
              </a:solidFill>
              <a:latin typeface="Arial"/>
              <a:ea typeface="Arial"/>
              <a:cs typeface="Arial"/>
              <a:sym typeface="Arial"/>
            </a:endParaRPr>
          </a:p>
        </p:txBody>
      </p:sp>
      <p:sp>
        <p:nvSpPr>
          <p:cNvPr id="306" name="Google Shape;306;p38"/>
          <p:cNvSpPr>
            <a:spLocks noGrp="1"/>
          </p:cNvSpPr>
          <p:nvPr>
            <p:ph type="body" idx="1"/>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solidFill>
                  <a:schemeClr val="lt1"/>
                </a:solidFill>
                <a:latin typeface="Arial Narrow"/>
                <a:ea typeface="Arial Narrow"/>
                <a:cs typeface="Arial Narrow"/>
                <a:sym typeface="Arial Narrow"/>
              </a:rPr>
              <a:t>Activity</a:t>
            </a:r>
            <a:r>
              <a:rPr lang="en-GB"/>
              <a:t> 3</a:t>
            </a:r>
            <a:endParaRPr/>
          </a:p>
        </p:txBody>
      </p:sp>
      <p:sp>
        <p:nvSpPr>
          <p:cNvPr id="307" name="Google Shape;307;p38"/>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1000"/>
              </a:spcBef>
              <a:spcAft>
                <a:spcPts val="0"/>
              </a:spcAft>
              <a:buSzPts val="2400"/>
              <a:buNone/>
            </a:pPr>
            <a:r>
              <a:rPr lang="en-GB"/>
              <a:t>Lesson 1: Is it mine? How to legally own land</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p39"/>
          <p:cNvSpPr txBox="1">
            <a:spLocks noGrp="1"/>
          </p:cNvSpPr>
          <p:nvPr>
            <p:ph type="title"/>
          </p:nvPr>
        </p:nvSpPr>
        <p:spPr>
          <a:xfrm>
            <a:off x="838199" y="368300"/>
            <a:ext cx="10288398" cy="134461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Case study 2 – Answers</a:t>
            </a:r>
            <a:endParaRPr/>
          </a:p>
        </p:txBody>
      </p:sp>
      <p:sp>
        <p:nvSpPr>
          <p:cNvPr id="313" name="Google Shape;313;p39"/>
          <p:cNvSpPr>
            <a:spLocks noGrp="1"/>
          </p:cNvSpPr>
          <p:nvPr>
            <p:ph type="media" idx="2"/>
          </p:nvPr>
        </p:nvSpPr>
        <p:spPr>
          <a:xfrm>
            <a:off x="838199" y="1808163"/>
            <a:ext cx="10550525" cy="4357687"/>
          </a:xfrm>
          <a:prstGeom prst="rect">
            <a:avLst/>
          </a:prstGeom>
          <a:noFill/>
          <a:ln>
            <a:noFill/>
          </a:ln>
        </p:spPr>
        <p:txBody>
          <a:bodyPr spcFirstLastPara="1" wrap="square" lIns="91425" tIns="45700" rIns="91425" bIns="45700" anchor="t" anchorCtr="0">
            <a:noAutofit/>
          </a:bodyPr>
          <a:lstStyle/>
          <a:p>
            <a:pPr marL="514350" marR="0" lvl="0" indent="-514350" algn="l" rtl="0">
              <a:lnSpc>
                <a:spcPct val="108000"/>
              </a:lnSpc>
              <a:spcBef>
                <a:spcPts val="1000"/>
              </a:spcBef>
              <a:spcAft>
                <a:spcPts val="0"/>
              </a:spcAft>
              <a:buClr>
                <a:srgbClr val="432673"/>
              </a:buClr>
              <a:buSzPts val="2800"/>
              <a:buFont typeface="Calibri"/>
              <a:buAutoNum type="arabicPeriod" startAt="4"/>
            </a:pPr>
            <a:r>
              <a:rPr lang="en-GB" sz="2400" b="0" i="0" u="none" strike="noStrike" cap="none">
                <a:solidFill>
                  <a:srgbClr val="262626"/>
                </a:solidFill>
                <a:latin typeface="Arial"/>
                <a:ea typeface="Arial"/>
                <a:cs typeface="Arial"/>
                <a:sym typeface="Arial"/>
              </a:rPr>
              <a:t>Kenji and Mei continue to own their shares, and the new person would become a tenant in common with them, owning Aiko’s former 50%.</a:t>
            </a:r>
            <a:endParaRPr sz="2400" b="0" i="0" u="none" strike="noStrike" cap="none">
              <a:solidFill>
                <a:srgbClr val="262626"/>
              </a:solidFill>
              <a:latin typeface="Arial"/>
              <a:ea typeface="Arial"/>
              <a:cs typeface="Arial"/>
              <a:sym typeface="Arial"/>
            </a:endParaRPr>
          </a:p>
          <a:p>
            <a:pPr marL="514350" marR="0" lvl="0" indent="-514350" algn="l" rtl="0">
              <a:lnSpc>
                <a:spcPct val="108000"/>
              </a:lnSpc>
              <a:spcBef>
                <a:spcPts val="1000"/>
              </a:spcBef>
              <a:spcAft>
                <a:spcPts val="0"/>
              </a:spcAft>
              <a:buClr>
                <a:srgbClr val="432673"/>
              </a:buClr>
              <a:buSzPts val="2800"/>
              <a:buFont typeface="Calibri"/>
              <a:buAutoNum type="arabicPeriod" startAt="4"/>
            </a:pPr>
            <a:r>
              <a:rPr lang="en-GB" sz="2400" b="0" i="0" u="none" strike="noStrike" cap="none">
                <a:solidFill>
                  <a:srgbClr val="262626"/>
                </a:solidFill>
                <a:latin typeface="Arial"/>
                <a:ea typeface="Arial"/>
                <a:cs typeface="Arial"/>
                <a:sym typeface="Arial"/>
              </a:rPr>
              <a:t>They might have chosen tenants in common to reflect their unequal contributions and to retain the ability to independently manage their shares.</a:t>
            </a:r>
            <a:endParaRPr sz="2400" b="0" i="0" u="none" strike="noStrike" cap="none">
              <a:solidFill>
                <a:srgbClr val="262626"/>
              </a:solidFill>
              <a:latin typeface="Arial"/>
              <a:ea typeface="Arial"/>
              <a:cs typeface="Arial"/>
              <a:sym typeface="Arial"/>
            </a:endParaRPr>
          </a:p>
          <a:p>
            <a:pPr marL="514350" marR="0" lvl="0" indent="-514350" algn="l" rtl="0">
              <a:lnSpc>
                <a:spcPct val="108000"/>
              </a:lnSpc>
              <a:spcBef>
                <a:spcPts val="1000"/>
              </a:spcBef>
              <a:spcAft>
                <a:spcPts val="0"/>
              </a:spcAft>
              <a:buClr>
                <a:srgbClr val="432673"/>
              </a:buClr>
              <a:buSzPts val="2800"/>
              <a:buFont typeface="Calibri"/>
              <a:buAutoNum type="arabicPeriod" startAt="4"/>
            </a:pPr>
            <a:r>
              <a:rPr lang="en-GB" sz="2400" b="0" i="0" u="none" strike="noStrike" cap="none">
                <a:solidFill>
                  <a:srgbClr val="262626"/>
                </a:solidFill>
                <a:latin typeface="Arial"/>
                <a:ea typeface="Arial"/>
                <a:cs typeface="Arial"/>
                <a:sym typeface="Arial"/>
              </a:rPr>
              <a:t>Owning unequal shares means each person’s responsibilities and benefits, like decision-making power and income distribution, are proportional to their ownership percentage. Aiko, with 50%, has more responsibilities and benefits compared to Kenji and Mei. </a:t>
            </a:r>
            <a:endParaRPr sz="2400" b="0" i="0" u="none" strike="noStrike" cap="none">
              <a:solidFill>
                <a:srgbClr val="262626"/>
              </a:solidFill>
              <a:latin typeface="Arial"/>
              <a:ea typeface="Arial"/>
              <a:cs typeface="Arial"/>
              <a:sym typeface="Arial"/>
            </a:endParaRPr>
          </a:p>
          <a:p>
            <a:pPr marL="514350" marR="0" lvl="0" indent="-357822" algn="l" rtl="0">
              <a:lnSpc>
                <a:spcPct val="88000"/>
              </a:lnSpc>
              <a:spcBef>
                <a:spcPts val="1000"/>
              </a:spcBef>
              <a:spcAft>
                <a:spcPts val="0"/>
              </a:spcAft>
              <a:buClr>
                <a:srgbClr val="534C29"/>
              </a:buClr>
              <a:buSzPts val="2465"/>
              <a:buFont typeface="Calibri"/>
              <a:buNone/>
            </a:pPr>
            <a:endParaRPr sz="2400" b="0" i="0" u="none" strike="noStrike" cap="none">
              <a:solidFill>
                <a:srgbClr val="262626"/>
              </a:solidFill>
              <a:latin typeface="Arial"/>
              <a:ea typeface="Arial"/>
              <a:cs typeface="Arial"/>
              <a:sym typeface="Arial"/>
            </a:endParaRPr>
          </a:p>
          <a:p>
            <a:pPr marL="0" marR="0" lvl="0" indent="0" algn="l" rtl="0">
              <a:lnSpc>
                <a:spcPct val="88000"/>
              </a:lnSpc>
              <a:spcBef>
                <a:spcPts val="1000"/>
              </a:spcBef>
              <a:spcAft>
                <a:spcPts val="0"/>
              </a:spcAft>
              <a:buClr>
                <a:srgbClr val="534C29"/>
              </a:buClr>
              <a:buSzPts val="2040"/>
              <a:buFont typeface="Arial"/>
              <a:buNone/>
            </a:pPr>
            <a:endParaRPr sz="2400" b="0" i="0" u="none" strike="noStrike" cap="none">
              <a:solidFill>
                <a:srgbClr val="262626"/>
              </a:solidFill>
              <a:latin typeface="Arial"/>
              <a:ea typeface="Arial"/>
              <a:cs typeface="Arial"/>
              <a:sym typeface="Arial"/>
            </a:endParaRPr>
          </a:p>
          <a:p>
            <a:pPr marL="457200" marR="0" lvl="0" indent="-327660" algn="l" rtl="0">
              <a:lnSpc>
                <a:spcPct val="88000"/>
              </a:lnSpc>
              <a:spcBef>
                <a:spcPts val="1000"/>
              </a:spcBef>
              <a:spcAft>
                <a:spcPts val="0"/>
              </a:spcAft>
              <a:buClr>
                <a:srgbClr val="534C29"/>
              </a:buClr>
              <a:buSzPts val="2040"/>
              <a:buFont typeface="Arial"/>
              <a:buNone/>
            </a:pPr>
            <a:endParaRPr sz="2400" b="0" i="0" u="none" strike="noStrike" cap="none">
              <a:solidFill>
                <a:srgbClr val="262626"/>
              </a:solidFill>
              <a:latin typeface="Arial"/>
              <a:ea typeface="Arial"/>
              <a:cs typeface="Arial"/>
              <a:sym typeface="Arial"/>
            </a:endParaRPr>
          </a:p>
        </p:txBody>
      </p:sp>
      <p:sp>
        <p:nvSpPr>
          <p:cNvPr id="314" name="Google Shape;314;p39"/>
          <p:cNvSpPr>
            <a:spLocks noGrp="1"/>
          </p:cNvSpPr>
          <p:nvPr>
            <p:ph type="body" idx="1"/>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solidFill>
                  <a:schemeClr val="lt1"/>
                </a:solidFill>
                <a:latin typeface="Arial Narrow"/>
                <a:ea typeface="Arial Narrow"/>
                <a:cs typeface="Arial Narrow"/>
                <a:sym typeface="Arial Narrow"/>
              </a:rPr>
              <a:t>Activity</a:t>
            </a:r>
            <a:r>
              <a:rPr lang="en-GB"/>
              <a:t> 3</a:t>
            </a:r>
            <a:endParaRPr/>
          </a:p>
        </p:txBody>
      </p:sp>
      <p:sp>
        <p:nvSpPr>
          <p:cNvPr id="315" name="Google Shape;315;p39"/>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1000"/>
              </a:spcBef>
              <a:spcAft>
                <a:spcPts val="0"/>
              </a:spcAft>
              <a:buSzPts val="2400"/>
              <a:buNone/>
            </a:pPr>
            <a:r>
              <a:rPr lang="en-GB"/>
              <a:t>Lesson 1: Is it mine? How to legally own land</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sp>
        <p:nvSpPr>
          <p:cNvPr id="320" name="Google Shape;320;p40"/>
          <p:cNvSpPr txBox="1">
            <a:spLocks noGrp="1"/>
          </p:cNvSpPr>
          <p:nvPr>
            <p:ph type="title"/>
          </p:nvPr>
        </p:nvSpPr>
        <p:spPr>
          <a:xfrm>
            <a:off x="838200" y="368301"/>
            <a:ext cx="10310168" cy="134982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Case study 3 – Answers</a:t>
            </a:r>
            <a:endParaRPr/>
          </a:p>
        </p:txBody>
      </p:sp>
      <p:sp>
        <p:nvSpPr>
          <p:cNvPr id="321" name="Google Shape;321;p40"/>
          <p:cNvSpPr>
            <a:spLocks noGrp="1"/>
          </p:cNvSpPr>
          <p:nvPr>
            <p:ph type="media" idx="2"/>
          </p:nvPr>
        </p:nvSpPr>
        <p:spPr>
          <a:xfrm>
            <a:off x="838200" y="1718129"/>
            <a:ext cx="10120952" cy="4447721"/>
          </a:xfrm>
          <a:prstGeom prst="rect">
            <a:avLst/>
          </a:prstGeom>
          <a:noFill/>
          <a:ln>
            <a:noFill/>
          </a:ln>
        </p:spPr>
        <p:txBody>
          <a:bodyPr spcFirstLastPara="1" wrap="square" lIns="91425" tIns="45700" rIns="91425" bIns="45700" anchor="t" anchorCtr="0">
            <a:noAutofit/>
          </a:bodyPr>
          <a:lstStyle/>
          <a:p>
            <a:pPr marL="457200" marR="0" lvl="0" indent="-457200" algn="l" rtl="0">
              <a:lnSpc>
                <a:spcPct val="108000"/>
              </a:lnSpc>
              <a:spcBef>
                <a:spcPts val="0"/>
              </a:spcBef>
              <a:spcAft>
                <a:spcPts val="0"/>
              </a:spcAft>
              <a:buClr>
                <a:srgbClr val="432673"/>
              </a:buClr>
              <a:buSzPts val="2691"/>
              <a:buFont typeface="Calibri"/>
              <a:buAutoNum type="arabicPeriod"/>
            </a:pPr>
            <a:r>
              <a:rPr lang="en-GB" sz="2400" b="0" i="0" u="none" strike="noStrike" cap="none">
                <a:solidFill>
                  <a:srgbClr val="262626"/>
                </a:solidFill>
                <a:latin typeface="Arial"/>
                <a:ea typeface="Arial"/>
                <a:cs typeface="Arial"/>
                <a:sym typeface="Arial"/>
              </a:rPr>
              <a:t>Tenants in common is the best option because it allows the siblings to own unequal shares based on their contributions.</a:t>
            </a:r>
            <a:br>
              <a:rPr lang="en-GB" sz="2400" b="0" i="0" u="none" strike="noStrike" cap="none">
                <a:solidFill>
                  <a:srgbClr val="262626"/>
                </a:solidFill>
                <a:latin typeface="Arial"/>
                <a:ea typeface="Arial"/>
                <a:cs typeface="Arial"/>
                <a:sym typeface="Arial"/>
              </a:rPr>
            </a:br>
            <a:endParaRPr sz="2400" b="0" i="0" u="none" strike="noStrike" cap="none">
              <a:solidFill>
                <a:srgbClr val="262626"/>
              </a:solidFill>
              <a:latin typeface="Arial"/>
              <a:ea typeface="Arial"/>
              <a:cs typeface="Arial"/>
              <a:sym typeface="Arial"/>
            </a:endParaRPr>
          </a:p>
          <a:p>
            <a:pPr marL="457200" marR="0" lvl="0" indent="-457200" algn="l" rtl="0">
              <a:lnSpc>
                <a:spcPct val="108000"/>
              </a:lnSpc>
              <a:spcBef>
                <a:spcPts val="1000"/>
              </a:spcBef>
              <a:spcAft>
                <a:spcPts val="0"/>
              </a:spcAft>
              <a:buClr>
                <a:srgbClr val="432673"/>
              </a:buClr>
              <a:buSzPts val="2691"/>
              <a:buFont typeface="Calibri"/>
              <a:buAutoNum type="arabicPeriod"/>
            </a:pPr>
            <a:r>
              <a:rPr lang="en-GB" sz="2400" b="0" i="0" u="none" strike="noStrike" cap="none">
                <a:solidFill>
                  <a:srgbClr val="262626"/>
                </a:solidFill>
                <a:latin typeface="Arial"/>
                <a:ea typeface="Arial"/>
                <a:cs typeface="Arial"/>
                <a:sym typeface="Arial"/>
              </a:rPr>
              <a:t>If the siblings own the house as tenants in </a:t>
            </a:r>
            <a:br>
              <a:rPr lang="en-GB" sz="2400" b="0" i="0" u="none" strike="noStrike" cap="none">
                <a:solidFill>
                  <a:srgbClr val="262626"/>
                </a:solidFill>
                <a:latin typeface="Arial"/>
                <a:ea typeface="Arial"/>
                <a:cs typeface="Arial"/>
                <a:sym typeface="Arial"/>
              </a:rPr>
            </a:br>
            <a:r>
              <a:rPr lang="en-GB" sz="2400" b="0" i="0" u="none" strike="noStrike" cap="none">
                <a:solidFill>
                  <a:srgbClr val="262626"/>
                </a:solidFill>
                <a:latin typeface="Arial"/>
                <a:ea typeface="Arial"/>
                <a:cs typeface="Arial"/>
                <a:sym typeface="Arial"/>
              </a:rPr>
              <a:t>common, Aiden can sell his share without </a:t>
            </a:r>
            <a:br>
              <a:rPr lang="en-GB" sz="2400" b="0" i="0" u="none" strike="noStrike" cap="none">
                <a:solidFill>
                  <a:srgbClr val="262626"/>
                </a:solidFill>
                <a:latin typeface="Arial"/>
                <a:ea typeface="Arial"/>
                <a:cs typeface="Arial"/>
                <a:sym typeface="Arial"/>
              </a:rPr>
            </a:br>
            <a:r>
              <a:rPr lang="en-GB" sz="2400" b="0" i="0" u="none" strike="noStrike" cap="none">
                <a:solidFill>
                  <a:srgbClr val="262626"/>
                </a:solidFill>
                <a:latin typeface="Arial"/>
                <a:ea typeface="Arial"/>
                <a:cs typeface="Arial"/>
                <a:sym typeface="Arial"/>
              </a:rPr>
              <a:t>Bella and Claire’s consent. This is because </a:t>
            </a:r>
            <a:br>
              <a:rPr lang="en-GB" sz="2400" b="0" i="0" u="none" strike="noStrike" cap="none">
                <a:solidFill>
                  <a:srgbClr val="262626"/>
                </a:solidFill>
                <a:latin typeface="Arial"/>
                <a:ea typeface="Arial"/>
                <a:cs typeface="Arial"/>
                <a:sym typeface="Arial"/>
              </a:rPr>
            </a:br>
            <a:r>
              <a:rPr lang="en-GB" sz="2400" b="0" i="0" u="none" strike="noStrike" cap="none">
                <a:solidFill>
                  <a:srgbClr val="262626"/>
                </a:solidFill>
                <a:latin typeface="Arial"/>
                <a:ea typeface="Arial"/>
                <a:cs typeface="Arial"/>
                <a:sym typeface="Arial"/>
              </a:rPr>
              <a:t>tenants in common allow for independent </a:t>
            </a:r>
            <a:br>
              <a:rPr lang="en-GB" sz="2400" b="0" i="0" u="none" strike="noStrike" cap="none">
                <a:solidFill>
                  <a:srgbClr val="262626"/>
                </a:solidFill>
                <a:latin typeface="Arial"/>
                <a:ea typeface="Arial"/>
                <a:cs typeface="Arial"/>
                <a:sym typeface="Arial"/>
              </a:rPr>
            </a:br>
            <a:r>
              <a:rPr lang="en-GB" sz="2400" b="0" i="0" u="none" strike="noStrike" cap="none">
                <a:solidFill>
                  <a:srgbClr val="262626"/>
                </a:solidFill>
                <a:latin typeface="Arial"/>
                <a:ea typeface="Arial"/>
                <a:cs typeface="Arial"/>
                <a:sym typeface="Arial"/>
              </a:rPr>
              <a:t>ownership and the ability to transfer shares </a:t>
            </a:r>
            <a:br>
              <a:rPr lang="en-GB" sz="2400" b="0" i="0" u="none" strike="noStrike" cap="none">
                <a:solidFill>
                  <a:srgbClr val="262626"/>
                </a:solidFill>
                <a:latin typeface="Arial"/>
                <a:ea typeface="Arial"/>
                <a:cs typeface="Arial"/>
                <a:sym typeface="Arial"/>
              </a:rPr>
            </a:br>
            <a:r>
              <a:rPr lang="en-GB" sz="2400" b="0" i="0" u="none" strike="noStrike" cap="none">
                <a:solidFill>
                  <a:srgbClr val="262626"/>
                </a:solidFill>
                <a:latin typeface="Arial"/>
                <a:ea typeface="Arial"/>
                <a:cs typeface="Arial"/>
                <a:sym typeface="Arial"/>
              </a:rPr>
              <a:t>independently.</a:t>
            </a:r>
            <a:endParaRPr sz="2400" b="0" i="0" u="none" strike="noStrike" cap="none">
              <a:solidFill>
                <a:srgbClr val="262626"/>
              </a:solidFill>
              <a:latin typeface="Arial"/>
              <a:ea typeface="Arial"/>
              <a:cs typeface="Arial"/>
              <a:sym typeface="Arial"/>
            </a:endParaRPr>
          </a:p>
          <a:p>
            <a:pPr marL="457200" marR="0" lvl="0" indent="-273050" algn="l" rtl="0">
              <a:lnSpc>
                <a:spcPct val="108000"/>
              </a:lnSpc>
              <a:spcBef>
                <a:spcPts val="1000"/>
              </a:spcBef>
              <a:spcAft>
                <a:spcPts val="0"/>
              </a:spcAft>
              <a:buClr>
                <a:srgbClr val="534C29"/>
              </a:buClr>
              <a:buSzPts val="2900"/>
              <a:buFont typeface="Calibri"/>
              <a:buNone/>
            </a:pPr>
            <a:endParaRPr sz="2300" b="0" i="0" u="none" strike="noStrike" cap="none">
              <a:solidFill>
                <a:srgbClr val="262626"/>
              </a:solidFill>
              <a:latin typeface="Arial"/>
              <a:ea typeface="Arial"/>
              <a:cs typeface="Arial"/>
              <a:sym typeface="Arial"/>
            </a:endParaRPr>
          </a:p>
          <a:p>
            <a:pPr marL="457200" marR="0" lvl="0" indent="-273050" algn="l" rtl="0">
              <a:lnSpc>
                <a:spcPct val="108000"/>
              </a:lnSpc>
              <a:spcBef>
                <a:spcPts val="1000"/>
              </a:spcBef>
              <a:spcAft>
                <a:spcPts val="0"/>
              </a:spcAft>
              <a:buClr>
                <a:srgbClr val="534C29"/>
              </a:buClr>
              <a:buSzPts val="2900"/>
              <a:buFont typeface="Calibri"/>
              <a:buNone/>
            </a:pPr>
            <a:endParaRPr sz="2300" b="0" i="0" u="none" strike="noStrike" cap="none">
              <a:solidFill>
                <a:srgbClr val="262626"/>
              </a:solidFill>
              <a:latin typeface="Arial"/>
              <a:ea typeface="Arial"/>
              <a:cs typeface="Arial"/>
              <a:sym typeface="Arial"/>
            </a:endParaRPr>
          </a:p>
          <a:p>
            <a:pPr marL="457200" marR="0" lvl="0" indent="-273050" algn="l" rtl="0">
              <a:lnSpc>
                <a:spcPct val="108000"/>
              </a:lnSpc>
              <a:spcBef>
                <a:spcPts val="1000"/>
              </a:spcBef>
              <a:spcAft>
                <a:spcPts val="0"/>
              </a:spcAft>
              <a:buClr>
                <a:srgbClr val="534C29"/>
              </a:buClr>
              <a:buSzPts val="2900"/>
              <a:buFont typeface="Calibri"/>
              <a:buNone/>
            </a:pPr>
            <a:endParaRPr sz="2300" b="0" i="0" u="none" strike="noStrike" cap="none">
              <a:solidFill>
                <a:srgbClr val="262626"/>
              </a:solidFill>
              <a:latin typeface="Arial"/>
              <a:ea typeface="Arial"/>
              <a:cs typeface="Arial"/>
              <a:sym typeface="Arial"/>
            </a:endParaRPr>
          </a:p>
          <a:p>
            <a:pPr marL="457200" marR="0" lvl="0" indent="-304800" algn="l" rtl="0">
              <a:lnSpc>
                <a:spcPct val="108000"/>
              </a:lnSpc>
              <a:spcBef>
                <a:spcPts val="1000"/>
              </a:spcBef>
              <a:spcAft>
                <a:spcPts val="0"/>
              </a:spcAft>
              <a:buClr>
                <a:srgbClr val="534C29"/>
              </a:buClr>
              <a:buSzPts val="2400"/>
              <a:buFont typeface="Arial"/>
              <a:buNone/>
            </a:pPr>
            <a:endParaRPr sz="2300" b="0" i="0" u="none" strike="noStrike" cap="none">
              <a:solidFill>
                <a:srgbClr val="262626"/>
              </a:solidFill>
              <a:latin typeface="Arial"/>
              <a:ea typeface="Arial"/>
              <a:cs typeface="Arial"/>
              <a:sym typeface="Arial"/>
            </a:endParaRPr>
          </a:p>
          <a:p>
            <a:pPr marL="457200" marR="0" lvl="0" indent="-304800" algn="l" rtl="0">
              <a:lnSpc>
                <a:spcPct val="108000"/>
              </a:lnSpc>
              <a:spcBef>
                <a:spcPts val="1000"/>
              </a:spcBef>
              <a:spcAft>
                <a:spcPts val="0"/>
              </a:spcAft>
              <a:buClr>
                <a:srgbClr val="534C29"/>
              </a:buClr>
              <a:buSzPts val="2400"/>
              <a:buFont typeface="Arial"/>
              <a:buNone/>
            </a:pPr>
            <a:endParaRPr sz="2300" b="0" i="0" u="none" strike="noStrike" cap="none">
              <a:solidFill>
                <a:srgbClr val="262626"/>
              </a:solidFill>
              <a:latin typeface="Arial"/>
              <a:ea typeface="Arial"/>
              <a:cs typeface="Arial"/>
              <a:sym typeface="Arial"/>
            </a:endParaRPr>
          </a:p>
        </p:txBody>
      </p:sp>
      <p:sp>
        <p:nvSpPr>
          <p:cNvPr id="322" name="Google Shape;322;p40"/>
          <p:cNvSpPr>
            <a:spLocks noGrp="1"/>
          </p:cNvSpPr>
          <p:nvPr>
            <p:ph type="body" idx="1"/>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solidFill>
                  <a:schemeClr val="lt1"/>
                </a:solidFill>
                <a:latin typeface="Arial Narrow"/>
                <a:ea typeface="Arial Narrow"/>
                <a:cs typeface="Arial Narrow"/>
                <a:sym typeface="Arial Narrow"/>
              </a:rPr>
              <a:t>Activity</a:t>
            </a:r>
            <a:r>
              <a:rPr lang="en-GB"/>
              <a:t> 3</a:t>
            </a:r>
            <a:endParaRPr/>
          </a:p>
        </p:txBody>
      </p:sp>
      <p:sp>
        <p:nvSpPr>
          <p:cNvPr id="323" name="Google Shape;323;p40"/>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1000"/>
              </a:spcBef>
              <a:spcAft>
                <a:spcPts val="0"/>
              </a:spcAft>
              <a:buSzPts val="2400"/>
              <a:buNone/>
            </a:pPr>
            <a:r>
              <a:rPr lang="en-GB"/>
              <a:t>Lesson 1: Is it mine? How to legally own land</a:t>
            </a:r>
            <a:endParaRPr/>
          </a:p>
        </p:txBody>
      </p:sp>
      <p:pic>
        <p:nvPicPr>
          <p:cNvPr id="324" name="Google Shape;324;p40">
            <a:extLst>
              <a:ext uri="{C183D7F6-B498-43B3-948B-1728B52AA6E4}">
                <adec:decorative xmlns:adec="http://schemas.microsoft.com/office/drawing/2017/decorative" val="1"/>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14834" y="3067957"/>
            <a:ext cx="3817937" cy="214822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28"/>
        <p:cNvGrpSpPr/>
        <p:nvPr/>
      </p:nvGrpSpPr>
      <p:grpSpPr>
        <a:xfrm>
          <a:off x="0" y="0"/>
          <a:ext cx="0" cy="0"/>
          <a:chOff x="0" y="0"/>
          <a:chExt cx="0" cy="0"/>
        </a:xfrm>
      </p:grpSpPr>
      <p:sp>
        <p:nvSpPr>
          <p:cNvPr id="329" name="Google Shape;329;p41"/>
          <p:cNvSpPr txBox="1">
            <a:spLocks noGrp="1"/>
          </p:cNvSpPr>
          <p:nvPr>
            <p:ph type="title"/>
          </p:nvPr>
        </p:nvSpPr>
        <p:spPr>
          <a:xfrm>
            <a:off x="838199" y="368300"/>
            <a:ext cx="10288397" cy="134461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Case study 3 – Answers</a:t>
            </a:r>
            <a:endParaRPr/>
          </a:p>
        </p:txBody>
      </p:sp>
      <p:sp>
        <p:nvSpPr>
          <p:cNvPr id="330" name="Google Shape;330;p41"/>
          <p:cNvSpPr>
            <a:spLocks noGrp="1"/>
          </p:cNvSpPr>
          <p:nvPr>
            <p:ph type="media" idx="2"/>
          </p:nvPr>
        </p:nvSpPr>
        <p:spPr>
          <a:xfrm>
            <a:off x="838200" y="1808163"/>
            <a:ext cx="10550526" cy="4357687"/>
          </a:xfrm>
          <a:prstGeom prst="rect">
            <a:avLst/>
          </a:prstGeom>
          <a:noFill/>
          <a:ln>
            <a:noFill/>
          </a:ln>
        </p:spPr>
        <p:txBody>
          <a:bodyPr spcFirstLastPara="1" wrap="square" lIns="91425" tIns="45700" rIns="91425" bIns="45700" anchor="t" anchorCtr="0">
            <a:noAutofit/>
          </a:bodyPr>
          <a:lstStyle/>
          <a:p>
            <a:pPr marL="514350" marR="0" lvl="0" indent="-514350" algn="l" rtl="0">
              <a:lnSpc>
                <a:spcPct val="98000"/>
              </a:lnSpc>
              <a:spcBef>
                <a:spcPts val="1000"/>
              </a:spcBef>
              <a:spcAft>
                <a:spcPts val="0"/>
              </a:spcAft>
              <a:buClr>
                <a:srgbClr val="432673"/>
              </a:buClr>
              <a:buSzPts val="2808"/>
              <a:buFont typeface="Calibri"/>
              <a:buAutoNum type="arabicPeriod" startAt="3"/>
            </a:pPr>
            <a:r>
              <a:rPr lang="en-GB" sz="2400" b="0" i="0" u="none" strike="noStrike" cap="none">
                <a:solidFill>
                  <a:srgbClr val="262626"/>
                </a:solidFill>
                <a:latin typeface="Arial"/>
                <a:ea typeface="Arial"/>
                <a:cs typeface="Arial"/>
                <a:sym typeface="Arial"/>
              </a:rPr>
              <a:t>Bella can leave her share to her children in her will because tenants in common allows each owner to pass on their shares according to their wishes.</a:t>
            </a:r>
            <a:br>
              <a:rPr lang="en-GB" sz="2400" b="0" i="0" u="none" strike="noStrike" cap="none">
                <a:solidFill>
                  <a:srgbClr val="262626"/>
                </a:solidFill>
                <a:latin typeface="Arial"/>
                <a:ea typeface="Arial"/>
                <a:cs typeface="Arial"/>
                <a:sym typeface="Arial"/>
              </a:rPr>
            </a:br>
            <a:endParaRPr sz="2400" b="0" i="0" u="none" strike="noStrike" cap="none">
              <a:solidFill>
                <a:srgbClr val="262626"/>
              </a:solidFill>
              <a:latin typeface="Arial"/>
              <a:ea typeface="Arial"/>
              <a:cs typeface="Arial"/>
              <a:sym typeface="Arial"/>
            </a:endParaRPr>
          </a:p>
          <a:p>
            <a:pPr marL="514350" marR="0" lvl="0" indent="-514350" algn="l" rtl="0">
              <a:lnSpc>
                <a:spcPct val="98000"/>
              </a:lnSpc>
              <a:spcBef>
                <a:spcPts val="1000"/>
              </a:spcBef>
              <a:spcAft>
                <a:spcPts val="0"/>
              </a:spcAft>
              <a:buClr>
                <a:srgbClr val="432673"/>
              </a:buClr>
              <a:buSzPts val="2808"/>
              <a:buFont typeface="Calibri"/>
              <a:buAutoNum type="arabicPeriod" startAt="3"/>
            </a:pPr>
            <a:r>
              <a:rPr lang="en-GB" sz="2400" b="0" i="0" u="none" strike="noStrike" cap="none">
                <a:solidFill>
                  <a:srgbClr val="262626"/>
                </a:solidFill>
                <a:latin typeface="Arial"/>
                <a:ea typeface="Arial"/>
                <a:cs typeface="Arial"/>
                <a:sym typeface="Arial"/>
              </a:rPr>
              <a:t>If Claire passed away without a will, her share would be distributed according to the law of intestacy, not automatically to Aiden and Bella. The laws of intestacy govern how a deceased person’s estate is distributed when they die without a valid will, typically prioritising close relatives, such as spouses and children.</a:t>
            </a:r>
            <a:endParaRPr sz="2400" b="0" i="0" u="none" strike="noStrike" cap="none">
              <a:solidFill>
                <a:srgbClr val="262626"/>
              </a:solidFill>
              <a:latin typeface="Arial"/>
              <a:ea typeface="Arial"/>
              <a:cs typeface="Arial"/>
              <a:sym typeface="Arial"/>
            </a:endParaRPr>
          </a:p>
          <a:p>
            <a:pPr marL="514350" marR="0" lvl="0" indent="-344043" algn="l" rtl="0">
              <a:lnSpc>
                <a:spcPct val="98000"/>
              </a:lnSpc>
              <a:spcBef>
                <a:spcPts val="1000"/>
              </a:spcBef>
              <a:spcAft>
                <a:spcPts val="0"/>
              </a:spcAft>
              <a:buClr>
                <a:srgbClr val="534C29"/>
              </a:buClr>
              <a:buSzPts val="2682"/>
              <a:buFont typeface="Calibri"/>
              <a:buNone/>
            </a:pPr>
            <a:endParaRPr sz="2900" b="0" i="0" u="none" strike="noStrike" cap="none">
              <a:solidFill>
                <a:srgbClr val="262626"/>
              </a:solidFill>
              <a:latin typeface="Arial"/>
              <a:ea typeface="Arial"/>
              <a:cs typeface="Arial"/>
              <a:sym typeface="Arial"/>
            </a:endParaRPr>
          </a:p>
          <a:p>
            <a:pPr marL="457200" marR="0" lvl="0" indent="-316230" algn="l" rtl="0">
              <a:lnSpc>
                <a:spcPct val="98000"/>
              </a:lnSpc>
              <a:spcBef>
                <a:spcPts val="1000"/>
              </a:spcBef>
              <a:spcAft>
                <a:spcPts val="0"/>
              </a:spcAft>
              <a:buClr>
                <a:srgbClr val="534C29"/>
              </a:buClr>
              <a:buSzPts val="2220"/>
              <a:buFont typeface="Arial"/>
              <a:buNone/>
            </a:pPr>
            <a:endParaRPr sz="2900" b="0" i="0" u="none" strike="noStrike" cap="none">
              <a:solidFill>
                <a:srgbClr val="262626"/>
              </a:solidFill>
              <a:latin typeface="Arial"/>
              <a:ea typeface="Arial"/>
              <a:cs typeface="Arial"/>
              <a:sym typeface="Arial"/>
            </a:endParaRPr>
          </a:p>
          <a:p>
            <a:pPr marL="457200" marR="0" lvl="0" indent="-316230" algn="l" rtl="0">
              <a:lnSpc>
                <a:spcPct val="98000"/>
              </a:lnSpc>
              <a:spcBef>
                <a:spcPts val="1000"/>
              </a:spcBef>
              <a:spcAft>
                <a:spcPts val="0"/>
              </a:spcAft>
              <a:buClr>
                <a:srgbClr val="534C29"/>
              </a:buClr>
              <a:buSzPts val="2220"/>
              <a:buFont typeface="Arial"/>
              <a:buNone/>
            </a:pPr>
            <a:endParaRPr sz="2900" b="0" i="0" u="none" strike="noStrike" cap="none">
              <a:solidFill>
                <a:srgbClr val="262626"/>
              </a:solidFill>
              <a:latin typeface="Arial"/>
              <a:ea typeface="Arial"/>
              <a:cs typeface="Arial"/>
              <a:sym typeface="Arial"/>
            </a:endParaRPr>
          </a:p>
        </p:txBody>
      </p:sp>
      <p:sp>
        <p:nvSpPr>
          <p:cNvPr id="331" name="Google Shape;331;p41"/>
          <p:cNvSpPr>
            <a:spLocks noGrp="1"/>
          </p:cNvSpPr>
          <p:nvPr>
            <p:ph type="body" idx="1"/>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solidFill>
                  <a:schemeClr val="lt1"/>
                </a:solidFill>
                <a:latin typeface="Arial Narrow"/>
                <a:ea typeface="Arial Narrow"/>
                <a:cs typeface="Arial Narrow"/>
                <a:sym typeface="Arial Narrow"/>
              </a:rPr>
              <a:t>Activity</a:t>
            </a:r>
            <a:r>
              <a:rPr lang="en-GB"/>
              <a:t> 3</a:t>
            </a:r>
            <a:endParaRPr/>
          </a:p>
        </p:txBody>
      </p:sp>
      <p:sp>
        <p:nvSpPr>
          <p:cNvPr id="332" name="Google Shape;332;p41"/>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1000"/>
              </a:spcBef>
              <a:spcAft>
                <a:spcPts val="0"/>
              </a:spcAft>
              <a:buSzPts val="2400"/>
              <a:buNone/>
            </a:pPr>
            <a:r>
              <a:rPr lang="en-GB"/>
              <a:t>Lesson 1: Is it mine? How to legally own land</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36"/>
        <p:cNvGrpSpPr/>
        <p:nvPr/>
      </p:nvGrpSpPr>
      <p:grpSpPr>
        <a:xfrm>
          <a:off x="0" y="0"/>
          <a:ext cx="0" cy="0"/>
          <a:chOff x="0" y="0"/>
          <a:chExt cx="0" cy="0"/>
        </a:xfrm>
      </p:grpSpPr>
      <p:sp>
        <p:nvSpPr>
          <p:cNvPr id="337" name="Google Shape;337;p42"/>
          <p:cNvSpPr txBox="1">
            <a:spLocks noGrp="1"/>
          </p:cNvSpPr>
          <p:nvPr>
            <p:ph type="title"/>
          </p:nvPr>
        </p:nvSpPr>
        <p:spPr>
          <a:xfrm>
            <a:off x="838200" y="368300"/>
            <a:ext cx="10310168" cy="134461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Case study 4 – Answers</a:t>
            </a:r>
            <a:endParaRPr/>
          </a:p>
        </p:txBody>
      </p:sp>
      <p:sp>
        <p:nvSpPr>
          <p:cNvPr id="338" name="Google Shape;338;p42"/>
          <p:cNvSpPr>
            <a:spLocks noGrp="1"/>
          </p:cNvSpPr>
          <p:nvPr>
            <p:ph type="media" idx="2"/>
          </p:nvPr>
        </p:nvSpPr>
        <p:spPr>
          <a:xfrm>
            <a:off x="838200" y="1808163"/>
            <a:ext cx="10550525" cy="4357687"/>
          </a:xfrm>
          <a:prstGeom prst="rect">
            <a:avLst/>
          </a:prstGeom>
          <a:noFill/>
          <a:ln>
            <a:noFill/>
          </a:ln>
        </p:spPr>
        <p:txBody>
          <a:bodyPr spcFirstLastPara="1" wrap="square" lIns="91425" tIns="45700" rIns="91425" bIns="45700" anchor="t" anchorCtr="0">
            <a:noAutofit/>
          </a:bodyPr>
          <a:lstStyle/>
          <a:p>
            <a:pPr marL="457200" marR="0" lvl="0" indent="-457200" algn="l" rtl="0">
              <a:lnSpc>
                <a:spcPct val="108000"/>
              </a:lnSpc>
              <a:spcBef>
                <a:spcPts val="0"/>
              </a:spcBef>
              <a:spcAft>
                <a:spcPts val="0"/>
              </a:spcAft>
              <a:buClr>
                <a:srgbClr val="432673"/>
              </a:buClr>
              <a:buSzPts val="2808"/>
              <a:buFont typeface="Calibri"/>
              <a:buAutoNum type="arabicPeriod"/>
            </a:pPr>
            <a:r>
              <a:rPr lang="en-GB" sz="2400" b="0" i="0" u="none" strike="noStrike" cap="none">
                <a:solidFill>
                  <a:srgbClr val="262626"/>
                </a:solidFill>
                <a:latin typeface="Arial"/>
                <a:ea typeface="Arial"/>
                <a:cs typeface="Arial"/>
                <a:sym typeface="Arial"/>
              </a:rPr>
              <a:t>Joint tenancy is the most suitable because it includes the right of survivorship, ensuring that the surviving spouse automatically inherits the entire property.</a:t>
            </a:r>
            <a:endParaRPr sz="2400" b="0" i="0" u="none" strike="noStrike" cap="none">
              <a:solidFill>
                <a:srgbClr val="262626"/>
              </a:solidFill>
              <a:latin typeface="Arial"/>
              <a:ea typeface="Arial"/>
              <a:cs typeface="Arial"/>
              <a:sym typeface="Arial"/>
            </a:endParaRPr>
          </a:p>
          <a:p>
            <a:pPr marL="457200" marR="0" lvl="0" indent="-457200" algn="l" rtl="0">
              <a:lnSpc>
                <a:spcPct val="108000"/>
              </a:lnSpc>
              <a:spcBef>
                <a:spcPts val="1000"/>
              </a:spcBef>
              <a:spcAft>
                <a:spcPts val="0"/>
              </a:spcAft>
              <a:buClr>
                <a:srgbClr val="432673"/>
              </a:buClr>
              <a:buSzPts val="2808"/>
              <a:buFont typeface="Calibri"/>
              <a:buAutoNum type="arabicPeriod"/>
            </a:pPr>
            <a:r>
              <a:rPr lang="en-GB" sz="2400" b="0" i="0" u="none" strike="noStrike" cap="none">
                <a:solidFill>
                  <a:srgbClr val="262626"/>
                </a:solidFill>
                <a:latin typeface="Arial"/>
                <a:ea typeface="Arial"/>
                <a:cs typeface="Arial"/>
                <a:sym typeface="Arial"/>
              </a:rPr>
              <a:t>The property would automatically pass to Liam, the surviving joint tenant, due to the right of survivorship.</a:t>
            </a:r>
            <a:endParaRPr sz="2400" b="0" i="0" u="none" strike="noStrike" cap="none">
              <a:solidFill>
                <a:srgbClr val="262626"/>
              </a:solidFill>
              <a:latin typeface="Arial"/>
              <a:ea typeface="Arial"/>
              <a:cs typeface="Arial"/>
              <a:sym typeface="Arial"/>
            </a:endParaRPr>
          </a:p>
          <a:p>
            <a:pPr marL="457200" marR="0" lvl="0" indent="-457200" algn="l" rtl="0">
              <a:lnSpc>
                <a:spcPct val="108000"/>
              </a:lnSpc>
              <a:spcBef>
                <a:spcPts val="1000"/>
              </a:spcBef>
              <a:spcAft>
                <a:spcPts val="0"/>
              </a:spcAft>
              <a:buClr>
                <a:srgbClr val="432673"/>
              </a:buClr>
              <a:buSzPts val="2808"/>
              <a:buFont typeface="Calibri"/>
              <a:buAutoNum type="arabicPeriod"/>
            </a:pPr>
            <a:r>
              <a:rPr lang="en-GB" sz="2400" b="0" i="0" u="none" strike="noStrike" cap="none">
                <a:solidFill>
                  <a:srgbClr val="262626"/>
                </a:solidFill>
                <a:latin typeface="Arial"/>
                <a:ea typeface="Arial"/>
                <a:cs typeface="Arial"/>
                <a:sym typeface="Arial"/>
              </a:rPr>
              <a:t>The property would not need to go through probate because joint tenancy bypasses the probate process.</a:t>
            </a:r>
            <a:endParaRPr sz="2400" b="0" i="0" u="none" strike="noStrike" cap="none">
              <a:solidFill>
                <a:srgbClr val="262626"/>
              </a:solidFill>
              <a:latin typeface="Arial"/>
              <a:ea typeface="Arial"/>
              <a:cs typeface="Arial"/>
              <a:sym typeface="Arial"/>
            </a:endParaRPr>
          </a:p>
          <a:p>
            <a:pPr marL="457200" marR="0" lvl="0" indent="-457200" algn="l" rtl="0">
              <a:lnSpc>
                <a:spcPct val="108000"/>
              </a:lnSpc>
              <a:spcBef>
                <a:spcPts val="1000"/>
              </a:spcBef>
              <a:spcAft>
                <a:spcPts val="0"/>
              </a:spcAft>
              <a:buClr>
                <a:srgbClr val="432673"/>
              </a:buClr>
              <a:buSzPts val="2808"/>
              <a:buFont typeface="Calibri"/>
              <a:buAutoNum type="arabicPeriod"/>
            </a:pPr>
            <a:r>
              <a:rPr lang="en-GB" sz="2400" b="0" i="0" u="none" strike="noStrike" cap="none">
                <a:solidFill>
                  <a:srgbClr val="262626"/>
                </a:solidFill>
                <a:latin typeface="Arial"/>
                <a:ea typeface="Arial"/>
                <a:cs typeface="Arial"/>
                <a:sym typeface="Arial"/>
              </a:rPr>
              <a:t>Neither Priya nor Liam can sell the property without the other’s consent because joint tenancy requires agreement from both owners for major decisions. </a:t>
            </a:r>
            <a:endParaRPr sz="2400" b="0" i="0" u="none" strike="noStrike" cap="none">
              <a:solidFill>
                <a:srgbClr val="262626"/>
              </a:solidFill>
              <a:latin typeface="Arial"/>
              <a:ea typeface="Arial"/>
              <a:cs typeface="Arial"/>
              <a:sym typeface="Arial"/>
            </a:endParaRPr>
          </a:p>
          <a:p>
            <a:pPr marL="0" marR="0" lvl="0" indent="0" algn="l" rtl="0">
              <a:lnSpc>
                <a:spcPct val="108000"/>
              </a:lnSpc>
              <a:spcBef>
                <a:spcPts val="1000"/>
              </a:spcBef>
              <a:spcAft>
                <a:spcPts val="0"/>
              </a:spcAft>
              <a:buClr>
                <a:srgbClr val="432673"/>
              </a:buClr>
              <a:buSzPts val="2900"/>
              <a:buFont typeface="Arial"/>
              <a:buNone/>
            </a:pPr>
            <a:endParaRPr sz="2400" b="0" i="0" u="none" strike="noStrike" cap="none">
              <a:solidFill>
                <a:srgbClr val="262626"/>
              </a:solidFill>
              <a:latin typeface="Arial"/>
              <a:ea typeface="Arial"/>
              <a:cs typeface="Arial"/>
              <a:sym typeface="Arial"/>
            </a:endParaRPr>
          </a:p>
        </p:txBody>
      </p:sp>
      <p:sp>
        <p:nvSpPr>
          <p:cNvPr id="339" name="Google Shape;339;p42"/>
          <p:cNvSpPr>
            <a:spLocks noGrp="1"/>
          </p:cNvSpPr>
          <p:nvPr>
            <p:ph type="body" idx="1"/>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solidFill>
                  <a:schemeClr val="lt1"/>
                </a:solidFill>
                <a:latin typeface="Arial Narrow"/>
                <a:ea typeface="Arial Narrow"/>
                <a:cs typeface="Arial Narrow"/>
                <a:sym typeface="Arial Narrow"/>
              </a:rPr>
              <a:t>Activity</a:t>
            </a:r>
            <a:r>
              <a:rPr lang="en-GB"/>
              <a:t> 3</a:t>
            </a:r>
            <a:endParaRPr/>
          </a:p>
        </p:txBody>
      </p:sp>
      <p:sp>
        <p:nvSpPr>
          <p:cNvPr id="340" name="Google Shape;340;p42"/>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1000"/>
              </a:spcBef>
              <a:spcAft>
                <a:spcPts val="0"/>
              </a:spcAft>
              <a:buSzPts val="2400"/>
              <a:buNone/>
            </a:pPr>
            <a:r>
              <a:rPr lang="en-GB"/>
              <a:t>Lesson 1: Is it mine? How to legally own land</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44"/>
        <p:cNvGrpSpPr/>
        <p:nvPr/>
      </p:nvGrpSpPr>
      <p:grpSpPr>
        <a:xfrm>
          <a:off x="0" y="0"/>
          <a:ext cx="0" cy="0"/>
          <a:chOff x="0" y="0"/>
          <a:chExt cx="0" cy="0"/>
        </a:xfrm>
      </p:grpSpPr>
      <p:sp>
        <p:nvSpPr>
          <p:cNvPr id="345" name="Google Shape;345;p43"/>
          <p:cNvSpPr txBox="1">
            <a:spLocks noGrp="1"/>
          </p:cNvSpPr>
          <p:nvPr>
            <p:ph type="title"/>
          </p:nvPr>
        </p:nvSpPr>
        <p:spPr>
          <a:xfrm>
            <a:off x="838199" y="368300"/>
            <a:ext cx="10277511" cy="134461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Case study 5 – Answers</a:t>
            </a:r>
            <a:endParaRPr/>
          </a:p>
        </p:txBody>
      </p:sp>
      <p:sp>
        <p:nvSpPr>
          <p:cNvPr id="346" name="Google Shape;346;p43"/>
          <p:cNvSpPr>
            <a:spLocks noGrp="1"/>
          </p:cNvSpPr>
          <p:nvPr>
            <p:ph type="media" idx="2"/>
          </p:nvPr>
        </p:nvSpPr>
        <p:spPr>
          <a:xfrm>
            <a:off x="838200" y="1808163"/>
            <a:ext cx="10550525" cy="4357687"/>
          </a:xfrm>
          <a:prstGeom prst="rect">
            <a:avLst/>
          </a:prstGeom>
          <a:noFill/>
          <a:ln>
            <a:noFill/>
          </a:ln>
        </p:spPr>
        <p:txBody>
          <a:bodyPr spcFirstLastPara="1" wrap="square" lIns="91425" tIns="45700" rIns="91425" bIns="45700" anchor="t" anchorCtr="0">
            <a:noAutofit/>
          </a:bodyPr>
          <a:lstStyle/>
          <a:p>
            <a:pPr marL="457200" marR="0" lvl="0" indent="-457200" algn="l" rtl="0">
              <a:lnSpc>
                <a:spcPct val="108000"/>
              </a:lnSpc>
              <a:spcBef>
                <a:spcPts val="0"/>
              </a:spcBef>
              <a:spcAft>
                <a:spcPts val="0"/>
              </a:spcAft>
              <a:buClr>
                <a:srgbClr val="432673"/>
              </a:buClr>
              <a:buSzPts val="2808"/>
              <a:buFont typeface="Calibri"/>
              <a:buAutoNum type="arabicPeriod"/>
            </a:pPr>
            <a:r>
              <a:rPr lang="en-GB" sz="2400" b="0" i="0" u="none" strike="noStrike" cap="none">
                <a:solidFill>
                  <a:srgbClr val="262626"/>
                </a:solidFill>
                <a:latin typeface="Arial"/>
                <a:ea typeface="Arial"/>
                <a:cs typeface="Arial"/>
                <a:sym typeface="Arial"/>
              </a:rPr>
              <a:t>Section 123 of the Local Government Act 1972: This section requires the council to dispose of land in a manner that achieves the best price reasonably obtainable. However, the council must also consider the public interest and any objections raised by the community.</a:t>
            </a:r>
            <a:br>
              <a:rPr lang="en-GB" sz="2400" b="0" i="0" u="none" strike="noStrike" cap="none">
                <a:solidFill>
                  <a:srgbClr val="262626"/>
                </a:solidFill>
                <a:latin typeface="Arial"/>
                <a:ea typeface="Arial"/>
                <a:cs typeface="Arial"/>
                <a:sym typeface="Arial"/>
              </a:rPr>
            </a:br>
            <a:endParaRPr sz="2400" b="0" i="0" u="none" strike="noStrike" cap="none">
              <a:solidFill>
                <a:srgbClr val="262626"/>
              </a:solidFill>
              <a:latin typeface="Arial"/>
              <a:ea typeface="Arial"/>
              <a:cs typeface="Arial"/>
              <a:sym typeface="Arial"/>
            </a:endParaRPr>
          </a:p>
          <a:p>
            <a:pPr marL="457200" marR="0" lvl="0" indent="-457200" algn="l" rtl="0">
              <a:lnSpc>
                <a:spcPct val="108000"/>
              </a:lnSpc>
              <a:spcBef>
                <a:spcPts val="1000"/>
              </a:spcBef>
              <a:spcAft>
                <a:spcPts val="0"/>
              </a:spcAft>
              <a:buClr>
                <a:srgbClr val="432673"/>
              </a:buClr>
              <a:buSzPts val="2808"/>
              <a:buFont typeface="Calibri"/>
              <a:buAutoNum type="arabicPeriod"/>
            </a:pPr>
            <a:r>
              <a:rPr lang="en-GB" sz="2400" b="0" i="0" u="none" strike="noStrike" cap="none">
                <a:solidFill>
                  <a:srgbClr val="262626"/>
                </a:solidFill>
                <a:latin typeface="Arial"/>
                <a:ea typeface="Arial"/>
                <a:cs typeface="Arial"/>
                <a:sym typeface="Arial"/>
              </a:rPr>
              <a:t>Public consultation: The council must advertise the intended disposal in a local newspaper for two consecutive weeks and consider any objections before making a final decision. The council must demonstrate that it has genuinely considered all objections with an open mind.</a:t>
            </a:r>
            <a:endParaRPr sz="2400" b="0" i="0" u="none" strike="noStrike" cap="none">
              <a:solidFill>
                <a:srgbClr val="262626"/>
              </a:solidFill>
              <a:latin typeface="Arial"/>
              <a:ea typeface="Arial"/>
              <a:cs typeface="Arial"/>
              <a:sym typeface="Arial"/>
            </a:endParaRPr>
          </a:p>
          <a:p>
            <a:pPr marL="457200" marR="0" lvl="0" indent="-314515" algn="l" rtl="0">
              <a:lnSpc>
                <a:spcPct val="88000"/>
              </a:lnSpc>
              <a:spcBef>
                <a:spcPts val="1000"/>
              </a:spcBef>
              <a:spcAft>
                <a:spcPts val="0"/>
              </a:spcAft>
              <a:buClr>
                <a:srgbClr val="534C29"/>
              </a:buClr>
              <a:buSzPts val="2247"/>
              <a:buFont typeface="Calibri"/>
              <a:buNone/>
            </a:pPr>
            <a:endParaRPr sz="2900" b="0" i="0" u="none" strike="noStrike" cap="none">
              <a:solidFill>
                <a:srgbClr val="262626"/>
              </a:solidFill>
              <a:latin typeface="Arial"/>
              <a:ea typeface="Arial"/>
              <a:cs typeface="Arial"/>
              <a:sym typeface="Arial"/>
            </a:endParaRPr>
          </a:p>
          <a:p>
            <a:pPr marL="457200" marR="0" lvl="0" indent="-314515" algn="l" rtl="0">
              <a:lnSpc>
                <a:spcPct val="88000"/>
              </a:lnSpc>
              <a:spcBef>
                <a:spcPts val="1000"/>
              </a:spcBef>
              <a:spcAft>
                <a:spcPts val="0"/>
              </a:spcAft>
              <a:buClr>
                <a:srgbClr val="534C29"/>
              </a:buClr>
              <a:buSzPts val="2247"/>
              <a:buFont typeface="Calibri"/>
              <a:buNone/>
            </a:pPr>
            <a:endParaRPr sz="2900" b="0" i="0" u="none" strike="noStrike" cap="none">
              <a:solidFill>
                <a:srgbClr val="262626"/>
              </a:solidFill>
              <a:latin typeface="Arial"/>
              <a:ea typeface="Arial"/>
              <a:cs typeface="Arial"/>
              <a:sym typeface="Arial"/>
            </a:endParaRPr>
          </a:p>
          <a:p>
            <a:pPr marL="457200" marR="0" lvl="0" indent="-339090" algn="l" rtl="0">
              <a:lnSpc>
                <a:spcPct val="88000"/>
              </a:lnSpc>
              <a:spcBef>
                <a:spcPts val="1000"/>
              </a:spcBef>
              <a:spcAft>
                <a:spcPts val="0"/>
              </a:spcAft>
              <a:buClr>
                <a:srgbClr val="534C29"/>
              </a:buClr>
              <a:buSzPts val="1860"/>
              <a:buFont typeface="Arial"/>
              <a:buNone/>
            </a:pPr>
            <a:endParaRPr sz="2900" b="0" i="0" u="none" strike="noStrike" cap="none">
              <a:solidFill>
                <a:srgbClr val="262626"/>
              </a:solidFill>
              <a:latin typeface="Arial"/>
              <a:ea typeface="Arial"/>
              <a:cs typeface="Arial"/>
              <a:sym typeface="Arial"/>
            </a:endParaRPr>
          </a:p>
          <a:p>
            <a:pPr marL="457200" marR="0" lvl="0" indent="-339090" algn="l" rtl="0">
              <a:lnSpc>
                <a:spcPct val="88000"/>
              </a:lnSpc>
              <a:spcBef>
                <a:spcPts val="1000"/>
              </a:spcBef>
              <a:spcAft>
                <a:spcPts val="0"/>
              </a:spcAft>
              <a:buClr>
                <a:srgbClr val="534C29"/>
              </a:buClr>
              <a:buSzPts val="1860"/>
              <a:buFont typeface="Arial"/>
              <a:buNone/>
            </a:pPr>
            <a:endParaRPr sz="2900" b="0" i="0" u="none" strike="noStrike" cap="none">
              <a:solidFill>
                <a:srgbClr val="262626"/>
              </a:solidFill>
              <a:latin typeface="Arial"/>
              <a:ea typeface="Arial"/>
              <a:cs typeface="Arial"/>
              <a:sym typeface="Arial"/>
            </a:endParaRPr>
          </a:p>
        </p:txBody>
      </p:sp>
      <p:sp>
        <p:nvSpPr>
          <p:cNvPr id="347" name="Google Shape;347;p43"/>
          <p:cNvSpPr>
            <a:spLocks noGrp="1"/>
          </p:cNvSpPr>
          <p:nvPr>
            <p:ph type="body" idx="1"/>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solidFill>
                  <a:schemeClr val="lt1"/>
                </a:solidFill>
                <a:latin typeface="Arial Narrow"/>
                <a:ea typeface="Arial Narrow"/>
                <a:cs typeface="Arial Narrow"/>
                <a:sym typeface="Arial Narrow"/>
              </a:rPr>
              <a:t>Activity</a:t>
            </a:r>
            <a:r>
              <a:rPr lang="en-GB"/>
              <a:t> 3</a:t>
            </a:r>
            <a:endParaRPr/>
          </a:p>
        </p:txBody>
      </p:sp>
      <p:sp>
        <p:nvSpPr>
          <p:cNvPr id="348" name="Google Shape;348;p43"/>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1000"/>
              </a:spcBef>
              <a:spcAft>
                <a:spcPts val="0"/>
              </a:spcAft>
              <a:buSzPts val="2400"/>
              <a:buNone/>
            </a:pPr>
            <a:r>
              <a:rPr lang="en-GB"/>
              <a:t>Lesson 1: Is it mine? How to legally own land</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52"/>
        <p:cNvGrpSpPr/>
        <p:nvPr/>
      </p:nvGrpSpPr>
      <p:grpSpPr>
        <a:xfrm>
          <a:off x="0" y="0"/>
          <a:ext cx="0" cy="0"/>
          <a:chOff x="0" y="0"/>
          <a:chExt cx="0" cy="0"/>
        </a:xfrm>
      </p:grpSpPr>
      <p:sp>
        <p:nvSpPr>
          <p:cNvPr id="353" name="Google Shape;353;p44"/>
          <p:cNvSpPr txBox="1">
            <a:spLocks noGrp="1"/>
          </p:cNvSpPr>
          <p:nvPr>
            <p:ph type="title"/>
          </p:nvPr>
        </p:nvSpPr>
        <p:spPr>
          <a:xfrm>
            <a:off x="838200" y="368300"/>
            <a:ext cx="10277512"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Case study 5 – Answers</a:t>
            </a:r>
            <a:endParaRPr/>
          </a:p>
        </p:txBody>
      </p:sp>
      <p:sp>
        <p:nvSpPr>
          <p:cNvPr id="354" name="Google Shape;354;p44"/>
          <p:cNvSpPr>
            <a:spLocks noGrp="1"/>
          </p:cNvSpPr>
          <p:nvPr>
            <p:ph type="media" idx="2"/>
          </p:nvPr>
        </p:nvSpPr>
        <p:spPr>
          <a:xfrm>
            <a:off x="838200" y="1808163"/>
            <a:ext cx="10550525" cy="4357687"/>
          </a:xfrm>
          <a:prstGeom prst="rect">
            <a:avLst/>
          </a:prstGeom>
          <a:noFill/>
          <a:ln>
            <a:noFill/>
          </a:ln>
        </p:spPr>
        <p:txBody>
          <a:bodyPr spcFirstLastPara="1" wrap="square" lIns="91425" tIns="45700" rIns="91425" bIns="45700" anchor="t" anchorCtr="0">
            <a:noAutofit/>
          </a:bodyPr>
          <a:lstStyle/>
          <a:p>
            <a:pPr marL="457200" marR="0" lvl="0" indent="-457200" algn="l" rtl="0">
              <a:lnSpc>
                <a:spcPct val="108000"/>
              </a:lnSpc>
              <a:spcBef>
                <a:spcPts val="1000"/>
              </a:spcBef>
              <a:spcAft>
                <a:spcPts val="0"/>
              </a:spcAft>
              <a:buClr>
                <a:srgbClr val="432673"/>
              </a:buClr>
              <a:buSzPts val="2808"/>
              <a:buFont typeface="Arial"/>
              <a:buAutoNum type="arabicPeriod" startAt="3"/>
            </a:pPr>
            <a:r>
              <a:rPr lang="en-GB" sz="2400" b="0" i="0" u="none" strike="noStrike" cap="none">
                <a:solidFill>
                  <a:srgbClr val="262626"/>
                </a:solidFill>
                <a:latin typeface="Arial"/>
                <a:ea typeface="Arial"/>
                <a:cs typeface="Arial"/>
                <a:sym typeface="Arial"/>
              </a:rPr>
              <a:t>Judicial review: If the council proceeds with the sale despite significant objections, the residents can challenge the decision through a judicial review, arguing that the council did not properly consider the public interest or the objections raised. </a:t>
            </a:r>
            <a:br>
              <a:rPr lang="en-GB" sz="2400" b="0" i="0" u="none" strike="noStrike" cap="none">
                <a:solidFill>
                  <a:srgbClr val="262626"/>
                </a:solidFill>
                <a:latin typeface="Arial"/>
                <a:ea typeface="Arial"/>
                <a:cs typeface="Arial"/>
                <a:sym typeface="Arial"/>
              </a:rPr>
            </a:br>
            <a:br>
              <a:rPr lang="en-GB" sz="2400" b="0" i="0" u="none" strike="noStrike" cap="none">
                <a:solidFill>
                  <a:srgbClr val="262626"/>
                </a:solidFill>
                <a:latin typeface="Arial"/>
                <a:ea typeface="Arial"/>
                <a:cs typeface="Arial"/>
                <a:sym typeface="Arial"/>
              </a:rPr>
            </a:br>
            <a:r>
              <a:rPr lang="en-GB" sz="2400" b="0" i="0" u="none" strike="noStrike" cap="none">
                <a:solidFill>
                  <a:srgbClr val="262626"/>
                </a:solidFill>
                <a:latin typeface="Arial"/>
                <a:ea typeface="Arial"/>
                <a:cs typeface="Arial"/>
                <a:sym typeface="Arial"/>
              </a:rPr>
              <a:t>In this scenario, the council must balance its duty to achieve the best price for the land with its responsibility to consider the public interest and the objections of the community. If the council fails to do so, it may face legal challenges and potential delays in the sale process.</a:t>
            </a:r>
            <a:endParaRPr sz="2400" b="0" i="0" u="none" strike="noStrike" cap="none">
              <a:solidFill>
                <a:srgbClr val="262626"/>
              </a:solidFill>
              <a:latin typeface="Arial"/>
              <a:ea typeface="Arial"/>
              <a:cs typeface="Arial"/>
              <a:sym typeface="Arial"/>
            </a:endParaRPr>
          </a:p>
          <a:p>
            <a:pPr marL="457200" marR="0" lvl="0" indent="-314515" algn="l" rtl="0">
              <a:lnSpc>
                <a:spcPct val="88000"/>
              </a:lnSpc>
              <a:spcBef>
                <a:spcPts val="1000"/>
              </a:spcBef>
              <a:spcAft>
                <a:spcPts val="0"/>
              </a:spcAft>
              <a:buClr>
                <a:srgbClr val="534C29"/>
              </a:buClr>
              <a:buSzPts val="2247"/>
              <a:buFont typeface="Calibri"/>
              <a:buNone/>
            </a:pPr>
            <a:endParaRPr sz="2900" b="0" i="0" u="none" strike="noStrike" cap="none">
              <a:solidFill>
                <a:srgbClr val="262626"/>
              </a:solidFill>
              <a:latin typeface="Arial"/>
              <a:ea typeface="Arial"/>
              <a:cs typeface="Arial"/>
              <a:sym typeface="Arial"/>
            </a:endParaRPr>
          </a:p>
          <a:p>
            <a:pPr marL="457200" marR="0" lvl="0" indent="-314515" algn="l" rtl="0">
              <a:lnSpc>
                <a:spcPct val="88000"/>
              </a:lnSpc>
              <a:spcBef>
                <a:spcPts val="1000"/>
              </a:spcBef>
              <a:spcAft>
                <a:spcPts val="0"/>
              </a:spcAft>
              <a:buClr>
                <a:srgbClr val="534C29"/>
              </a:buClr>
              <a:buSzPts val="2247"/>
              <a:buFont typeface="Calibri"/>
              <a:buNone/>
            </a:pPr>
            <a:endParaRPr sz="2900" b="0" i="0" u="none" strike="noStrike" cap="none">
              <a:solidFill>
                <a:srgbClr val="262626"/>
              </a:solidFill>
              <a:latin typeface="Arial"/>
              <a:ea typeface="Arial"/>
              <a:cs typeface="Arial"/>
              <a:sym typeface="Arial"/>
            </a:endParaRPr>
          </a:p>
          <a:p>
            <a:pPr marL="457200" marR="0" lvl="0" indent="-314515" algn="l" rtl="0">
              <a:lnSpc>
                <a:spcPct val="88000"/>
              </a:lnSpc>
              <a:spcBef>
                <a:spcPts val="1000"/>
              </a:spcBef>
              <a:spcAft>
                <a:spcPts val="0"/>
              </a:spcAft>
              <a:buClr>
                <a:srgbClr val="534C29"/>
              </a:buClr>
              <a:buSzPts val="2247"/>
              <a:buFont typeface="Calibri"/>
              <a:buNone/>
            </a:pPr>
            <a:endParaRPr sz="2900" b="0" i="0" u="none" strike="noStrike" cap="none">
              <a:solidFill>
                <a:srgbClr val="262626"/>
              </a:solidFill>
              <a:latin typeface="Arial"/>
              <a:ea typeface="Arial"/>
              <a:cs typeface="Arial"/>
              <a:sym typeface="Arial"/>
            </a:endParaRPr>
          </a:p>
          <a:p>
            <a:pPr marL="457200" marR="0" lvl="0" indent="-339090" algn="l" rtl="0">
              <a:lnSpc>
                <a:spcPct val="88000"/>
              </a:lnSpc>
              <a:spcBef>
                <a:spcPts val="1000"/>
              </a:spcBef>
              <a:spcAft>
                <a:spcPts val="0"/>
              </a:spcAft>
              <a:buClr>
                <a:srgbClr val="534C29"/>
              </a:buClr>
              <a:buSzPts val="1860"/>
              <a:buFont typeface="Arial"/>
              <a:buNone/>
            </a:pPr>
            <a:endParaRPr sz="2900" b="0" i="0" u="none" strike="noStrike" cap="none">
              <a:solidFill>
                <a:srgbClr val="262626"/>
              </a:solidFill>
              <a:latin typeface="Arial"/>
              <a:ea typeface="Arial"/>
              <a:cs typeface="Arial"/>
              <a:sym typeface="Arial"/>
            </a:endParaRPr>
          </a:p>
          <a:p>
            <a:pPr marL="457200" marR="0" lvl="0" indent="-339090" algn="l" rtl="0">
              <a:lnSpc>
                <a:spcPct val="88000"/>
              </a:lnSpc>
              <a:spcBef>
                <a:spcPts val="1000"/>
              </a:spcBef>
              <a:spcAft>
                <a:spcPts val="0"/>
              </a:spcAft>
              <a:buClr>
                <a:srgbClr val="534C29"/>
              </a:buClr>
              <a:buSzPts val="1860"/>
              <a:buFont typeface="Arial"/>
              <a:buNone/>
            </a:pPr>
            <a:endParaRPr sz="2900" b="0" i="0" u="none" strike="noStrike" cap="none">
              <a:solidFill>
                <a:srgbClr val="262626"/>
              </a:solidFill>
              <a:latin typeface="Arial"/>
              <a:ea typeface="Arial"/>
              <a:cs typeface="Arial"/>
              <a:sym typeface="Arial"/>
            </a:endParaRPr>
          </a:p>
        </p:txBody>
      </p:sp>
      <p:sp>
        <p:nvSpPr>
          <p:cNvPr id="355" name="Google Shape;355;p44"/>
          <p:cNvSpPr>
            <a:spLocks noGrp="1"/>
          </p:cNvSpPr>
          <p:nvPr>
            <p:ph type="body" idx="1"/>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solidFill>
                  <a:schemeClr val="lt1"/>
                </a:solidFill>
                <a:latin typeface="Arial Narrow"/>
                <a:ea typeface="Arial Narrow"/>
                <a:cs typeface="Arial Narrow"/>
                <a:sym typeface="Arial Narrow"/>
              </a:rPr>
              <a:t>Activity</a:t>
            </a:r>
            <a:r>
              <a:rPr lang="en-GB"/>
              <a:t> 3</a:t>
            </a:r>
            <a:endParaRPr/>
          </a:p>
        </p:txBody>
      </p:sp>
      <p:sp>
        <p:nvSpPr>
          <p:cNvPr id="356" name="Google Shape;356;p44"/>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1000"/>
              </a:spcBef>
              <a:spcAft>
                <a:spcPts val="0"/>
              </a:spcAft>
              <a:buSzPts val="2400"/>
              <a:buNone/>
            </a:pPr>
            <a:r>
              <a:rPr lang="en-GB"/>
              <a:t>Lesson 1: Is it mine? How to legally own land</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60"/>
        <p:cNvGrpSpPr/>
        <p:nvPr/>
      </p:nvGrpSpPr>
      <p:grpSpPr>
        <a:xfrm>
          <a:off x="0" y="0"/>
          <a:ext cx="0" cy="0"/>
          <a:chOff x="0" y="0"/>
          <a:chExt cx="0" cy="0"/>
        </a:xfrm>
      </p:grpSpPr>
      <p:sp>
        <p:nvSpPr>
          <p:cNvPr id="361" name="Google Shape;361;p45"/>
          <p:cNvSpPr txBox="1">
            <a:spLocks noGrp="1"/>
          </p:cNvSpPr>
          <p:nvPr>
            <p:ph type="title"/>
          </p:nvPr>
        </p:nvSpPr>
        <p:spPr>
          <a:xfrm>
            <a:off x="838200" y="368300"/>
            <a:ext cx="10321054"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Role play</a:t>
            </a:r>
            <a:endParaRPr/>
          </a:p>
        </p:txBody>
      </p:sp>
      <p:sp>
        <p:nvSpPr>
          <p:cNvPr id="362" name="Google Shape;362;p45"/>
          <p:cNvSpPr>
            <a:spLocks noGrp="1"/>
          </p:cNvSpPr>
          <p:nvPr>
            <p:ph type="media" idx="2"/>
          </p:nvPr>
        </p:nvSpPr>
        <p:spPr>
          <a:xfrm>
            <a:off x="5048250" y="1694000"/>
            <a:ext cx="4805434" cy="2636515"/>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8000"/>
              </a:lnSpc>
              <a:spcBef>
                <a:spcPts val="0"/>
              </a:spcBef>
              <a:spcAft>
                <a:spcPts val="0"/>
              </a:spcAft>
              <a:buClr>
                <a:srgbClr val="432673"/>
              </a:buClr>
              <a:buSzPts val="2400"/>
              <a:buFont typeface="Arial"/>
              <a:buChar char="•"/>
            </a:pPr>
            <a:r>
              <a:rPr lang="en-GB" sz="2800" b="0" i="0" u="none" strike="noStrike" cap="none">
                <a:solidFill>
                  <a:srgbClr val="262626"/>
                </a:solidFill>
                <a:latin typeface="Arial"/>
                <a:ea typeface="Arial"/>
                <a:cs typeface="Arial"/>
                <a:sym typeface="Arial"/>
              </a:rPr>
              <a:t>Read the scenario on Activity 4 Worksheet.</a:t>
            </a:r>
            <a:br>
              <a:rPr lang="en-GB" sz="2800" b="0" i="0" u="none" strike="noStrike" cap="none">
                <a:solidFill>
                  <a:srgbClr val="262626"/>
                </a:solidFill>
                <a:latin typeface="Arial"/>
                <a:ea typeface="Arial"/>
                <a:cs typeface="Arial"/>
                <a:sym typeface="Arial"/>
              </a:rPr>
            </a:br>
            <a:endParaRPr sz="2800" b="0" i="0" u="none" strike="noStrike" cap="none">
              <a:solidFill>
                <a:srgbClr val="262626"/>
              </a:solidFill>
              <a:latin typeface="Arial"/>
              <a:ea typeface="Arial"/>
              <a:cs typeface="Arial"/>
              <a:sym typeface="Arial"/>
            </a:endParaRPr>
          </a:p>
          <a:p>
            <a:pPr marL="342900" marR="0" lvl="0" indent="-342900" algn="l" rtl="0">
              <a:lnSpc>
                <a:spcPct val="108000"/>
              </a:lnSpc>
              <a:spcBef>
                <a:spcPts val="0"/>
              </a:spcBef>
              <a:spcAft>
                <a:spcPts val="0"/>
              </a:spcAft>
              <a:buClr>
                <a:srgbClr val="432673"/>
              </a:buClr>
              <a:buSzPts val="2400"/>
              <a:buFont typeface="Arial"/>
              <a:buChar char="•"/>
            </a:pPr>
            <a:r>
              <a:rPr lang="en-GB" sz="2800" b="0" i="0" u="none" strike="noStrike" cap="none">
                <a:solidFill>
                  <a:srgbClr val="262626"/>
                </a:solidFill>
                <a:latin typeface="Arial"/>
                <a:ea typeface="Arial"/>
                <a:cs typeface="Arial"/>
                <a:sym typeface="Arial"/>
              </a:rPr>
              <a:t>In groups, follow the instructions.</a:t>
            </a:r>
            <a:endParaRPr sz="2800" b="0" i="0" u="none" strike="noStrike" cap="none">
              <a:solidFill>
                <a:srgbClr val="262626"/>
              </a:solidFill>
              <a:latin typeface="Arial"/>
              <a:ea typeface="Arial"/>
              <a:cs typeface="Arial"/>
              <a:sym typeface="Arial"/>
            </a:endParaRPr>
          </a:p>
        </p:txBody>
      </p:sp>
      <p:sp>
        <p:nvSpPr>
          <p:cNvPr id="363" name="Google Shape;363;p45"/>
          <p:cNvSpPr>
            <a:spLocks noGrp="1"/>
          </p:cNvSpPr>
          <p:nvPr>
            <p:ph type="body" idx="1"/>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solidFill>
                  <a:schemeClr val="lt1"/>
                </a:solidFill>
                <a:latin typeface="Arial Narrow"/>
                <a:ea typeface="Arial Narrow"/>
                <a:cs typeface="Arial Narrow"/>
                <a:sym typeface="Arial Narrow"/>
              </a:rPr>
              <a:t>Activity</a:t>
            </a:r>
            <a:r>
              <a:rPr lang="en-GB"/>
              <a:t> 4</a:t>
            </a:r>
            <a:endParaRPr/>
          </a:p>
        </p:txBody>
      </p:sp>
      <p:sp>
        <p:nvSpPr>
          <p:cNvPr id="364" name="Google Shape;364;p45"/>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1000"/>
              </a:spcBef>
              <a:spcAft>
                <a:spcPts val="0"/>
              </a:spcAft>
              <a:buSzPts val="2400"/>
              <a:buNone/>
            </a:pPr>
            <a:r>
              <a:rPr lang="en-GB"/>
              <a:t>Lesson 1: Is it mine? How to legally own land</a:t>
            </a:r>
            <a:endParaRPr/>
          </a:p>
        </p:txBody>
      </p:sp>
      <p:pic>
        <p:nvPicPr>
          <p:cNvPr id="365" name="Google Shape;365;p45">
            <a:extLst>
              <a:ext uri="{C183D7F6-B498-43B3-948B-1728B52AA6E4}">
                <adec:decorative xmlns:adec="http://schemas.microsoft.com/office/drawing/2017/decorative" val="1"/>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1032746" y="1694000"/>
            <a:ext cx="3665675" cy="4548186"/>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70"/>
        <p:cNvGrpSpPr/>
        <p:nvPr/>
      </p:nvGrpSpPr>
      <p:grpSpPr>
        <a:xfrm>
          <a:off x="0" y="0"/>
          <a:ext cx="0" cy="0"/>
          <a:chOff x="0" y="0"/>
          <a:chExt cx="0" cy="0"/>
        </a:xfrm>
      </p:grpSpPr>
      <p:sp>
        <p:nvSpPr>
          <p:cNvPr id="371" name="Google Shape;371;p4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Assessment practice</a:t>
            </a:r>
            <a:endParaRPr/>
          </a:p>
        </p:txBody>
      </p:sp>
      <p:sp>
        <p:nvSpPr>
          <p:cNvPr id="372" name="Google Shape;372;p46"/>
          <p:cNvSpPr txBox="1">
            <a:spLocks noGrp="1"/>
          </p:cNvSpPr>
          <p:nvPr>
            <p:ph type="body" idx="1"/>
          </p:nvPr>
        </p:nvSpPr>
        <p:spPr>
          <a:xfrm>
            <a:off x="838200" y="1808163"/>
            <a:ext cx="5921829" cy="4351338"/>
          </a:xfrm>
          <a:prstGeom prst="rect">
            <a:avLst/>
          </a:prstGeom>
          <a:solidFill>
            <a:srgbClr val="EBDDF4"/>
          </a:solidFill>
          <a:ln>
            <a:noFill/>
          </a:ln>
        </p:spPr>
        <p:txBody>
          <a:bodyPr spcFirstLastPara="1" wrap="square" lIns="180000" tIns="180000" rIns="180000" bIns="180000" anchor="t" anchorCtr="0">
            <a:normAutofit fontScale="92500"/>
          </a:bodyPr>
          <a:lstStyle/>
          <a:p>
            <a:pPr marL="457200" lvl="0" indent="-457200" algn="l" rtl="0">
              <a:lnSpc>
                <a:spcPct val="107000"/>
              </a:lnSpc>
              <a:spcBef>
                <a:spcPts val="800"/>
              </a:spcBef>
              <a:spcAft>
                <a:spcPts val="0"/>
              </a:spcAft>
              <a:buClr>
                <a:srgbClr val="432673"/>
              </a:buClr>
              <a:buSzPct val="126485"/>
              <a:buFont typeface="Arial"/>
              <a:buAutoNum type="arabicPeriod"/>
            </a:pPr>
            <a:r>
              <a:rPr lang="en-GB" sz="2000">
                <a:solidFill>
                  <a:schemeClr val="dk1"/>
                </a:solidFill>
                <a:latin typeface="Arial"/>
                <a:ea typeface="Arial"/>
                <a:cs typeface="Arial"/>
                <a:sym typeface="Arial"/>
              </a:rPr>
              <a:t>Define each of the three main types of land ownership in England and Wales.</a:t>
            </a:r>
            <a:endParaRPr sz="2000">
              <a:solidFill>
                <a:schemeClr val="dk1"/>
              </a:solidFill>
            </a:endParaRPr>
          </a:p>
          <a:p>
            <a:pPr marL="457200" lvl="0" indent="-457200" algn="l" rtl="0">
              <a:lnSpc>
                <a:spcPct val="107000"/>
              </a:lnSpc>
              <a:spcBef>
                <a:spcPts val="800"/>
              </a:spcBef>
              <a:spcAft>
                <a:spcPts val="0"/>
              </a:spcAft>
              <a:buClr>
                <a:srgbClr val="432673"/>
              </a:buClr>
              <a:buSzPct val="126485"/>
              <a:buFont typeface="Arial"/>
              <a:buAutoNum type="arabicPeriod"/>
            </a:pPr>
            <a:r>
              <a:rPr lang="en-GB" sz="2000">
                <a:solidFill>
                  <a:schemeClr val="dk1"/>
                </a:solidFill>
                <a:latin typeface="Arial"/>
                <a:ea typeface="Arial"/>
                <a:cs typeface="Arial"/>
                <a:sym typeface="Arial"/>
              </a:rPr>
              <a:t>Outline the main differences between tenants in common and joint tenants.</a:t>
            </a:r>
            <a:endParaRPr sz="2000">
              <a:solidFill>
                <a:schemeClr val="dk1"/>
              </a:solidFill>
            </a:endParaRPr>
          </a:p>
          <a:p>
            <a:pPr marL="457200" lvl="0" indent="-457200" algn="l" rtl="0">
              <a:lnSpc>
                <a:spcPct val="107000"/>
              </a:lnSpc>
              <a:spcBef>
                <a:spcPts val="800"/>
              </a:spcBef>
              <a:spcAft>
                <a:spcPts val="0"/>
              </a:spcAft>
              <a:buClr>
                <a:srgbClr val="432673"/>
              </a:buClr>
              <a:buSzPct val="126485"/>
              <a:buFont typeface="Arial"/>
              <a:buAutoNum type="arabicPeriod"/>
            </a:pPr>
            <a:r>
              <a:rPr lang="en-GB" sz="2000">
                <a:solidFill>
                  <a:schemeClr val="dk1"/>
                </a:solidFill>
                <a:latin typeface="Arial"/>
                <a:ea typeface="Arial"/>
                <a:cs typeface="Arial"/>
                <a:sym typeface="Arial"/>
              </a:rPr>
              <a:t>Describe how concurrent p</a:t>
            </a:r>
            <a:r>
              <a:rPr lang="en-GB" sz="2000">
                <a:solidFill>
                  <a:srgbClr val="0D0D0D"/>
                </a:solidFill>
                <a:latin typeface="Arial"/>
                <a:ea typeface="Arial"/>
                <a:cs typeface="Arial"/>
                <a:sym typeface="Arial"/>
              </a:rPr>
              <a:t>roperty ownership occurs.</a:t>
            </a:r>
            <a:endParaRPr sz="2000"/>
          </a:p>
          <a:p>
            <a:pPr marL="457200" lvl="0" indent="-457200" algn="l" rtl="0">
              <a:lnSpc>
                <a:spcPct val="107000"/>
              </a:lnSpc>
              <a:spcBef>
                <a:spcPts val="800"/>
              </a:spcBef>
              <a:spcAft>
                <a:spcPts val="0"/>
              </a:spcAft>
              <a:buClr>
                <a:srgbClr val="432673"/>
              </a:buClr>
              <a:buSzPct val="126485"/>
              <a:buFont typeface="Arial"/>
              <a:buAutoNum type="arabicPeriod"/>
            </a:pPr>
            <a:r>
              <a:rPr lang="en-GB" sz="2000">
                <a:solidFill>
                  <a:srgbClr val="0D0D0D"/>
                </a:solidFill>
                <a:latin typeface="Arial"/>
                <a:ea typeface="Arial"/>
                <a:cs typeface="Arial"/>
                <a:sym typeface="Arial"/>
              </a:rPr>
              <a:t>Describe what happens to a share of property in joint tenancy if one owner passes away.</a:t>
            </a:r>
            <a:endParaRPr sz="2000"/>
          </a:p>
          <a:p>
            <a:pPr marL="457200" lvl="0" indent="-457200" algn="l" rtl="0">
              <a:lnSpc>
                <a:spcPct val="107000"/>
              </a:lnSpc>
              <a:spcBef>
                <a:spcPts val="800"/>
              </a:spcBef>
              <a:spcAft>
                <a:spcPts val="0"/>
              </a:spcAft>
              <a:buClr>
                <a:srgbClr val="432673"/>
              </a:buClr>
              <a:buSzPct val="126485"/>
              <a:buFont typeface="Arial"/>
              <a:buAutoNum type="arabicPeriod"/>
            </a:pPr>
            <a:r>
              <a:rPr lang="en-GB" sz="2000">
                <a:solidFill>
                  <a:srgbClr val="0D0D0D"/>
                </a:solidFill>
                <a:latin typeface="Arial"/>
                <a:ea typeface="Arial"/>
                <a:cs typeface="Arial"/>
                <a:sym typeface="Arial"/>
              </a:rPr>
              <a:t>Explain the four main options that tenants in common can do with their respective shares in property.</a:t>
            </a:r>
            <a:endParaRPr sz="2000"/>
          </a:p>
          <a:p>
            <a:pPr marL="0" lvl="0" indent="0" algn="l" rtl="0">
              <a:lnSpc>
                <a:spcPct val="108000"/>
              </a:lnSpc>
              <a:spcBef>
                <a:spcPts val="1400"/>
              </a:spcBef>
              <a:spcAft>
                <a:spcPts val="0"/>
              </a:spcAft>
              <a:buSzPct val="108108"/>
              <a:buNone/>
            </a:pPr>
            <a:endParaRPr/>
          </a:p>
        </p:txBody>
      </p:sp>
      <p:sp>
        <p:nvSpPr>
          <p:cNvPr id="373" name="Google Shape;373;p46"/>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Plenary</a:t>
            </a:r>
            <a:endParaRPr/>
          </a:p>
        </p:txBody>
      </p:sp>
      <p:sp>
        <p:nvSpPr>
          <p:cNvPr id="374" name="Google Shape;374;p46"/>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Lesson 1: Is it mine? How to legally own land</a:t>
            </a:r>
            <a:endParaRPr/>
          </a:p>
        </p:txBody>
      </p:sp>
      <p:pic>
        <p:nvPicPr>
          <p:cNvPr id="375" name="Google Shape;375;p46">
            <a:extLst>
              <a:ext uri="{C183D7F6-B498-43B3-948B-1728B52AA6E4}">
                <adec:decorative xmlns:adec="http://schemas.microsoft.com/office/drawing/2017/decorative" val="1"/>
              </a:ext>
            </a:extLst>
          </p:cNvPr>
          <p:cNvPicPr preferRelativeResize="0">
            <a:picLocks noGrp="1"/>
          </p:cNvPicPr>
          <p:nvPr>
            <p:ph type="pic" idx="3"/>
          </p:nvPr>
        </p:nvPicPr>
        <p:blipFill rotWithShape="1">
          <a:blip r:embed="rId3" cstate="screen">
            <a:alphaModFix/>
            <a:extLst>
              <a:ext uri="{28A0092B-C50C-407E-A947-70E740481C1C}">
                <a14:useLocalDpi xmlns:a14="http://schemas.microsoft.com/office/drawing/2010/main"/>
              </a:ext>
            </a:extLst>
          </a:blip>
          <a:srcRect/>
          <a:stretch/>
        </p:blipFill>
        <p:spPr>
          <a:xfrm>
            <a:off x="7207872" y="1893127"/>
            <a:ext cx="3889375" cy="399982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2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In this lesson, we will:</a:t>
            </a:r>
            <a:endParaRPr/>
          </a:p>
        </p:txBody>
      </p:sp>
      <p:sp>
        <p:nvSpPr>
          <p:cNvPr id="226" name="Google Shape;226;p29"/>
          <p:cNvSpPr txBox="1">
            <a:spLocks noGrp="1"/>
          </p:cNvSpPr>
          <p:nvPr>
            <p:ph type="body" idx="1"/>
          </p:nvPr>
        </p:nvSpPr>
        <p:spPr>
          <a:xfrm>
            <a:off x="838199" y="1808162"/>
            <a:ext cx="6428556" cy="4321175"/>
          </a:xfrm>
          <a:prstGeom prst="rect">
            <a:avLst/>
          </a:prstGeom>
          <a:noFill/>
          <a:ln>
            <a:noFill/>
          </a:ln>
        </p:spPr>
        <p:txBody>
          <a:bodyPr spcFirstLastPara="1" wrap="square" lIns="91425" tIns="45700" rIns="91425" bIns="45700" anchor="t" anchorCtr="0">
            <a:normAutofit/>
          </a:bodyPr>
          <a:lstStyle/>
          <a:p>
            <a:pPr marL="342900" lvl="0" indent="-342900" algn="l" rtl="0">
              <a:lnSpc>
                <a:spcPct val="107916"/>
              </a:lnSpc>
              <a:spcBef>
                <a:spcPts val="600"/>
              </a:spcBef>
              <a:spcAft>
                <a:spcPts val="0"/>
              </a:spcAft>
              <a:buClr>
                <a:srgbClr val="432673"/>
              </a:buClr>
              <a:buSzPts val="2400"/>
              <a:buChar char="•"/>
            </a:pPr>
            <a:r>
              <a:rPr lang="en-GB" dirty="0">
                <a:solidFill>
                  <a:schemeClr val="dk1"/>
                </a:solidFill>
              </a:rPr>
              <a:t>describe the legal implications of owning property as joint tenants where two or more individuals hold property jointly with the right of survivorship;</a:t>
            </a:r>
            <a:endParaRPr dirty="0">
              <a:solidFill>
                <a:schemeClr val="dk1"/>
              </a:solidFill>
            </a:endParaRPr>
          </a:p>
          <a:p>
            <a:pPr marL="342900" lvl="0" indent="-342900" algn="l" rtl="0">
              <a:lnSpc>
                <a:spcPct val="107916"/>
              </a:lnSpc>
              <a:spcBef>
                <a:spcPts val="600"/>
              </a:spcBef>
              <a:spcAft>
                <a:spcPts val="0"/>
              </a:spcAft>
              <a:buClr>
                <a:srgbClr val="432673"/>
              </a:buClr>
              <a:buSzPts val="2400"/>
              <a:buChar char="•"/>
            </a:pPr>
            <a:r>
              <a:rPr lang="en-GB" dirty="0">
                <a:solidFill>
                  <a:schemeClr val="dk1"/>
                </a:solidFill>
              </a:rPr>
              <a:t>describe the legal implications of owning property as tenants in common where two or more individuals hold property in specific shares, which may be equal or unequal;</a:t>
            </a:r>
            <a:endParaRPr dirty="0">
              <a:solidFill>
                <a:schemeClr val="dk1"/>
              </a:solidFill>
            </a:endParaRPr>
          </a:p>
          <a:p>
            <a:pPr marL="342900" lvl="0" indent="-342900" algn="l" rtl="0">
              <a:lnSpc>
                <a:spcPct val="107916"/>
              </a:lnSpc>
              <a:spcBef>
                <a:spcPts val="600"/>
              </a:spcBef>
              <a:spcAft>
                <a:spcPts val="0"/>
              </a:spcAft>
              <a:buClr>
                <a:srgbClr val="432673"/>
              </a:buClr>
              <a:buSzPts val="2400"/>
              <a:buChar char="•"/>
            </a:pPr>
            <a:r>
              <a:rPr lang="en-GB" dirty="0">
                <a:solidFill>
                  <a:schemeClr val="dk1"/>
                </a:solidFill>
              </a:rPr>
              <a:t>explain what happens when the owner of a property dies. </a:t>
            </a:r>
            <a:endParaRPr dirty="0">
              <a:solidFill>
                <a:schemeClr val="dk1"/>
              </a:solidFill>
            </a:endParaRPr>
          </a:p>
          <a:p>
            <a:pPr marL="228600" lvl="0" indent="-87629" algn="l" rtl="0">
              <a:lnSpc>
                <a:spcPct val="108000"/>
              </a:lnSpc>
              <a:spcBef>
                <a:spcPts val="1000"/>
              </a:spcBef>
              <a:spcAft>
                <a:spcPts val="0"/>
              </a:spcAft>
              <a:buSzPts val="2400"/>
              <a:buNone/>
            </a:pPr>
            <a:endParaRPr sz="3400" dirty="0">
              <a:solidFill>
                <a:schemeClr val="dk1"/>
              </a:solidFill>
            </a:endParaRPr>
          </a:p>
        </p:txBody>
      </p:sp>
      <p:sp>
        <p:nvSpPr>
          <p:cNvPr id="227" name="Google Shape;227;p29"/>
          <p:cNvSpPr txBox="1">
            <a:spLocks noGrp="1"/>
          </p:cNvSpPr>
          <p:nvPr>
            <p:ph type="body" idx="2"/>
          </p:nvPr>
        </p:nvSpPr>
        <p:spPr>
          <a:xfrm>
            <a:off x="7543799" y="1161288"/>
            <a:ext cx="4187953" cy="5100616"/>
          </a:xfrm>
          <a:prstGeom prst="rect">
            <a:avLst/>
          </a:prstGeom>
          <a:solidFill>
            <a:schemeClr val="lt1"/>
          </a:solidFill>
          <a:ln w="28575" cap="flat" cmpd="sng">
            <a:solidFill>
              <a:srgbClr val="88A2FF"/>
            </a:solidFill>
            <a:prstDash val="solid"/>
            <a:round/>
            <a:headEnd type="none" w="sm" len="sm"/>
            <a:tailEnd type="none" w="sm" len="sm"/>
          </a:ln>
        </p:spPr>
        <p:txBody>
          <a:bodyPr spcFirstLastPara="1" wrap="square" lIns="180000" tIns="144000" rIns="180000" bIns="144000" anchor="t" anchorCtr="0">
            <a:noAutofit/>
          </a:bodyPr>
          <a:lstStyle/>
          <a:p>
            <a:pPr marL="0" lvl="0" indent="0" algn="l" rtl="0">
              <a:lnSpc>
                <a:spcPct val="108000"/>
              </a:lnSpc>
              <a:spcBef>
                <a:spcPts val="200"/>
              </a:spcBef>
              <a:spcAft>
                <a:spcPts val="0"/>
              </a:spcAft>
              <a:buSzPts val="1400"/>
              <a:buNone/>
            </a:pPr>
            <a:r>
              <a:rPr lang="en-GB" sz="1400" b="1" dirty="0"/>
              <a:t>Skills:</a:t>
            </a:r>
            <a:endParaRPr sz="1400" dirty="0"/>
          </a:p>
          <a:p>
            <a:pPr marL="0" lvl="0" indent="0" algn="l" rtl="0">
              <a:lnSpc>
                <a:spcPct val="108000"/>
              </a:lnSpc>
              <a:spcBef>
                <a:spcPts val="200"/>
              </a:spcBef>
              <a:spcAft>
                <a:spcPts val="0"/>
              </a:spcAft>
              <a:buSzPts val="1400"/>
              <a:buNone/>
            </a:pPr>
            <a:r>
              <a:rPr lang="en-GB" sz="1400" dirty="0"/>
              <a:t>Develop ability to appraise and form valid arguments from information given in a case study.</a:t>
            </a:r>
            <a:endParaRPr sz="1400" dirty="0"/>
          </a:p>
          <a:p>
            <a:pPr marL="0" lvl="0" indent="0" algn="l" rtl="0">
              <a:lnSpc>
                <a:spcPct val="108000"/>
              </a:lnSpc>
              <a:spcBef>
                <a:spcPts val="200"/>
              </a:spcBef>
              <a:spcAft>
                <a:spcPts val="0"/>
              </a:spcAft>
              <a:buSzPts val="1400"/>
              <a:buNone/>
            </a:pPr>
            <a:r>
              <a:rPr lang="en-GB" sz="1400" dirty="0"/>
              <a:t>Improve communication skills by creating reports and presentations for different audiences.</a:t>
            </a:r>
            <a:endParaRPr sz="1400" dirty="0"/>
          </a:p>
          <a:p>
            <a:pPr marL="0" lvl="0" indent="0" algn="l" rtl="0">
              <a:lnSpc>
                <a:spcPct val="108000"/>
              </a:lnSpc>
              <a:spcBef>
                <a:spcPts val="200"/>
              </a:spcBef>
              <a:spcAft>
                <a:spcPts val="0"/>
              </a:spcAft>
              <a:buSzPts val="1400"/>
              <a:buNone/>
            </a:pPr>
            <a:r>
              <a:rPr lang="en-GB" sz="1400" dirty="0"/>
              <a:t>Build teamwork and discussion skills by participating in group and class discussion to explore ideas.</a:t>
            </a:r>
            <a:endParaRPr sz="1400" dirty="0"/>
          </a:p>
          <a:p>
            <a:pPr marL="0" lvl="0" indent="0" algn="l" rtl="0">
              <a:lnSpc>
                <a:spcPct val="108000"/>
              </a:lnSpc>
              <a:spcBef>
                <a:spcPts val="200"/>
              </a:spcBef>
              <a:spcAft>
                <a:spcPts val="0"/>
              </a:spcAft>
              <a:buSzPts val="1400"/>
              <a:buNone/>
            </a:pPr>
            <a:r>
              <a:rPr lang="en-GB" sz="1400" b="1" dirty="0"/>
              <a:t>General competencies:</a:t>
            </a:r>
            <a:endParaRPr sz="1400" dirty="0"/>
          </a:p>
          <a:p>
            <a:pPr marL="0" lvl="0" indent="0" algn="l" rtl="0">
              <a:lnSpc>
                <a:spcPct val="108000"/>
              </a:lnSpc>
              <a:spcBef>
                <a:spcPts val="200"/>
              </a:spcBef>
              <a:spcAft>
                <a:spcPts val="0"/>
              </a:spcAft>
              <a:buSzPts val="1400"/>
              <a:buNone/>
            </a:pPr>
            <a:r>
              <a:rPr lang="en-GB" sz="1400" dirty="0"/>
              <a:t>English: </a:t>
            </a:r>
            <a:endParaRPr sz="1400" dirty="0"/>
          </a:p>
          <a:p>
            <a:pPr marL="0" lvl="0" indent="0" algn="l" rtl="0">
              <a:lnSpc>
                <a:spcPct val="108000"/>
              </a:lnSpc>
              <a:spcBef>
                <a:spcPts val="200"/>
              </a:spcBef>
              <a:spcAft>
                <a:spcPts val="0"/>
              </a:spcAft>
              <a:buSzPts val="1400"/>
              <a:buNone/>
            </a:pPr>
            <a:r>
              <a:rPr lang="en-GB" sz="1400" b="1" dirty="0"/>
              <a:t>E2 </a:t>
            </a:r>
            <a:r>
              <a:rPr lang="en-GB" sz="1400" dirty="0"/>
              <a:t>Present information and ideas.</a:t>
            </a:r>
            <a:endParaRPr sz="1400" dirty="0"/>
          </a:p>
          <a:p>
            <a:pPr marL="0" lvl="0" indent="0" algn="l" rtl="0">
              <a:lnSpc>
                <a:spcPct val="108000"/>
              </a:lnSpc>
              <a:spcBef>
                <a:spcPts val="200"/>
              </a:spcBef>
              <a:spcAft>
                <a:spcPts val="0"/>
              </a:spcAft>
              <a:buSzPts val="1400"/>
              <a:buNone/>
            </a:pPr>
            <a:r>
              <a:rPr lang="en-GB" sz="1400" b="1" dirty="0"/>
              <a:t>E3 </a:t>
            </a:r>
            <a:r>
              <a:rPr lang="en-GB" sz="1400" dirty="0"/>
              <a:t>Create text for different purposes and audiences.</a:t>
            </a:r>
            <a:endParaRPr sz="1400" dirty="0"/>
          </a:p>
          <a:p>
            <a:pPr marL="0" lvl="0" indent="0" algn="l" rtl="0">
              <a:lnSpc>
                <a:spcPct val="108000"/>
              </a:lnSpc>
              <a:spcBef>
                <a:spcPts val="200"/>
              </a:spcBef>
              <a:spcAft>
                <a:spcPts val="0"/>
              </a:spcAft>
              <a:buSzPts val="1400"/>
              <a:buNone/>
            </a:pPr>
            <a:r>
              <a:rPr lang="en-GB" sz="1400" b="1" dirty="0"/>
              <a:t>E5</a:t>
            </a:r>
            <a:r>
              <a:rPr lang="en-GB" sz="1400" dirty="0"/>
              <a:t> Synthesise information.</a:t>
            </a:r>
            <a:endParaRPr sz="1400" dirty="0"/>
          </a:p>
          <a:p>
            <a:pPr marL="0" lvl="0" indent="0" algn="l" rtl="0">
              <a:lnSpc>
                <a:spcPct val="108000"/>
              </a:lnSpc>
              <a:spcBef>
                <a:spcPts val="200"/>
              </a:spcBef>
              <a:spcAft>
                <a:spcPts val="0"/>
              </a:spcAft>
              <a:buSzPts val="1400"/>
              <a:buNone/>
            </a:pPr>
            <a:r>
              <a:rPr lang="en-GB" sz="1400" dirty="0"/>
              <a:t>Digital: </a:t>
            </a:r>
            <a:endParaRPr sz="1400" dirty="0"/>
          </a:p>
          <a:p>
            <a:pPr marL="0" lvl="0" indent="0" algn="l" rtl="0">
              <a:lnSpc>
                <a:spcPct val="108000"/>
              </a:lnSpc>
              <a:spcBef>
                <a:spcPts val="200"/>
              </a:spcBef>
              <a:spcAft>
                <a:spcPts val="0"/>
              </a:spcAft>
              <a:buSzPts val="1400"/>
              <a:buNone/>
            </a:pPr>
            <a:r>
              <a:rPr lang="en-GB" sz="1400" b="1" dirty="0"/>
              <a:t>D1 </a:t>
            </a:r>
            <a:r>
              <a:rPr lang="en-GB" sz="1400" dirty="0"/>
              <a:t>Use digital technology and media effectively.</a:t>
            </a:r>
            <a:endParaRPr sz="1400" dirty="0"/>
          </a:p>
          <a:p>
            <a:pPr marL="0" lvl="0" indent="0" algn="l" rtl="0">
              <a:lnSpc>
                <a:spcPct val="108000"/>
              </a:lnSpc>
              <a:spcBef>
                <a:spcPts val="200"/>
              </a:spcBef>
              <a:spcAft>
                <a:spcPts val="0"/>
              </a:spcAft>
              <a:buSzPts val="1400"/>
              <a:buNone/>
            </a:pPr>
            <a:r>
              <a:rPr lang="en-GB" sz="1400" b="1" dirty="0"/>
              <a:t>D3</a:t>
            </a:r>
            <a:r>
              <a:rPr lang="en-GB" sz="1400" dirty="0"/>
              <a:t> Communicate and collaborate.</a:t>
            </a:r>
            <a:endParaRPr sz="1400" dirty="0"/>
          </a:p>
        </p:txBody>
      </p:sp>
      <p:sp>
        <p:nvSpPr>
          <p:cNvPr id="228" name="Google Shape;228;p29"/>
          <p:cNvSpPr>
            <a:spLocks noGrp="1"/>
          </p:cNvSpPr>
          <p:nvPr>
            <p:ph type="body" idx="3"/>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Introduction</a:t>
            </a:r>
            <a:endParaRPr/>
          </a:p>
        </p:txBody>
      </p:sp>
      <p:sp>
        <p:nvSpPr>
          <p:cNvPr id="229" name="Google Shape;229;p29"/>
          <p:cNvSpPr txBox="1">
            <a:spLocks noGrp="1"/>
          </p:cNvSpPr>
          <p:nvPr>
            <p:ph type="body" idx="4"/>
          </p:nvPr>
        </p:nvSpPr>
        <p:spPr>
          <a:xfrm>
            <a:off x="838200" y="6356350"/>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1000"/>
              </a:spcBef>
              <a:spcAft>
                <a:spcPts val="0"/>
              </a:spcAft>
              <a:buSzPts val="2400"/>
              <a:buNone/>
            </a:pPr>
            <a:r>
              <a:rPr lang="en-GB"/>
              <a:t>Lesson 1: Is it mine? How to legally own land</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79"/>
        <p:cNvGrpSpPr/>
        <p:nvPr/>
      </p:nvGrpSpPr>
      <p:grpSpPr>
        <a:xfrm>
          <a:off x="0" y="0"/>
          <a:ext cx="0" cy="0"/>
          <a:chOff x="0" y="0"/>
          <a:chExt cx="0" cy="0"/>
        </a:xfrm>
      </p:grpSpPr>
      <p:sp>
        <p:nvSpPr>
          <p:cNvPr id="380" name="Google Shape;380;p47"/>
          <p:cNvSpPr txBox="1">
            <a:spLocks noGrp="1"/>
          </p:cNvSpPr>
          <p:nvPr>
            <p:ph type="title"/>
          </p:nvPr>
        </p:nvSpPr>
        <p:spPr>
          <a:xfrm>
            <a:off x="838199" y="368300"/>
            <a:ext cx="10288397"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Answers</a:t>
            </a:r>
            <a:endParaRPr/>
          </a:p>
        </p:txBody>
      </p:sp>
      <p:sp>
        <p:nvSpPr>
          <p:cNvPr id="381" name="Google Shape;381;p47"/>
          <p:cNvSpPr>
            <a:spLocks noGrp="1"/>
          </p:cNvSpPr>
          <p:nvPr>
            <p:ph type="media" idx="2"/>
          </p:nvPr>
        </p:nvSpPr>
        <p:spPr>
          <a:xfrm>
            <a:off x="873125" y="1808163"/>
            <a:ext cx="10515600" cy="4357687"/>
          </a:xfrm>
          <a:prstGeom prst="rect">
            <a:avLst/>
          </a:prstGeom>
          <a:noFill/>
          <a:ln>
            <a:noFill/>
          </a:ln>
        </p:spPr>
        <p:txBody>
          <a:bodyPr spcFirstLastPara="1" wrap="square" lIns="91425" tIns="45700" rIns="91425" bIns="45700" anchor="t" anchorCtr="0">
            <a:normAutofit lnSpcReduction="10000"/>
          </a:bodyPr>
          <a:lstStyle/>
          <a:p>
            <a:pPr marL="76200" marR="0" lvl="0" indent="0" algn="l" rtl="0">
              <a:lnSpc>
                <a:spcPct val="108000"/>
              </a:lnSpc>
              <a:spcBef>
                <a:spcPts val="1000"/>
              </a:spcBef>
              <a:spcAft>
                <a:spcPts val="0"/>
              </a:spcAft>
              <a:buClr>
                <a:srgbClr val="534C29"/>
              </a:buClr>
              <a:buSzPts val="2400"/>
              <a:buFont typeface="Arial"/>
              <a:buNone/>
            </a:pPr>
            <a:r>
              <a:rPr lang="en-GB" sz="2400" b="1" i="0" u="none" strike="noStrike" cap="none" dirty="0">
                <a:solidFill>
                  <a:srgbClr val="262626"/>
                </a:solidFill>
                <a:latin typeface="Arial"/>
                <a:ea typeface="Arial"/>
                <a:cs typeface="Arial"/>
                <a:sym typeface="Arial"/>
              </a:rPr>
              <a:t>1. Describe the three main types of land ownership in England and Wales.</a:t>
            </a:r>
            <a:endParaRPr sz="2400" b="0" i="0" u="none" strike="noStrike" cap="none" dirty="0">
              <a:solidFill>
                <a:srgbClr val="262626"/>
              </a:solidFill>
              <a:latin typeface="Arial"/>
              <a:ea typeface="Arial"/>
              <a:cs typeface="Arial"/>
              <a:sym typeface="Arial"/>
            </a:endParaRPr>
          </a:p>
          <a:p>
            <a:pPr marL="457200" marR="0" lvl="0" indent="-381000" algn="l" rtl="0">
              <a:lnSpc>
                <a:spcPct val="108000"/>
              </a:lnSpc>
              <a:spcBef>
                <a:spcPts val="1000"/>
              </a:spcBef>
              <a:spcAft>
                <a:spcPts val="0"/>
              </a:spcAft>
              <a:buClr>
                <a:srgbClr val="432673"/>
              </a:buClr>
              <a:buSzPts val="2400"/>
              <a:buFont typeface="Arial"/>
              <a:buChar char="•"/>
            </a:pPr>
            <a:r>
              <a:rPr lang="en-GB" sz="2400" b="1" i="0" u="none" strike="noStrike" cap="none" dirty="0">
                <a:solidFill>
                  <a:srgbClr val="262626"/>
                </a:solidFill>
                <a:latin typeface="Arial"/>
                <a:ea typeface="Arial"/>
                <a:cs typeface="Arial"/>
                <a:sym typeface="Arial"/>
              </a:rPr>
              <a:t>Sole ownership:</a:t>
            </a:r>
            <a:r>
              <a:rPr lang="en-GB" sz="2400" b="0" i="0" u="none" strike="noStrike" cap="none" dirty="0">
                <a:solidFill>
                  <a:srgbClr val="262626"/>
                </a:solidFill>
                <a:latin typeface="Arial"/>
                <a:ea typeface="Arial"/>
                <a:cs typeface="Arial"/>
                <a:sym typeface="Arial"/>
              </a:rPr>
              <a:t> A single individual or entity has full control over the land, with the right to use, lease or sell it independently. </a:t>
            </a:r>
            <a:endParaRPr sz="2400" b="0" i="0" u="none" strike="noStrike" cap="none" dirty="0">
              <a:solidFill>
                <a:srgbClr val="262626"/>
              </a:solidFill>
              <a:latin typeface="Arial"/>
              <a:ea typeface="Arial"/>
              <a:cs typeface="Arial"/>
              <a:sym typeface="Arial"/>
            </a:endParaRPr>
          </a:p>
          <a:p>
            <a:pPr marL="457200" marR="0" lvl="0" indent="-381000" algn="l" rtl="0">
              <a:lnSpc>
                <a:spcPct val="108000"/>
              </a:lnSpc>
              <a:spcBef>
                <a:spcPts val="1000"/>
              </a:spcBef>
              <a:spcAft>
                <a:spcPts val="0"/>
              </a:spcAft>
              <a:buClr>
                <a:srgbClr val="432673"/>
              </a:buClr>
              <a:buSzPts val="2400"/>
              <a:buFont typeface="Arial"/>
              <a:buChar char="•"/>
            </a:pPr>
            <a:r>
              <a:rPr lang="en-GB" sz="2400" b="1" i="0" u="none" strike="noStrike" cap="none" dirty="0">
                <a:solidFill>
                  <a:srgbClr val="262626"/>
                </a:solidFill>
                <a:latin typeface="Arial"/>
                <a:ea typeface="Arial"/>
                <a:cs typeface="Arial"/>
                <a:sym typeface="Arial"/>
              </a:rPr>
              <a:t>Concurrent ownership:</a:t>
            </a:r>
            <a:r>
              <a:rPr lang="en-GB" sz="2400" b="0" i="0" u="none" strike="noStrike" cap="none" dirty="0">
                <a:solidFill>
                  <a:srgbClr val="262626"/>
                </a:solidFill>
                <a:latin typeface="Arial"/>
                <a:ea typeface="Arial"/>
                <a:cs typeface="Arial"/>
                <a:sym typeface="Arial"/>
              </a:rPr>
              <a:t> Two or more individuals share ownership. </a:t>
            </a:r>
            <a:br>
              <a:rPr lang="en-GB" sz="2400" b="0" i="0" u="none" strike="noStrike" cap="none" dirty="0">
                <a:solidFill>
                  <a:srgbClr val="262626"/>
                </a:solidFill>
                <a:latin typeface="Arial"/>
                <a:ea typeface="Arial"/>
                <a:cs typeface="Arial"/>
                <a:sym typeface="Arial"/>
              </a:rPr>
            </a:br>
            <a:r>
              <a:rPr lang="en-GB" sz="2400" b="1" i="0" u="none" strike="noStrike" cap="none" dirty="0">
                <a:solidFill>
                  <a:srgbClr val="262626"/>
                </a:solidFill>
                <a:latin typeface="Arial"/>
                <a:ea typeface="Arial"/>
                <a:cs typeface="Arial"/>
                <a:sym typeface="Arial"/>
              </a:rPr>
              <a:t>Joint tenants</a:t>
            </a:r>
            <a:r>
              <a:rPr lang="en-GB" sz="2400" b="0" i="0" u="none" strike="noStrike" cap="none" dirty="0">
                <a:solidFill>
                  <a:srgbClr val="262626"/>
                </a:solidFill>
                <a:latin typeface="Arial"/>
                <a:ea typeface="Arial"/>
                <a:cs typeface="Arial"/>
                <a:sym typeface="Arial"/>
              </a:rPr>
              <a:t> have equal shares with survivorship rights, while </a:t>
            </a:r>
            <a:r>
              <a:rPr lang="en-GB" sz="2400" b="1" i="0" u="none" strike="noStrike" cap="none" dirty="0">
                <a:solidFill>
                  <a:srgbClr val="262626"/>
                </a:solidFill>
                <a:latin typeface="Arial"/>
                <a:ea typeface="Arial"/>
                <a:cs typeface="Arial"/>
                <a:sym typeface="Arial"/>
              </a:rPr>
              <a:t>tenants in common</a:t>
            </a:r>
            <a:r>
              <a:rPr lang="en-GB" sz="2400" b="0" i="0" u="none" strike="noStrike" cap="none" dirty="0">
                <a:solidFill>
                  <a:srgbClr val="262626"/>
                </a:solidFill>
                <a:latin typeface="Arial"/>
                <a:ea typeface="Arial"/>
                <a:cs typeface="Arial"/>
                <a:sym typeface="Arial"/>
              </a:rPr>
              <a:t> can hold unequal shares and pass them to heirs.</a:t>
            </a:r>
            <a:endParaRPr sz="2400" b="0" i="0" u="none" strike="noStrike" cap="none" dirty="0">
              <a:solidFill>
                <a:srgbClr val="262626"/>
              </a:solidFill>
              <a:latin typeface="Arial"/>
              <a:ea typeface="Arial"/>
              <a:cs typeface="Arial"/>
              <a:sym typeface="Arial"/>
            </a:endParaRPr>
          </a:p>
          <a:p>
            <a:pPr marL="457200" marR="0" lvl="0" indent="-381000" algn="l" rtl="0">
              <a:lnSpc>
                <a:spcPct val="108000"/>
              </a:lnSpc>
              <a:spcBef>
                <a:spcPts val="1000"/>
              </a:spcBef>
              <a:spcAft>
                <a:spcPts val="0"/>
              </a:spcAft>
              <a:buClr>
                <a:srgbClr val="432673"/>
              </a:buClr>
              <a:buSzPts val="2400"/>
              <a:buFont typeface="Arial"/>
              <a:buChar char="•"/>
            </a:pPr>
            <a:r>
              <a:rPr lang="en-GB" sz="2400" b="1" i="0" u="none" strike="noStrike" cap="none" dirty="0">
                <a:solidFill>
                  <a:srgbClr val="262626"/>
                </a:solidFill>
                <a:latin typeface="Arial"/>
                <a:ea typeface="Arial"/>
                <a:cs typeface="Arial"/>
                <a:sym typeface="Arial"/>
              </a:rPr>
              <a:t>Government ownership:</a:t>
            </a:r>
            <a:r>
              <a:rPr lang="en-GB" sz="2400" b="0" i="0" u="none" strike="noStrike" cap="none" dirty="0">
                <a:solidFill>
                  <a:srgbClr val="262626"/>
                </a:solidFill>
                <a:latin typeface="Arial"/>
                <a:ea typeface="Arial"/>
                <a:cs typeface="Arial"/>
                <a:sym typeface="Arial"/>
              </a:rPr>
              <a:t> Land owned by the government or local councils for public use (e.g. parks, schools) with regulated usage, leasing or sales.</a:t>
            </a:r>
            <a:endParaRPr sz="2400" b="0" i="0" u="none" strike="noStrike" cap="none" dirty="0">
              <a:solidFill>
                <a:srgbClr val="262626"/>
              </a:solidFill>
              <a:latin typeface="Arial"/>
              <a:ea typeface="Arial"/>
              <a:cs typeface="Arial"/>
              <a:sym typeface="Arial"/>
            </a:endParaRPr>
          </a:p>
          <a:p>
            <a:pPr marL="457200" marR="0" lvl="0" indent="-339090" algn="l" rtl="0">
              <a:lnSpc>
                <a:spcPct val="88000"/>
              </a:lnSpc>
              <a:spcBef>
                <a:spcPts val="1000"/>
              </a:spcBef>
              <a:spcAft>
                <a:spcPts val="0"/>
              </a:spcAft>
              <a:buClr>
                <a:srgbClr val="534C29"/>
              </a:buClr>
              <a:buSzPts val="1860"/>
              <a:buFont typeface="Arial"/>
              <a:buNone/>
            </a:pPr>
            <a:endParaRPr sz="1860" b="0" i="0" u="none" strike="noStrike" cap="none" dirty="0">
              <a:solidFill>
                <a:srgbClr val="262626"/>
              </a:solidFill>
              <a:latin typeface="Arial"/>
              <a:ea typeface="Arial"/>
              <a:cs typeface="Arial"/>
              <a:sym typeface="Arial"/>
            </a:endParaRPr>
          </a:p>
        </p:txBody>
      </p:sp>
      <p:sp>
        <p:nvSpPr>
          <p:cNvPr id="382" name="Google Shape;382;p47"/>
          <p:cNvSpPr/>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Autofit/>
          </a:bodyPr>
          <a:lstStyle/>
          <a:p>
            <a:pPr marL="0" marR="0" lvl="0" indent="0" algn="l" rtl="0">
              <a:lnSpc>
                <a:spcPct val="108000"/>
              </a:lnSpc>
              <a:spcBef>
                <a:spcPts val="0"/>
              </a:spcBef>
              <a:spcAft>
                <a:spcPts val="0"/>
              </a:spcAft>
              <a:buClr>
                <a:srgbClr val="534C29"/>
              </a:buClr>
              <a:buSzPts val="1400"/>
              <a:buFont typeface="Arial"/>
              <a:buNone/>
            </a:pPr>
            <a:r>
              <a:rPr lang="en-GB" sz="1400" b="1" i="0" u="none" strike="noStrike" cap="none">
                <a:solidFill>
                  <a:schemeClr val="lt1"/>
                </a:solidFill>
                <a:latin typeface="Arial Narrow"/>
                <a:ea typeface="Arial Narrow"/>
                <a:cs typeface="Arial Narrow"/>
                <a:sym typeface="Arial Narrow"/>
              </a:rPr>
              <a:t>Plenary</a:t>
            </a:r>
            <a:endParaRPr sz="1400" b="0" i="0" u="none" strike="noStrike" cap="none">
              <a:solidFill>
                <a:srgbClr val="000000"/>
              </a:solidFill>
              <a:latin typeface="Arial"/>
              <a:ea typeface="Arial"/>
              <a:cs typeface="Arial"/>
              <a:sym typeface="Arial"/>
            </a:endParaRPr>
          </a:p>
        </p:txBody>
      </p:sp>
      <p:sp>
        <p:nvSpPr>
          <p:cNvPr id="383" name="Google Shape;383;p47"/>
          <p:cNvSpPr txBox="1"/>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8000"/>
              </a:lnSpc>
              <a:spcBef>
                <a:spcPts val="1000"/>
              </a:spcBef>
              <a:spcAft>
                <a:spcPts val="0"/>
              </a:spcAft>
              <a:buClr>
                <a:srgbClr val="534C29"/>
              </a:buClr>
              <a:buSzPts val="2400"/>
              <a:buFont typeface="Arial"/>
              <a:buNone/>
            </a:pPr>
            <a:r>
              <a:rPr lang="en-GB" sz="1200" b="0" i="0" u="none" strike="noStrike" cap="none">
                <a:solidFill>
                  <a:srgbClr val="898989"/>
                </a:solidFill>
                <a:latin typeface="Arial"/>
                <a:ea typeface="Arial"/>
                <a:cs typeface="Arial"/>
                <a:sym typeface="Arial"/>
              </a:rPr>
              <a:t>Lesson 1: Is it mine? How to legally own land</a:t>
            </a:r>
            <a:endParaRPr sz="1200" b="0" i="0" u="none" strike="noStrike" cap="none">
              <a:solidFill>
                <a:srgbClr val="898989"/>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87"/>
        <p:cNvGrpSpPr/>
        <p:nvPr/>
      </p:nvGrpSpPr>
      <p:grpSpPr>
        <a:xfrm>
          <a:off x="0" y="0"/>
          <a:ext cx="0" cy="0"/>
          <a:chOff x="0" y="0"/>
          <a:chExt cx="0" cy="0"/>
        </a:xfrm>
      </p:grpSpPr>
      <p:sp>
        <p:nvSpPr>
          <p:cNvPr id="388" name="Google Shape;388;p48"/>
          <p:cNvSpPr txBox="1">
            <a:spLocks noGrp="1"/>
          </p:cNvSpPr>
          <p:nvPr>
            <p:ph type="title"/>
          </p:nvPr>
        </p:nvSpPr>
        <p:spPr>
          <a:xfrm>
            <a:off x="839787" y="368300"/>
            <a:ext cx="10297695" cy="134461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Answers</a:t>
            </a:r>
            <a:endParaRPr/>
          </a:p>
        </p:txBody>
      </p:sp>
      <p:sp>
        <p:nvSpPr>
          <p:cNvPr id="389" name="Google Shape;389;p48"/>
          <p:cNvSpPr>
            <a:spLocks noGrp="1"/>
          </p:cNvSpPr>
          <p:nvPr>
            <p:ph type="media" idx="2"/>
          </p:nvPr>
        </p:nvSpPr>
        <p:spPr>
          <a:xfrm>
            <a:off x="838200" y="1712913"/>
            <a:ext cx="10844284" cy="4357687"/>
          </a:xfrm>
          <a:prstGeom prst="rect">
            <a:avLst/>
          </a:prstGeom>
          <a:noFill/>
          <a:ln>
            <a:noFill/>
          </a:ln>
        </p:spPr>
        <p:txBody>
          <a:bodyPr spcFirstLastPara="1" wrap="square" lIns="91425" tIns="45700" rIns="91425" bIns="45700" anchor="t" anchorCtr="0">
            <a:normAutofit lnSpcReduction="10000"/>
          </a:bodyPr>
          <a:lstStyle/>
          <a:p>
            <a:pPr marL="76200" marR="0" lvl="0" indent="0" algn="l" rtl="0">
              <a:lnSpc>
                <a:spcPct val="108000"/>
              </a:lnSpc>
              <a:spcBef>
                <a:spcPts val="1000"/>
              </a:spcBef>
              <a:spcAft>
                <a:spcPts val="0"/>
              </a:spcAft>
              <a:buClr>
                <a:srgbClr val="534C29"/>
              </a:buClr>
              <a:buSzPts val="2400"/>
              <a:buFont typeface="Arial"/>
              <a:buNone/>
            </a:pPr>
            <a:r>
              <a:rPr lang="en-GB" sz="2200" b="1" i="0" u="none" strike="noStrike" cap="none" dirty="0">
                <a:solidFill>
                  <a:srgbClr val="262626"/>
                </a:solidFill>
                <a:latin typeface="Arial"/>
                <a:ea typeface="Arial"/>
                <a:cs typeface="Arial"/>
                <a:sym typeface="Arial"/>
              </a:rPr>
              <a:t>2. Outline the main differences between tenants in common and joint tenants.</a:t>
            </a:r>
            <a:endParaRPr sz="2200" b="0" i="0" u="none" strike="noStrike" cap="none" dirty="0">
              <a:solidFill>
                <a:srgbClr val="262626"/>
              </a:solidFill>
              <a:latin typeface="Arial"/>
              <a:ea typeface="Arial"/>
              <a:cs typeface="Arial"/>
              <a:sym typeface="Arial"/>
            </a:endParaRPr>
          </a:p>
          <a:p>
            <a:pPr marL="76200" marR="0" lvl="0" indent="0" algn="l" rtl="0">
              <a:lnSpc>
                <a:spcPct val="108000"/>
              </a:lnSpc>
              <a:spcBef>
                <a:spcPts val="1000"/>
              </a:spcBef>
              <a:spcAft>
                <a:spcPts val="0"/>
              </a:spcAft>
              <a:buClr>
                <a:srgbClr val="534C29"/>
              </a:buClr>
              <a:buSzPts val="2400"/>
              <a:buFont typeface="Arial"/>
              <a:buNone/>
            </a:pPr>
            <a:r>
              <a:rPr lang="en-GB" sz="2200" b="1" i="0" u="none" strike="noStrike" cap="none" dirty="0">
                <a:solidFill>
                  <a:srgbClr val="262626"/>
                </a:solidFill>
                <a:latin typeface="Arial"/>
                <a:ea typeface="Arial"/>
                <a:cs typeface="Arial"/>
                <a:sym typeface="Arial"/>
              </a:rPr>
              <a:t>Tenants in common:</a:t>
            </a:r>
            <a:endParaRPr sz="2200" b="0" i="0" u="none" strike="noStrike" cap="none" dirty="0">
              <a:solidFill>
                <a:srgbClr val="262626"/>
              </a:solidFill>
              <a:latin typeface="Arial"/>
              <a:ea typeface="Arial"/>
              <a:cs typeface="Arial"/>
              <a:sym typeface="Arial"/>
            </a:endParaRPr>
          </a:p>
          <a:p>
            <a:pPr marL="457200" marR="0" lvl="0" indent="-381000" algn="l" rtl="0">
              <a:lnSpc>
                <a:spcPct val="108000"/>
              </a:lnSpc>
              <a:spcBef>
                <a:spcPts val="1000"/>
              </a:spcBef>
              <a:spcAft>
                <a:spcPts val="0"/>
              </a:spcAft>
              <a:buClr>
                <a:srgbClr val="534C29"/>
              </a:buClr>
              <a:buSzPts val="2400"/>
              <a:buFont typeface="Arial"/>
              <a:buChar char="•"/>
            </a:pPr>
            <a:r>
              <a:rPr lang="en-GB" sz="2200" b="0" i="0" u="none" strike="noStrike" cap="none" dirty="0">
                <a:solidFill>
                  <a:srgbClr val="262626"/>
                </a:solidFill>
                <a:latin typeface="Arial"/>
                <a:ea typeface="Arial"/>
                <a:cs typeface="Arial"/>
                <a:sym typeface="Arial"/>
              </a:rPr>
              <a:t>Each owner holds a distinct share (e.g. 50/50 or 70/30) and can sell or transfer their share independently.</a:t>
            </a:r>
            <a:endParaRPr sz="2200" b="0" i="0" u="none" strike="noStrike" cap="none" dirty="0">
              <a:solidFill>
                <a:srgbClr val="262626"/>
              </a:solidFill>
              <a:latin typeface="Arial"/>
              <a:ea typeface="Arial"/>
              <a:cs typeface="Arial"/>
              <a:sym typeface="Arial"/>
            </a:endParaRPr>
          </a:p>
          <a:p>
            <a:pPr marL="457200" marR="0" lvl="0" indent="-381000" algn="l" rtl="0">
              <a:lnSpc>
                <a:spcPct val="108000"/>
              </a:lnSpc>
              <a:spcBef>
                <a:spcPts val="1000"/>
              </a:spcBef>
              <a:spcAft>
                <a:spcPts val="0"/>
              </a:spcAft>
              <a:buClr>
                <a:srgbClr val="432673"/>
              </a:buClr>
              <a:buSzPts val="2200"/>
              <a:buFont typeface="Arial"/>
              <a:buChar char="•"/>
            </a:pPr>
            <a:r>
              <a:rPr lang="en-GB" sz="2200" b="0" i="0" u="none" strike="noStrike" cap="none" dirty="0">
                <a:solidFill>
                  <a:srgbClr val="262626"/>
                </a:solidFill>
                <a:latin typeface="Arial"/>
                <a:ea typeface="Arial"/>
                <a:cs typeface="Arial"/>
                <a:sym typeface="Arial"/>
              </a:rPr>
              <a:t>There is no automatic right of survivorship – if one owner dies, their share passes according to their will or intestacy rules.</a:t>
            </a:r>
            <a:endParaRPr sz="2200" b="0" i="0" u="none" strike="noStrike" cap="none" dirty="0">
              <a:solidFill>
                <a:srgbClr val="262626"/>
              </a:solidFill>
              <a:latin typeface="Arial"/>
              <a:ea typeface="Arial"/>
              <a:cs typeface="Arial"/>
              <a:sym typeface="Arial"/>
            </a:endParaRPr>
          </a:p>
          <a:p>
            <a:pPr marL="76200" marR="0" lvl="0" indent="0" algn="l" rtl="0">
              <a:lnSpc>
                <a:spcPct val="108000"/>
              </a:lnSpc>
              <a:spcBef>
                <a:spcPts val="1000"/>
              </a:spcBef>
              <a:spcAft>
                <a:spcPts val="0"/>
              </a:spcAft>
              <a:buClr>
                <a:srgbClr val="534C29"/>
              </a:buClr>
              <a:buSzPts val="2400"/>
              <a:buFont typeface="Arial"/>
              <a:buNone/>
            </a:pPr>
            <a:r>
              <a:rPr lang="en-GB" sz="2200" b="1" i="0" u="none" strike="noStrike" cap="none" dirty="0">
                <a:solidFill>
                  <a:srgbClr val="262626"/>
                </a:solidFill>
                <a:latin typeface="Arial"/>
                <a:ea typeface="Arial"/>
                <a:cs typeface="Arial"/>
                <a:sym typeface="Arial"/>
              </a:rPr>
              <a:t>Joint tenants: </a:t>
            </a:r>
            <a:endParaRPr sz="2200" b="1" i="0" u="none" strike="noStrike" cap="none" dirty="0">
              <a:solidFill>
                <a:srgbClr val="262626"/>
              </a:solidFill>
              <a:latin typeface="Arial"/>
              <a:ea typeface="Arial"/>
              <a:cs typeface="Arial"/>
              <a:sym typeface="Arial"/>
            </a:endParaRPr>
          </a:p>
          <a:p>
            <a:pPr marL="457200" marR="0" lvl="0" indent="-381000" algn="l" rtl="0">
              <a:lnSpc>
                <a:spcPct val="108000"/>
              </a:lnSpc>
              <a:spcBef>
                <a:spcPts val="1000"/>
              </a:spcBef>
              <a:spcAft>
                <a:spcPts val="0"/>
              </a:spcAft>
              <a:buClr>
                <a:srgbClr val="432673"/>
              </a:buClr>
              <a:buSzPts val="2200"/>
              <a:buFont typeface="Arial"/>
              <a:buChar char="•"/>
            </a:pPr>
            <a:r>
              <a:rPr lang="en-GB" sz="2200" b="0" i="0" u="none" strike="noStrike" cap="none" dirty="0">
                <a:solidFill>
                  <a:srgbClr val="262626"/>
                </a:solidFill>
                <a:latin typeface="Arial"/>
                <a:ea typeface="Arial"/>
                <a:cs typeface="Arial"/>
                <a:sym typeface="Arial"/>
              </a:rPr>
              <a:t>Owners hold equal shares in the entire property (not distinct portions).</a:t>
            </a:r>
            <a:endParaRPr sz="2200" b="0" i="0" u="none" strike="noStrike" cap="none" dirty="0">
              <a:solidFill>
                <a:srgbClr val="262626"/>
              </a:solidFill>
              <a:latin typeface="Arial"/>
              <a:ea typeface="Arial"/>
              <a:cs typeface="Arial"/>
              <a:sym typeface="Arial"/>
            </a:endParaRPr>
          </a:p>
          <a:p>
            <a:pPr marL="457200" marR="0" lvl="0" indent="-381000" algn="l" rtl="0">
              <a:lnSpc>
                <a:spcPct val="108000"/>
              </a:lnSpc>
              <a:spcBef>
                <a:spcPts val="1000"/>
              </a:spcBef>
              <a:spcAft>
                <a:spcPts val="0"/>
              </a:spcAft>
              <a:buClr>
                <a:srgbClr val="432673"/>
              </a:buClr>
              <a:buSzPts val="2200"/>
              <a:buFont typeface="Arial"/>
              <a:buChar char="•"/>
            </a:pPr>
            <a:r>
              <a:rPr lang="en-GB" sz="2200" b="0" i="0" u="none" strike="noStrike" cap="none" dirty="0">
                <a:solidFill>
                  <a:srgbClr val="262626"/>
                </a:solidFill>
                <a:latin typeface="Arial"/>
                <a:ea typeface="Arial"/>
                <a:cs typeface="Arial"/>
                <a:sym typeface="Arial"/>
              </a:rPr>
              <a:t>The right of survivorship applies – when one owner dies, their share automatically passes to the other owner(s), overriding any will.</a:t>
            </a:r>
            <a:endParaRPr sz="2200" b="0" i="0" u="none" strike="noStrike" cap="none" dirty="0">
              <a:solidFill>
                <a:srgbClr val="262626"/>
              </a:solidFill>
              <a:latin typeface="Arial"/>
              <a:ea typeface="Arial"/>
              <a:cs typeface="Arial"/>
              <a:sym typeface="Arial"/>
            </a:endParaRPr>
          </a:p>
          <a:p>
            <a:pPr marL="457200" marR="0" lvl="0" indent="-339090" algn="l" rtl="0">
              <a:lnSpc>
                <a:spcPct val="88000"/>
              </a:lnSpc>
              <a:spcBef>
                <a:spcPts val="1000"/>
              </a:spcBef>
              <a:spcAft>
                <a:spcPts val="0"/>
              </a:spcAft>
              <a:buClr>
                <a:srgbClr val="534C29"/>
              </a:buClr>
              <a:buSzPts val="1860"/>
              <a:buFont typeface="Arial"/>
              <a:buNone/>
            </a:pPr>
            <a:endParaRPr sz="2000" b="0" i="0" u="none" strike="noStrike" cap="none" dirty="0">
              <a:solidFill>
                <a:srgbClr val="262626"/>
              </a:solidFill>
              <a:latin typeface="Arial"/>
              <a:ea typeface="Arial"/>
              <a:cs typeface="Arial"/>
              <a:sym typeface="Arial"/>
            </a:endParaRPr>
          </a:p>
        </p:txBody>
      </p:sp>
      <p:sp>
        <p:nvSpPr>
          <p:cNvPr id="390" name="Google Shape;390;p48"/>
          <p:cNvSpPr/>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Autofit/>
          </a:bodyPr>
          <a:lstStyle/>
          <a:p>
            <a:pPr marL="0" marR="0" lvl="0" indent="0" algn="l" rtl="0">
              <a:lnSpc>
                <a:spcPct val="108000"/>
              </a:lnSpc>
              <a:spcBef>
                <a:spcPts val="0"/>
              </a:spcBef>
              <a:spcAft>
                <a:spcPts val="0"/>
              </a:spcAft>
              <a:buClr>
                <a:srgbClr val="534C29"/>
              </a:buClr>
              <a:buSzPts val="1400"/>
              <a:buFont typeface="Arial"/>
              <a:buNone/>
            </a:pPr>
            <a:r>
              <a:rPr lang="en-GB" sz="1400" b="1" i="0" u="none" strike="noStrike" cap="none">
                <a:solidFill>
                  <a:schemeClr val="lt1"/>
                </a:solidFill>
                <a:latin typeface="Arial Narrow"/>
                <a:ea typeface="Arial Narrow"/>
                <a:cs typeface="Arial Narrow"/>
                <a:sym typeface="Arial Narrow"/>
              </a:rPr>
              <a:t>Plenary</a:t>
            </a:r>
            <a:endParaRPr sz="1400" b="0" i="0" u="none" strike="noStrike" cap="none">
              <a:solidFill>
                <a:srgbClr val="000000"/>
              </a:solidFill>
              <a:latin typeface="Arial"/>
              <a:ea typeface="Arial"/>
              <a:cs typeface="Arial"/>
              <a:sym typeface="Arial"/>
            </a:endParaRPr>
          </a:p>
        </p:txBody>
      </p:sp>
      <p:sp>
        <p:nvSpPr>
          <p:cNvPr id="391" name="Google Shape;391;p48"/>
          <p:cNvSpPr txBox="1"/>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8000"/>
              </a:lnSpc>
              <a:spcBef>
                <a:spcPts val="1000"/>
              </a:spcBef>
              <a:spcAft>
                <a:spcPts val="0"/>
              </a:spcAft>
              <a:buClr>
                <a:srgbClr val="534C29"/>
              </a:buClr>
              <a:buSzPts val="2400"/>
              <a:buFont typeface="Arial"/>
              <a:buNone/>
            </a:pPr>
            <a:r>
              <a:rPr lang="en-GB" sz="1200" b="0" i="0" u="none" strike="noStrike" cap="none">
                <a:solidFill>
                  <a:srgbClr val="898989"/>
                </a:solidFill>
                <a:latin typeface="Arial"/>
                <a:ea typeface="Arial"/>
                <a:cs typeface="Arial"/>
                <a:sym typeface="Arial"/>
              </a:rPr>
              <a:t>Lesson 1: Is it mine? How to legally own land</a:t>
            </a:r>
            <a:endParaRPr sz="1200" b="0" i="0" u="none" strike="noStrike" cap="none">
              <a:solidFill>
                <a:srgbClr val="898989"/>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95"/>
        <p:cNvGrpSpPr/>
        <p:nvPr/>
      </p:nvGrpSpPr>
      <p:grpSpPr>
        <a:xfrm>
          <a:off x="0" y="0"/>
          <a:ext cx="0" cy="0"/>
          <a:chOff x="0" y="0"/>
          <a:chExt cx="0" cy="0"/>
        </a:xfrm>
      </p:grpSpPr>
      <p:sp>
        <p:nvSpPr>
          <p:cNvPr id="396" name="Google Shape;396;p49"/>
          <p:cNvSpPr txBox="1">
            <a:spLocks noGrp="1"/>
          </p:cNvSpPr>
          <p:nvPr>
            <p:ph type="title"/>
          </p:nvPr>
        </p:nvSpPr>
        <p:spPr>
          <a:xfrm>
            <a:off x="838199" y="368300"/>
            <a:ext cx="10288397"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Answers</a:t>
            </a:r>
            <a:endParaRPr/>
          </a:p>
        </p:txBody>
      </p:sp>
      <p:sp>
        <p:nvSpPr>
          <p:cNvPr id="397" name="Google Shape;397;p49"/>
          <p:cNvSpPr>
            <a:spLocks noGrp="1"/>
          </p:cNvSpPr>
          <p:nvPr>
            <p:ph type="media" idx="2"/>
          </p:nvPr>
        </p:nvSpPr>
        <p:spPr>
          <a:xfrm>
            <a:off x="838200" y="1808163"/>
            <a:ext cx="10550525" cy="5068186"/>
          </a:xfrm>
          <a:prstGeom prst="rect">
            <a:avLst/>
          </a:prstGeom>
          <a:noFill/>
          <a:ln>
            <a:noFill/>
          </a:ln>
        </p:spPr>
        <p:txBody>
          <a:bodyPr spcFirstLastPara="1" wrap="square" lIns="91425" tIns="45700" rIns="91425" bIns="45700" anchor="t" anchorCtr="0">
            <a:noAutofit/>
          </a:bodyPr>
          <a:lstStyle/>
          <a:p>
            <a:pPr marL="76200" marR="0" lvl="0" indent="0" algn="l" rtl="0">
              <a:lnSpc>
                <a:spcPct val="108000"/>
              </a:lnSpc>
              <a:spcBef>
                <a:spcPts val="1000"/>
              </a:spcBef>
              <a:spcAft>
                <a:spcPts val="0"/>
              </a:spcAft>
              <a:buClr>
                <a:srgbClr val="534C29"/>
              </a:buClr>
              <a:buSzPts val="2400"/>
              <a:buFont typeface="Arial"/>
              <a:buNone/>
            </a:pPr>
            <a:r>
              <a:rPr lang="en-GB" sz="2400" b="1" i="0" u="none" strike="noStrike" cap="none">
                <a:solidFill>
                  <a:srgbClr val="262626"/>
                </a:solidFill>
                <a:latin typeface="Arial"/>
                <a:ea typeface="Arial"/>
                <a:cs typeface="Arial"/>
                <a:sym typeface="Arial"/>
              </a:rPr>
              <a:t>3. Describe how concurrent property ownership occurs.</a:t>
            </a:r>
            <a:r>
              <a:rPr lang="en-GB" sz="2400" b="0" i="0" u="none" strike="noStrike" cap="none">
                <a:solidFill>
                  <a:srgbClr val="262626"/>
                </a:solidFill>
                <a:latin typeface="Arial"/>
                <a:ea typeface="Arial"/>
                <a:cs typeface="Arial"/>
                <a:sym typeface="Arial"/>
              </a:rPr>
              <a:t> </a:t>
            </a:r>
            <a:endParaRPr sz="2400" b="0" i="0" u="none" strike="noStrike" cap="none">
              <a:solidFill>
                <a:srgbClr val="262626"/>
              </a:solidFill>
              <a:latin typeface="Arial"/>
              <a:ea typeface="Arial"/>
              <a:cs typeface="Arial"/>
              <a:sym typeface="Arial"/>
            </a:endParaRPr>
          </a:p>
          <a:p>
            <a:pPr marL="76200" marR="0" lvl="0" indent="0" algn="l" rtl="0">
              <a:lnSpc>
                <a:spcPct val="108000"/>
              </a:lnSpc>
              <a:spcBef>
                <a:spcPts val="1000"/>
              </a:spcBef>
              <a:spcAft>
                <a:spcPts val="0"/>
              </a:spcAft>
              <a:buClr>
                <a:srgbClr val="534C29"/>
              </a:buClr>
              <a:buSzPts val="2400"/>
              <a:buFont typeface="Arial"/>
              <a:buNone/>
            </a:pPr>
            <a:r>
              <a:rPr lang="en-GB" sz="2400" b="0" i="0" u="none" strike="noStrike" cap="none">
                <a:solidFill>
                  <a:srgbClr val="262626"/>
                </a:solidFill>
                <a:latin typeface="Arial"/>
                <a:ea typeface="Arial"/>
                <a:cs typeface="Arial"/>
                <a:sym typeface="Arial"/>
              </a:rPr>
              <a:t>Concurrent ownership happens when two or more people own a property at the same time.</a:t>
            </a:r>
            <a:endParaRPr sz="2400" b="0" i="0" u="none" strike="noStrike" cap="none">
              <a:solidFill>
                <a:srgbClr val="262626"/>
              </a:solidFill>
              <a:latin typeface="Arial"/>
              <a:ea typeface="Arial"/>
              <a:cs typeface="Arial"/>
              <a:sym typeface="Arial"/>
            </a:endParaRPr>
          </a:p>
          <a:p>
            <a:pPr marL="457200" marR="0" lvl="0" indent="-381000" algn="l" rtl="0">
              <a:lnSpc>
                <a:spcPct val="108000"/>
              </a:lnSpc>
              <a:spcBef>
                <a:spcPts val="1000"/>
              </a:spcBef>
              <a:spcAft>
                <a:spcPts val="0"/>
              </a:spcAft>
              <a:buClr>
                <a:srgbClr val="432673"/>
              </a:buClr>
              <a:buSzPts val="2400"/>
              <a:buFont typeface="Arial"/>
              <a:buChar char="•"/>
            </a:pPr>
            <a:r>
              <a:rPr lang="en-GB" sz="2400" b="0" i="0" u="none" strike="noStrike" cap="none">
                <a:solidFill>
                  <a:srgbClr val="262626"/>
                </a:solidFill>
                <a:latin typeface="Arial"/>
                <a:ea typeface="Arial"/>
                <a:cs typeface="Arial"/>
                <a:sym typeface="Arial"/>
              </a:rPr>
              <a:t>It can take the form of </a:t>
            </a:r>
            <a:r>
              <a:rPr lang="en-GB" sz="2400" b="1" i="0" u="none" strike="noStrike" cap="none">
                <a:solidFill>
                  <a:srgbClr val="262626"/>
                </a:solidFill>
                <a:latin typeface="Arial"/>
                <a:ea typeface="Arial"/>
                <a:cs typeface="Arial"/>
                <a:sym typeface="Arial"/>
              </a:rPr>
              <a:t>joint tenancy</a:t>
            </a:r>
            <a:r>
              <a:rPr lang="en-GB" sz="2400" b="0" i="0" u="none" strike="noStrike" cap="none">
                <a:solidFill>
                  <a:srgbClr val="262626"/>
                </a:solidFill>
                <a:latin typeface="Arial"/>
                <a:ea typeface="Arial"/>
                <a:cs typeface="Arial"/>
                <a:sym typeface="Arial"/>
              </a:rPr>
              <a:t> or </a:t>
            </a:r>
            <a:r>
              <a:rPr lang="en-GB" sz="2400" b="1" i="0" u="none" strike="noStrike" cap="none">
                <a:solidFill>
                  <a:srgbClr val="262626"/>
                </a:solidFill>
                <a:latin typeface="Arial"/>
                <a:ea typeface="Arial"/>
                <a:cs typeface="Arial"/>
                <a:sym typeface="Arial"/>
              </a:rPr>
              <a:t>tenancy in common</a:t>
            </a:r>
            <a:r>
              <a:rPr lang="en-GB" sz="2400" b="0" i="0" u="none" strike="noStrike" cap="none">
                <a:solidFill>
                  <a:srgbClr val="262626"/>
                </a:solidFill>
                <a:latin typeface="Arial"/>
                <a:ea typeface="Arial"/>
                <a:cs typeface="Arial"/>
                <a:sym typeface="Arial"/>
              </a:rPr>
              <a:t>.</a:t>
            </a:r>
            <a:endParaRPr sz="2400" b="0" i="0" u="none" strike="noStrike" cap="none">
              <a:solidFill>
                <a:srgbClr val="262626"/>
              </a:solidFill>
              <a:latin typeface="Arial"/>
              <a:ea typeface="Arial"/>
              <a:cs typeface="Arial"/>
              <a:sym typeface="Arial"/>
            </a:endParaRPr>
          </a:p>
          <a:p>
            <a:pPr marL="457200" marR="0" lvl="0" indent="-381000" algn="l" rtl="0">
              <a:lnSpc>
                <a:spcPct val="108000"/>
              </a:lnSpc>
              <a:spcBef>
                <a:spcPts val="1000"/>
              </a:spcBef>
              <a:spcAft>
                <a:spcPts val="0"/>
              </a:spcAft>
              <a:buClr>
                <a:srgbClr val="432673"/>
              </a:buClr>
              <a:buSzPts val="2400"/>
              <a:buFont typeface="Arial"/>
              <a:buChar char="•"/>
            </a:pPr>
            <a:r>
              <a:rPr lang="en-GB" sz="2400" b="0" i="0" u="none" strike="noStrike" cap="none">
                <a:solidFill>
                  <a:srgbClr val="262626"/>
                </a:solidFill>
                <a:latin typeface="Arial"/>
                <a:ea typeface="Arial"/>
                <a:cs typeface="Arial"/>
                <a:sym typeface="Arial"/>
              </a:rPr>
              <a:t>Ownership can arise from purchasing a property together, inheritance or by transferring shares in an existing property to another party.</a:t>
            </a:r>
            <a:endParaRPr sz="2400" b="0" i="0" u="none" strike="noStrike" cap="none">
              <a:solidFill>
                <a:srgbClr val="262626"/>
              </a:solidFill>
              <a:latin typeface="Arial"/>
              <a:ea typeface="Arial"/>
              <a:cs typeface="Arial"/>
              <a:sym typeface="Arial"/>
            </a:endParaRPr>
          </a:p>
          <a:p>
            <a:pPr marL="457200" marR="0" lvl="0" indent="-381000" algn="l" rtl="0">
              <a:lnSpc>
                <a:spcPct val="108000"/>
              </a:lnSpc>
              <a:spcBef>
                <a:spcPts val="1000"/>
              </a:spcBef>
              <a:spcAft>
                <a:spcPts val="0"/>
              </a:spcAft>
              <a:buClr>
                <a:srgbClr val="432673"/>
              </a:buClr>
              <a:buSzPts val="2400"/>
              <a:buFont typeface="Arial"/>
              <a:buChar char="•"/>
            </a:pPr>
            <a:r>
              <a:rPr lang="en-GB" sz="2400" b="0" i="0" u="none" strike="noStrike" cap="none">
                <a:solidFill>
                  <a:srgbClr val="262626"/>
                </a:solidFill>
                <a:latin typeface="Arial"/>
                <a:ea typeface="Arial"/>
                <a:cs typeface="Arial"/>
                <a:sym typeface="Arial"/>
              </a:rPr>
              <a:t>The method of ownership is usually specified in the property deed or a formal agreement between the owners.</a:t>
            </a:r>
            <a:endParaRPr sz="2400" b="0" i="0" u="none" strike="noStrike" cap="none">
              <a:solidFill>
                <a:srgbClr val="262626"/>
              </a:solidFill>
              <a:latin typeface="Arial"/>
              <a:ea typeface="Arial"/>
              <a:cs typeface="Arial"/>
              <a:sym typeface="Arial"/>
            </a:endParaRPr>
          </a:p>
          <a:p>
            <a:pPr marL="457200" marR="0" lvl="0" indent="-339090" algn="l" rtl="0">
              <a:lnSpc>
                <a:spcPct val="88000"/>
              </a:lnSpc>
              <a:spcBef>
                <a:spcPts val="1000"/>
              </a:spcBef>
              <a:spcAft>
                <a:spcPts val="0"/>
              </a:spcAft>
              <a:buClr>
                <a:srgbClr val="534C29"/>
              </a:buClr>
              <a:buSzPts val="1860"/>
              <a:buFont typeface="Arial"/>
              <a:buNone/>
            </a:pPr>
            <a:endParaRPr sz="2400" b="0" i="0" u="none" strike="noStrike" cap="none">
              <a:solidFill>
                <a:srgbClr val="262626"/>
              </a:solidFill>
              <a:latin typeface="Arial"/>
              <a:ea typeface="Arial"/>
              <a:cs typeface="Arial"/>
              <a:sym typeface="Arial"/>
            </a:endParaRPr>
          </a:p>
        </p:txBody>
      </p:sp>
      <p:sp>
        <p:nvSpPr>
          <p:cNvPr id="398" name="Google Shape;398;p49"/>
          <p:cNvSpPr/>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Autofit/>
          </a:bodyPr>
          <a:lstStyle/>
          <a:p>
            <a:pPr marL="0" marR="0" lvl="0" indent="0" algn="l" rtl="0">
              <a:lnSpc>
                <a:spcPct val="108000"/>
              </a:lnSpc>
              <a:spcBef>
                <a:spcPts val="0"/>
              </a:spcBef>
              <a:spcAft>
                <a:spcPts val="0"/>
              </a:spcAft>
              <a:buClr>
                <a:srgbClr val="534C29"/>
              </a:buClr>
              <a:buSzPts val="1400"/>
              <a:buFont typeface="Arial"/>
              <a:buNone/>
            </a:pPr>
            <a:r>
              <a:rPr lang="en-GB" sz="1400" b="1" i="0" u="none" strike="noStrike" cap="none">
                <a:solidFill>
                  <a:schemeClr val="lt1"/>
                </a:solidFill>
                <a:latin typeface="Arial Narrow"/>
                <a:ea typeface="Arial Narrow"/>
                <a:cs typeface="Arial Narrow"/>
                <a:sym typeface="Arial Narrow"/>
              </a:rPr>
              <a:t>Plenary</a:t>
            </a:r>
            <a:endParaRPr sz="1400" b="0" i="0" u="none" strike="noStrike" cap="none">
              <a:solidFill>
                <a:srgbClr val="000000"/>
              </a:solidFill>
              <a:latin typeface="Arial"/>
              <a:ea typeface="Arial"/>
              <a:cs typeface="Arial"/>
              <a:sym typeface="Arial"/>
            </a:endParaRPr>
          </a:p>
        </p:txBody>
      </p:sp>
      <p:sp>
        <p:nvSpPr>
          <p:cNvPr id="399" name="Google Shape;399;p49"/>
          <p:cNvSpPr txBox="1"/>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8000"/>
              </a:lnSpc>
              <a:spcBef>
                <a:spcPts val="1000"/>
              </a:spcBef>
              <a:spcAft>
                <a:spcPts val="0"/>
              </a:spcAft>
              <a:buClr>
                <a:srgbClr val="534C29"/>
              </a:buClr>
              <a:buSzPts val="2400"/>
              <a:buFont typeface="Arial"/>
              <a:buNone/>
            </a:pPr>
            <a:r>
              <a:rPr lang="en-GB" sz="1200" b="0" i="0" u="none" strike="noStrike" cap="none">
                <a:solidFill>
                  <a:srgbClr val="898989"/>
                </a:solidFill>
                <a:latin typeface="Arial"/>
                <a:ea typeface="Arial"/>
                <a:cs typeface="Arial"/>
                <a:sym typeface="Arial"/>
              </a:rPr>
              <a:t>Lesson 1: Is it mine? How to legally own land</a:t>
            </a:r>
            <a:endParaRPr sz="1200" b="0" i="0" u="none" strike="noStrike" cap="none">
              <a:solidFill>
                <a:srgbClr val="898989"/>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03"/>
        <p:cNvGrpSpPr/>
        <p:nvPr/>
      </p:nvGrpSpPr>
      <p:grpSpPr>
        <a:xfrm>
          <a:off x="0" y="0"/>
          <a:ext cx="0" cy="0"/>
          <a:chOff x="0" y="0"/>
          <a:chExt cx="0" cy="0"/>
        </a:xfrm>
      </p:grpSpPr>
      <p:sp>
        <p:nvSpPr>
          <p:cNvPr id="404" name="Google Shape;404;p50"/>
          <p:cNvSpPr txBox="1">
            <a:spLocks noGrp="1"/>
          </p:cNvSpPr>
          <p:nvPr>
            <p:ph type="title"/>
          </p:nvPr>
        </p:nvSpPr>
        <p:spPr>
          <a:xfrm>
            <a:off x="838200" y="368300"/>
            <a:ext cx="10310168" cy="135104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Answers</a:t>
            </a:r>
            <a:endParaRPr/>
          </a:p>
        </p:txBody>
      </p:sp>
      <p:sp>
        <p:nvSpPr>
          <p:cNvPr id="405" name="Google Shape;405;p50"/>
          <p:cNvSpPr>
            <a:spLocks noGrp="1"/>
          </p:cNvSpPr>
          <p:nvPr>
            <p:ph type="media" idx="2"/>
          </p:nvPr>
        </p:nvSpPr>
        <p:spPr>
          <a:xfrm>
            <a:off x="838200" y="1524001"/>
            <a:ext cx="6668069" cy="4641850"/>
          </a:xfrm>
          <a:prstGeom prst="rect">
            <a:avLst/>
          </a:prstGeom>
          <a:noFill/>
          <a:ln>
            <a:noFill/>
          </a:ln>
        </p:spPr>
        <p:txBody>
          <a:bodyPr spcFirstLastPara="1" wrap="square" lIns="91425" tIns="45700" rIns="91425" bIns="45700" anchor="t" anchorCtr="0">
            <a:noAutofit/>
          </a:bodyPr>
          <a:lstStyle/>
          <a:p>
            <a:pPr marL="76200" marR="0" lvl="0" indent="0" algn="l" rtl="0">
              <a:lnSpc>
                <a:spcPct val="108000"/>
              </a:lnSpc>
              <a:spcBef>
                <a:spcPts val="600"/>
              </a:spcBef>
              <a:spcAft>
                <a:spcPts val="0"/>
              </a:spcAft>
              <a:buClr>
                <a:srgbClr val="534C29"/>
              </a:buClr>
              <a:buSzPts val="2400"/>
              <a:buFont typeface="Arial"/>
              <a:buNone/>
            </a:pPr>
            <a:r>
              <a:rPr lang="en-GB" sz="2200" b="1" i="0" u="none" strike="noStrike" cap="none" dirty="0">
                <a:solidFill>
                  <a:srgbClr val="262626"/>
                </a:solidFill>
                <a:latin typeface="Arial"/>
                <a:ea typeface="Arial"/>
                <a:cs typeface="Arial"/>
                <a:sym typeface="Arial"/>
              </a:rPr>
              <a:t>4. Describe what happens to a share of property in joint tenancy if one owner passes away.</a:t>
            </a:r>
            <a:endParaRPr sz="2200" b="0" i="0" u="none" strike="noStrike" cap="none" dirty="0">
              <a:solidFill>
                <a:srgbClr val="262626"/>
              </a:solidFill>
              <a:latin typeface="Arial"/>
              <a:ea typeface="Arial"/>
              <a:cs typeface="Arial"/>
              <a:sym typeface="Arial"/>
            </a:endParaRPr>
          </a:p>
          <a:p>
            <a:pPr marL="457200" marR="0" lvl="0" indent="-381000" algn="l" rtl="0">
              <a:lnSpc>
                <a:spcPct val="108000"/>
              </a:lnSpc>
              <a:spcBef>
                <a:spcPts val="600"/>
              </a:spcBef>
              <a:spcAft>
                <a:spcPts val="0"/>
              </a:spcAft>
              <a:buClr>
                <a:srgbClr val="432673"/>
              </a:buClr>
              <a:buSzPts val="2400"/>
              <a:buFont typeface="Arial"/>
              <a:buChar char="•"/>
            </a:pPr>
            <a:r>
              <a:rPr lang="en-GB" sz="2200" b="0" i="0" u="none" strike="noStrike" cap="none" dirty="0">
                <a:solidFill>
                  <a:srgbClr val="262626"/>
                </a:solidFill>
                <a:latin typeface="Arial"/>
                <a:ea typeface="Arial"/>
                <a:cs typeface="Arial"/>
                <a:sym typeface="Arial"/>
              </a:rPr>
              <a:t>The deceased owner’s share automatically transfers to the surviving joint tenant(s) under </a:t>
            </a:r>
            <a:br>
              <a:rPr lang="en-GB" sz="2200" b="0" i="0" u="none" strike="noStrike" cap="none" dirty="0">
                <a:solidFill>
                  <a:srgbClr val="262626"/>
                </a:solidFill>
                <a:latin typeface="Arial"/>
                <a:ea typeface="Arial"/>
                <a:cs typeface="Arial"/>
                <a:sym typeface="Arial"/>
              </a:rPr>
            </a:br>
            <a:r>
              <a:rPr lang="en-GB" sz="2200" b="0" i="0" u="none" strike="noStrike" cap="none" dirty="0">
                <a:solidFill>
                  <a:srgbClr val="262626"/>
                </a:solidFill>
                <a:latin typeface="Arial"/>
                <a:ea typeface="Arial"/>
                <a:cs typeface="Arial"/>
                <a:sym typeface="Arial"/>
              </a:rPr>
              <a:t>the </a:t>
            </a:r>
            <a:r>
              <a:rPr lang="en-GB" sz="2200" b="1" i="0" u="none" strike="noStrike" cap="none" dirty="0">
                <a:solidFill>
                  <a:srgbClr val="262626"/>
                </a:solidFill>
                <a:latin typeface="Arial"/>
                <a:ea typeface="Arial"/>
                <a:cs typeface="Arial"/>
                <a:sym typeface="Arial"/>
              </a:rPr>
              <a:t>right of survivorship</a:t>
            </a:r>
            <a:r>
              <a:rPr lang="en-GB" sz="2200" b="0" i="0" u="none" strike="noStrike" cap="none" dirty="0">
                <a:solidFill>
                  <a:srgbClr val="262626"/>
                </a:solidFill>
                <a:latin typeface="Arial"/>
                <a:ea typeface="Arial"/>
                <a:cs typeface="Arial"/>
                <a:sym typeface="Arial"/>
              </a:rPr>
              <a:t>.</a:t>
            </a:r>
            <a:endParaRPr sz="2200" b="0" i="0" u="none" strike="noStrike" cap="none" dirty="0">
              <a:solidFill>
                <a:srgbClr val="262626"/>
              </a:solidFill>
              <a:latin typeface="Arial"/>
              <a:ea typeface="Arial"/>
              <a:cs typeface="Arial"/>
              <a:sym typeface="Arial"/>
            </a:endParaRPr>
          </a:p>
          <a:p>
            <a:pPr marL="457200" marR="0" lvl="0" indent="-381000" algn="l" rtl="0">
              <a:lnSpc>
                <a:spcPct val="108000"/>
              </a:lnSpc>
              <a:spcBef>
                <a:spcPts val="600"/>
              </a:spcBef>
              <a:spcAft>
                <a:spcPts val="0"/>
              </a:spcAft>
              <a:buClr>
                <a:srgbClr val="432673"/>
              </a:buClr>
              <a:buSzPts val="2400"/>
              <a:buFont typeface="Arial"/>
              <a:buChar char="•"/>
            </a:pPr>
            <a:r>
              <a:rPr lang="en-GB" sz="2200" b="0" i="0" u="none" strike="noStrike" cap="none" dirty="0">
                <a:solidFill>
                  <a:srgbClr val="262626"/>
                </a:solidFill>
                <a:latin typeface="Arial"/>
                <a:ea typeface="Arial"/>
                <a:cs typeface="Arial"/>
                <a:sym typeface="Arial"/>
              </a:rPr>
              <a:t>This process occurs outside of probate, </a:t>
            </a:r>
            <a:br>
              <a:rPr lang="en-GB" sz="2200" b="0" i="0" u="none" strike="noStrike" cap="none" dirty="0">
                <a:solidFill>
                  <a:srgbClr val="262626"/>
                </a:solidFill>
                <a:latin typeface="Arial"/>
                <a:ea typeface="Arial"/>
                <a:cs typeface="Arial"/>
                <a:sym typeface="Arial"/>
              </a:rPr>
            </a:br>
            <a:r>
              <a:rPr lang="en-GB" sz="2200" b="0" i="0" u="none" strike="noStrike" cap="none" dirty="0">
                <a:solidFill>
                  <a:srgbClr val="262626"/>
                </a:solidFill>
                <a:latin typeface="Arial"/>
                <a:ea typeface="Arial"/>
                <a:cs typeface="Arial"/>
                <a:sym typeface="Arial"/>
              </a:rPr>
              <a:t>meaning the share does not pass </a:t>
            </a:r>
            <a:br>
              <a:rPr lang="en-GB" sz="2200" b="0" i="0" u="none" strike="noStrike" cap="none" dirty="0">
                <a:solidFill>
                  <a:srgbClr val="262626"/>
                </a:solidFill>
                <a:latin typeface="Arial"/>
                <a:ea typeface="Arial"/>
                <a:cs typeface="Arial"/>
                <a:sym typeface="Arial"/>
              </a:rPr>
            </a:br>
            <a:r>
              <a:rPr lang="en-GB" sz="2200" b="0" i="0" u="none" strike="noStrike" cap="none" dirty="0">
                <a:solidFill>
                  <a:srgbClr val="262626"/>
                </a:solidFill>
                <a:latin typeface="Arial"/>
                <a:ea typeface="Arial"/>
                <a:cs typeface="Arial"/>
                <a:sym typeface="Arial"/>
              </a:rPr>
              <a:t>through the deceased’s will or estate.</a:t>
            </a:r>
            <a:endParaRPr sz="2200" b="0" i="0" u="none" strike="noStrike" cap="none" dirty="0">
              <a:solidFill>
                <a:srgbClr val="262626"/>
              </a:solidFill>
              <a:latin typeface="Arial"/>
              <a:ea typeface="Arial"/>
              <a:cs typeface="Arial"/>
              <a:sym typeface="Arial"/>
            </a:endParaRPr>
          </a:p>
          <a:p>
            <a:pPr marL="457200" marR="0" lvl="0" indent="-381000" algn="l" rtl="0">
              <a:lnSpc>
                <a:spcPct val="108000"/>
              </a:lnSpc>
              <a:spcBef>
                <a:spcPts val="600"/>
              </a:spcBef>
              <a:spcAft>
                <a:spcPts val="0"/>
              </a:spcAft>
              <a:buClr>
                <a:srgbClr val="432673"/>
              </a:buClr>
              <a:buSzPts val="2400"/>
              <a:buFont typeface="Arial"/>
              <a:buChar char="•"/>
            </a:pPr>
            <a:r>
              <a:rPr lang="en-GB" sz="2200" b="0" i="0" u="none" strike="noStrike" cap="none" dirty="0">
                <a:solidFill>
                  <a:srgbClr val="262626"/>
                </a:solidFill>
                <a:latin typeface="Arial"/>
                <a:ea typeface="Arial"/>
                <a:cs typeface="Arial"/>
                <a:sym typeface="Arial"/>
              </a:rPr>
              <a:t>Once only one joint tenant remains, they hold the property as a sole owner with full control.</a:t>
            </a:r>
            <a:endParaRPr sz="2200" b="0" i="0" u="none" strike="noStrike" cap="none" dirty="0">
              <a:solidFill>
                <a:srgbClr val="262626"/>
              </a:solidFill>
              <a:latin typeface="Arial"/>
              <a:ea typeface="Arial"/>
              <a:cs typeface="Arial"/>
              <a:sym typeface="Arial"/>
            </a:endParaRPr>
          </a:p>
          <a:p>
            <a:pPr marL="457200" marR="0" lvl="0" indent="-339090" algn="l" rtl="0">
              <a:lnSpc>
                <a:spcPct val="88000"/>
              </a:lnSpc>
              <a:spcBef>
                <a:spcPts val="1000"/>
              </a:spcBef>
              <a:spcAft>
                <a:spcPts val="0"/>
              </a:spcAft>
              <a:buClr>
                <a:srgbClr val="534C29"/>
              </a:buClr>
              <a:buSzPts val="1860"/>
              <a:buFont typeface="Arial"/>
              <a:buNone/>
            </a:pPr>
            <a:endParaRPr sz="2000" b="0" i="0" u="none" strike="noStrike" cap="none" dirty="0">
              <a:solidFill>
                <a:srgbClr val="262626"/>
              </a:solidFill>
              <a:latin typeface="Arial"/>
              <a:ea typeface="Arial"/>
              <a:cs typeface="Arial"/>
              <a:sym typeface="Arial"/>
            </a:endParaRPr>
          </a:p>
        </p:txBody>
      </p:sp>
      <p:sp>
        <p:nvSpPr>
          <p:cNvPr id="406" name="Google Shape;406;p50"/>
          <p:cNvSpPr/>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Autofit/>
          </a:bodyPr>
          <a:lstStyle/>
          <a:p>
            <a:pPr marL="0" marR="0" lvl="0" indent="0" algn="l" rtl="0">
              <a:lnSpc>
                <a:spcPct val="108000"/>
              </a:lnSpc>
              <a:spcBef>
                <a:spcPts val="0"/>
              </a:spcBef>
              <a:spcAft>
                <a:spcPts val="0"/>
              </a:spcAft>
              <a:buClr>
                <a:srgbClr val="534C29"/>
              </a:buClr>
              <a:buSzPts val="1400"/>
              <a:buFont typeface="Arial"/>
              <a:buNone/>
            </a:pPr>
            <a:r>
              <a:rPr lang="en-GB" sz="1400" b="1" i="0" u="none" strike="noStrike" cap="none">
                <a:solidFill>
                  <a:schemeClr val="lt1"/>
                </a:solidFill>
                <a:latin typeface="Arial Narrow"/>
                <a:ea typeface="Arial Narrow"/>
                <a:cs typeface="Arial Narrow"/>
                <a:sym typeface="Arial Narrow"/>
              </a:rPr>
              <a:t>Plenary</a:t>
            </a:r>
            <a:endParaRPr sz="1400" b="0" i="0" u="none" strike="noStrike" cap="none">
              <a:solidFill>
                <a:srgbClr val="000000"/>
              </a:solidFill>
              <a:latin typeface="Arial"/>
              <a:ea typeface="Arial"/>
              <a:cs typeface="Arial"/>
              <a:sym typeface="Arial"/>
            </a:endParaRPr>
          </a:p>
        </p:txBody>
      </p:sp>
      <p:sp>
        <p:nvSpPr>
          <p:cNvPr id="407" name="Google Shape;407;p50"/>
          <p:cNvSpPr txBox="1"/>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8000"/>
              </a:lnSpc>
              <a:spcBef>
                <a:spcPts val="1000"/>
              </a:spcBef>
              <a:spcAft>
                <a:spcPts val="0"/>
              </a:spcAft>
              <a:buClr>
                <a:srgbClr val="534C29"/>
              </a:buClr>
              <a:buSzPts val="2400"/>
              <a:buFont typeface="Arial"/>
              <a:buNone/>
            </a:pPr>
            <a:r>
              <a:rPr lang="en-GB" sz="1200" b="0" i="0" u="none" strike="noStrike" cap="none">
                <a:solidFill>
                  <a:srgbClr val="898989"/>
                </a:solidFill>
                <a:latin typeface="Arial"/>
                <a:ea typeface="Arial"/>
                <a:cs typeface="Arial"/>
                <a:sym typeface="Arial"/>
              </a:rPr>
              <a:t>Lesson 1: Is it mine? How to legally own land</a:t>
            </a:r>
            <a:endParaRPr sz="1200" b="0" i="0" u="none" strike="noStrike" cap="none">
              <a:solidFill>
                <a:srgbClr val="898989"/>
              </a:solidFill>
              <a:latin typeface="Arial"/>
              <a:ea typeface="Arial"/>
              <a:cs typeface="Arial"/>
              <a:sym typeface="Arial"/>
            </a:endParaRPr>
          </a:p>
        </p:txBody>
      </p:sp>
      <p:pic>
        <p:nvPicPr>
          <p:cNvPr id="408" name="Google Shape;408;p50">
            <a:extLst>
              <a:ext uri="{C183D7F6-B498-43B3-948B-1728B52AA6E4}">
                <adec:decorative xmlns:adec="http://schemas.microsoft.com/office/drawing/2017/decorative" val="1"/>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680355" y="2067212"/>
            <a:ext cx="4052512" cy="3213701"/>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12"/>
        <p:cNvGrpSpPr/>
        <p:nvPr/>
      </p:nvGrpSpPr>
      <p:grpSpPr>
        <a:xfrm>
          <a:off x="0" y="0"/>
          <a:ext cx="0" cy="0"/>
          <a:chOff x="0" y="0"/>
          <a:chExt cx="0" cy="0"/>
        </a:xfrm>
      </p:grpSpPr>
      <p:sp>
        <p:nvSpPr>
          <p:cNvPr id="413" name="Google Shape;413;p51"/>
          <p:cNvSpPr txBox="1">
            <a:spLocks noGrp="1"/>
          </p:cNvSpPr>
          <p:nvPr>
            <p:ph type="title"/>
          </p:nvPr>
        </p:nvSpPr>
        <p:spPr>
          <a:xfrm>
            <a:off x="838199" y="368300"/>
            <a:ext cx="10299283" cy="134461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Answers</a:t>
            </a:r>
            <a:endParaRPr/>
          </a:p>
        </p:txBody>
      </p:sp>
      <p:sp>
        <p:nvSpPr>
          <p:cNvPr id="414" name="Google Shape;414;p51"/>
          <p:cNvSpPr>
            <a:spLocks noGrp="1"/>
          </p:cNvSpPr>
          <p:nvPr>
            <p:ph type="media" idx="2"/>
          </p:nvPr>
        </p:nvSpPr>
        <p:spPr>
          <a:xfrm>
            <a:off x="762000" y="1808163"/>
            <a:ext cx="10626725" cy="4357687"/>
          </a:xfrm>
          <a:prstGeom prst="rect">
            <a:avLst/>
          </a:prstGeom>
          <a:noFill/>
          <a:ln>
            <a:noFill/>
          </a:ln>
        </p:spPr>
        <p:txBody>
          <a:bodyPr spcFirstLastPara="1" wrap="square" lIns="91425" tIns="45700" rIns="91425" bIns="45700" anchor="t" anchorCtr="0">
            <a:noAutofit/>
          </a:bodyPr>
          <a:lstStyle/>
          <a:p>
            <a:pPr marL="76200" marR="0" lvl="0" indent="0" algn="l" rtl="0">
              <a:lnSpc>
                <a:spcPct val="108000"/>
              </a:lnSpc>
              <a:spcBef>
                <a:spcPts val="1000"/>
              </a:spcBef>
              <a:spcAft>
                <a:spcPts val="0"/>
              </a:spcAft>
              <a:buClr>
                <a:srgbClr val="534C29"/>
              </a:buClr>
              <a:buSzPts val="2400"/>
              <a:buFont typeface="Arial"/>
              <a:buNone/>
            </a:pPr>
            <a:r>
              <a:rPr lang="en-GB" sz="2400" b="1" i="0" u="none" strike="noStrike" cap="none" dirty="0">
                <a:solidFill>
                  <a:srgbClr val="262626"/>
                </a:solidFill>
                <a:latin typeface="Arial"/>
                <a:ea typeface="Arial"/>
                <a:cs typeface="Arial"/>
                <a:sym typeface="Arial"/>
              </a:rPr>
              <a:t>5. Explain what tenants in common can do with their respective shares in property.</a:t>
            </a:r>
            <a:endParaRPr sz="2400" b="0" i="0" u="none" strike="noStrike" cap="none" dirty="0">
              <a:solidFill>
                <a:srgbClr val="262626"/>
              </a:solidFill>
              <a:latin typeface="Arial"/>
              <a:ea typeface="Arial"/>
              <a:cs typeface="Arial"/>
              <a:sym typeface="Arial"/>
            </a:endParaRPr>
          </a:p>
          <a:p>
            <a:pPr marL="457200" marR="0" lvl="0" indent="-381000" algn="l" rtl="0">
              <a:lnSpc>
                <a:spcPct val="108000"/>
              </a:lnSpc>
              <a:spcBef>
                <a:spcPts val="1000"/>
              </a:spcBef>
              <a:spcAft>
                <a:spcPts val="0"/>
              </a:spcAft>
              <a:buClr>
                <a:srgbClr val="432673"/>
              </a:buClr>
              <a:buSzPts val="2400"/>
              <a:buFont typeface="Arial"/>
              <a:buChar char="•"/>
            </a:pPr>
            <a:r>
              <a:rPr lang="en-GB" sz="2400" b="1" i="0" u="none" strike="noStrike" cap="none" dirty="0">
                <a:solidFill>
                  <a:srgbClr val="262626"/>
                </a:solidFill>
                <a:latin typeface="Arial"/>
                <a:ea typeface="Arial"/>
                <a:cs typeface="Arial"/>
                <a:sym typeface="Arial"/>
              </a:rPr>
              <a:t>Sell or transfer:</a:t>
            </a:r>
            <a:r>
              <a:rPr lang="en-GB" sz="2400" b="0" i="0" u="none" strike="noStrike" cap="none" dirty="0">
                <a:solidFill>
                  <a:srgbClr val="262626"/>
                </a:solidFill>
                <a:latin typeface="Arial"/>
                <a:ea typeface="Arial"/>
                <a:cs typeface="Arial"/>
                <a:sym typeface="Arial"/>
              </a:rPr>
              <a:t> A tenant in common can sell or transfer their share without needing consent from the other owners (subject to any agreement in place).</a:t>
            </a:r>
            <a:endParaRPr sz="2400" b="0" i="0" u="none" strike="noStrike" cap="none" dirty="0">
              <a:solidFill>
                <a:srgbClr val="262626"/>
              </a:solidFill>
              <a:latin typeface="Arial"/>
              <a:ea typeface="Arial"/>
              <a:cs typeface="Arial"/>
              <a:sym typeface="Arial"/>
            </a:endParaRPr>
          </a:p>
          <a:p>
            <a:pPr marL="457200" marR="0" lvl="0" indent="-381000" algn="l" rtl="0">
              <a:lnSpc>
                <a:spcPct val="108000"/>
              </a:lnSpc>
              <a:spcBef>
                <a:spcPts val="1000"/>
              </a:spcBef>
              <a:spcAft>
                <a:spcPts val="0"/>
              </a:spcAft>
              <a:buClr>
                <a:srgbClr val="432673"/>
              </a:buClr>
              <a:buSzPts val="2400"/>
              <a:buFont typeface="Arial"/>
              <a:buChar char="•"/>
            </a:pPr>
            <a:r>
              <a:rPr lang="en-GB" sz="2400" b="1" i="0" u="none" strike="noStrike" cap="none" dirty="0">
                <a:solidFill>
                  <a:srgbClr val="262626"/>
                </a:solidFill>
                <a:latin typeface="Arial"/>
                <a:ea typeface="Arial"/>
                <a:cs typeface="Arial"/>
                <a:sym typeface="Arial"/>
              </a:rPr>
              <a:t>Mortgage: </a:t>
            </a:r>
            <a:r>
              <a:rPr lang="en-GB" sz="2400" b="0" i="0" u="none" strike="noStrike" cap="none" dirty="0">
                <a:solidFill>
                  <a:srgbClr val="262626"/>
                </a:solidFill>
                <a:latin typeface="Arial"/>
                <a:ea typeface="Arial"/>
                <a:cs typeface="Arial"/>
                <a:sym typeface="Arial"/>
              </a:rPr>
              <a:t>They can use their share as security for a loan or mortgage.</a:t>
            </a:r>
            <a:endParaRPr sz="2400" b="0" i="0" u="none" strike="noStrike" cap="none" dirty="0">
              <a:solidFill>
                <a:srgbClr val="262626"/>
              </a:solidFill>
              <a:latin typeface="Arial"/>
              <a:ea typeface="Arial"/>
              <a:cs typeface="Arial"/>
              <a:sym typeface="Arial"/>
            </a:endParaRPr>
          </a:p>
          <a:p>
            <a:pPr marL="457200" marR="0" lvl="0" indent="-381000" algn="l" rtl="0">
              <a:lnSpc>
                <a:spcPct val="108000"/>
              </a:lnSpc>
              <a:spcBef>
                <a:spcPts val="1000"/>
              </a:spcBef>
              <a:spcAft>
                <a:spcPts val="0"/>
              </a:spcAft>
              <a:buClr>
                <a:srgbClr val="432673"/>
              </a:buClr>
              <a:buSzPts val="2400"/>
              <a:buFont typeface="Arial"/>
              <a:buChar char="•"/>
            </a:pPr>
            <a:r>
              <a:rPr lang="en-GB" sz="2400" b="1" i="0" u="none" strike="noStrike" cap="none" dirty="0">
                <a:solidFill>
                  <a:srgbClr val="262626"/>
                </a:solidFill>
                <a:latin typeface="Arial"/>
                <a:ea typeface="Arial"/>
                <a:cs typeface="Arial"/>
                <a:sym typeface="Arial"/>
              </a:rPr>
              <a:t>Leave it in their will:</a:t>
            </a:r>
            <a:r>
              <a:rPr lang="en-GB" sz="2400" b="0" i="0" u="none" strike="noStrike" cap="none" dirty="0">
                <a:solidFill>
                  <a:srgbClr val="262626"/>
                </a:solidFill>
                <a:latin typeface="Arial"/>
                <a:ea typeface="Arial"/>
                <a:cs typeface="Arial"/>
                <a:sym typeface="Arial"/>
              </a:rPr>
              <a:t> Their share can be left to beneficiaries in a will rather than passing to the other owners.</a:t>
            </a:r>
            <a:endParaRPr sz="2400" b="0" i="0" u="none" strike="noStrike" cap="none" dirty="0">
              <a:solidFill>
                <a:srgbClr val="262626"/>
              </a:solidFill>
              <a:latin typeface="Arial"/>
              <a:ea typeface="Arial"/>
              <a:cs typeface="Arial"/>
              <a:sym typeface="Arial"/>
            </a:endParaRPr>
          </a:p>
          <a:p>
            <a:pPr marL="457200" marR="0" lvl="0" indent="-381000" algn="l" rtl="0">
              <a:lnSpc>
                <a:spcPct val="108000"/>
              </a:lnSpc>
              <a:spcBef>
                <a:spcPts val="1000"/>
              </a:spcBef>
              <a:spcAft>
                <a:spcPts val="0"/>
              </a:spcAft>
              <a:buClr>
                <a:srgbClr val="432673"/>
              </a:buClr>
              <a:buSzPts val="2400"/>
              <a:buFont typeface="Arial"/>
              <a:buChar char="•"/>
            </a:pPr>
            <a:r>
              <a:rPr lang="en-GB" sz="2400" b="1" i="0" u="none" strike="noStrike" cap="none" dirty="0">
                <a:solidFill>
                  <a:srgbClr val="262626"/>
                </a:solidFill>
                <a:latin typeface="Arial"/>
                <a:ea typeface="Arial"/>
                <a:cs typeface="Arial"/>
                <a:sym typeface="Arial"/>
              </a:rPr>
              <a:t>Request a sale.</a:t>
            </a:r>
            <a:endParaRPr sz="2400" b="1" i="0" u="none" strike="noStrike" cap="none" dirty="0">
              <a:solidFill>
                <a:srgbClr val="262626"/>
              </a:solidFill>
              <a:latin typeface="Arial"/>
              <a:ea typeface="Arial"/>
              <a:cs typeface="Arial"/>
              <a:sym typeface="Arial"/>
            </a:endParaRPr>
          </a:p>
          <a:p>
            <a:pPr marL="457200" marR="0" lvl="0" indent="-339090" algn="l" rtl="0">
              <a:lnSpc>
                <a:spcPct val="88000"/>
              </a:lnSpc>
              <a:spcBef>
                <a:spcPts val="1000"/>
              </a:spcBef>
              <a:spcAft>
                <a:spcPts val="0"/>
              </a:spcAft>
              <a:buClr>
                <a:srgbClr val="534C29"/>
              </a:buClr>
              <a:buSzPts val="1860"/>
              <a:buFont typeface="Arial"/>
              <a:buNone/>
            </a:pPr>
            <a:endParaRPr sz="1800" b="0" i="0" u="none" strike="noStrike" cap="none" dirty="0">
              <a:solidFill>
                <a:srgbClr val="262626"/>
              </a:solidFill>
              <a:latin typeface="Arial"/>
              <a:ea typeface="Arial"/>
              <a:cs typeface="Arial"/>
              <a:sym typeface="Arial"/>
            </a:endParaRPr>
          </a:p>
        </p:txBody>
      </p:sp>
      <p:sp>
        <p:nvSpPr>
          <p:cNvPr id="415" name="Google Shape;415;p51"/>
          <p:cNvSpPr/>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Autofit/>
          </a:bodyPr>
          <a:lstStyle/>
          <a:p>
            <a:pPr marL="0" marR="0" lvl="0" indent="0" algn="l" rtl="0">
              <a:lnSpc>
                <a:spcPct val="108000"/>
              </a:lnSpc>
              <a:spcBef>
                <a:spcPts val="0"/>
              </a:spcBef>
              <a:spcAft>
                <a:spcPts val="0"/>
              </a:spcAft>
              <a:buClr>
                <a:srgbClr val="534C29"/>
              </a:buClr>
              <a:buSzPts val="1400"/>
              <a:buFont typeface="Arial"/>
              <a:buNone/>
            </a:pPr>
            <a:r>
              <a:rPr lang="en-GB" sz="1400" b="1" i="0" u="none" strike="noStrike" cap="none">
                <a:solidFill>
                  <a:schemeClr val="lt1"/>
                </a:solidFill>
                <a:latin typeface="Arial Narrow"/>
                <a:ea typeface="Arial Narrow"/>
                <a:cs typeface="Arial Narrow"/>
                <a:sym typeface="Arial Narrow"/>
              </a:rPr>
              <a:t>Plenary</a:t>
            </a:r>
            <a:endParaRPr sz="1400" b="0" i="0" u="none" strike="noStrike" cap="none">
              <a:solidFill>
                <a:srgbClr val="000000"/>
              </a:solidFill>
              <a:latin typeface="Arial"/>
              <a:ea typeface="Arial"/>
              <a:cs typeface="Arial"/>
              <a:sym typeface="Arial"/>
            </a:endParaRPr>
          </a:p>
        </p:txBody>
      </p:sp>
      <p:sp>
        <p:nvSpPr>
          <p:cNvPr id="416" name="Google Shape;416;p51"/>
          <p:cNvSpPr txBox="1"/>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8000"/>
              </a:lnSpc>
              <a:spcBef>
                <a:spcPts val="1000"/>
              </a:spcBef>
              <a:spcAft>
                <a:spcPts val="0"/>
              </a:spcAft>
              <a:buClr>
                <a:srgbClr val="534C29"/>
              </a:buClr>
              <a:buSzPts val="2400"/>
              <a:buFont typeface="Arial"/>
              <a:buNone/>
            </a:pPr>
            <a:r>
              <a:rPr lang="en-GB" sz="1200" b="0" i="0" u="none" strike="noStrike" cap="none">
                <a:solidFill>
                  <a:srgbClr val="898989"/>
                </a:solidFill>
                <a:latin typeface="Arial"/>
                <a:ea typeface="Arial"/>
                <a:cs typeface="Arial"/>
                <a:sym typeface="Arial"/>
              </a:rPr>
              <a:t>Lesson 1: Is it mine? How to legally own land</a:t>
            </a:r>
            <a:endParaRPr sz="1200" b="0" i="0" u="none" strike="noStrike" cap="none">
              <a:solidFill>
                <a:srgbClr val="898989"/>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20"/>
        <p:cNvGrpSpPr/>
        <p:nvPr/>
      </p:nvGrpSpPr>
      <p:grpSpPr>
        <a:xfrm>
          <a:off x="0" y="0"/>
          <a:ext cx="0" cy="0"/>
          <a:chOff x="0" y="0"/>
          <a:chExt cx="0" cy="0"/>
        </a:xfrm>
      </p:grpSpPr>
      <p:sp>
        <p:nvSpPr>
          <p:cNvPr id="421" name="Google Shape;421;p5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In this lesson, we have:</a:t>
            </a:r>
            <a:endParaRPr/>
          </a:p>
        </p:txBody>
      </p:sp>
      <p:sp>
        <p:nvSpPr>
          <p:cNvPr id="422" name="Google Shape;422;p52"/>
          <p:cNvSpPr txBox="1">
            <a:spLocks noGrp="1"/>
          </p:cNvSpPr>
          <p:nvPr>
            <p:ph type="body" idx="1"/>
          </p:nvPr>
        </p:nvSpPr>
        <p:spPr>
          <a:xfrm>
            <a:off x="838199" y="1808163"/>
            <a:ext cx="6303381" cy="4262108"/>
          </a:xfrm>
          <a:prstGeom prst="rect">
            <a:avLst/>
          </a:prstGeom>
          <a:noFill/>
          <a:ln>
            <a:noFill/>
          </a:ln>
        </p:spPr>
        <p:txBody>
          <a:bodyPr spcFirstLastPara="1" wrap="square" lIns="91425" tIns="45700" rIns="91425" bIns="45700" anchor="t" anchorCtr="0">
            <a:noAutofit/>
          </a:bodyPr>
          <a:lstStyle/>
          <a:p>
            <a:pPr marL="342900" lvl="0" indent="-342900" algn="l" rtl="0">
              <a:lnSpc>
                <a:spcPct val="107916"/>
              </a:lnSpc>
              <a:spcBef>
                <a:spcPts val="600"/>
              </a:spcBef>
              <a:spcAft>
                <a:spcPts val="0"/>
              </a:spcAft>
              <a:buClr>
                <a:srgbClr val="432673"/>
              </a:buClr>
              <a:buSzPts val="2400"/>
              <a:buChar char="•"/>
            </a:pPr>
            <a:r>
              <a:rPr lang="en-GB" sz="2300">
                <a:solidFill>
                  <a:schemeClr val="dk1"/>
                </a:solidFill>
              </a:rPr>
              <a:t>described the legal implications of owning property as joint tenants where two or more individuals hold property jointly with the right of survivorship;</a:t>
            </a:r>
            <a:endParaRPr sz="2300">
              <a:solidFill>
                <a:schemeClr val="dk1"/>
              </a:solidFill>
            </a:endParaRPr>
          </a:p>
          <a:p>
            <a:pPr marL="342900" lvl="0" indent="-342900" algn="l" rtl="0">
              <a:lnSpc>
                <a:spcPct val="107916"/>
              </a:lnSpc>
              <a:spcBef>
                <a:spcPts val="600"/>
              </a:spcBef>
              <a:spcAft>
                <a:spcPts val="0"/>
              </a:spcAft>
              <a:buClr>
                <a:srgbClr val="432673"/>
              </a:buClr>
              <a:buSzPts val="2400"/>
              <a:buChar char="•"/>
            </a:pPr>
            <a:r>
              <a:rPr lang="en-GB" sz="2300">
                <a:solidFill>
                  <a:schemeClr val="dk1"/>
                </a:solidFill>
              </a:rPr>
              <a:t>described the legal implications of owning property as tenants in common where two or more individuals hold property in specific shares, which may be equal or unequal;</a:t>
            </a:r>
            <a:endParaRPr sz="2300">
              <a:solidFill>
                <a:schemeClr val="dk1"/>
              </a:solidFill>
            </a:endParaRPr>
          </a:p>
          <a:p>
            <a:pPr marL="342900" lvl="0" indent="-342900" algn="l" rtl="0">
              <a:lnSpc>
                <a:spcPct val="107916"/>
              </a:lnSpc>
              <a:spcBef>
                <a:spcPts val="600"/>
              </a:spcBef>
              <a:spcAft>
                <a:spcPts val="0"/>
              </a:spcAft>
              <a:buClr>
                <a:srgbClr val="432673"/>
              </a:buClr>
              <a:buSzPts val="2400"/>
              <a:buChar char="•"/>
            </a:pPr>
            <a:r>
              <a:rPr lang="en-GB" sz="2300">
                <a:solidFill>
                  <a:schemeClr val="dk1"/>
                </a:solidFill>
              </a:rPr>
              <a:t>explained what happens when the owner of a property dies. </a:t>
            </a:r>
            <a:endParaRPr sz="2300">
              <a:solidFill>
                <a:schemeClr val="dk1"/>
              </a:solidFill>
            </a:endParaRPr>
          </a:p>
        </p:txBody>
      </p:sp>
      <p:sp>
        <p:nvSpPr>
          <p:cNvPr id="423" name="Google Shape;423;p52"/>
          <p:cNvSpPr>
            <a:spLocks noGrp="1"/>
          </p:cNvSpPr>
          <p:nvPr>
            <p:ph type="body" idx="3"/>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Plenary</a:t>
            </a:r>
            <a:endParaRPr/>
          </a:p>
        </p:txBody>
      </p:sp>
      <p:sp>
        <p:nvSpPr>
          <p:cNvPr id="424" name="Google Shape;424;p52"/>
          <p:cNvSpPr txBox="1">
            <a:spLocks noGrp="1"/>
          </p:cNvSpPr>
          <p:nvPr>
            <p:ph type="body" idx="4"/>
          </p:nvPr>
        </p:nvSpPr>
        <p:spPr>
          <a:xfrm>
            <a:off x="838200" y="6356350"/>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1000"/>
              </a:spcBef>
              <a:spcAft>
                <a:spcPts val="0"/>
              </a:spcAft>
              <a:buSzPts val="2400"/>
              <a:buNone/>
            </a:pPr>
            <a:r>
              <a:rPr lang="en-GB"/>
              <a:t>Lesson 1: Is it mine? How to legally own land</a:t>
            </a:r>
            <a:endParaRPr/>
          </a:p>
        </p:txBody>
      </p:sp>
      <p:sp>
        <p:nvSpPr>
          <p:cNvPr id="4" name="Google Shape;227;p29">
            <a:extLst>
              <a:ext uri="{FF2B5EF4-FFF2-40B4-BE49-F238E27FC236}">
                <a16:creationId xmlns:a16="http://schemas.microsoft.com/office/drawing/2014/main" id="{1BBCFE39-6532-187C-3ECE-D3A460C8405E}"/>
              </a:ext>
            </a:extLst>
          </p:cNvPr>
          <p:cNvSpPr txBox="1">
            <a:spLocks noGrp="1"/>
          </p:cNvSpPr>
          <p:nvPr>
            <p:ph type="body" idx="2"/>
          </p:nvPr>
        </p:nvSpPr>
        <p:spPr>
          <a:xfrm>
            <a:off x="7543799" y="1161288"/>
            <a:ext cx="4187953" cy="5100616"/>
          </a:xfrm>
          <a:prstGeom prst="rect">
            <a:avLst/>
          </a:prstGeom>
          <a:solidFill>
            <a:schemeClr val="lt1"/>
          </a:solidFill>
          <a:ln w="28575" cap="flat" cmpd="sng">
            <a:solidFill>
              <a:srgbClr val="88A2FF"/>
            </a:solidFill>
            <a:prstDash val="solid"/>
            <a:round/>
            <a:headEnd type="none" w="sm" len="sm"/>
            <a:tailEnd type="none" w="sm" len="sm"/>
          </a:ln>
        </p:spPr>
        <p:txBody>
          <a:bodyPr spcFirstLastPara="1" wrap="square" lIns="180000" tIns="144000" rIns="180000" bIns="144000" anchor="t" anchorCtr="0">
            <a:noAutofit/>
          </a:bodyPr>
          <a:lstStyle/>
          <a:p>
            <a:pPr marL="0" lvl="0" indent="0" algn="l" rtl="0">
              <a:lnSpc>
                <a:spcPct val="108000"/>
              </a:lnSpc>
              <a:spcBef>
                <a:spcPts val="200"/>
              </a:spcBef>
              <a:spcAft>
                <a:spcPts val="0"/>
              </a:spcAft>
              <a:buSzPts val="1400"/>
              <a:buNone/>
            </a:pPr>
            <a:r>
              <a:rPr lang="en-GB" sz="1400" b="1" dirty="0"/>
              <a:t>Skills:</a:t>
            </a:r>
            <a:endParaRPr sz="1400" dirty="0"/>
          </a:p>
          <a:p>
            <a:pPr marL="0" lvl="0" indent="0" algn="l" rtl="0">
              <a:lnSpc>
                <a:spcPct val="108000"/>
              </a:lnSpc>
              <a:spcBef>
                <a:spcPts val="200"/>
              </a:spcBef>
              <a:spcAft>
                <a:spcPts val="0"/>
              </a:spcAft>
              <a:buSzPts val="1400"/>
              <a:buNone/>
            </a:pPr>
            <a:r>
              <a:rPr lang="en-GB" sz="1400" dirty="0"/>
              <a:t>Develop ability to appraise and form valid arguments from information given in a case study.</a:t>
            </a:r>
            <a:endParaRPr sz="1400" dirty="0"/>
          </a:p>
          <a:p>
            <a:pPr marL="0" lvl="0" indent="0" algn="l" rtl="0">
              <a:lnSpc>
                <a:spcPct val="108000"/>
              </a:lnSpc>
              <a:spcBef>
                <a:spcPts val="200"/>
              </a:spcBef>
              <a:spcAft>
                <a:spcPts val="0"/>
              </a:spcAft>
              <a:buSzPts val="1400"/>
              <a:buNone/>
            </a:pPr>
            <a:r>
              <a:rPr lang="en-GB" sz="1400" dirty="0"/>
              <a:t>Improve communication skills by creating reports and presentations for different audiences.</a:t>
            </a:r>
            <a:endParaRPr sz="1400" dirty="0"/>
          </a:p>
          <a:p>
            <a:pPr marL="0" lvl="0" indent="0" algn="l" rtl="0">
              <a:lnSpc>
                <a:spcPct val="108000"/>
              </a:lnSpc>
              <a:spcBef>
                <a:spcPts val="200"/>
              </a:spcBef>
              <a:spcAft>
                <a:spcPts val="0"/>
              </a:spcAft>
              <a:buSzPts val="1400"/>
              <a:buNone/>
            </a:pPr>
            <a:r>
              <a:rPr lang="en-GB" sz="1400" dirty="0"/>
              <a:t>Build teamwork and discussion skills by participating in group and class discussion to explore ideas.</a:t>
            </a:r>
            <a:endParaRPr sz="1400" dirty="0"/>
          </a:p>
          <a:p>
            <a:pPr marL="0" lvl="0" indent="0" algn="l" rtl="0">
              <a:lnSpc>
                <a:spcPct val="108000"/>
              </a:lnSpc>
              <a:spcBef>
                <a:spcPts val="200"/>
              </a:spcBef>
              <a:spcAft>
                <a:spcPts val="0"/>
              </a:spcAft>
              <a:buSzPts val="1400"/>
              <a:buNone/>
            </a:pPr>
            <a:r>
              <a:rPr lang="en-GB" sz="1400" b="1" dirty="0"/>
              <a:t>General competencies:</a:t>
            </a:r>
            <a:endParaRPr sz="1400" dirty="0"/>
          </a:p>
          <a:p>
            <a:pPr marL="0" lvl="0" indent="0" algn="l" rtl="0">
              <a:lnSpc>
                <a:spcPct val="108000"/>
              </a:lnSpc>
              <a:spcBef>
                <a:spcPts val="200"/>
              </a:spcBef>
              <a:spcAft>
                <a:spcPts val="0"/>
              </a:spcAft>
              <a:buSzPts val="1400"/>
              <a:buNone/>
            </a:pPr>
            <a:r>
              <a:rPr lang="en-GB" sz="1400" dirty="0"/>
              <a:t>English: </a:t>
            </a:r>
            <a:endParaRPr sz="1400" dirty="0"/>
          </a:p>
          <a:p>
            <a:pPr marL="0" lvl="0" indent="0" algn="l" rtl="0">
              <a:lnSpc>
                <a:spcPct val="108000"/>
              </a:lnSpc>
              <a:spcBef>
                <a:spcPts val="200"/>
              </a:spcBef>
              <a:spcAft>
                <a:spcPts val="0"/>
              </a:spcAft>
              <a:buSzPts val="1400"/>
              <a:buNone/>
            </a:pPr>
            <a:r>
              <a:rPr lang="en-GB" sz="1400" b="1" dirty="0"/>
              <a:t>E2 </a:t>
            </a:r>
            <a:r>
              <a:rPr lang="en-GB" sz="1400" dirty="0"/>
              <a:t>Present information and ideas.</a:t>
            </a:r>
            <a:endParaRPr sz="1400" dirty="0"/>
          </a:p>
          <a:p>
            <a:pPr marL="0" lvl="0" indent="0" algn="l" rtl="0">
              <a:lnSpc>
                <a:spcPct val="108000"/>
              </a:lnSpc>
              <a:spcBef>
                <a:spcPts val="200"/>
              </a:spcBef>
              <a:spcAft>
                <a:spcPts val="0"/>
              </a:spcAft>
              <a:buSzPts val="1400"/>
              <a:buNone/>
            </a:pPr>
            <a:r>
              <a:rPr lang="en-GB" sz="1400" b="1" dirty="0"/>
              <a:t>E3 </a:t>
            </a:r>
            <a:r>
              <a:rPr lang="en-GB" sz="1400" dirty="0"/>
              <a:t>Create text for different purposes and audiences.</a:t>
            </a:r>
            <a:endParaRPr sz="1400" dirty="0"/>
          </a:p>
          <a:p>
            <a:pPr marL="0" lvl="0" indent="0" algn="l" rtl="0">
              <a:lnSpc>
                <a:spcPct val="108000"/>
              </a:lnSpc>
              <a:spcBef>
                <a:spcPts val="200"/>
              </a:spcBef>
              <a:spcAft>
                <a:spcPts val="0"/>
              </a:spcAft>
              <a:buSzPts val="1400"/>
              <a:buNone/>
            </a:pPr>
            <a:r>
              <a:rPr lang="en-GB" sz="1400" b="1" dirty="0"/>
              <a:t>E5</a:t>
            </a:r>
            <a:r>
              <a:rPr lang="en-GB" sz="1400" dirty="0"/>
              <a:t> Synthesise information.</a:t>
            </a:r>
            <a:endParaRPr sz="1400" dirty="0"/>
          </a:p>
          <a:p>
            <a:pPr marL="0" lvl="0" indent="0" algn="l" rtl="0">
              <a:lnSpc>
                <a:spcPct val="108000"/>
              </a:lnSpc>
              <a:spcBef>
                <a:spcPts val="200"/>
              </a:spcBef>
              <a:spcAft>
                <a:spcPts val="0"/>
              </a:spcAft>
              <a:buSzPts val="1400"/>
              <a:buNone/>
            </a:pPr>
            <a:r>
              <a:rPr lang="en-GB" sz="1400" dirty="0"/>
              <a:t>Digital: </a:t>
            </a:r>
            <a:endParaRPr sz="1400" dirty="0"/>
          </a:p>
          <a:p>
            <a:pPr marL="0" lvl="0" indent="0" algn="l" rtl="0">
              <a:lnSpc>
                <a:spcPct val="108000"/>
              </a:lnSpc>
              <a:spcBef>
                <a:spcPts val="200"/>
              </a:spcBef>
              <a:spcAft>
                <a:spcPts val="0"/>
              </a:spcAft>
              <a:buSzPts val="1400"/>
              <a:buNone/>
            </a:pPr>
            <a:r>
              <a:rPr lang="en-GB" sz="1400" b="1" dirty="0"/>
              <a:t>D1 </a:t>
            </a:r>
            <a:r>
              <a:rPr lang="en-GB" sz="1400" dirty="0"/>
              <a:t>Use digital technology and media effectively.</a:t>
            </a:r>
            <a:endParaRPr sz="1400" dirty="0"/>
          </a:p>
          <a:p>
            <a:pPr marL="0" lvl="0" indent="0" algn="l" rtl="0">
              <a:lnSpc>
                <a:spcPct val="108000"/>
              </a:lnSpc>
              <a:spcBef>
                <a:spcPts val="200"/>
              </a:spcBef>
              <a:spcAft>
                <a:spcPts val="0"/>
              </a:spcAft>
              <a:buSzPts val="1400"/>
              <a:buNone/>
            </a:pPr>
            <a:r>
              <a:rPr lang="en-GB" sz="1400" b="1" dirty="0"/>
              <a:t>D3</a:t>
            </a:r>
            <a:r>
              <a:rPr lang="en-GB" sz="1400" dirty="0"/>
              <a:t> Communicate and collaborate.</a:t>
            </a:r>
            <a:endParaRPr sz="1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sp>
        <p:nvSpPr>
          <p:cNvPr id="430" name="Google Shape;430;p53"/>
          <p:cNvSpPr txBox="1">
            <a:spLocks noGrp="1"/>
          </p:cNvSpPr>
          <p:nvPr>
            <p:ph type="title"/>
          </p:nvPr>
        </p:nvSpPr>
        <p:spPr>
          <a:xfrm>
            <a:off x="838199" y="368301"/>
            <a:ext cx="10288397" cy="136193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Consolidation</a:t>
            </a:r>
            <a:endParaRPr/>
          </a:p>
        </p:txBody>
      </p:sp>
      <p:sp>
        <p:nvSpPr>
          <p:cNvPr id="431" name="Google Shape;431;p53"/>
          <p:cNvSpPr>
            <a:spLocks noGrp="1"/>
          </p:cNvSpPr>
          <p:nvPr>
            <p:ph type="media" idx="2"/>
          </p:nvPr>
        </p:nvSpPr>
        <p:spPr>
          <a:xfrm>
            <a:off x="838200" y="1741715"/>
            <a:ext cx="10587038" cy="4424136"/>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7000"/>
              </a:lnSpc>
              <a:spcBef>
                <a:spcPts val="0"/>
              </a:spcBef>
              <a:spcAft>
                <a:spcPts val="0"/>
              </a:spcAft>
              <a:buClr>
                <a:srgbClr val="432673"/>
              </a:buClr>
              <a:buSzPts val="2800"/>
              <a:buFont typeface="Arial"/>
              <a:buChar char="•"/>
            </a:pPr>
            <a:r>
              <a:rPr lang="en-GB" sz="2400" b="0" i="0" u="none" strike="noStrike" cap="none">
                <a:solidFill>
                  <a:srgbClr val="0D0D0D"/>
                </a:solidFill>
                <a:latin typeface="Arial"/>
                <a:ea typeface="Arial"/>
                <a:cs typeface="Arial"/>
                <a:sym typeface="Arial"/>
              </a:rPr>
              <a:t>Find a real-life example of a property dispute involving joint tenants or tenants in common.</a:t>
            </a:r>
            <a:br>
              <a:rPr lang="en-GB" sz="2400" b="0" i="0" u="none" strike="noStrike" cap="none">
                <a:solidFill>
                  <a:srgbClr val="0D0D0D"/>
                </a:solidFill>
                <a:latin typeface="Arial"/>
                <a:ea typeface="Arial"/>
                <a:cs typeface="Arial"/>
                <a:sym typeface="Arial"/>
              </a:rPr>
            </a:br>
            <a:endParaRPr sz="2400" b="0" i="0" u="none" strike="noStrike" cap="none">
              <a:solidFill>
                <a:srgbClr val="0D0D0D"/>
              </a:solidFill>
              <a:latin typeface="Arial"/>
              <a:ea typeface="Arial"/>
              <a:cs typeface="Arial"/>
              <a:sym typeface="Arial"/>
            </a:endParaRPr>
          </a:p>
          <a:p>
            <a:pPr marL="342900" marR="0" lvl="0" indent="-342900" algn="l" rtl="0">
              <a:lnSpc>
                <a:spcPct val="107000"/>
              </a:lnSpc>
              <a:spcBef>
                <a:spcPts val="0"/>
              </a:spcBef>
              <a:spcAft>
                <a:spcPts val="0"/>
              </a:spcAft>
              <a:buClr>
                <a:srgbClr val="432673"/>
              </a:buClr>
              <a:buSzPts val="2800"/>
              <a:buFont typeface="Arial"/>
              <a:buChar char="•"/>
            </a:pPr>
            <a:r>
              <a:rPr lang="en-GB" sz="2400" b="0" i="0" u="none" strike="noStrike" cap="none">
                <a:solidFill>
                  <a:srgbClr val="0D0D0D"/>
                </a:solidFill>
                <a:latin typeface="Arial"/>
                <a:ea typeface="Arial"/>
                <a:cs typeface="Arial"/>
                <a:sym typeface="Arial"/>
              </a:rPr>
              <a:t>Prepare a six- to ten-sentence summary. Make sure you include:</a:t>
            </a:r>
            <a:endParaRPr sz="2400" b="0" i="0" u="none" strike="noStrike" cap="none">
              <a:solidFill>
                <a:srgbClr val="262626"/>
              </a:solidFill>
              <a:latin typeface="Arial"/>
              <a:ea typeface="Arial"/>
              <a:cs typeface="Arial"/>
              <a:sym typeface="Arial"/>
            </a:endParaRPr>
          </a:p>
          <a:p>
            <a:pPr marL="800100" marR="0" lvl="1" indent="-355600" algn="l" rtl="0">
              <a:lnSpc>
                <a:spcPct val="107000"/>
              </a:lnSpc>
              <a:spcBef>
                <a:spcPts val="800"/>
              </a:spcBef>
              <a:spcAft>
                <a:spcPts val="0"/>
              </a:spcAft>
              <a:buClr>
                <a:srgbClr val="432673"/>
              </a:buClr>
              <a:buSzPts val="2800"/>
              <a:buFont typeface="Arial"/>
              <a:buChar char="•"/>
            </a:pPr>
            <a:r>
              <a:rPr lang="en-GB" sz="2400" b="0" i="0" u="none" strike="noStrike" cap="none">
                <a:solidFill>
                  <a:srgbClr val="0D0D0D"/>
                </a:solidFill>
                <a:latin typeface="Arial"/>
                <a:ea typeface="Arial"/>
                <a:cs typeface="Arial"/>
                <a:sym typeface="Arial"/>
              </a:rPr>
              <a:t>what the dispute was about;</a:t>
            </a:r>
            <a:endParaRPr sz="2400" b="0" i="0" u="none" strike="noStrike" cap="none">
              <a:solidFill>
                <a:srgbClr val="262626"/>
              </a:solidFill>
              <a:latin typeface="Arial"/>
              <a:ea typeface="Arial"/>
              <a:cs typeface="Arial"/>
              <a:sym typeface="Arial"/>
            </a:endParaRPr>
          </a:p>
          <a:p>
            <a:pPr marL="800100" marR="0" lvl="1" indent="-355600" algn="l" rtl="0">
              <a:lnSpc>
                <a:spcPct val="107000"/>
              </a:lnSpc>
              <a:spcBef>
                <a:spcPts val="800"/>
              </a:spcBef>
              <a:spcAft>
                <a:spcPts val="0"/>
              </a:spcAft>
              <a:buClr>
                <a:srgbClr val="432673"/>
              </a:buClr>
              <a:buSzPts val="2800"/>
              <a:buFont typeface="Arial"/>
              <a:buChar char="•"/>
            </a:pPr>
            <a:r>
              <a:rPr lang="en-GB" sz="2400" b="0" i="0" u="none" strike="noStrike" cap="none">
                <a:solidFill>
                  <a:srgbClr val="0D0D0D"/>
                </a:solidFill>
                <a:latin typeface="Arial"/>
                <a:ea typeface="Arial"/>
                <a:cs typeface="Arial"/>
                <a:sym typeface="Arial"/>
              </a:rPr>
              <a:t>the key details of the situation;</a:t>
            </a:r>
            <a:endParaRPr sz="2400" b="0" i="0" u="none" strike="noStrike" cap="none">
              <a:solidFill>
                <a:srgbClr val="262626"/>
              </a:solidFill>
              <a:latin typeface="Arial"/>
              <a:ea typeface="Arial"/>
              <a:cs typeface="Arial"/>
              <a:sym typeface="Arial"/>
            </a:endParaRPr>
          </a:p>
          <a:p>
            <a:pPr marL="800100" marR="0" lvl="1" indent="-355600" algn="l" rtl="0">
              <a:lnSpc>
                <a:spcPct val="107000"/>
              </a:lnSpc>
              <a:spcBef>
                <a:spcPts val="800"/>
              </a:spcBef>
              <a:spcAft>
                <a:spcPts val="0"/>
              </a:spcAft>
              <a:buClr>
                <a:srgbClr val="432673"/>
              </a:buClr>
              <a:buSzPts val="2800"/>
              <a:buFont typeface="Arial"/>
              <a:buChar char="•"/>
            </a:pPr>
            <a:r>
              <a:rPr lang="en-GB" sz="2400" b="0" i="0" u="none" strike="noStrike" cap="none">
                <a:solidFill>
                  <a:srgbClr val="0D0D0D"/>
                </a:solidFill>
                <a:latin typeface="Arial"/>
                <a:ea typeface="Arial"/>
                <a:cs typeface="Arial"/>
                <a:sym typeface="Arial"/>
              </a:rPr>
              <a:t>any important legal or financial issues;</a:t>
            </a:r>
            <a:endParaRPr sz="2400" b="0" i="0" u="none" strike="noStrike" cap="none">
              <a:solidFill>
                <a:srgbClr val="262626"/>
              </a:solidFill>
              <a:latin typeface="Arial"/>
              <a:ea typeface="Arial"/>
              <a:cs typeface="Arial"/>
              <a:sym typeface="Arial"/>
            </a:endParaRPr>
          </a:p>
          <a:p>
            <a:pPr marL="800100" marR="0" lvl="1" indent="-355600" algn="l" rtl="0">
              <a:lnSpc>
                <a:spcPct val="107000"/>
              </a:lnSpc>
              <a:spcBef>
                <a:spcPts val="800"/>
              </a:spcBef>
              <a:spcAft>
                <a:spcPts val="0"/>
              </a:spcAft>
              <a:buClr>
                <a:srgbClr val="432673"/>
              </a:buClr>
              <a:buSzPts val="2800"/>
              <a:buFont typeface="Arial"/>
              <a:buChar char="•"/>
            </a:pPr>
            <a:r>
              <a:rPr lang="en-GB" sz="2400" b="0" i="0" u="none" strike="noStrike" cap="none">
                <a:solidFill>
                  <a:srgbClr val="0D0D0D"/>
                </a:solidFill>
                <a:latin typeface="Arial"/>
                <a:ea typeface="Arial"/>
                <a:cs typeface="Arial"/>
                <a:sym typeface="Arial"/>
              </a:rPr>
              <a:t>the outcome of the dispute (if known).</a:t>
            </a:r>
            <a:endParaRPr sz="2400" b="0" i="0" u="none" strike="noStrike" cap="none">
              <a:solidFill>
                <a:srgbClr val="262626"/>
              </a:solidFill>
              <a:latin typeface="Arial"/>
              <a:ea typeface="Arial"/>
              <a:cs typeface="Arial"/>
              <a:sym typeface="Arial"/>
            </a:endParaRPr>
          </a:p>
        </p:txBody>
      </p:sp>
      <p:sp>
        <p:nvSpPr>
          <p:cNvPr id="432" name="Google Shape;432;p53"/>
          <p:cNvSpPr/>
          <p:nvPr/>
        </p:nvSpPr>
        <p:spPr>
          <a:xfrm>
            <a:off x="9973929" y="162686"/>
            <a:ext cx="2078545" cy="365125"/>
          </a:xfrm>
          <a:prstGeom prst="flowChartAlternateProcess">
            <a:avLst/>
          </a:prstGeom>
          <a:solidFill>
            <a:srgbClr val="8E53EF"/>
          </a:solidFill>
          <a:ln>
            <a:noFill/>
          </a:ln>
        </p:spPr>
        <p:txBody>
          <a:bodyPr spcFirstLastPara="1" wrap="square" lIns="91425" tIns="45700" rIns="91425" bIns="45700" anchor="t" anchorCtr="0">
            <a:noAutofit/>
          </a:bodyPr>
          <a:lstStyle/>
          <a:p>
            <a:pPr marL="0" marR="0" lvl="0" indent="0" algn="l" rtl="0">
              <a:lnSpc>
                <a:spcPct val="108000"/>
              </a:lnSpc>
              <a:spcBef>
                <a:spcPts val="0"/>
              </a:spcBef>
              <a:spcAft>
                <a:spcPts val="0"/>
              </a:spcAft>
              <a:buClr>
                <a:srgbClr val="534C29"/>
              </a:buClr>
              <a:buSzPts val="1400"/>
              <a:buFont typeface="Arial"/>
              <a:buNone/>
            </a:pPr>
            <a:r>
              <a:rPr lang="en-GB" sz="1400" b="1" i="0" u="none" strike="noStrike" cap="none">
                <a:solidFill>
                  <a:schemeClr val="lt1"/>
                </a:solidFill>
                <a:latin typeface="Arial Narrow"/>
                <a:ea typeface="Arial Narrow"/>
                <a:cs typeface="Arial Narrow"/>
                <a:sym typeface="Arial Narrow"/>
              </a:rPr>
              <a:t>Consolidation</a:t>
            </a:r>
            <a:endParaRPr sz="1400" b="0" i="0" u="none" strike="noStrike" cap="none">
              <a:solidFill>
                <a:srgbClr val="000000"/>
              </a:solidFill>
              <a:latin typeface="Arial"/>
              <a:ea typeface="Arial"/>
              <a:cs typeface="Arial"/>
              <a:sym typeface="Arial"/>
            </a:endParaRPr>
          </a:p>
        </p:txBody>
      </p:sp>
      <p:sp>
        <p:nvSpPr>
          <p:cNvPr id="433" name="Google Shape;433;p53"/>
          <p:cNvSpPr txBox="1"/>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8000"/>
              </a:lnSpc>
              <a:spcBef>
                <a:spcPts val="1000"/>
              </a:spcBef>
              <a:spcAft>
                <a:spcPts val="0"/>
              </a:spcAft>
              <a:buClr>
                <a:srgbClr val="534C29"/>
              </a:buClr>
              <a:buSzPts val="2400"/>
              <a:buFont typeface="Arial"/>
              <a:buNone/>
            </a:pPr>
            <a:r>
              <a:rPr lang="en-GB" sz="1200" b="0" i="0" u="none" strike="noStrike" cap="none">
                <a:solidFill>
                  <a:srgbClr val="898989"/>
                </a:solidFill>
                <a:latin typeface="Arial"/>
                <a:ea typeface="Arial"/>
                <a:cs typeface="Arial"/>
                <a:sym typeface="Arial"/>
              </a:rPr>
              <a:t>Lesson 1: Is it mine? How to legally own land</a:t>
            </a:r>
            <a:endParaRPr sz="1200" b="0" i="0" u="none" strike="noStrike" cap="none">
              <a:solidFill>
                <a:srgbClr val="898989"/>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3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4000"/>
              <a:buNone/>
            </a:pPr>
            <a:r>
              <a:rPr lang="en-GB" sz="4000"/>
              <a:t>The different types of ownership</a:t>
            </a:r>
            <a:endParaRPr/>
          </a:p>
        </p:txBody>
      </p:sp>
      <p:sp>
        <p:nvSpPr>
          <p:cNvPr id="235" name="Google Shape;235;p30"/>
          <p:cNvSpPr txBox="1">
            <a:spLocks noGrp="1"/>
          </p:cNvSpPr>
          <p:nvPr>
            <p:ph type="body" idx="1"/>
          </p:nvPr>
        </p:nvSpPr>
        <p:spPr>
          <a:xfrm>
            <a:off x="803275" y="1808163"/>
            <a:ext cx="6445250" cy="4351338"/>
          </a:xfrm>
          <a:prstGeom prst="rect">
            <a:avLst/>
          </a:prstGeom>
          <a:solidFill>
            <a:srgbClr val="EBDDF4"/>
          </a:solidFill>
          <a:ln>
            <a:noFill/>
          </a:ln>
        </p:spPr>
        <p:txBody>
          <a:bodyPr spcFirstLastPara="1" wrap="square" lIns="180000" tIns="180000" rIns="180000" bIns="180000" anchor="t" anchorCtr="0">
            <a:normAutofit lnSpcReduction="10000"/>
          </a:bodyPr>
          <a:lstStyle/>
          <a:p>
            <a:pPr marL="180000" lvl="0" indent="0" algn="l" rtl="0">
              <a:lnSpc>
                <a:spcPct val="108000"/>
              </a:lnSpc>
              <a:spcBef>
                <a:spcPts val="1000"/>
              </a:spcBef>
              <a:spcAft>
                <a:spcPts val="0"/>
              </a:spcAft>
              <a:buSzPts val="2400"/>
              <a:buNone/>
            </a:pPr>
            <a:r>
              <a:rPr lang="en-GB"/>
              <a:t>What do you think are some ways </a:t>
            </a:r>
            <a:br>
              <a:rPr lang="en-GB"/>
            </a:br>
            <a:r>
              <a:rPr lang="en-GB"/>
              <a:t>people can own property together?</a:t>
            </a:r>
            <a:endParaRPr/>
          </a:p>
          <a:p>
            <a:pPr marL="180000" lvl="0" indent="0" algn="l" rtl="0">
              <a:lnSpc>
                <a:spcPct val="108000"/>
              </a:lnSpc>
              <a:spcBef>
                <a:spcPts val="1000"/>
              </a:spcBef>
              <a:spcAft>
                <a:spcPts val="0"/>
              </a:spcAft>
              <a:buSzPts val="2400"/>
              <a:buNone/>
            </a:pPr>
            <a:endParaRPr/>
          </a:p>
          <a:p>
            <a:pPr marL="180000" lvl="0" indent="0" algn="l" rtl="0">
              <a:lnSpc>
                <a:spcPct val="108000"/>
              </a:lnSpc>
              <a:spcBef>
                <a:spcPts val="1000"/>
              </a:spcBef>
              <a:spcAft>
                <a:spcPts val="0"/>
              </a:spcAft>
              <a:buSzPts val="2400"/>
              <a:buNone/>
            </a:pPr>
            <a:r>
              <a:rPr lang="en-GB"/>
              <a:t>Discussion points could include:</a:t>
            </a:r>
            <a:endParaRPr/>
          </a:p>
          <a:p>
            <a:pPr marL="522900" lvl="0" indent="-342900" algn="l" rtl="0">
              <a:lnSpc>
                <a:spcPct val="108000"/>
              </a:lnSpc>
              <a:spcBef>
                <a:spcPts val="1000"/>
              </a:spcBef>
              <a:spcAft>
                <a:spcPts val="0"/>
              </a:spcAft>
              <a:buSzPts val="2400"/>
              <a:buChar char="•"/>
            </a:pPr>
            <a:r>
              <a:rPr lang="en-GB"/>
              <a:t>mortgage;</a:t>
            </a:r>
            <a:endParaRPr/>
          </a:p>
          <a:p>
            <a:pPr marL="522900" lvl="0" indent="-342900" algn="l" rtl="0">
              <a:lnSpc>
                <a:spcPct val="108000"/>
              </a:lnSpc>
              <a:spcBef>
                <a:spcPts val="1000"/>
              </a:spcBef>
              <a:spcAft>
                <a:spcPts val="0"/>
              </a:spcAft>
              <a:buSzPts val="2400"/>
              <a:buChar char="•"/>
            </a:pPr>
            <a:r>
              <a:rPr lang="en-GB"/>
              <a:t>co-ownership/joint ownership;</a:t>
            </a:r>
            <a:endParaRPr/>
          </a:p>
          <a:p>
            <a:pPr marL="522900" lvl="0" indent="-342900" algn="l" rtl="0">
              <a:lnSpc>
                <a:spcPct val="108000"/>
              </a:lnSpc>
              <a:spcBef>
                <a:spcPts val="1000"/>
              </a:spcBef>
              <a:spcAft>
                <a:spcPts val="0"/>
              </a:spcAft>
              <a:buSzPts val="2400"/>
              <a:buChar char="•"/>
            </a:pPr>
            <a:r>
              <a:rPr lang="en-GB"/>
              <a:t>leasehold;</a:t>
            </a:r>
            <a:endParaRPr/>
          </a:p>
          <a:p>
            <a:pPr marL="522900" lvl="0" indent="-342900" algn="l" rtl="0">
              <a:lnSpc>
                <a:spcPct val="108000"/>
              </a:lnSpc>
              <a:spcBef>
                <a:spcPts val="1000"/>
              </a:spcBef>
              <a:spcAft>
                <a:spcPts val="0"/>
              </a:spcAft>
              <a:buSzPts val="2400"/>
              <a:buChar char="•"/>
            </a:pPr>
            <a:r>
              <a:rPr lang="en-GB"/>
              <a:t>inherited.</a:t>
            </a:r>
            <a:endParaRPr/>
          </a:p>
          <a:p>
            <a:pPr marL="522900" lvl="0" indent="-190500" algn="l" rtl="0">
              <a:lnSpc>
                <a:spcPct val="108000"/>
              </a:lnSpc>
              <a:spcBef>
                <a:spcPts val="1000"/>
              </a:spcBef>
              <a:spcAft>
                <a:spcPts val="0"/>
              </a:spcAft>
              <a:buSzPts val="2400"/>
              <a:buNone/>
            </a:pPr>
            <a:endParaRPr/>
          </a:p>
          <a:p>
            <a:pPr marL="522900" lvl="0" indent="-190500" algn="l" rtl="0">
              <a:lnSpc>
                <a:spcPct val="108000"/>
              </a:lnSpc>
              <a:spcBef>
                <a:spcPts val="1000"/>
              </a:spcBef>
              <a:spcAft>
                <a:spcPts val="0"/>
              </a:spcAft>
              <a:buSzPts val="2400"/>
              <a:buNone/>
            </a:pPr>
            <a:endParaRPr/>
          </a:p>
        </p:txBody>
      </p:sp>
      <p:sp>
        <p:nvSpPr>
          <p:cNvPr id="236" name="Google Shape;236;p30"/>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1000"/>
              </a:spcBef>
              <a:spcAft>
                <a:spcPts val="0"/>
              </a:spcAft>
              <a:buSzPts val="2400"/>
              <a:buNone/>
            </a:pPr>
            <a:r>
              <a:rPr lang="en-GB"/>
              <a:t>Lesson 1: Is it mine? How to legally own land</a:t>
            </a:r>
            <a:endParaRPr/>
          </a:p>
        </p:txBody>
      </p:sp>
      <p:sp>
        <p:nvSpPr>
          <p:cNvPr id="237" name="Google Shape;237;p30"/>
          <p:cNvSpPr/>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Autofit/>
          </a:bodyPr>
          <a:lstStyle/>
          <a:p>
            <a:pPr marL="0" marR="0" lvl="0" indent="0" algn="l" rtl="0">
              <a:lnSpc>
                <a:spcPct val="108000"/>
              </a:lnSpc>
              <a:spcBef>
                <a:spcPts val="0"/>
              </a:spcBef>
              <a:spcAft>
                <a:spcPts val="0"/>
              </a:spcAft>
              <a:buClr>
                <a:srgbClr val="534C29"/>
              </a:buClr>
              <a:buSzPts val="1400"/>
              <a:buFont typeface="Arial"/>
              <a:buNone/>
            </a:pPr>
            <a:r>
              <a:rPr lang="en-GB" sz="1400" b="1" i="0" u="none" strike="noStrike" cap="none">
                <a:solidFill>
                  <a:schemeClr val="lt1"/>
                </a:solidFill>
                <a:latin typeface="Arial Narrow"/>
                <a:ea typeface="Arial Narrow"/>
                <a:cs typeface="Arial Narrow"/>
                <a:sym typeface="Arial Narrow"/>
              </a:rPr>
              <a:t>Introduction</a:t>
            </a:r>
            <a:endParaRPr sz="1400" b="0" i="0" u="none" strike="noStrike" cap="none">
              <a:solidFill>
                <a:srgbClr val="000000"/>
              </a:solidFill>
              <a:latin typeface="Arial"/>
              <a:ea typeface="Arial"/>
              <a:cs typeface="Arial"/>
              <a:sym typeface="Arial"/>
            </a:endParaRPr>
          </a:p>
        </p:txBody>
      </p:sp>
      <p:pic>
        <p:nvPicPr>
          <p:cNvPr id="238" name="Google Shape;238;p30">
            <a:extLst>
              <a:ext uri="{C183D7F6-B498-43B3-948B-1728B52AA6E4}">
                <adec:decorative xmlns:adec="http://schemas.microsoft.com/office/drawing/2017/decorative" val="1"/>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467992" y="1805274"/>
            <a:ext cx="4257162" cy="4354227"/>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3" name="Google Shape;243;p31"/>
          <p:cNvSpPr>
            <a:spLocks noGrp="1"/>
          </p:cNvSpPr>
          <p:nvPr>
            <p:ph type="body" idx="1"/>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solidFill>
                  <a:schemeClr val="lt1"/>
                </a:solidFill>
                <a:latin typeface="Arial Narrow"/>
                <a:ea typeface="Arial Narrow"/>
                <a:cs typeface="Arial Narrow"/>
                <a:sym typeface="Arial Narrow"/>
              </a:rPr>
              <a:t>Activity</a:t>
            </a:r>
            <a:r>
              <a:rPr lang="en-GB"/>
              <a:t> 1</a:t>
            </a:r>
            <a:endParaRPr/>
          </a:p>
        </p:txBody>
      </p:sp>
      <p:sp>
        <p:nvSpPr>
          <p:cNvPr id="244" name="Google Shape;244;p31"/>
          <p:cNvSpPr txBox="1">
            <a:spLocks noGrp="1"/>
          </p:cNvSpPr>
          <p:nvPr>
            <p:ph type="title"/>
          </p:nvPr>
        </p:nvSpPr>
        <p:spPr>
          <a:xfrm>
            <a:off x="838200" y="365125"/>
            <a:ext cx="844296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GB" sz="3800"/>
              <a:t>The different types of land ownership</a:t>
            </a:r>
            <a:endParaRPr sz="3800"/>
          </a:p>
        </p:txBody>
      </p:sp>
      <p:sp>
        <p:nvSpPr>
          <p:cNvPr id="245" name="Google Shape;245;p31"/>
          <p:cNvSpPr>
            <a:spLocks noGrp="1"/>
          </p:cNvSpPr>
          <p:nvPr>
            <p:ph type="media" idx="2"/>
          </p:nvPr>
        </p:nvSpPr>
        <p:spPr>
          <a:xfrm>
            <a:off x="838200" y="1808163"/>
            <a:ext cx="6411686" cy="4364037"/>
          </a:xfrm>
          <a:prstGeom prst="rect">
            <a:avLst/>
          </a:prstGeom>
          <a:noFill/>
          <a:ln>
            <a:noFill/>
          </a:ln>
        </p:spPr>
        <p:txBody>
          <a:bodyPr spcFirstLastPara="1" wrap="square" lIns="91425" tIns="45700" rIns="91425" bIns="45700" anchor="t" anchorCtr="0">
            <a:noAutofit/>
          </a:bodyPr>
          <a:lstStyle/>
          <a:p>
            <a:pPr marL="76200" marR="0" lvl="0" indent="0" algn="l" rtl="0">
              <a:lnSpc>
                <a:spcPct val="108000"/>
              </a:lnSpc>
              <a:spcBef>
                <a:spcPts val="1000"/>
              </a:spcBef>
              <a:spcAft>
                <a:spcPts val="0"/>
              </a:spcAft>
              <a:buClr>
                <a:srgbClr val="432673"/>
              </a:buClr>
              <a:buSzPts val="2400"/>
              <a:buFont typeface="Arial"/>
              <a:buNone/>
            </a:pPr>
            <a:r>
              <a:rPr lang="en-GB" sz="2000" b="0" i="0" u="none" strike="noStrike" cap="none">
                <a:solidFill>
                  <a:srgbClr val="262626"/>
                </a:solidFill>
                <a:latin typeface="Arial"/>
                <a:ea typeface="Arial"/>
                <a:cs typeface="Arial"/>
                <a:sym typeface="Arial"/>
              </a:rPr>
              <a:t>In England and Wales, land ownership can be categorised into three main types:</a:t>
            </a:r>
            <a:endParaRPr sz="2000" b="0" i="0" u="none" strike="noStrike" cap="none">
              <a:solidFill>
                <a:srgbClr val="262626"/>
              </a:solidFill>
              <a:latin typeface="Arial"/>
              <a:ea typeface="Arial"/>
              <a:cs typeface="Arial"/>
              <a:sym typeface="Arial"/>
            </a:endParaRPr>
          </a:p>
          <a:p>
            <a:pPr marL="419100" marR="0" lvl="0" indent="-342900" algn="l" rtl="0">
              <a:lnSpc>
                <a:spcPct val="108000"/>
              </a:lnSpc>
              <a:spcBef>
                <a:spcPts val="1000"/>
              </a:spcBef>
              <a:spcAft>
                <a:spcPts val="0"/>
              </a:spcAft>
              <a:buClr>
                <a:srgbClr val="432673"/>
              </a:buClr>
              <a:buSzPts val="2100"/>
              <a:buFont typeface="Arial"/>
              <a:buChar char="•"/>
            </a:pPr>
            <a:r>
              <a:rPr lang="en-GB" sz="2000" b="0" i="0" u="none" strike="noStrike" cap="none">
                <a:solidFill>
                  <a:srgbClr val="262626"/>
                </a:solidFill>
                <a:latin typeface="Arial"/>
                <a:ea typeface="Arial"/>
                <a:cs typeface="Arial"/>
                <a:sym typeface="Arial"/>
              </a:rPr>
              <a:t>sole proprietor/owner;</a:t>
            </a:r>
            <a:endParaRPr sz="2000" b="0" i="0" u="none" strike="noStrike" cap="none">
              <a:solidFill>
                <a:srgbClr val="262626"/>
              </a:solidFill>
              <a:latin typeface="Arial"/>
              <a:ea typeface="Arial"/>
              <a:cs typeface="Arial"/>
              <a:sym typeface="Arial"/>
            </a:endParaRPr>
          </a:p>
          <a:p>
            <a:pPr marL="419100" marR="0" lvl="0" indent="-342900" algn="l" rtl="0">
              <a:lnSpc>
                <a:spcPct val="108000"/>
              </a:lnSpc>
              <a:spcBef>
                <a:spcPts val="1000"/>
              </a:spcBef>
              <a:spcAft>
                <a:spcPts val="0"/>
              </a:spcAft>
              <a:buClr>
                <a:srgbClr val="432673"/>
              </a:buClr>
              <a:buSzPts val="2100"/>
              <a:buFont typeface="Arial"/>
              <a:buChar char="•"/>
            </a:pPr>
            <a:r>
              <a:rPr lang="en-GB" sz="2000" b="0" i="0" u="none" strike="noStrike" cap="none">
                <a:solidFill>
                  <a:srgbClr val="262626"/>
                </a:solidFill>
                <a:latin typeface="Arial"/>
                <a:ea typeface="Arial"/>
                <a:cs typeface="Arial"/>
                <a:sym typeface="Arial"/>
              </a:rPr>
              <a:t>concurrent ownership;</a:t>
            </a:r>
            <a:endParaRPr sz="2000" b="0" i="0" u="none" strike="noStrike" cap="none">
              <a:solidFill>
                <a:srgbClr val="262626"/>
              </a:solidFill>
              <a:latin typeface="Arial"/>
              <a:ea typeface="Arial"/>
              <a:cs typeface="Arial"/>
              <a:sym typeface="Arial"/>
            </a:endParaRPr>
          </a:p>
          <a:p>
            <a:pPr marL="419100" marR="0" lvl="0" indent="-342900" algn="l" rtl="0">
              <a:lnSpc>
                <a:spcPct val="108000"/>
              </a:lnSpc>
              <a:spcBef>
                <a:spcPts val="1000"/>
              </a:spcBef>
              <a:spcAft>
                <a:spcPts val="0"/>
              </a:spcAft>
              <a:buClr>
                <a:srgbClr val="432673"/>
              </a:buClr>
              <a:buSzPts val="2100"/>
              <a:buFont typeface="Arial"/>
              <a:buChar char="•"/>
            </a:pPr>
            <a:r>
              <a:rPr lang="en-GB" sz="2000" b="0" i="0" u="none" strike="noStrike" cap="none">
                <a:solidFill>
                  <a:srgbClr val="262626"/>
                </a:solidFill>
                <a:latin typeface="Arial"/>
                <a:ea typeface="Arial"/>
                <a:cs typeface="Arial"/>
                <a:sym typeface="Arial"/>
              </a:rPr>
              <a:t>government/council ownership.</a:t>
            </a:r>
            <a:endParaRPr sz="2000" b="0" i="0" u="none" strike="noStrike" cap="none">
              <a:solidFill>
                <a:srgbClr val="262626"/>
              </a:solidFill>
              <a:latin typeface="Arial"/>
              <a:ea typeface="Arial"/>
              <a:cs typeface="Arial"/>
              <a:sym typeface="Arial"/>
            </a:endParaRPr>
          </a:p>
          <a:p>
            <a:pPr marL="76200" marR="0" lvl="0" indent="0" algn="l" rtl="0">
              <a:lnSpc>
                <a:spcPct val="108000"/>
              </a:lnSpc>
              <a:spcBef>
                <a:spcPts val="1000"/>
              </a:spcBef>
              <a:spcAft>
                <a:spcPts val="0"/>
              </a:spcAft>
              <a:buClr>
                <a:srgbClr val="432673"/>
              </a:buClr>
              <a:buSzPts val="2400"/>
              <a:buFont typeface="Arial"/>
              <a:buNone/>
            </a:pPr>
            <a:r>
              <a:rPr lang="en-GB" sz="2000" b="0" i="0" u="none" strike="noStrike" cap="none">
                <a:solidFill>
                  <a:srgbClr val="262626"/>
                </a:solidFill>
                <a:latin typeface="Arial"/>
                <a:ea typeface="Arial"/>
                <a:cs typeface="Arial"/>
                <a:sym typeface="Arial"/>
              </a:rPr>
              <a:t>Each type of ownership comes with different rights, responsibilities and legal implications.</a:t>
            </a:r>
            <a:endParaRPr sz="2000" b="0" i="0" u="none" strike="noStrike" cap="none">
              <a:solidFill>
                <a:srgbClr val="262626"/>
              </a:solidFill>
              <a:latin typeface="Arial"/>
              <a:ea typeface="Arial"/>
              <a:cs typeface="Arial"/>
              <a:sym typeface="Arial"/>
            </a:endParaRPr>
          </a:p>
          <a:p>
            <a:pPr marL="76200" marR="0" lvl="0" indent="0" algn="l" rtl="0">
              <a:lnSpc>
                <a:spcPct val="108000"/>
              </a:lnSpc>
              <a:spcBef>
                <a:spcPts val="1000"/>
              </a:spcBef>
              <a:spcAft>
                <a:spcPts val="0"/>
              </a:spcAft>
              <a:buClr>
                <a:srgbClr val="432673"/>
              </a:buClr>
              <a:buSzPts val="2400"/>
              <a:buFont typeface="Arial"/>
              <a:buNone/>
            </a:pPr>
            <a:r>
              <a:rPr lang="en-GB" sz="2000" b="0" i="0" u="none" strike="noStrike" cap="none">
                <a:solidFill>
                  <a:srgbClr val="262626"/>
                </a:solidFill>
                <a:latin typeface="Arial"/>
                <a:ea typeface="Arial"/>
                <a:cs typeface="Arial"/>
                <a:sym typeface="Arial"/>
              </a:rPr>
              <a:t>Summarise the main features of each type of land ownership in the table in Activity 1 Worksheet and make a note of some of the main legal obligations of each type and examples of when each would be used.</a:t>
            </a:r>
            <a:endParaRPr sz="2000" b="0" i="0" u="none" strike="noStrike" cap="none">
              <a:solidFill>
                <a:srgbClr val="262626"/>
              </a:solidFill>
              <a:latin typeface="Arial"/>
              <a:ea typeface="Arial"/>
              <a:cs typeface="Arial"/>
              <a:sym typeface="Arial"/>
            </a:endParaRPr>
          </a:p>
          <a:p>
            <a:pPr marL="457200" marR="0" lvl="0" indent="-228600" algn="l" rtl="0">
              <a:lnSpc>
                <a:spcPct val="108000"/>
              </a:lnSpc>
              <a:spcBef>
                <a:spcPts val="1000"/>
              </a:spcBef>
              <a:spcAft>
                <a:spcPts val="0"/>
              </a:spcAft>
              <a:buClr>
                <a:srgbClr val="534C29"/>
              </a:buClr>
              <a:buSzPts val="2400"/>
              <a:buFont typeface="Arial"/>
              <a:buNone/>
            </a:pPr>
            <a:endParaRPr sz="2000" b="0" i="0" u="none" strike="noStrike" cap="none">
              <a:solidFill>
                <a:srgbClr val="262626"/>
              </a:solidFill>
              <a:latin typeface="Arial"/>
              <a:ea typeface="Arial"/>
              <a:cs typeface="Arial"/>
              <a:sym typeface="Arial"/>
            </a:endParaRPr>
          </a:p>
        </p:txBody>
      </p:sp>
      <p:sp>
        <p:nvSpPr>
          <p:cNvPr id="246" name="Google Shape;246;p31"/>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1000"/>
              </a:spcBef>
              <a:spcAft>
                <a:spcPts val="0"/>
              </a:spcAft>
              <a:buSzPts val="2400"/>
              <a:buNone/>
            </a:pPr>
            <a:r>
              <a:rPr lang="en-GB"/>
              <a:t>Lesson 1: Is it mine? How to legally own land</a:t>
            </a:r>
            <a:endParaRPr/>
          </a:p>
        </p:txBody>
      </p:sp>
      <p:pic>
        <p:nvPicPr>
          <p:cNvPr id="247" name="Google Shape;247;p31">
            <a:extLst>
              <a:ext uri="{C183D7F6-B498-43B3-948B-1728B52AA6E4}">
                <adec:decorative xmlns:adec="http://schemas.microsoft.com/office/drawing/2017/decorative" val="1"/>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685996" y="1808163"/>
            <a:ext cx="3491366" cy="4364037"/>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4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32"/>
          <p:cNvSpPr txBox="1">
            <a:spLocks noGrp="1"/>
          </p:cNvSpPr>
          <p:nvPr>
            <p:ph type="title"/>
          </p:nvPr>
        </p:nvSpPr>
        <p:spPr>
          <a:xfrm>
            <a:off x="838199" y="365125"/>
            <a:ext cx="11569861"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How to legally own land or property </a:t>
            </a:r>
            <a:r>
              <a:rPr lang="en-GB">
                <a:solidFill>
                  <a:schemeClr val="dk1"/>
                </a:solidFill>
              </a:rPr>
              <a:t>concurrently</a:t>
            </a:r>
            <a:endParaRPr/>
          </a:p>
        </p:txBody>
      </p:sp>
      <p:sp>
        <p:nvSpPr>
          <p:cNvPr id="253" name="Google Shape;253;p32"/>
          <p:cNvSpPr>
            <a:spLocks noGrp="1"/>
          </p:cNvSpPr>
          <p:nvPr>
            <p:ph type="media" idx="2"/>
          </p:nvPr>
        </p:nvSpPr>
        <p:spPr>
          <a:xfrm>
            <a:off x="838199" y="1757384"/>
            <a:ext cx="10601323" cy="4340226"/>
          </a:xfrm>
          <a:prstGeom prst="rect">
            <a:avLst/>
          </a:prstGeom>
          <a:noFill/>
          <a:ln>
            <a:noFill/>
          </a:ln>
        </p:spPr>
        <p:txBody>
          <a:bodyPr spcFirstLastPara="1" wrap="square" lIns="91425" tIns="45700" rIns="91425" bIns="45700" anchor="t" anchorCtr="0">
            <a:noAutofit/>
          </a:bodyPr>
          <a:lstStyle/>
          <a:p>
            <a:pPr marL="0" marR="0" lvl="0" indent="0" algn="l" rtl="0">
              <a:lnSpc>
                <a:spcPct val="98000"/>
              </a:lnSpc>
              <a:spcBef>
                <a:spcPts val="0"/>
              </a:spcBef>
              <a:spcAft>
                <a:spcPts val="0"/>
              </a:spcAft>
              <a:buClr>
                <a:srgbClr val="534C29"/>
              </a:buClr>
              <a:buSzPts val="2400"/>
              <a:buFont typeface="Arial"/>
              <a:buNone/>
            </a:pPr>
            <a:r>
              <a:rPr lang="en-GB" sz="2400" b="0" i="0" u="none" strike="noStrike" cap="none">
                <a:solidFill>
                  <a:srgbClr val="262626"/>
                </a:solidFill>
                <a:latin typeface="Arial"/>
                <a:ea typeface="Arial"/>
                <a:cs typeface="Arial"/>
                <a:sym typeface="Arial"/>
              </a:rPr>
              <a:t>We are going to watch a video which will introduce you to some of the key concepts related to property ownership. As you watch, make notes and try to answer the following questions:</a:t>
            </a:r>
            <a:endParaRPr sz="2400" b="0" i="0" u="none" strike="noStrike" cap="none">
              <a:solidFill>
                <a:srgbClr val="262626"/>
              </a:solidFill>
              <a:latin typeface="Arial"/>
              <a:ea typeface="Arial"/>
              <a:cs typeface="Arial"/>
              <a:sym typeface="Arial"/>
            </a:endParaRPr>
          </a:p>
          <a:p>
            <a:pPr marL="342900" marR="0" lvl="0" indent="-342900" algn="l" rtl="0">
              <a:lnSpc>
                <a:spcPct val="98000"/>
              </a:lnSpc>
              <a:spcBef>
                <a:spcPts val="1000"/>
              </a:spcBef>
              <a:spcAft>
                <a:spcPts val="0"/>
              </a:spcAft>
              <a:buClr>
                <a:srgbClr val="432673"/>
              </a:buClr>
              <a:buSzPts val="2400"/>
              <a:buFont typeface="Arial"/>
              <a:buChar char="•"/>
            </a:pPr>
            <a:r>
              <a:rPr lang="en-GB" sz="2400" b="0" i="0" u="none" strike="noStrike" cap="none">
                <a:solidFill>
                  <a:srgbClr val="262626"/>
                </a:solidFill>
                <a:latin typeface="Arial"/>
                <a:ea typeface="Arial"/>
                <a:cs typeface="Arial"/>
                <a:sym typeface="Arial"/>
              </a:rPr>
              <a:t>Can you explain the ‘right of survivorship’ in joint tenancy?</a:t>
            </a:r>
            <a:endParaRPr sz="2400" b="0" i="0" u="none" strike="noStrike" cap="none">
              <a:solidFill>
                <a:srgbClr val="262626"/>
              </a:solidFill>
              <a:latin typeface="Arial"/>
              <a:ea typeface="Arial"/>
              <a:cs typeface="Arial"/>
              <a:sym typeface="Arial"/>
            </a:endParaRPr>
          </a:p>
          <a:p>
            <a:pPr marL="342900" marR="0" lvl="0" indent="-342900" algn="l" rtl="0">
              <a:lnSpc>
                <a:spcPct val="98000"/>
              </a:lnSpc>
              <a:spcBef>
                <a:spcPts val="1000"/>
              </a:spcBef>
              <a:spcAft>
                <a:spcPts val="0"/>
              </a:spcAft>
              <a:buClr>
                <a:srgbClr val="432673"/>
              </a:buClr>
              <a:buSzPts val="2400"/>
              <a:buFont typeface="Arial"/>
              <a:buChar char="•"/>
            </a:pPr>
            <a:r>
              <a:rPr lang="en-GB" sz="2400" b="0" i="0" u="none" strike="noStrike" cap="none">
                <a:solidFill>
                  <a:srgbClr val="262626"/>
                </a:solidFill>
                <a:latin typeface="Arial"/>
                <a:ea typeface="Arial"/>
                <a:cs typeface="Arial"/>
                <a:sym typeface="Arial"/>
              </a:rPr>
              <a:t>How do joint tenants share ownership of a property?</a:t>
            </a:r>
            <a:endParaRPr sz="2400" b="0" i="0" u="none" strike="noStrike" cap="none">
              <a:solidFill>
                <a:srgbClr val="262626"/>
              </a:solidFill>
              <a:latin typeface="Arial"/>
              <a:ea typeface="Arial"/>
              <a:cs typeface="Arial"/>
              <a:sym typeface="Arial"/>
            </a:endParaRPr>
          </a:p>
          <a:p>
            <a:pPr marL="342900" marR="0" lvl="0" indent="-342900" algn="l" rtl="0">
              <a:lnSpc>
                <a:spcPct val="98000"/>
              </a:lnSpc>
              <a:spcBef>
                <a:spcPts val="1000"/>
              </a:spcBef>
              <a:spcAft>
                <a:spcPts val="0"/>
              </a:spcAft>
              <a:buClr>
                <a:srgbClr val="432673"/>
              </a:buClr>
              <a:buSzPts val="2400"/>
              <a:buFont typeface="Arial"/>
              <a:buChar char="•"/>
            </a:pPr>
            <a:r>
              <a:rPr lang="en-GB" sz="2400" b="0" i="0" u="none" strike="noStrike" cap="none">
                <a:solidFill>
                  <a:srgbClr val="262626"/>
                </a:solidFill>
                <a:latin typeface="Arial"/>
                <a:ea typeface="Arial"/>
                <a:cs typeface="Arial"/>
                <a:sym typeface="Arial"/>
              </a:rPr>
              <a:t>What does it mean to own property as tenants in common?</a:t>
            </a:r>
            <a:endParaRPr sz="2400" b="0" i="0" u="none" strike="noStrike" cap="none">
              <a:solidFill>
                <a:srgbClr val="262626"/>
              </a:solidFill>
              <a:latin typeface="Arial"/>
              <a:ea typeface="Arial"/>
              <a:cs typeface="Arial"/>
              <a:sym typeface="Arial"/>
            </a:endParaRPr>
          </a:p>
          <a:p>
            <a:pPr marL="342900" marR="0" lvl="0" indent="-342900" algn="l" rtl="0">
              <a:lnSpc>
                <a:spcPct val="98000"/>
              </a:lnSpc>
              <a:spcBef>
                <a:spcPts val="1000"/>
              </a:spcBef>
              <a:spcAft>
                <a:spcPts val="0"/>
              </a:spcAft>
              <a:buClr>
                <a:srgbClr val="432673"/>
              </a:buClr>
              <a:buSzPts val="2400"/>
              <a:buFont typeface="Arial"/>
              <a:buChar char="•"/>
            </a:pPr>
            <a:r>
              <a:rPr lang="en-GB" sz="2400" b="0" i="0" u="none" strike="noStrike" cap="none">
                <a:solidFill>
                  <a:srgbClr val="262626"/>
                </a:solidFill>
                <a:latin typeface="Arial"/>
                <a:ea typeface="Arial"/>
                <a:cs typeface="Arial"/>
                <a:sym typeface="Arial"/>
              </a:rPr>
              <a:t>Can tenants in common sell or transfer their shares independently?</a:t>
            </a:r>
            <a:endParaRPr sz="2400" b="0" i="0" u="none" strike="noStrike" cap="none">
              <a:solidFill>
                <a:srgbClr val="262626"/>
              </a:solidFill>
              <a:latin typeface="Arial"/>
              <a:ea typeface="Arial"/>
              <a:cs typeface="Arial"/>
              <a:sym typeface="Arial"/>
            </a:endParaRPr>
          </a:p>
          <a:p>
            <a:pPr marL="0" marR="0" lvl="0" indent="0" algn="l" rtl="0">
              <a:lnSpc>
                <a:spcPct val="98000"/>
              </a:lnSpc>
              <a:spcBef>
                <a:spcPts val="1000"/>
              </a:spcBef>
              <a:spcAft>
                <a:spcPts val="0"/>
              </a:spcAft>
              <a:buClr>
                <a:srgbClr val="534C29"/>
              </a:buClr>
              <a:buSzPts val="2400"/>
              <a:buFont typeface="Arial"/>
              <a:buNone/>
            </a:pPr>
            <a:r>
              <a:rPr lang="en-GB" sz="2400" b="1" i="0" u="none" strike="noStrike" cap="none">
                <a:solidFill>
                  <a:srgbClr val="262626"/>
                </a:solidFill>
                <a:latin typeface="Arial"/>
                <a:ea typeface="Arial"/>
                <a:cs typeface="Arial"/>
                <a:sym typeface="Arial"/>
              </a:rPr>
              <a:t>Extension question: </a:t>
            </a:r>
            <a:r>
              <a:rPr lang="en-GB" sz="2400" b="0" i="0" u="none" strike="noStrike" cap="none">
                <a:solidFill>
                  <a:srgbClr val="262626"/>
                </a:solidFill>
                <a:latin typeface="Arial"/>
                <a:ea typeface="Arial"/>
                <a:cs typeface="Arial"/>
                <a:sym typeface="Arial"/>
              </a:rPr>
              <a:t>Share with the group any common misconceptions about joint tenancy or tenants in common that you’ve heard or believe.</a:t>
            </a:r>
            <a:endParaRPr sz="2400" b="1" i="0" u="none" strike="noStrike" cap="none">
              <a:solidFill>
                <a:srgbClr val="262626"/>
              </a:solidFill>
              <a:latin typeface="Arial"/>
              <a:ea typeface="Arial"/>
              <a:cs typeface="Arial"/>
              <a:sym typeface="Arial"/>
            </a:endParaRPr>
          </a:p>
          <a:p>
            <a:pPr marL="228600" marR="0" lvl="0" indent="-76200" algn="l" rtl="0">
              <a:lnSpc>
                <a:spcPct val="98000"/>
              </a:lnSpc>
              <a:spcBef>
                <a:spcPts val="1000"/>
              </a:spcBef>
              <a:spcAft>
                <a:spcPts val="0"/>
              </a:spcAft>
              <a:buClr>
                <a:srgbClr val="534C29"/>
              </a:buClr>
              <a:buSzPts val="2400"/>
              <a:buFont typeface="Arial"/>
              <a:buNone/>
            </a:pPr>
            <a:endParaRPr sz="2400" b="0" i="0" u="none" strike="noStrike" cap="none">
              <a:solidFill>
                <a:srgbClr val="262626"/>
              </a:solidFill>
              <a:latin typeface="Arial"/>
              <a:ea typeface="Arial"/>
              <a:cs typeface="Arial"/>
              <a:sym typeface="Arial"/>
            </a:endParaRPr>
          </a:p>
          <a:p>
            <a:pPr marL="228600" marR="0" lvl="0" indent="-76200" algn="l" rtl="0">
              <a:lnSpc>
                <a:spcPct val="98000"/>
              </a:lnSpc>
              <a:spcBef>
                <a:spcPts val="1000"/>
              </a:spcBef>
              <a:spcAft>
                <a:spcPts val="0"/>
              </a:spcAft>
              <a:buClr>
                <a:srgbClr val="534C29"/>
              </a:buClr>
              <a:buSzPts val="2400"/>
              <a:buFont typeface="Arial"/>
              <a:buNone/>
            </a:pPr>
            <a:endParaRPr sz="2400" b="0" i="0" u="none" strike="noStrike" cap="none">
              <a:solidFill>
                <a:srgbClr val="262626"/>
              </a:solidFill>
              <a:latin typeface="Arial"/>
              <a:ea typeface="Arial"/>
              <a:cs typeface="Arial"/>
              <a:sym typeface="Arial"/>
            </a:endParaRPr>
          </a:p>
        </p:txBody>
      </p:sp>
      <p:sp>
        <p:nvSpPr>
          <p:cNvPr id="254" name="Google Shape;254;p32"/>
          <p:cNvSpPr>
            <a:spLocks noGrp="1"/>
          </p:cNvSpPr>
          <p:nvPr>
            <p:ph type="body" idx="1"/>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solidFill>
                  <a:schemeClr val="lt1"/>
                </a:solidFill>
                <a:latin typeface="Arial Narrow"/>
                <a:ea typeface="Arial Narrow"/>
                <a:cs typeface="Arial Narrow"/>
                <a:sym typeface="Arial Narrow"/>
              </a:rPr>
              <a:t>Activity</a:t>
            </a:r>
            <a:r>
              <a:rPr lang="en-GB"/>
              <a:t> 1</a:t>
            </a:r>
            <a:endParaRPr/>
          </a:p>
        </p:txBody>
      </p:sp>
      <p:sp>
        <p:nvSpPr>
          <p:cNvPr id="255" name="Google Shape;255;p32"/>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1000"/>
              </a:spcBef>
              <a:spcAft>
                <a:spcPts val="0"/>
              </a:spcAft>
              <a:buSzPts val="2400"/>
              <a:buNone/>
            </a:pPr>
            <a:r>
              <a:rPr lang="en-GB"/>
              <a:t>Lesson 1: Is it mine? How to legally own land</a:t>
            </a:r>
            <a:endParaRPr/>
          </a:p>
        </p:txBody>
      </p:sp>
      <p:sp>
        <p:nvSpPr>
          <p:cNvPr id="256" name="Google Shape;256;p32"/>
          <p:cNvSpPr/>
          <p:nvPr/>
        </p:nvSpPr>
        <p:spPr>
          <a:xfrm>
            <a:off x="923924" y="5856893"/>
            <a:ext cx="10515599" cy="364520"/>
          </a:xfrm>
          <a:prstGeom prst="rect">
            <a:avLst/>
          </a:prstGeom>
          <a:solidFill>
            <a:srgbClr val="EBDDF4"/>
          </a:solidFill>
          <a:ln>
            <a:noFill/>
          </a:ln>
        </p:spPr>
        <p:txBody>
          <a:bodyPr spcFirstLastPara="1" wrap="square" lIns="91425" tIns="45700" rIns="91425" bIns="45700" anchor="ctr" anchorCtr="0">
            <a:noAutofit/>
          </a:bodyPr>
          <a:lstStyle/>
          <a:p>
            <a:pPr marL="457200" marR="0" lvl="0" indent="-228600" algn="l" rtl="0">
              <a:lnSpc>
                <a:spcPct val="100000"/>
              </a:lnSpc>
              <a:spcBef>
                <a:spcPts val="0"/>
              </a:spcBef>
              <a:spcAft>
                <a:spcPts val="0"/>
              </a:spcAft>
              <a:buClr>
                <a:srgbClr val="000000"/>
              </a:buClr>
              <a:buSzPts val="1400"/>
              <a:buFont typeface="Arial"/>
              <a:buNone/>
            </a:pPr>
            <a:r>
              <a:rPr lang="en-GB" sz="1400" b="0" i="0" u="none" strike="noStrike" cap="none" dirty="0">
                <a:solidFill>
                  <a:schemeClr val="dk1"/>
                </a:solidFill>
                <a:latin typeface="Arial"/>
                <a:ea typeface="Arial"/>
                <a:cs typeface="Arial"/>
                <a:sym typeface="Arial"/>
              </a:rPr>
              <a:t>Video: Joint Tenants &amp; Tenants in Common Explained – </a:t>
            </a:r>
            <a:r>
              <a:rPr lang="en-GB" sz="1400" b="0" i="0" u="sng" strike="noStrike" cap="none" dirty="0">
                <a:solidFill>
                  <a:schemeClr val="hlink"/>
                </a:solidFill>
                <a:latin typeface="Arial"/>
                <a:ea typeface="Arial"/>
                <a:cs typeface="Arial"/>
                <a:sym typeface="Arial"/>
                <a:hlinkClick r:id="rId3"/>
              </a:rPr>
              <a:t>https://www.youtube.com/watch?v=bbnseBDur6M</a:t>
            </a:r>
            <a:r>
              <a:rPr lang="en-GB" sz="1400" b="0" i="0" u="sng" strike="noStrike" cap="none" dirty="0">
                <a:solidFill>
                  <a:schemeClr val="hlink"/>
                </a:solidFill>
                <a:latin typeface="Arial"/>
                <a:ea typeface="Arial"/>
                <a:cs typeface="Arial"/>
                <a:sym typeface="Arial"/>
              </a:rPr>
              <a:t> </a:t>
            </a:r>
            <a:r>
              <a:rPr lang="en-GB" sz="1400" b="0" i="0" u="none" strike="noStrike" cap="none" dirty="0">
                <a:solidFill>
                  <a:schemeClr val="dk1"/>
                </a:solidFill>
                <a:latin typeface="Arial"/>
                <a:ea typeface="Arial"/>
                <a:cs typeface="Arial"/>
                <a:sym typeface="Arial"/>
              </a:rPr>
              <a:t>(start – 02:10)</a:t>
            </a:r>
            <a:endParaRPr sz="1400" b="0" i="0" u="none" strike="noStrike" cap="none" dirty="0">
              <a:solidFill>
                <a:schemeClr val="dk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5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5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5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3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Instructions for group discussion</a:t>
            </a:r>
            <a:endParaRPr/>
          </a:p>
        </p:txBody>
      </p:sp>
      <p:sp>
        <p:nvSpPr>
          <p:cNvPr id="262" name="Google Shape;262;p33"/>
          <p:cNvSpPr txBox="1">
            <a:spLocks noGrp="1"/>
          </p:cNvSpPr>
          <p:nvPr>
            <p:ph type="body" idx="1"/>
          </p:nvPr>
        </p:nvSpPr>
        <p:spPr>
          <a:xfrm>
            <a:off x="838200" y="1808163"/>
            <a:ext cx="6893689" cy="4351338"/>
          </a:xfrm>
          <a:prstGeom prst="rect">
            <a:avLst/>
          </a:prstGeom>
          <a:solidFill>
            <a:schemeClr val="lt1"/>
          </a:solidFill>
          <a:ln>
            <a:noFill/>
          </a:ln>
        </p:spPr>
        <p:txBody>
          <a:bodyPr spcFirstLastPara="1" wrap="square" lIns="180000" tIns="180000" rIns="180000" bIns="180000" anchor="t" anchorCtr="0">
            <a:normAutofit fontScale="92500" lnSpcReduction="20000"/>
          </a:bodyPr>
          <a:lstStyle/>
          <a:p>
            <a:pPr marL="228600" lvl="0" indent="-228600" algn="l" rtl="0">
              <a:lnSpc>
                <a:spcPct val="118000"/>
              </a:lnSpc>
              <a:spcBef>
                <a:spcPts val="600"/>
              </a:spcBef>
              <a:spcAft>
                <a:spcPts val="0"/>
              </a:spcAft>
              <a:buClr>
                <a:srgbClr val="432673"/>
              </a:buClr>
              <a:buSzPct val="108108"/>
              <a:buChar char="•"/>
            </a:pPr>
            <a:r>
              <a:rPr lang="en-GB" sz="2400" b="0" i="0" strike="noStrike" cap="none">
                <a:solidFill>
                  <a:schemeClr val="dk1"/>
                </a:solidFill>
                <a:latin typeface="Arial"/>
                <a:ea typeface="Arial"/>
                <a:cs typeface="Arial"/>
                <a:sym typeface="Arial"/>
              </a:rPr>
              <a:t>Watch the rest of the video </a:t>
            </a:r>
            <a:r>
              <a:rPr lang="en-GB" sz="2400" b="0" i="0" u="sng" strike="noStrike" cap="none">
                <a:solidFill>
                  <a:schemeClr val="hlink"/>
                </a:solidFill>
                <a:latin typeface="Arial"/>
                <a:ea typeface="Arial"/>
                <a:cs typeface="Arial"/>
                <a:sym typeface="Arial"/>
                <a:hlinkClick r:id="rId3"/>
              </a:rPr>
              <a:t>https://www.youtube.com/watch?v=bbnseBDur6M</a:t>
            </a:r>
            <a:r>
              <a:rPr lang="en-GB" sz="2400" b="0" i="0" u="sng" strike="noStrike" cap="none">
                <a:solidFill>
                  <a:schemeClr val="hlink"/>
                </a:solidFill>
                <a:latin typeface="Arial"/>
                <a:ea typeface="Arial"/>
                <a:cs typeface="Arial"/>
                <a:sym typeface="Arial"/>
              </a:rPr>
              <a:t> </a:t>
            </a:r>
            <a:br>
              <a:rPr lang="en-GB" sz="2400" b="0" i="0" u="sng" strike="noStrike" cap="none">
                <a:solidFill>
                  <a:schemeClr val="hlink"/>
                </a:solidFill>
                <a:latin typeface="Arial"/>
                <a:ea typeface="Arial"/>
                <a:cs typeface="Arial"/>
                <a:sym typeface="Arial"/>
              </a:rPr>
            </a:br>
            <a:r>
              <a:rPr lang="en-GB" sz="2400" b="0" i="0" strike="noStrike" cap="none">
                <a:solidFill>
                  <a:schemeClr val="dk1"/>
                </a:solidFill>
                <a:latin typeface="Arial"/>
                <a:ea typeface="Arial"/>
                <a:cs typeface="Arial"/>
                <a:sym typeface="Arial"/>
              </a:rPr>
              <a:t>(play from 02:10 until the end)</a:t>
            </a:r>
            <a:endParaRPr>
              <a:solidFill>
                <a:schemeClr val="dk1"/>
              </a:solidFill>
            </a:endParaRPr>
          </a:p>
          <a:p>
            <a:pPr marL="228600" lvl="0" indent="-228600" algn="l" rtl="0">
              <a:lnSpc>
                <a:spcPct val="118000"/>
              </a:lnSpc>
              <a:spcBef>
                <a:spcPts val="600"/>
              </a:spcBef>
              <a:spcAft>
                <a:spcPts val="0"/>
              </a:spcAft>
              <a:buClr>
                <a:srgbClr val="432673"/>
              </a:buClr>
              <a:buSzPct val="108108"/>
              <a:buChar char="•"/>
            </a:pPr>
            <a:r>
              <a:rPr lang="en-GB" sz="2400" b="0" i="0" u="none" strike="noStrike" cap="none">
                <a:solidFill>
                  <a:srgbClr val="262626"/>
                </a:solidFill>
                <a:latin typeface="Arial"/>
                <a:ea typeface="Arial"/>
                <a:cs typeface="Arial"/>
                <a:sym typeface="Arial"/>
              </a:rPr>
              <a:t>Analyse the pros and cons of joint tenancy and tenants in common, in your groups</a:t>
            </a:r>
            <a:endParaRPr/>
          </a:p>
          <a:p>
            <a:pPr marL="228600" lvl="0" indent="-228600" algn="l" rtl="0">
              <a:lnSpc>
                <a:spcPct val="118000"/>
              </a:lnSpc>
              <a:spcBef>
                <a:spcPts val="600"/>
              </a:spcBef>
              <a:spcAft>
                <a:spcPts val="0"/>
              </a:spcAft>
              <a:buClr>
                <a:srgbClr val="432673"/>
              </a:buClr>
              <a:buSzPct val="108108"/>
              <a:buChar char="•"/>
            </a:pPr>
            <a:r>
              <a:rPr lang="en-GB"/>
              <a:t>Use Table 2 in Activity 2 Worksheet to help organise your thoughts.</a:t>
            </a:r>
            <a:endParaRPr/>
          </a:p>
          <a:p>
            <a:pPr marL="228600" lvl="0" indent="-228600" algn="l" rtl="0">
              <a:lnSpc>
                <a:spcPct val="118000"/>
              </a:lnSpc>
              <a:spcBef>
                <a:spcPts val="600"/>
              </a:spcBef>
              <a:spcAft>
                <a:spcPts val="0"/>
              </a:spcAft>
              <a:buClr>
                <a:srgbClr val="432673"/>
              </a:buClr>
              <a:buSzPct val="108108"/>
              <a:buChar char="•"/>
            </a:pPr>
            <a:r>
              <a:rPr lang="en-GB"/>
              <a:t>Assign roles: notetaker, spokesperson and timekeeper.</a:t>
            </a:r>
            <a:endParaRPr/>
          </a:p>
          <a:p>
            <a:pPr marL="228600" lvl="0" indent="-228600" algn="l" rtl="0">
              <a:lnSpc>
                <a:spcPct val="118000"/>
              </a:lnSpc>
              <a:spcBef>
                <a:spcPts val="600"/>
              </a:spcBef>
              <a:spcAft>
                <a:spcPts val="0"/>
              </a:spcAft>
              <a:buClr>
                <a:srgbClr val="432673"/>
              </a:buClr>
              <a:buSzPct val="108108"/>
              <a:buChar char="•"/>
            </a:pPr>
            <a:r>
              <a:rPr lang="en-GB"/>
              <a:t>Prepare to present your findings to the class.</a:t>
            </a:r>
            <a:endParaRPr/>
          </a:p>
        </p:txBody>
      </p:sp>
      <p:sp>
        <p:nvSpPr>
          <p:cNvPr id="263" name="Google Shape;263;p33"/>
          <p:cNvSpPr txBox="1">
            <a:spLocks noGrp="1"/>
          </p:cNvSpPr>
          <p:nvPr>
            <p:ph type="body" idx="2"/>
          </p:nvPr>
        </p:nvSpPr>
        <p:spPr>
          <a:xfrm>
            <a:off x="7617751" y="1808162"/>
            <a:ext cx="3816349" cy="4146323"/>
          </a:xfrm>
          <a:prstGeom prst="rect">
            <a:avLst/>
          </a:prstGeom>
          <a:solidFill>
            <a:srgbClr val="EBDDF4"/>
          </a:solidFill>
          <a:ln>
            <a:noFill/>
          </a:ln>
        </p:spPr>
        <p:txBody>
          <a:bodyPr spcFirstLastPara="1" wrap="square" lIns="180000" tIns="180000" rIns="180000" bIns="180000" anchor="t" anchorCtr="0">
            <a:normAutofit fontScale="85000" lnSpcReduction="10000"/>
          </a:bodyPr>
          <a:lstStyle/>
          <a:p>
            <a:pPr marL="0" lvl="0" indent="0" algn="l" rtl="0">
              <a:lnSpc>
                <a:spcPct val="108000"/>
              </a:lnSpc>
              <a:spcBef>
                <a:spcPts val="0"/>
              </a:spcBef>
              <a:spcAft>
                <a:spcPts val="0"/>
              </a:spcAft>
              <a:buSzPct val="100000"/>
              <a:buNone/>
            </a:pPr>
            <a:r>
              <a:rPr lang="en-GB"/>
              <a:t>Notetaker – this student is responsible for writing down the group’s ideas on the worksheet.</a:t>
            </a:r>
            <a:endParaRPr/>
          </a:p>
          <a:p>
            <a:pPr marL="0" lvl="0" indent="0" algn="l" rtl="0">
              <a:lnSpc>
                <a:spcPct val="108000"/>
              </a:lnSpc>
              <a:spcBef>
                <a:spcPts val="1000"/>
              </a:spcBef>
              <a:spcAft>
                <a:spcPts val="0"/>
              </a:spcAft>
              <a:buSzPct val="100000"/>
              <a:buNone/>
            </a:pPr>
            <a:r>
              <a:rPr lang="en-GB"/>
              <a:t>Spokesperson – this student will present the group’s findings to the class. </a:t>
            </a:r>
            <a:endParaRPr/>
          </a:p>
          <a:p>
            <a:pPr marL="0" lvl="0" indent="0" algn="l" rtl="0">
              <a:lnSpc>
                <a:spcPct val="108000"/>
              </a:lnSpc>
              <a:spcBef>
                <a:spcPts val="1000"/>
              </a:spcBef>
              <a:spcAft>
                <a:spcPts val="0"/>
              </a:spcAft>
              <a:buSzPct val="100000"/>
              <a:buNone/>
            </a:pPr>
            <a:r>
              <a:rPr lang="en-GB"/>
              <a:t>Timekeeper – this student ensures the group stays on track and finishes within the given time.</a:t>
            </a:r>
            <a:endParaRPr/>
          </a:p>
        </p:txBody>
      </p:sp>
      <p:sp>
        <p:nvSpPr>
          <p:cNvPr id="264" name="Google Shape;264;p33"/>
          <p:cNvSpPr/>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Autofit/>
          </a:bodyPr>
          <a:lstStyle/>
          <a:p>
            <a:pPr marL="0" marR="0" lvl="0" indent="0" algn="l" rtl="0">
              <a:lnSpc>
                <a:spcPct val="108000"/>
              </a:lnSpc>
              <a:spcBef>
                <a:spcPts val="0"/>
              </a:spcBef>
              <a:spcAft>
                <a:spcPts val="0"/>
              </a:spcAft>
              <a:buClr>
                <a:srgbClr val="534C29"/>
              </a:buClr>
              <a:buSzPts val="1400"/>
              <a:buFont typeface="Arial"/>
              <a:buNone/>
            </a:pPr>
            <a:r>
              <a:rPr lang="en-GB" sz="1400" b="1" i="0" u="none" strike="noStrike" cap="none">
                <a:solidFill>
                  <a:schemeClr val="lt1"/>
                </a:solidFill>
                <a:latin typeface="Arial Narrow"/>
                <a:ea typeface="Arial Narrow"/>
                <a:cs typeface="Arial Narrow"/>
                <a:sym typeface="Arial Narrow"/>
              </a:rPr>
              <a:t>Activity 2</a:t>
            </a:r>
            <a:endParaRPr sz="1400" b="0" i="0" u="none" strike="noStrike" cap="none">
              <a:solidFill>
                <a:srgbClr val="000000"/>
              </a:solidFill>
              <a:latin typeface="Arial"/>
              <a:ea typeface="Arial"/>
              <a:cs typeface="Arial"/>
              <a:sym typeface="Arial"/>
            </a:endParaRPr>
          </a:p>
        </p:txBody>
      </p:sp>
      <p:sp>
        <p:nvSpPr>
          <p:cNvPr id="265" name="Google Shape;265;p33"/>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1000"/>
              </a:spcBef>
              <a:spcAft>
                <a:spcPts val="0"/>
              </a:spcAft>
              <a:buSzPts val="2400"/>
              <a:buNone/>
            </a:pPr>
            <a:r>
              <a:rPr lang="en-GB"/>
              <a:t>Lesson 1: Is it mine? How to legally own land</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p34"/>
          <p:cNvSpPr txBox="1">
            <a:spLocks noGrp="1"/>
          </p:cNvSpPr>
          <p:nvPr>
            <p:ph type="title"/>
          </p:nvPr>
        </p:nvSpPr>
        <p:spPr>
          <a:xfrm>
            <a:off x="838200" y="368300"/>
            <a:ext cx="11760125"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Example of a complete table for joint tenants</a:t>
            </a:r>
            <a:endParaRPr/>
          </a:p>
        </p:txBody>
      </p:sp>
      <p:graphicFrame>
        <p:nvGraphicFramePr>
          <p:cNvPr id="271" name="Google Shape;271;p34"/>
          <p:cNvGraphicFramePr/>
          <p:nvPr>
            <p:extLst>
              <p:ext uri="{D42A27DB-BD31-4B8C-83A1-F6EECF244321}">
                <p14:modId xmlns:p14="http://schemas.microsoft.com/office/powerpoint/2010/main" val="2477404466"/>
              </p:ext>
            </p:extLst>
          </p:nvPr>
        </p:nvGraphicFramePr>
        <p:xfrm>
          <a:off x="942295" y="1768196"/>
          <a:ext cx="10482950" cy="4357675"/>
        </p:xfrm>
        <a:graphic>
          <a:graphicData uri="http://schemas.openxmlformats.org/drawingml/2006/table">
            <a:tbl>
              <a:tblPr firstRow="1" firstCol="1" bandRow="1">
                <a:noFill/>
                <a:tableStyleId>{E5A6219A-2655-48EB-9BDD-6D8CA48D89B1}</a:tableStyleId>
              </a:tblPr>
              <a:tblGrid>
                <a:gridCol w="1740349">
                  <a:extLst>
                    <a:ext uri="{9D8B030D-6E8A-4147-A177-3AD203B41FA5}">
                      <a16:colId xmlns:a16="http://schemas.microsoft.com/office/drawing/2014/main" val="20000"/>
                    </a:ext>
                  </a:extLst>
                </a:gridCol>
                <a:gridCol w="2458585">
                  <a:extLst>
                    <a:ext uri="{9D8B030D-6E8A-4147-A177-3AD203B41FA5}">
                      <a16:colId xmlns:a16="http://schemas.microsoft.com/office/drawing/2014/main" val="20001"/>
                    </a:ext>
                  </a:extLst>
                </a:gridCol>
                <a:gridCol w="2537309">
                  <a:extLst>
                    <a:ext uri="{9D8B030D-6E8A-4147-A177-3AD203B41FA5}">
                      <a16:colId xmlns:a16="http://schemas.microsoft.com/office/drawing/2014/main" val="20002"/>
                    </a:ext>
                  </a:extLst>
                </a:gridCol>
                <a:gridCol w="3746707">
                  <a:extLst>
                    <a:ext uri="{9D8B030D-6E8A-4147-A177-3AD203B41FA5}">
                      <a16:colId xmlns:a16="http://schemas.microsoft.com/office/drawing/2014/main" val="20003"/>
                    </a:ext>
                  </a:extLst>
                </a:gridCol>
              </a:tblGrid>
              <a:tr h="745825">
                <a:tc>
                  <a:txBody>
                    <a:bodyPr/>
                    <a:lstStyle/>
                    <a:p>
                      <a:pPr marL="0" marR="0" lvl="0" indent="0" algn="l" rtl="0">
                        <a:lnSpc>
                          <a:spcPct val="107000"/>
                        </a:lnSpc>
                        <a:spcBef>
                          <a:spcPts val="0"/>
                        </a:spcBef>
                        <a:spcAft>
                          <a:spcPts val="0"/>
                        </a:spcAft>
                        <a:buClr>
                          <a:srgbClr val="000000"/>
                        </a:buClr>
                        <a:buSzPts val="2400"/>
                        <a:buFont typeface="Arial"/>
                        <a:buNone/>
                      </a:pPr>
                      <a:r>
                        <a:rPr lang="en-GB" sz="2000" b="1" u="none" strike="noStrike" cap="none" dirty="0">
                          <a:latin typeface="Arial"/>
                          <a:ea typeface="Arial"/>
                          <a:cs typeface="Arial"/>
                          <a:sym typeface="Arial"/>
                        </a:rPr>
                        <a:t>Type of ownership</a:t>
                      </a:r>
                      <a:endParaRPr sz="2000" b="1" u="none" strike="noStrike" cap="none" dirty="0">
                        <a:solidFill>
                          <a:srgbClr val="0D0D0D"/>
                        </a:solidFill>
                        <a:latin typeface="Arial"/>
                        <a:ea typeface="Arial"/>
                        <a:cs typeface="Arial"/>
                        <a:sym typeface="Arial"/>
                      </a:endParaRPr>
                    </a:p>
                  </a:txBody>
                  <a:tcPr marL="61925" marR="61925" marT="0" marB="0"/>
                </a:tc>
                <a:tc>
                  <a:txBody>
                    <a:bodyPr/>
                    <a:lstStyle/>
                    <a:p>
                      <a:pPr marL="0" marR="0" lvl="0" indent="0" algn="ctr" rtl="0">
                        <a:lnSpc>
                          <a:spcPct val="107000"/>
                        </a:lnSpc>
                        <a:spcBef>
                          <a:spcPts val="0"/>
                        </a:spcBef>
                        <a:spcAft>
                          <a:spcPts val="0"/>
                        </a:spcAft>
                        <a:buClr>
                          <a:srgbClr val="000000"/>
                        </a:buClr>
                        <a:buSzPts val="2400"/>
                        <a:buFont typeface="Arial"/>
                        <a:buNone/>
                      </a:pPr>
                      <a:r>
                        <a:rPr lang="en-GB" sz="2000" b="1" u="none" strike="noStrike" cap="none" dirty="0">
                          <a:latin typeface="Arial"/>
                          <a:ea typeface="Arial"/>
                          <a:cs typeface="Arial"/>
                          <a:sym typeface="Arial"/>
                        </a:rPr>
                        <a:t>Pros</a:t>
                      </a:r>
                      <a:endParaRPr sz="2000" b="1" u="none" strike="noStrike" cap="none" dirty="0">
                        <a:solidFill>
                          <a:srgbClr val="0D0D0D"/>
                        </a:solidFill>
                        <a:latin typeface="Arial"/>
                        <a:ea typeface="Arial"/>
                        <a:cs typeface="Arial"/>
                        <a:sym typeface="Arial"/>
                      </a:endParaRPr>
                    </a:p>
                  </a:txBody>
                  <a:tcPr marL="61925" marR="61925" marT="0" marB="0"/>
                </a:tc>
                <a:tc>
                  <a:txBody>
                    <a:bodyPr/>
                    <a:lstStyle/>
                    <a:p>
                      <a:pPr marL="0" marR="0" lvl="0" indent="0" algn="ctr" rtl="0">
                        <a:lnSpc>
                          <a:spcPct val="107000"/>
                        </a:lnSpc>
                        <a:spcBef>
                          <a:spcPts val="0"/>
                        </a:spcBef>
                        <a:spcAft>
                          <a:spcPts val="0"/>
                        </a:spcAft>
                        <a:buClr>
                          <a:srgbClr val="000000"/>
                        </a:buClr>
                        <a:buSzPts val="2400"/>
                        <a:buFont typeface="Arial"/>
                        <a:buNone/>
                      </a:pPr>
                      <a:r>
                        <a:rPr lang="en-GB" sz="2000" b="1" u="none" strike="noStrike" cap="none" dirty="0">
                          <a:latin typeface="Arial"/>
                          <a:ea typeface="Arial"/>
                          <a:cs typeface="Arial"/>
                          <a:sym typeface="Arial"/>
                        </a:rPr>
                        <a:t>Cons</a:t>
                      </a:r>
                      <a:endParaRPr sz="2000" b="1" u="none" strike="noStrike" cap="none" dirty="0">
                        <a:solidFill>
                          <a:srgbClr val="0D0D0D"/>
                        </a:solidFill>
                        <a:latin typeface="Arial"/>
                        <a:ea typeface="Arial"/>
                        <a:cs typeface="Arial"/>
                        <a:sym typeface="Arial"/>
                      </a:endParaRPr>
                    </a:p>
                  </a:txBody>
                  <a:tcPr marL="61925" marR="61925" marT="0" marB="0"/>
                </a:tc>
                <a:tc>
                  <a:txBody>
                    <a:bodyPr/>
                    <a:lstStyle/>
                    <a:p>
                      <a:pPr marL="0" marR="0" lvl="0" indent="0" algn="l" rtl="0">
                        <a:lnSpc>
                          <a:spcPct val="107000"/>
                        </a:lnSpc>
                        <a:spcBef>
                          <a:spcPts val="0"/>
                        </a:spcBef>
                        <a:spcAft>
                          <a:spcPts val="0"/>
                        </a:spcAft>
                        <a:buClr>
                          <a:srgbClr val="000000"/>
                        </a:buClr>
                        <a:buSzPts val="2400"/>
                        <a:buFont typeface="Arial"/>
                        <a:buNone/>
                      </a:pPr>
                      <a:r>
                        <a:rPr lang="en-GB" sz="2000" b="1" u="none" strike="noStrike" cap="none" dirty="0">
                          <a:latin typeface="Arial"/>
                          <a:ea typeface="Arial"/>
                          <a:cs typeface="Arial"/>
                          <a:sym typeface="Arial"/>
                        </a:rPr>
                        <a:t>Examples/</a:t>
                      </a:r>
                      <a:br>
                        <a:rPr lang="en-GB" sz="2000" b="1" u="none" strike="noStrike" cap="none" dirty="0">
                          <a:latin typeface="Arial"/>
                          <a:ea typeface="Arial"/>
                          <a:cs typeface="Arial"/>
                          <a:sym typeface="Arial"/>
                        </a:rPr>
                      </a:br>
                      <a:r>
                        <a:rPr lang="en-GB" sz="2000" b="1" u="none" strike="noStrike" cap="none" dirty="0">
                          <a:latin typeface="Arial"/>
                          <a:ea typeface="Arial"/>
                          <a:cs typeface="Arial"/>
                          <a:sym typeface="Arial"/>
                        </a:rPr>
                        <a:t>additional thoughts</a:t>
                      </a:r>
                      <a:endParaRPr sz="2000" b="1" u="none" strike="noStrike" cap="none" dirty="0">
                        <a:solidFill>
                          <a:srgbClr val="0D0D0D"/>
                        </a:solidFill>
                        <a:latin typeface="Arial"/>
                        <a:ea typeface="Arial"/>
                        <a:cs typeface="Arial"/>
                        <a:sym typeface="Arial"/>
                      </a:endParaRPr>
                    </a:p>
                  </a:txBody>
                  <a:tcPr marL="61925" marR="61925" marT="0" marB="0"/>
                </a:tc>
                <a:extLst>
                  <a:ext uri="{0D108BD9-81ED-4DB2-BD59-A6C34878D82A}">
                    <a16:rowId xmlns:a16="http://schemas.microsoft.com/office/drawing/2014/main" val="10000"/>
                  </a:ext>
                </a:extLst>
              </a:tr>
              <a:tr h="1038500">
                <a:tc rowSpan="3">
                  <a:txBody>
                    <a:bodyPr/>
                    <a:lstStyle/>
                    <a:p>
                      <a:pPr marL="0" marR="0" lvl="0" indent="0" algn="l" rtl="0">
                        <a:lnSpc>
                          <a:spcPct val="107000"/>
                        </a:lnSpc>
                        <a:spcBef>
                          <a:spcPts val="0"/>
                        </a:spcBef>
                        <a:spcAft>
                          <a:spcPts val="0"/>
                        </a:spcAft>
                        <a:buClr>
                          <a:srgbClr val="000000"/>
                        </a:buClr>
                        <a:buSzPts val="1000"/>
                        <a:buFont typeface="Arial"/>
                        <a:buNone/>
                      </a:pPr>
                      <a:r>
                        <a:rPr lang="en-GB" sz="2000" b="1" u="none" strike="noStrike" cap="none" dirty="0">
                          <a:latin typeface="Arial"/>
                          <a:ea typeface="Arial"/>
                          <a:cs typeface="Arial"/>
                          <a:sym typeface="Arial"/>
                        </a:rPr>
                        <a:t>Joint tenants</a:t>
                      </a:r>
                      <a:endParaRPr sz="2000" u="none" strike="noStrike" cap="none" dirty="0"/>
                    </a:p>
                    <a:p>
                      <a:pPr marL="0" marR="0" lvl="0" indent="0" algn="l" rtl="0">
                        <a:lnSpc>
                          <a:spcPct val="107000"/>
                        </a:lnSpc>
                        <a:spcBef>
                          <a:spcPts val="800"/>
                        </a:spcBef>
                        <a:spcAft>
                          <a:spcPts val="0"/>
                        </a:spcAft>
                        <a:buClr>
                          <a:srgbClr val="000000"/>
                        </a:buClr>
                        <a:buSzPts val="1000"/>
                        <a:buFont typeface="Arial"/>
                        <a:buNone/>
                      </a:pPr>
                      <a:r>
                        <a:rPr lang="en-GB" sz="2000" u="none" strike="noStrike" cap="none" dirty="0">
                          <a:latin typeface="Arial"/>
                          <a:ea typeface="Arial"/>
                          <a:cs typeface="Arial"/>
                          <a:sym typeface="Arial"/>
                        </a:rPr>
                        <a:t> </a:t>
                      </a:r>
                      <a:endParaRPr sz="2000" u="none" strike="noStrike" cap="none" dirty="0">
                        <a:solidFill>
                          <a:srgbClr val="0D0D0D"/>
                        </a:solidFill>
                        <a:latin typeface="Arial"/>
                        <a:ea typeface="Arial"/>
                        <a:cs typeface="Arial"/>
                        <a:sym typeface="Arial"/>
                      </a:endParaRPr>
                    </a:p>
                  </a:txBody>
                  <a:tcPr marL="61925" marR="61925" marT="0" marB="0"/>
                </a:tc>
                <a:tc>
                  <a:txBody>
                    <a:bodyPr/>
                    <a:lstStyle/>
                    <a:p>
                      <a:pPr marL="0" marR="0" lvl="0" indent="0" algn="l" rtl="0">
                        <a:lnSpc>
                          <a:spcPct val="107000"/>
                        </a:lnSpc>
                        <a:spcBef>
                          <a:spcPts val="0"/>
                        </a:spcBef>
                        <a:spcAft>
                          <a:spcPts val="0"/>
                        </a:spcAft>
                        <a:buClr>
                          <a:srgbClr val="000000"/>
                        </a:buClr>
                        <a:buSzPts val="2000"/>
                        <a:buFont typeface="Arial"/>
                        <a:buNone/>
                      </a:pPr>
                      <a:r>
                        <a:rPr lang="en-GB" sz="2000" u="none" strike="noStrike" cap="none" dirty="0">
                          <a:latin typeface="Arial"/>
                          <a:ea typeface="Arial"/>
                          <a:cs typeface="Arial"/>
                          <a:sym typeface="Arial"/>
                        </a:rPr>
                        <a:t>Simplified transfer of ownership</a:t>
                      </a:r>
                      <a:endParaRPr sz="2000" u="none" strike="noStrike" cap="none" dirty="0"/>
                    </a:p>
                  </a:txBody>
                  <a:tcPr marL="61925" marR="61925" marT="0" marB="0"/>
                </a:tc>
                <a:tc>
                  <a:txBody>
                    <a:bodyPr/>
                    <a:lstStyle/>
                    <a:p>
                      <a:pPr marL="0" marR="0" lvl="0" indent="0" algn="l" rtl="0">
                        <a:lnSpc>
                          <a:spcPct val="107000"/>
                        </a:lnSpc>
                        <a:spcBef>
                          <a:spcPts val="0"/>
                        </a:spcBef>
                        <a:spcAft>
                          <a:spcPts val="0"/>
                        </a:spcAft>
                        <a:buClr>
                          <a:srgbClr val="000000"/>
                        </a:buClr>
                        <a:buSzPts val="2000"/>
                        <a:buFont typeface="Arial"/>
                        <a:buNone/>
                      </a:pPr>
                      <a:r>
                        <a:rPr lang="en-GB" sz="2000" u="none" strike="noStrike" cap="none">
                          <a:latin typeface="Arial"/>
                          <a:ea typeface="Arial"/>
                          <a:cs typeface="Arial"/>
                          <a:sym typeface="Arial"/>
                        </a:rPr>
                        <a:t>No flexibility in bequeathing property</a:t>
                      </a:r>
                      <a:endParaRPr sz="2000" u="none" strike="noStrike" cap="none">
                        <a:solidFill>
                          <a:srgbClr val="0D0D0D"/>
                        </a:solidFill>
                        <a:latin typeface="Arial"/>
                        <a:ea typeface="Arial"/>
                        <a:cs typeface="Arial"/>
                        <a:sym typeface="Arial"/>
                      </a:endParaRPr>
                    </a:p>
                  </a:txBody>
                  <a:tcPr marL="61925" marR="61925" marT="0" marB="0"/>
                </a:tc>
                <a:tc>
                  <a:txBody>
                    <a:bodyPr/>
                    <a:lstStyle/>
                    <a:p>
                      <a:pPr marL="0" marR="0" lvl="0" indent="0" algn="l" rtl="0">
                        <a:lnSpc>
                          <a:spcPct val="107000"/>
                        </a:lnSpc>
                        <a:spcBef>
                          <a:spcPts val="0"/>
                        </a:spcBef>
                        <a:spcAft>
                          <a:spcPts val="0"/>
                        </a:spcAft>
                        <a:buClr>
                          <a:srgbClr val="000000"/>
                        </a:buClr>
                        <a:buSzPts val="2000"/>
                        <a:buFont typeface="Arial"/>
                        <a:buNone/>
                      </a:pPr>
                      <a:r>
                        <a:rPr lang="en-GB" sz="2000" u="none" strike="noStrike" cap="none">
                          <a:latin typeface="Arial"/>
                          <a:ea typeface="Arial"/>
                          <a:cs typeface="Arial"/>
                          <a:sym typeface="Arial"/>
                        </a:rPr>
                        <a:t>Grandparents’ house automatically went to the surviving spouse</a:t>
                      </a:r>
                      <a:endParaRPr sz="2000" u="none" strike="noStrike" cap="none">
                        <a:solidFill>
                          <a:srgbClr val="0D0D0D"/>
                        </a:solidFill>
                        <a:latin typeface="Arial"/>
                        <a:ea typeface="Arial"/>
                        <a:cs typeface="Arial"/>
                        <a:sym typeface="Arial"/>
                      </a:endParaRPr>
                    </a:p>
                  </a:txBody>
                  <a:tcPr marL="61925" marR="61925" marT="0" marB="0"/>
                </a:tc>
                <a:extLst>
                  <a:ext uri="{0D108BD9-81ED-4DB2-BD59-A6C34878D82A}">
                    <a16:rowId xmlns:a16="http://schemas.microsoft.com/office/drawing/2014/main" val="10001"/>
                  </a:ext>
                </a:extLst>
              </a:tr>
              <a:tr h="1756025">
                <a:tc vMerge="1">
                  <a:txBody>
                    <a:bodyPr/>
                    <a:lstStyle/>
                    <a:p>
                      <a:endParaRPr lang="en-US"/>
                    </a:p>
                  </a:txBody>
                  <a:tcPr/>
                </a:tc>
                <a:tc>
                  <a:txBody>
                    <a:bodyPr/>
                    <a:lstStyle/>
                    <a:p>
                      <a:pPr marL="0" marR="0" lvl="0" indent="0" algn="l" rtl="0">
                        <a:lnSpc>
                          <a:spcPct val="107000"/>
                        </a:lnSpc>
                        <a:spcBef>
                          <a:spcPts val="0"/>
                        </a:spcBef>
                        <a:spcAft>
                          <a:spcPts val="0"/>
                        </a:spcAft>
                        <a:buClr>
                          <a:srgbClr val="000000"/>
                        </a:buClr>
                        <a:buSzPts val="2000"/>
                        <a:buFont typeface="Arial"/>
                        <a:buNone/>
                      </a:pPr>
                      <a:r>
                        <a:rPr lang="en-GB" sz="2000" u="none" strike="noStrike" cap="none">
                          <a:latin typeface="Arial"/>
                          <a:ea typeface="Arial"/>
                          <a:cs typeface="Arial"/>
                          <a:sym typeface="Arial"/>
                        </a:rPr>
                        <a:t>Avoids probate</a:t>
                      </a:r>
                      <a:endParaRPr sz="2000" u="none" strike="noStrike" cap="none">
                        <a:solidFill>
                          <a:srgbClr val="0D0D0D"/>
                        </a:solidFill>
                        <a:latin typeface="Arial"/>
                        <a:ea typeface="Arial"/>
                        <a:cs typeface="Arial"/>
                        <a:sym typeface="Arial"/>
                      </a:endParaRPr>
                    </a:p>
                  </a:txBody>
                  <a:tcPr marL="61925" marR="61925" marT="0" marB="0"/>
                </a:tc>
                <a:tc>
                  <a:txBody>
                    <a:bodyPr/>
                    <a:lstStyle/>
                    <a:p>
                      <a:pPr marL="0" marR="0" lvl="0" indent="0" algn="l" rtl="0">
                        <a:lnSpc>
                          <a:spcPct val="107000"/>
                        </a:lnSpc>
                        <a:spcBef>
                          <a:spcPts val="0"/>
                        </a:spcBef>
                        <a:spcAft>
                          <a:spcPts val="0"/>
                        </a:spcAft>
                        <a:buClr>
                          <a:srgbClr val="000000"/>
                        </a:buClr>
                        <a:buSzPts val="2000"/>
                        <a:buFont typeface="Arial"/>
                        <a:buNone/>
                      </a:pPr>
                      <a:r>
                        <a:rPr lang="en-GB" sz="2000" u="none" strike="noStrike" cap="none" dirty="0">
                          <a:solidFill>
                            <a:srgbClr val="0D0D0D"/>
                          </a:solidFill>
                          <a:latin typeface="Arial"/>
                          <a:ea typeface="Arial"/>
                          <a:cs typeface="Arial"/>
                          <a:sym typeface="Arial"/>
                        </a:rPr>
                        <a:t>All owners must agree to sell</a:t>
                      </a:r>
                      <a:endParaRPr sz="2000" u="none" strike="noStrike" cap="none" dirty="0"/>
                    </a:p>
                  </a:txBody>
                  <a:tcPr marL="61925" marR="61925" marT="0" marB="0"/>
                </a:tc>
                <a:tc>
                  <a:txBody>
                    <a:bodyPr/>
                    <a:lstStyle/>
                    <a:p>
                      <a:pPr marL="0" marR="0" lvl="0" indent="0" algn="l" rtl="0">
                        <a:lnSpc>
                          <a:spcPct val="107000"/>
                        </a:lnSpc>
                        <a:spcBef>
                          <a:spcPts val="0"/>
                        </a:spcBef>
                        <a:spcAft>
                          <a:spcPts val="0"/>
                        </a:spcAft>
                        <a:buClr>
                          <a:srgbClr val="000000"/>
                        </a:buClr>
                        <a:buSzPts val="2000"/>
                        <a:buFont typeface="Arial"/>
                        <a:buNone/>
                      </a:pPr>
                      <a:r>
                        <a:rPr lang="en-GB" sz="2000" u="none" strike="noStrike" cap="none" dirty="0">
                          <a:solidFill>
                            <a:srgbClr val="0D0D0D"/>
                          </a:solidFill>
                          <a:latin typeface="Arial"/>
                          <a:ea typeface="Arial"/>
                          <a:cs typeface="Arial"/>
                          <a:sym typeface="Arial"/>
                        </a:rPr>
                        <a:t>There is the potential for disagreement</a:t>
                      </a:r>
                      <a:endParaRPr sz="2000" u="none" strike="noStrike" cap="none" dirty="0"/>
                    </a:p>
                    <a:p>
                      <a:pPr marL="0" marR="0" lvl="0" indent="0" algn="l" rtl="0">
                        <a:lnSpc>
                          <a:spcPct val="107000"/>
                        </a:lnSpc>
                        <a:spcBef>
                          <a:spcPts val="0"/>
                        </a:spcBef>
                        <a:spcAft>
                          <a:spcPts val="0"/>
                        </a:spcAft>
                        <a:buClr>
                          <a:srgbClr val="000000"/>
                        </a:buClr>
                        <a:buSzPts val="2000"/>
                        <a:buFont typeface="Arial"/>
                        <a:buNone/>
                      </a:pPr>
                      <a:r>
                        <a:rPr lang="en-GB" sz="2000" u="none" strike="noStrike" cap="none" dirty="0">
                          <a:solidFill>
                            <a:srgbClr val="0D0D0D"/>
                          </a:solidFill>
                          <a:latin typeface="Arial"/>
                          <a:ea typeface="Arial"/>
                          <a:cs typeface="Arial"/>
                          <a:sym typeface="Arial"/>
                        </a:rPr>
                        <a:t>May be difficult to get all owners to agree to sell the property</a:t>
                      </a:r>
                      <a:endParaRPr sz="2000" u="none" strike="noStrike" cap="none" dirty="0"/>
                    </a:p>
                  </a:txBody>
                  <a:tcPr marL="61925" marR="61925" marT="0" marB="0"/>
                </a:tc>
                <a:extLst>
                  <a:ext uri="{0D108BD9-81ED-4DB2-BD59-A6C34878D82A}">
                    <a16:rowId xmlns:a16="http://schemas.microsoft.com/office/drawing/2014/main" val="10002"/>
                  </a:ext>
                </a:extLst>
              </a:tr>
              <a:tr h="817325">
                <a:tc vMerge="1">
                  <a:txBody>
                    <a:bodyPr/>
                    <a:lstStyle/>
                    <a:p>
                      <a:endParaRPr lang="en-US"/>
                    </a:p>
                  </a:txBody>
                  <a:tcPr/>
                </a:tc>
                <a:tc>
                  <a:txBody>
                    <a:bodyPr/>
                    <a:lstStyle/>
                    <a:p>
                      <a:pPr marL="0" marR="0" lvl="0" indent="0" algn="l" rtl="0">
                        <a:lnSpc>
                          <a:spcPct val="107000"/>
                        </a:lnSpc>
                        <a:spcBef>
                          <a:spcPts val="0"/>
                        </a:spcBef>
                        <a:spcAft>
                          <a:spcPts val="0"/>
                        </a:spcAft>
                        <a:buClr>
                          <a:srgbClr val="000000"/>
                        </a:buClr>
                        <a:buSzPts val="2000"/>
                        <a:buFont typeface="Arial"/>
                        <a:buNone/>
                      </a:pPr>
                      <a:r>
                        <a:rPr lang="en-GB" sz="2000" u="none" strike="noStrike" cap="none" dirty="0">
                          <a:latin typeface="Arial"/>
                          <a:ea typeface="Arial"/>
                          <a:cs typeface="Arial"/>
                          <a:sym typeface="Arial"/>
                        </a:rPr>
                        <a:t>Equal ownership shares</a:t>
                      </a:r>
                      <a:endParaRPr sz="2000" u="none" strike="noStrike" cap="none" dirty="0"/>
                    </a:p>
                  </a:txBody>
                  <a:tcPr marL="61925" marR="61925" marT="0" marB="0"/>
                </a:tc>
                <a:tc>
                  <a:txBody>
                    <a:bodyPr/>
                    <a:lstStyle/>
                    <a:p>
                      <a:pPr marL="0" marR="0" lvl="0" indent="0" algn="l" rtl="0">
                        <a:lnSpc>
                          <a:spcPct val="107000"/>
                        </a:lnSpc>
                        <a:spcBef>
                          <a:spcPts val="0"/>
                        </a:spcBef>
                        <a:spcAft>
                          <a:spcPts val="0"/>
                        </a:spcAft>
                        <a:buClr>
                          <a:srgbClr val="000000"/>
                        </a:buClr>
                        <a:buSzPts val="2000"/>
                        <a:buFont typeface="Arial"/>
                        <a:buNone/>
                      </a:pPr>
                      <a:r>
                        <a:rPr lang="en-GB" sz="2000" u="none" strike="noStrike" cap="none" dirty="0">
                          <a:solidFill>
                            <a:srgbClr val="0D0D0D"/>
                          </a:solidFill>
                          <a:latin typeface="Arial"/>
                          <a:ea typeface="Arial"/>
                          <a:cs typeface="Arial"/>
                          <a:sym typeface="Arial"/>
                        </a:rPr>
                        <a:t>Not suitable for business partners</a:t>
                      </a:r>
                      <a:endParaRPr sz="2000" u="none" strike="noStrike" cap="none" dirty="0"/>
                    </a:p>
                  </a:txBody>
                  <a:tcPr marL="61925" marR="61925" marT="0" marB="0"/>
                </a:tc>
                <a:tc>
                  <a:txBody>
                    <a:bodyPr/>
                    <a:lstStyle/>
                    <a:p>
                      <a:pPr marL="0" marR="0" lvl="0" indent="0" algn="l" rtl="0">
                        <a:lnSpc>
                          <a:spcPct val="107000"/>
                        </a:lnSpc>
                        <a:spcBef>
                          <a:spcPts val="0"/>
                        </a:spcBef>
                        <a:spcAft>
                          <a:spcPts val="0"/>
                        </a:spcAft>
                        <a:buClr>
                          <a:srgbClr val="000000"/>
                        </a:buClr>
                        <a:buSzPts val="2000"/>
                        <a:buFont typeface="Arial"/>
                        <a:buNone/>
                      </a:pPr>
                      <a:r>
                        <a:rPr lang="en-GB" sz="2000" u="none" strike="noStrike" cap="none" dirty="0">
                          <a:latin typeface="Arial"/>
                          <a:ea typeface="Arial"/>
                          <a:cs typeface="Arial"/>
                          <a:sym typeface="Arial"/>
                        </a:rPr>
                        <a:t> </a:t>
                      </a:r>
                      <a:endParaRPr sz="2000" u="none" strike="noStrike" cap="none" dirty="0"/>
                    </a:p>
                  </a:txBody>
                  <a:tcPr marL="61925" marR="61925" marT="0" marB="0"/>
                </a:tc>
                <a:extLst>
                  <a:ext uri="{0D108BD9-81ED-4DB2-BD59-A6C34878D82A}">
                    <a16:rowId xmlns:a16="http://schemas.microsoft.com/office/drawing/2014/main" val="10003"/>
                  </a:ext>
                </a:extLst>
              </a:tr>
            </a:tbl>
          </a:graphicData>
        </a:graphic>
      </p:graphicFrame>
      <p:sp>
        <p:nvSpPr>
          <p:cNvPr id="272" name="Google Shape;272;p34"/>
          <p:cNvSpPr>
            <a:spLocks noGrp="1"/>
          </p:cNvSpPr>
          <p:nvPr>
            <p:ph type="body" idx="1"/>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solidFill>
                  <a:schemeClr val="lt1"/>
                </a:solidFill>
                <a:latin typeface="Arial Narrow"/>
                <a:ea typeface="Arial Narrow"/>
                <a:cs typeface="Arial Narrow"/>
                <a:sym typeface="Arial Narrow"/>
              </a:rPr>
              <a:t>Activity</a:t>
            </a:r>
            <a:r>
              <a:rPr lang="en-GB"/>
              <a:t> 2</a:t>
            </a:r>
            <a:endParaRPr/>
          </a:p>
        </p:txBody>
      </p:sp>
      <p:sp>
        <p:nvSpPr>
          <p:cNvPr id="273" name="Google Shape;273;p34"/>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1000"/>
              </a:spcBef>
              <a:spcAft>
                <a:spcPts val="0"/>
              </a:spcAft>
              <a:buSzPts val="2400"/>
              <a:buNone/>
            </a:pPr>
            <a:r>
              <a:rPr lang="en-GB"/>
              <a:t>Lesson 1: Is it mine? How to legally own land</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Google Shape;278;p35"/>
          <p:cNvSpPr txBox="1">
            <a:spLocks noGrp="1"/>
          </p:cNvSpPr>
          <p:nvPr>
            <p:ph type="title"/>
          </p:nvPr>
        </p:nvSpPr>
        <p:spPr>
          <a:xfrm>
            <a:off x="838200" y="368300"/>
            <a:ext cx="11023302" cy="137021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What have you learned?</a:t>
            </a:r>
            <a:endParaRPr/>
          </a:p>
        </p:txBody>
      </p:sp>
      <p:sp>
        <p:nvSpPr>
          <p:cNvPr id="279" name="Google Shape;279;p35"/>
          <p:cNvSpPr>
            <a:spLocks noGrp="1"/>
          </p:cNvSpPr>
          <p:nvPr>
            <p:ph type="media" idx="2"/>
          </p:nvPr>
        </p:nvSpPr>
        <p:spPr>
          <a:xfrm>
            <a:off x="838200" y="1808163"/>
            <a:ext cx="6410325" cy="4357687"/>
          </a:xfrm>
          <a:prstGeom prst="rect">
            <a:avLst/>
          </a:prstGeom>
          <a:noFill/>
          <a:ln>
            <a:noFill/>
          </a:ln>
        </p:spPr>
        <p:txBody>
          <a:bodyPr spcFirstLastPara="1" wrap="square" lIns="91425" tIns="45700" rIns="91425" bIns="45700" anchor="t" anchorCtr="0">
            <a:noAutofit/>
          </a:bodyPr>
          <a:lstStyle/>
          <a:p>
            <a:pPr marL="228600" marR="0" lvl="0" indent="-228600" algn="l" rtl="0">
              <a:lnSpc>
                <a:spcPct val="108000"/>
              </a:lnSpc>
              <a:spcBef>
                <a:spcPts val="0"/>
              </a:spcBef>
              <a:spcAft>
                <a:spcPts val="0"/>
              </a:spcAft>
              <a:buClr>
                <a:srgbClr val="432673"/>
              </a:buClr>
              <a:buSzPts val="2400"/>
              <a:buFont typeface="Arial"/>
              <a:buChar char="•"/>
            </a:pPr>
            <a:r>
              <a:rPr lang="en-GB" sz="2400" b="0" i="0" u="none" strike="noStrike" cap="none">
                <a:solidFill>
                  <a:srgbClr val="262626"/>
                </a:solidFill>
                <a:latin typeface="Arial"/>
                <a:ea typeface="Arial"/>
                <a:cs typeface="Arial"/>
                <a:sym typeface="Arial"/>
              </a:rPr>
              <a:t>Discuss the benefits of owning property with someone else as a joint tenant. </a:t>
            </a:r>
            <a:endParaRPr sz="2400" b="0" i="0" u="none" strike="noStrike" cap="none">
              <a:solidFill>
                <a:srgbClr val="262626"/>
              </a:solidFill>
              <a:latin typeface="Arial"/>
              <a:ea typeface="Arial"/>
              <a:cs typeface="Arial"/>
              <a:sym typeface="Arial"/>
            </a:endParaRPr>
          </a:p>
          <a:p>
            <a:pPr marL="228600" marR="0" lvl="0" indent="-228600" algn="l" rtl="0">
              <a:lnSpc>
                <a:spcPct val="108000"/>
              </a:lnSpc>
              <a:spcBef>
                <a:spcPts val="1000"/>
              </a:spcBef>
              <a:spcAft>
                <a:spcPts val="0"/>
              </a:spcAft>
              <a:buClr>
                <a:srgbClr val="432673"/>
              </a:buClr>
              <a:buSzPts val="2400"/>
              <a:buFont typeface="Arial"/>
              <a:buChar char="•"/>
            </a:pPr>
            <a:r>
              <a:rPr lang="en-GB" sz="2400" b="0" i="0" u="none" strike="noStrike" cap="none">
                <a:solidFill>
                  <a:srgbClr val="262626"/>
                </a:solidFill>
                <a:latin typeface="Arial"/>
                <a:ea typeface="Arial"/>
                <a:cs typeface="Arial"/>
                <a:sym typeface="Arial"/>
              </a:rPr>
              <a:t>Discuss the benefits of owning property with someone else as a tenant in common.</a:t>
            </a:r>
            <a:endParaRPr sz="2400" b="0" i="0" u="none" strike="noStrike" cap="none">
              <a:solidFill>
                <a:srgbClr val="262626"/>
              </a:solidFill>
              <a:latin typeface="Arial"/>
              <a:ea typeface="Arial"/>
              <a:cs typeface="Arial"/>
              <a:sym typeface="Arial"/>
            </a:endParaRPr>
          </a:p>
          <a:p>
            <a:pPr marL="228600" marR="0" lvl="0" indent="-228600" algn="l" rtl="0">
              <a:lnSpc>
                <a:spcPct val="108000"/>
              </a:lnSpc>
              <a:spcBef>
                <a:spcPts val="1000"/>
              </a:spcBef>
              <a:spcAft>
                <a:spcPts val="0"/>
              </a:spcAft>
              <a:buClr>
                <a:srgbClr val="432673"/>
              </a:buClr>
              <a:buSzPts val="2400"/>
              <a:buFont typeface="Arial"/>
              <a:buChar char="•"/>
            </a:pPr>
            <a:r>
              <a:rPr lang="en-GB" sz="2400" b="0" i="0" u="none" strike="noStrike" cap="none">
                <a:solidFill>
                  <a:srgbClr val="262626"/>
                </a:solidFill>
                <a:latin typeface="Arial"/>
                <a:ea typeface="Arial"/>
                <a:cs typeface="Arial"/>
                <a:sym typeface="Arial"/>
              </a:rPr>
              <a:t>Discuss whether it’s better to have equal ownership shares or different ownership shares. Why?</a:t>
            </a:r>
            <a:endParaRPr sz="2400" b="0" i="0" u="none" strike="noStrike" cap="none">
              <a:solidFill>
                <a:srgbClr val="262626"/>
              </a:solidFill>
              <a:latin typeface="Arial"/>
              <a:ea typeface="Arial"/>
              <a:cs typeface="Arial"/>
              <a:sym typeface="Arial"/>
            </a:endParaRPr>
          </a:p>
          <a:p>
            <a:pPr marL="228600" marR="0" lvl="0" indent="-228600" algn="l" rtl="0">
              <a:lnSpc>
                <a:spcPct val="108000"/>
              </a:lnSpc>
              <a:spcBef>
                <a:spcPts val="1000"/>
              </a:spcBef>
              <a:spcAft>
                <a:spcPts val="0"/>
              </a:spcAft>
              <a:buClr>
                <a:srgbClr val="432673"/>
              </a:buClr>
              <a:buSzPts val="2400"/>
              <a:buFont typeface="Arial"/>
              <a:buChar char="•"/>
            </a:pPr>
            <a:r>
              <a:rPr lang="en-GB" sz="2400" b="0" i="0" u="none" strike="noStrike" cap="none">
                <a:solidFill>
                  <a:srgbClr val="262626"/>
                </a:solidFill>
                <a:latin typeface="Arial"/>
                <a:ea typeface="Arial"/>
                <a:cs typeface="Arial"/>
                <a:sym typeface="Arial"/>
              </a:rPr>
              <a:t>Discuss how the choice of ownership type affects relationships between co-owners.</a:t>
            </a:r>
            <a:endParaRPr sz="2400" b="0" i="0" u="none" strike="noStrike" cap="none">
              <a:solidFill>
                <a:srgbClr val="262626"/>
              </a:solidFill>
              <a:latin typeface="Arial"/>
              <a:ea typeface="Arial"/>
              <a:cs typeface="Arial"/>
              <a:sym typeface="Arial"/>
            </a:endParaRPr>
          </a:p>
          <a:p>
            <a:pPr marL="228600" marR="0" lvl="0" indent="-99060" algn="l" rtl="0">
              <a:lnSpc>
                <a:spcPct val="88000"/>
              </a:lnSpc>
              <a:spcBef>
                <a:spcPts val="1000"/>
              </a:spcBef>
              <a:spcAft>
                <a:spcPts val="0"/>
              </a:spcAft>
              <a:buClr>
                <a:srgbClr val="534C29"/>
              </a:buClr>
              <a:buSzPts val="2040"/>
              <a:buFont typeface="Arial"/>
              <a:buNone/>
            </a:pPr>
            <a:endParaRPr sz="2040" b="0" i="0" u="none" strike="noStrike" cap="none">
              <a:solidFill>
                <a:srgbClr val="262626"/>
              </a:solidFill>
              <a:latin typeface="Arial"/>
              <a:ea typeface="Arial"/>
              <a:cs typeface="Arial"/>
              <a:sym typeface="Arial"/>
            </a:endParaRPr>
          </a:p>
          <a:p>
            <a:pPr marL="228600" marR="0" lvl="0" indent="-99060" algn="l" rtl="0">
              <a:lnSpc>
                <a:spcPct val="88000"/>
              </a:lnSpc>
              <a:spcBef>
                <a:spcPts val="1000"/>
              </a:spcBef>
              <a:spcAft>
                <a:spcPts val="0"/>
              </a:spcAft>
              <a:buClr>
                <a:srgbClr val="534C29"/>
              </a:buClr>
              <a:buSzPts val="2040"/>
              <a:buFont typeface="Arial"/>
              <a:buNone/>
            </a:pPr>
            <a:endParaRPr sz="2040" b="0" i="0" u="none" strike="noStrike" cap="none">
              <a:solidFill>
                <a:srgbClr val="262626"/>
              </a:solidFill>
              <a:latin typeface="Arial"/>
              <a:ea typeface="Arial"/>
              <a:cs typeface="Arial"/>
              <a:sym typeface="Arial"/>
            </a:endParaRPr>
          </a:p>
        </p:txBody>
      </p:sp>
      <p:sp>
        <p:nvSpPr>
          <p:cNvPr id="280" name="Google Shape;280;p35"/>
          <p:cNvSpPr>
            <a:spLocks noGrp="1"/>
          </p:cNvSpPr>
          <p:nvPr>
            <p:ph type="body" idx="1"/>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solidFill>
                  <a:schemeClr val="lt1"/>
                </a:solidFill>
                <a:latin typeface="Arial Narrow"/>
                <a:ea typeface="Arial Narrow"/>
                <a:cs typeface="Arial Narrow"/>
                <a:sym typeface="Arial Narrow"/>
              </a:rPr>
              <a:t>Activity</a:t>
            </a:r>
            <a:r>
              <a:rPr lang="en-GB"/>
              <a:t> 2</a:t>
            </a:r>
            <a:endParaRPr/>
          </a:p>
        </p:txBody>
      </p:sp>
      <p:sp>
        <p:nvSpPr>
          <p:cNvPr id="281" name="Google Shape;281;p35"/>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1000"/>
              </a:spcBef>
              <a:spcAft>
                <a:spcPts val="0"/>
              </a:spcAft>
              <a:buSzPts val="2400"/>
              <a:buNone/>
            </a:pPr>
            <a:r>
              <a:rPr lang="en-GB"/>
              <a:t>Lesson 1: Is it mine? How to legally own land</a:t>
            </a:r>
            <a:endParaRPr/>
          </a:p>
        </p:txBody>
      </p:sp>
      <p:pic>
        <p:nvPicPr>
          <p:cNvPr id="282" name="Google Shape;282;p35">
            <a:extLst>
              <a:ext uri="{C183D7F6-B498-43B3-948B-1728B52AA6E4}">
                <adec:decorative xmlns:adec="http://schemas.microsoft.com/office/drawing/2017/decorative" val="1"/>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713284" y="1944127"/>
            <a:ext cx="3816350" cy="2852058"/>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7" name="Google Shape;287;p36"/>
          <p:cNvSpPr txBox="1">
            <a:spLocks noGrp="1"/>
          </p:cNvSpPr>
          <p:nvPr>
            <p:ph type="title"/>
          </p:nvPr>
        </p:nvSpPr>
        <p:spPr>
          <a:xfrm>
            <a:off x="838200" y="368301"/>
            <a:ext cx="10956396" cy="134461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Case study analysis</a:t>
            </a:r>
            <a:endParaRPr/>
          </a:p>
        </p:txBody>
      </p:sp>
      <p:sp>
        <p:nvSpPr>
          <p:cNvPr id="288" name="Google Shape;288;p36"/>
          <p:cNvSpPr>
            <a:spLocks noGrp="1"/>
          </p:cNvSpPr>
          <p:nvPr>
            <p:ph type="media" idx="2"/>
          </p:nvPr>
        </p:nvSpPr>
        <p:spPr>
          <a:xfrm>
            <a:off x="838200" y="1808163"/>
            <a:ext cx="6410325" cy="4357688"/>
          </a:xfrm>
          <a:prstGeom prst="rect">
            <a:avLst/>
          </a:prstGeom>
          <a:noFill/>
          <a:ln>
            <a:noFill/>
          </a:ln>
        </p:spPr>
        <p:txBody>
          <a:bodyPr spcFirstLastPara="1" wrap="square" lIns="91425" tIns="45700" rIns="91425" bIns="45700" anchor="t" anchorCtr="0">
            <a:noAutofit/>
          </a:bodyPr>
          <a:lstStyle/>
          <a:p>
            <a:pPr marL="228600" marR="0" lvl="0" indent="-228600" algn="l" rtl="0">
              <a:lnSpc>
                <a:spcPct val="108000"/>
              </a:lnSpc>
              <a:spcBef>
                <a:spcPts val="1000"/>
              </a:spcBef>
              <a:spcAft>
                <a:spcPts val="0"/>
              </a:spcAft>
              <a:buClr>
                <a:srgbClr val="432673"/>
              </a:buClr>
              <a:buSzPts val="2400"/>
              <a:buFont typeface="Arial"/>
              <a:buChar char="•"/>
            </a:pPr>
            <a:r>
              <a:rPr lang="en-GB" sz="2400" b="0" i="0" u="none" strike="noStrike" cap="none">
                <a:solidFill>
                  <a:srgbClr val="262626"/>
                </a:solidFill>
                <a:latin typeface="Arial"/>
                <a:ea typeface="Arial"/>
                <a:cs typeface="Arial"/>
                <a:sym typeface="Arial"/>
              </a:rPr>
              <a:t>In groups, analyse the case study in the worksheet.</a:t>
            </a:r>
            <a:endParaRPr sz="2400" b="0" i="0" u="none" strike="noStrike" cap="none">
              <a:solidFill>
                <a:srgbClr val="262626"/>
              </a:solidFill>
              <a:latin typeface="Arial"/>
              <a:ea typeface="Arial"/>
              <a:cs typeface="Arial"/>
              <a:sym typeface="Arial"/>
            </a:endParaRPr>
          </a:p>
          <a:p>
            <a:pPr marL="228600" marR="0" lvl="0" indent="-228600" algn="l" rtl="0">
              <a:lnSpc>
                <a:spcPct val="108000"/>
              </a:lnSpc>
              <a:spcBef>
                <a:spcPts val="1000"/>
              </a:spcBef>
              <a:spcAft>
                <a:spcPts val="0"/>
              </a:spcAft>
              <a:buClr>
                <a:srgbClr val="432673"/>
              </a:buClr>
              <a:buSzPts val="2400"/>
              <a:buFont typeface="Arial"/>
              <a:buChar char="•"/>
            </a:pPr>
            <a:r>
              <a:rPr lang="en-GB" sz="2400" b="0" i="0" u="none" strike="noStrike" cap="none">
                <a:solidFill>
                  <a:srgbClr val="262626"/>
                </a:solidFill>
                <a:latin typeface="Arial"/>
                <a:ea typeface="Arial"/>
                <a:cs typeface="Arial"/>
                <a:sym typeface="Arial"/>
              </a:rPr>
              <a:t>Read through the scenario and reach a decision whether joint tenancy or tenants in common is the best option.</a:t>
            </a:r>
            <a:endParaRPr sz="2400" b="0" i="0" u="none" strike="noStrike" cap="none">
              <a:solidFill>
                <a:srgbClr val="262626"/>
              </a:solidFill>
              <a:latin typeface="Arial"/>
              <a:ea typeface="Arial"/>
              <a:cs typeface="Arial"/>
              <a:sym typeface="Arial"/>
            </a:endParaRPr>
          </a:p>
          <a:p>
            <a:pPr marL="228600" marR="0" lvl="0" indent="-228600" algn="l" rtl="0">
              <a:lnSpc>
                <a:spcPct val="108000"/>
              </a:lnSpc>
              <a:spcBef>
                <a:spcPts val="1000"/>
              </a:spcBef>
              <a:spcAft>
                <a:spcPts val="0"/>
              </a:spcAft>
              <a:buClr>
                <a:srgbClr val="432673"/>
              </a:buClr>
              <a:buSzPts val="2400"/>
              <a:buFont typeface="Arial"/>
              <a:buChar char="•"/>
            </a:pPr>
            <a:r>
              <a:rPr lang="en-GB" sz="2400" b="0" i="0" u="none" strike="noStrike" cap="none">
                <a:solidFill>
                  <a:srgbClr val="262626"/>
                </a:solidFill>
                <a:latin typeface="Arial"/>
                <a:ea typeface="Arial"/>
                <a:cs typeface="Arial"/>
                <a:sym typeface="Arial"/>
              </a:rPr>
              <a:t>Answer the case study questions in Activity 3 Worksheet.</a:t>
            </a:r>
            <a:endParaRPr sz="2400" b="0" i="0" u="none" strike="noStrike" cap="none">
              <a:solidFill>
                <a:srgbClr val="262626"/>
              </a:solidFill>
              <a:latin typeface="Arial"/>
              <a:ea typeface="Arial"/>
              <a:cs typeface="Arial"/>
              <a:sym typeface="Arial"/>
            </a:endParaRPr>
          </a:p>
          <a:p>
            <a:pPr marL="228600" marR="0" lvl="0" indent="-228600" algn="l" rtl="0">
              <a:lnSpc>
                <a:spcPct val="108000"/>
              </a:lnSpc>
              <a:spcBef>
                <a:spcPts val="1000"/>
              </a:spcBef>
              <a:spcAft>
                <a:spcPts val="0"/>
              </a:spcAft>
              <a:buClr>
                <a:srgbClr val="432673"/>
              </a:buClr>
              <a:buSzPts val="2400"/>
              <a:buFont typeface="Arial"/>
              <a:buChar char="•"/>
            </a:pPr>
            <a:r>
              <a:rPr lang="en-GB" sz="2400" b="0" i="0" u="none" strike="noStrike" cap="none">
                <a:solidFill>
                  <a:srgbClr val="262626"/>
                </a:solidFill>
                <a:latin typeface="Arial"/>
                <a:ea typeface="Arial"/>
                <a:cs typeface="Arial"/>
                <a:sym typeface="Arial"/>
              </a:rPr>
              <a:t>Be prepared to feed back your thoughts to the class.</a:t>
            </a:r>
            <a:endParaRPr sz="2400" b="0" i="0" u="none" strike="noStrike" cap="none">
              <a:solidFill>
                <a:srgbClr val="262626"/>
              </a:solidFill>
              <a:latin typeface="Arial"/>
              <a:ea typeface="Arial"/>
              <a:cs typeface="Arial"/>
              <a:sym typeface="Arial"/>
            </a:endParaRPr>
          </a:p>
        </p:txBody>
      </p:sp>
      <p:pic>
        <p:nvPicPr>
          <p:cNvPr id="289" name="Google Shape;289;p36">
            <a:extLst>
              <a:ext uri="{C183D7F6-B498-43B3-948B-1728B52AA6E4}">
                <adec:decorative xmlns:adec="http://schemas.microsoft.com/office/drawing/2017/decorative" val="1"/>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803108" y="2122062"/>
            <a:ext cx="3810000" cy="3171690"/>
          </a:xfrm>
          <a:prstGeom prst="rect">
            <a:avLst/>
          </a:prstGeom>
          <a:noFill/>
          <a:ln>
            <a:noFill/>
          </a:ln>
        </p:spPr>
      </p:pic>
      <p:sp>
        <p:nvSpPr>
          <p:cNvPr id="290" name="Google Shape;290;p36"/>
          <p:cNvSpPr>
            <a:spLocks noGrp="1"/>
          </p:cNvSpPr>
          <p:nvPr>
            <p:ph type="body" idx="1"/>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solidFill>
                  <a:schemeClr val="lt1"/>
                </a:solidFill>
                <a:latin typeface="Arial Narrow"/>
                <a:ea typeface="Arial Narrow"/>
                <a:cs typeface="Arial Narrow"/>
                <a:sym typeface="Arial Narrow"/>
              </a:rPr>
              <a:t>Activity</a:t>
            </a:r>
            <a:r>
              <a:rPr lang="en-GB"/>
              <a:t> 3</a:t>
            </a:r>
            <a:endParaRPr/>
          </a:p>
        </p:txBody>
      </p:sp>
      <p:sp>
        <p:nvSpPr>
          <p:cNvPr id="291" name="Google Shape;291;p36"/>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1000"/>
              </a:spcBef>
              <a:spcAft>
                <a:spcPts val="0"/>
              </a:spcAft>
              <a:buSzPts val="2400"/>
              <a:buNone/>
            </a:pPr>
            <a:r>
              <a:rPr lang="en-GB"/>
              <a:t>Lesson 1: Is it mine? How to legally own land</a:t>
            </a:r>
            <a:endParaRPr/>
          </a:p>
        </p:txBody>
      </p:sp>
    </p:spTree>
  </p:cSld>
  <p:clrMapOvr>
    <a:masterClrMapping/>
  </p:clrMapOvr>
</p:sld>
</file>

<file path=ppt/theme/theme1.xml><?xml version="1.0" encoding="utf-8"?>
<a:theme xmlns:a="http://schemas.openxmlformats.org/drawingml/2006/main" name="1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3CBE4BB3A37E488EBA36778162DF73" ma:contentTypeVersion="14" ma:contentTypeDescription="Create a new document." ma:contentTypeScope="" ma:versionID="0ca46bf19ef785bbbc8660e038fa42bd">
  <xsd:schema xmlns:xsd="http://www.w3.org/2001/XMLSchema" xmlns:xs="http://www.w3.org/2001/XMLSchema" xmlns:p="http://schemas.microsoft.com/office/2006/metadata/properties" xmlns:ns2="793c77ee-4b4c-4c71-81d8-13ade05a2728" xmlns:ns3="35bd0bae-f88e-4010-86b3-4f837abcc0be" targetNamespace="http://schemas.microsoft.com/office/2006/metadata/properties" ma:root="true" ma:fieldsID="5715f077389cd6616b2945872cd585d5" ns2:_="" ns3:_="">
    <xsd:import namespace="793c77ee-4b4c-4c71-81d8-13ade05a2728"/>
    <xsd:import namespace="35bd0bae-f88e-4010-86b3-4f837abcc0b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3c77ee-4b4c-4c71-81d8-13ade05a27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c323eb9-42bf-4c5f-9fdb-2be1ed835cc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bd0bae-f88e-4010-86b3-4f837abcc0b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528b4b58-1043-4966-96c8-0b089c760a9f}" ma:internalName="TaxCatchAll" ma:showField="CatchAllData" ma:web="35bd0bae-f88e-4010-86b3-4f837abcc0b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5bd0bae-f88e-4010-86b3-4f837abcc0be" xsi:nil="true"/>
    <lcf76f155ced4ddcb4097134ff3c332f xmlns="793c77ee-4b4c-4c71-81d8-13ade05a272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142E32A-A970-4275-93EB-FDB89DC3D928}"/>
</file>

<file path=customXml/itemProps2.xml><?xml version="1.0" encoding="utf-8"?>
<ds:datastoreItem xmlns:ds="http://schemas.openxmlformats.org/officeDocument/2006/customXml" ds:itemID="{19A4D9CE-E7BF-4B7A-82DD-80552A3DCE7D}"/>
</file>

<file path=customXml/itemProps3.xml><?xml version="1.0" encoding="utf-8"?>
<ds:datastoreItem xmlns:ds="http://schemas.openxmlformats.org/officeDocument/2006/customXml" ds:itemID="{E8ABD688-8BC7-4633-87CB-DC276DDEFBD7}"/>
</file>

<file path=docProps/app.xml><?xml version="1.0" encoding="utf-8"?>
<Properties xmlns="http://schemas.openxmlformats.org/officeDocument/2006/extended-properties" xmlns:vt="http://schemas.openxmlformats.org/officeDocument/2006/docPropsVTypes">
  <TotalTime>0</TotalTime>
  <Words>2730</Words>
  <Application>Microsoft Office PowerPoint</Application>
  <PresentationFormat>Widescreen</PresentationFormat>
  <Paragraphs>247</Paragraphs>
  <Slides>26</Slides>
  <Notes>26</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26</vt:i4>
      </vt:variant>
    </vt:vector>
  </HeadingPairs>
  <TitlesOfParts>
    <vt:vector size="31" baseType="lpstr">
      <vt:lpstr>Arial Narrow</vt:lpstr>
      <vt:lpstr>Arial</vt:lpstr>
      <vt:lpstr>Calibri</vt:lpstr>
      <vt:lpstr>1_Office Theme</vt:lpstr>
      <vt:lpstr>Office Theme</vt:lpstr>
      <vt:lpstr>Construction</vt:lpstr>
      <vt:lpstr>In this lesson, we will:</vt:lpstr>
      <vt:lpstr>The different types of ownership</vt:lpstr>
      <vt:lpstr>The different types of land ownership</vt:lpstr>
      <vt:lpstr>How to legally own land or property concurrently</vt:lpstr>
      <vt:lpstr>Instructions for group discussion</vt:lpstr>
      <vt:lpstr>Example of a complete table for joint tenants</vt:lpstr>
      <vt:lpstr>What have you learned?</vt:lpstr>
      <vt:lpstr>Case study analysis</vt:lpstr>
      <vt:lpstr>Case study 1 – Answers</vt:lpstr>
      <vt:lpstr>Case study 2 – Answers</vt:lpstr>
      <vt:lpstr>Case study 2 – Answers</vt:lpstr>
      <vt:lpstr>Case study 3 – Answers</vt:lpstr>
      <vt:lpstr>Case study 3 – Answers</vt:lpstr>
      <vt:lpstr>Case study 4 – Answers</vt:lpstr>
      <vt:lpstr>Case study 5 – Answers</vt:lpstr>
      <vt:lpstr>Case study 5 – Answers</vt:lpstr>
      <vt:lpstr>Role play</vt:lpstr>
      <vt:lpstr>Assessment practice</vt:lpstr>
      <vt:lpstr>Answers</vt:lpstr>
      <vt:lpstr>Answers</vt:lpstr>
      <vt:lpstr>Answers</vt:lpstr>
      <vt:lpstr>Answers</vt:lpstr>
      <vt:lpstr>Answers</vt:lpstr>
      <vt:lpstr>In this lesson, we have:</vt:lpstr>
      <vt:lpstr>Consolidation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
  <cp:revision>1</cp:revision>
  <dcterms:modified xsi:type="dcterms:W3CDTF">2025-06-24T12:24:50Z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0x010100823CBE4BB3A37E488EBA36778162DF73</vt:lpwstr>
  </property>
</Properties>
</file>