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62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embeddedFontLst>
    <p:embeddedFont>
      <p:font typeface="Arial Narrow" panose="020B0606020202030204" pitchFamily="34" charset="0"/>
      <p:regular r:id="rId29"/>
      <p:bold r:id="rId30"/>
      <p:italic r:id="rId31"/>
      <p:boldItalic r:id="rId3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36EC8B-F934-4233-AAF1-10E337BAFD40}">
  <a:tblStyle styleId="{5936EC8B-F934-4233-AAF1-10E337BAFD40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  <a:tcStyle>
        <a:tcBdr/>
      </a:tcStyle>
    </a:band1H>
    <a:band2H>
      <a:tcTxStyle b="off" i="off"/>
      <a:tcStyle>
        <a:tcBdr/>
      </a:tcStyle>
    </a:band2H>
    <a:band1V>
      <a:tcTxStyle b="off" i="off"/>
      <a:tcStyle>
        <a:tcBdr/>
      </a:tcStyle>
    </a:band1V>
    <a:band2V>
      <a:tcTxStyle b="off" i="off"/>
      <a:tcStyle>
        <a:tcBdr/>
      </a:tcStyle>
    </a:band2V>
    <a:lastCol>
      <a:tcTxStyle b="off" i="off"/>
      <a:tcStyle>
        <a:tcBdr/>
      </a:tcStyle>
    </a:lastCol>
    <a:firstCol>
      <a:tcTxStyle b="off" i="off"/>
      <a:tcStyle>
        <a:tcBdr/>
      </a:tcStyle>
    </a:firstCol>
    <a:lastRow>
      <a:tcTxStyle b="off" i="off"/>
      <a:tcStyle>
        <a:tcBdr/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ff" i="off"/>
      <a:tcStyle>
        <a:tcBdr/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customXml" Target="../customXml/item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38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tableStyles" Target="tableStyles.xml"/><Relationship Id="rId40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2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GB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3" name="Google Shape;123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© Shutterstock </a:t>
            </a:r>
            <a:r>
              <a:rPr lang="en-GB" dirty="0" err="1"/>
              <a:t>Gorodenkoff</a:t>
            </a:r>
            <a:endParaRPr dirty="0"/>
          </a:p>
        </p:txBody>
      </p:sp>
      <p:sp>
        <p:nvSpPr>
          <p:cNvPr id="124" name="Google Shape;124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1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1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22" name="Google Shape;222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p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47" name="Google Shape;247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55" name="Google Shape;255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65" name="Google Shape;26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74" name="Google Shape;274;p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p1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83" name="Google Shape;283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p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12" name="Google Shape;312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dirty="0"/>
              <a:t>Mark scheme reproduced with permission. </a:t>
            </a:r>
            <a:br>
              <a:rPr lang="en-US" dirty="0"/>
            </a:br>
            <a:r>
              <a:rPr lang="en-US" dirty="0"/>
              <a:t>T Level Technical Qualification is a qualification approved and managed by </a:t>
            </a:r>
            <a:r>
              <a:rPr lang="en-US" dirty="0" err="1"/>
              <a:t>IfATE</a:t>
            </a:r>
            <a:r>
              <a:rPr lang="en-US" dirty="0"/>
              <a:t>.</a:t>
            </a:r>
          </a:p>
        </p:txBody>
      </p:sp>
      <p:sp>
        <p:nvSpPr>
          <p:cNvPr id="320" name="Google Shape;32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30" name="Google Shape;330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0" name="Google Shape;34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33" name="Google Shape;133;p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2</a:t>
            </a:fld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2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49" name="Google Shape;349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71" name="Google Shape;371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p2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Mark scheme reproduced with permission. </a:t>
            </a:r>
            <a:br>
              <a:rPr lang="en-GB" dirty="0"/>
            </a:br>
            <a:r>
              <a:rPr lang="en-GB" dirty="0"/>
              <a:t>T Level Technical Qualification is a qualification approved and managed by </a:t>
            </a:r>
            <a:r>
              <a:rPr lang="en-GB" dirty="0" err="1"/>
              <a:t>IfATE</a:t>
            </a:r>
            <a:r>
              <a:rPr lang="en-GB" dirty="0"/>
              <a:t>.</a:t>
            </a:r>
            <a:endParaRPr dirty="0"/>
          </a:p>
        </p:txBody>
      </p:sp>
      <p:sp>
        <p:nvSpPr>
          <p:cNvPr id="379" name="Google Shape;379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2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89" name="Google Shape;389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7" name="Google Shape;397;p2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398" name="Google Shape;39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2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407" name="Google Shape;407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4" name="Google Shape;414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GB" sz="12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Image © </a:t>
            </a:r>
            <a:r>
              <a:rPr lang="en-GB" dirty="0" err="1"/>
              <a:t>Pexels</a:t>
            </a:r>
            <a:r>
              <a:rPr lang="en-GB" dirty="0"/>
              <a:t>/Gustavo Fring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415" name="Google Shape;415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2" name="Google Shape;142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 dirty="0"/>
              <a:t>Image © Shutterstock/PeopleImages.com - Yuri A</a:t>
            </a:r>
            <a:endParaRPr dirty="0"/>
          </a:p>
        </p:txBody>
      </p:sp>
      <p:sp>
        <p:nvSpPr>
          <p:cNvPr id="143" name="Google Shape;143;p3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GB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52" name="Google Shape;15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5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61" name="Google Shape;16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86" name="Google Shape;1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94" name="Google Shape;19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04" name="Google Shape;204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213" name="Google Shape;213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slide">
  <p:cSld name="1_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2" descr="A person giving a workplace presentation to a group of colleagues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12192000" cy="5583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Google Shape;14;p2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142457"/>
            <a:ext cx="12192000" cy="4736564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Google Shape;15;p2"/>
          <p:cNvSpPr txBox="1">
            <a:spLocks noGrp="1"/>
          </p:cNvSpPr>
          <p:nvPr>
            <p:ph type="ctrTitle"/>
          </p:nvPr>
        </p:nvSpPr>
        <p:spPr>
          <a:xfrm>
            <a:off x="1276349" y="3768092"/>
            <a:ext cx="9572625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5200"/>
              <a:buFont typeface="Arial"/>
              <a:buNone/>
              <a:defRPr sz="5200" b="1">
                <a:solidFill>
                  <a:srgbClr val="534C2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ubTitle" idx="1"/>
          </p:nvPr>
        </p:nvSpPr>
        <p:spPr>
          <a:xfrm>
            <a:off x="1524000" y="4865089"/>
            <a:ext cx="9144000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" name="Google Shape;17;p2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8" name="Google Shape;18;p2"/>
          <p:cNvSpPr txBox="1">
            <a:spLocks noGrp="1"/>
          </p:cNvSpPr>
          <p:nvPr>
            <p:ph type="body" idx="2"/>
          </p:nvPr>
        </p:nvSpPr>
        <p:spPr>
          <a:xfrm>
            <a:off x="6096000" y="2981210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 b="1" i="0" u="none">
                <a:solidFill>
                  <a:srgbClr val="534C2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body" idx="3"/>
          </p:nvPr>
        </p:nvSpPr>
        <p:spPr>
          <a:xfrm>
            <a:off x="1524000" y="5587763"/>
            <a:ext cx="9144000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  <a:defRPr sz="2400">
                <a:solidFill>
                  <a:srgbClr val="262626"/>
                </a:solidFill>
              </a:defRPr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20" name="Google Shape;20;p2"/>
          <p:cNvPicPr preferRelativeResize="0"/>
          <p:nvPr/>
        </p:nvPicPr>
        <p:blipFill rotWithShape="1">
          <a:blip r:embed="rId4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190283" y="1787831"/>
            <a:ext cx="1811434" cy="1799998"/>
          </a:xfrm>
          <a:prstGeom prst="rect">
            <a:avLst/>
          </a:prstGeom>
          <a:noFill/>
          <a:ln>
            <a:noFill/>
          </a:ln>
        </p:spPr>
      </p:pic>
      <p:pic>
        <p:nvPicPr>
          <p:cNvPr id="21" name="Google Shape;21;p2" descr="A picture containing screenshot, graphics, pattern, circle&#10;&#10;Description automatically generated"/>
          <p:cNvPicPr preferRelativeResize="0"/>
          <p:nvPr/>
        </p:nvPicPr>
        <p:blipFill rotWithShape="1">
          <a:blip r:embed="rId5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03163" y="2366011"/>
            <a:ext cx="2049637" cy="860482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Google Shape;22;p2" descr="A computer screen with a cursor&#10;&#10;Description automatically generated with medium confidence"/>
          <p:cNvPicPr preferRelativeResize="0"/>
          <p:nvPr/>
        </p:nvPicPr>
        <p:blipFill rotWithShape="1">
          <a:blip r:embed="rId6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534212" y="2309000"/>
            <a:ext cx="1123576" cy="7576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video">
  <p:cSld name="Activity_video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1" descr="A picture containing pattern, circle, screenshot, design&#10;&#10;Description automatically generated"/>
          <p:cNvPicPr preferRelativeResize="0"/>
          <p:nvPr/>
        </p:nvPicPr>
        <p:blipFill rotWithShape="1">
          <a:blip r:embed="rId2">
            <a:alphaModFix amt="5000"/>
          </a:blip>
          <a:srcRect/>
          <a:stretch/>
        </p:blipFill>
        <p:spPr>
          <a:xfrm>
            <a:off x="1797985" y="-232757"/>
            <a:ext cx="10869835" cy="10798134"/>
          </a:xfrm>
          <a:prstGeom prst="rect">
            <a:avLst/>
          </a:prstGeom>
          <a:noFill/>
          <a:ln>
            <a:noFill/>
          </a:ln>
        </p:spPr>
      </p:pic>
      <p:sp>
        <p:nvSpPr>
          <p:cNvPr id="80" name="Google Shape;80;p11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1"/>
          <p:cNvSpPr>
            <a:spLocks noGrp="1"/>
          </p:cNvSpPr>
          <p:nvPr>
            <p:ph type="media" idx="2"/>
          </p:nvPr>
        </p:nvSpPr>
        <p:spPr>
          <a:xfrm>
            <a:off x="1345277" y="1825625"/>
            <a:ext cx="2863468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3" name="Google Shape;83;p1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4" name="Google Shape;84;p11"/>
          <p:cNvSpPr>
            <a:spLocks noGrp="1"/>
          </p:cNvSpPr>
          <p:nvPr>
            <p:ph type="media" idx="4"/>
          </p:nvPr>
        </p:nvSpPr>
        <p:spPr>
          <a:xfrm>
            <a:off x="4913252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5" name="Google Shape;85;p11"/>
          <p:cNvSpPr>
            <a:spLocks noGrp="1"/>
          </p:cNvSpPr>
          <p:nvPr>
            <p:ph type="media" idx="5"/>
          </p:nvPr>
        </p:nvSpPr>
        <p:spPr>
          <a:xfrm>
            <a:off x="8485779" y="1825625"/>
            <a:ext cx="2868020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6" name="Google Shape;86;p11"/>
          <p:cNvSpPr>
            <a:spLocks noGrp="1"/>
          </p:cNvSpPr>
          <p:nvPr>
            <p:ph type="media" idx="6"/>
          </p:nvPr>
        </p:nvSpPr>
        <p:spPr>
          <a:xfrm>
            <a:off x="3128522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11"/>
          <p:cNvSpPr>
            <a:spLocks noGrp="1"/>
          </p:cNvSpPr>
          <p:nvPr>
            <p:ph type="media" idx="7"/>
          </p:nvPr>
        </p:nvSpPr>
        <p:spPr>
          <a:xfrm>
            <a:off x="6701049" y="4046026"/>
            <a:ext cx="2869506" cy="2014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11"/>
          <p:cNvSpPr/>
          <p:nvPr/>
        </p:nvSpPr>
        <p:spPr>
          <a:xfrm>
            <a:off x="838200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1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1"/>
          <p:cNvSpPr/>
          <p:nvPr/>
        </p:nvSpPr>
        <p:spPr>
          <a:xfrm>
            <a:off x="4406175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1"/>
          <p:cNvSpPr/>
          <p:nvPr/>
        </p:nvSpPr>
        <p:spPr>
          <a:xfrm>
            <a:off x="7983254" y="1825625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3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" name="Google Shape;91;p11"/>
          <p:cNvSpPr/>
          <p:nvPr/>
        </p:nvSpPr>
        <p:spPr>
          <a:xfrm>
            <a:off x="2621445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4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1"/>
          <p:cNvSpPr/>
          <p:nvPr/>
        </p:nvSpPr>
        <p:spPr>
          <a:xfrm>
            <a:off x="6193974" y="4046026"/>
            <a:ext cx="507077" cy="507077"/>
          </a:xfrm>
          <a:prstGeom prst="ellipse">
            <a:avLst/>
          </a:prstGeom>
          <a:solidFill>
            <a:srgbClr val="534C29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1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questions">
  <p:cSld name="Activity_questions"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2" descr="A picture containing screenshot, design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96" name="Google Shape;96;p1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9" name="Google Shape;99;p12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0" name="Google Shape;100;p12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image">
  <p:cSld name="Activity_text+image"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3"/>
          <p:cNvSpPr txBox="1">
            <a:spLocks noGrp="1"/>
          </p:cNvSpPr>
          <p:nvPr>
            <p:ph type="body" idx="1"/>
          </p:nvPr>
        </p:nvSpPr>
        <p:spPr>
          <a:xfrm>
            <a:off x="839788" y="1872343"/>
            <a:ext cx="3932238" cy="39887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13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2554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Arial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13"/>
          <p:cNvSpPr>
            <a:spLocks noGrp="1"/>
          </p:cNvSpPr>
          <p:nvPr>
            <p:ph type="pic" idx="2"/>
          </p:nvPr>
        </p:nvSpPr>
        <p:spPr>
          <a:xfrm>
            <a:off x="5183188" y="1284514"/>
            <a:ext cx="5762398" cy="4576536"/>
          </a:xfrm>
          <a:prstGeom prst="rect">
            <a:avLst/>
          </a:prstGeom>
          <a:noFill/>
          <a:ln>
            <a:noFill/>
          </a:ln>
        </p:spPr>
      </p:sp>
      <p:sp>
        <p:nvSpPr>
          <p:cNvPr id="105" name="Google Shape;105;p1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6" name="Google Shape;106;p13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7" name="Google Shape;107;p1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wo box">
  <p:cSld name="Activity_two box"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1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14"/>
          <p:cNvSpPr txBox="1">
            <a:spLocks noGrp="1"/>
          </p:cNvSpPr>
          <p:nvPr>
            <p:ph type="body" idx="1"/>
          </p:nvPr>
        </p:nvSpPr>
        <p:spPr>
          <a:xfrm>
            <a:off x="838200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FFF5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1" name="Google Shape;111;p14"/>
          <p:cNvSpPr txBox="1">
            <a:spLocks noGrp="1"/>
          </p:cNvSpPr>
          <p:nvPr>
            <p:ph type="body" idx="2"/>
          </p:nvPr>
        </p:nvSpPr>
        <p:spPr>
          <a:xfrm>
            <a:off x="6168046" y="1978025"/>
            <a:ext cx="5196840" cy="4351338"/>
          </a:xfrm>
          <a:prstGeom prst="rect">
            <a:avLst/>
          </a:prstGeom>
          <a:noFill/>
          <a:ln w="28575" cap="flat" cmpd="sng">
            <a:solidFill>
              <a:srgbClr val="FFF5C4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2" name="Google Shape;112;p1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3" name="Google Shape;113;p1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4" name="Google Shape;114;p1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solidation">
  <p:cSld name="Consolidation"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15"/>
          <p:cNvSpPr txBox="1">
            <a:spLocks noGrp="1"/>
          </p:cNvSpPr>
          <p:nvPr>
            <p:ph type="body" idx="1"/>
          </p:nvPr>
        </p:nvSpPr>
        <p:spPr>
          <a:xfrm>
            <a:off x="838200" y="1903792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8" name="Google Shape;118;p15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9" name="Google Shape;119;p1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0" name="Google Shape;120;p1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1">
  <p:cSld name="Intro_1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  <a:prstGeom prst="rect">
            <a:avLst/>
          </a:prstGeom>
          <a:solidFill>
            <a:schemeClr val="lt1"/>
          </a:solidFill>
          <a:ln w="28575" cap="flat" cmpd="sng">
            <a:solidFill>
              <a:srgbClr val="88A2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44000" rIns="180000" bIns="144000" anchor="t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7" name="Google Shape;27;p3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body" idx="4"/>
          </p:nvPr>
        </p:nvSpPr>
        <p:spPr>
          <a:xfrm>
            <a:off x="838200" y="6356350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9" name="Google Shape;29;p3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Activity_video+caption">
  <p:cSld name="1_Activity_video+captio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4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4"/>
          <p:cNvSpPr>
            <a:spLocks noGrp="1"/>
          </p:cNvSpPr>
          <p:nvPr>
            <p:ph type="media" idx="2"/>
          </p:nvPr>
        </p:nvSpPr>
        <p:spPr>
          <a:xfrm>
            <a:off x="838200" y="1825625"/>
            <a:ext cx="10515600" cy="37141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4" name="Google Shape;34;p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4"/>
          <p:cNvSpPr txBox="1">
            <a:spLocks noGrp="1"/>
          </p:cNvSpPr>
          <p:nvPr>
            <p:ph type="body" idx="4"/>
          </p:nvPr>
        </p:nvSpPr>
        <p:spPr>
          <a:xfrm>
            <a:off x="838199" y="5744095"/>
            <a:ext cx="10515599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  <a:defRPr sz="1800"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4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text+box">
  <p:cSld name="Activity_text+box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FFF5C4"/>
          </a:solidFill>
          <a:ln w="19050" cap="sq" cmpd="sng">
            <a:solidFill>
              <a:srgbClr val="534C29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5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Activity_answers">
  <p:cSld name="Activity_answer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Google Shape;45;p6" descr="A picture containing screenshot, design&#10;&#10;Description automatically generated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3"/>
          <a:stretch/>
        </p:blipFill>
        <p:spPr>
          <a:xfrm>
            <a:off x="7556311" y="1610867"/>
            <a:ext cx="4635689" cy="5247132"/>
          </a:xfrm>
          <a:prstGeom prst="rect">
            <a:avLst/>
          </a:prstGeom>
          <a:noFill/>
          <a:ln>
            <a:noFill/>
          </a:ln>
        </p:spPr>
      </p:pic>
      <p:sp>
        <p:nvSpPr>
          <p:cNvPr id="46" name="Google Shape;46;p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6400801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48" name="Google Shape;48;p6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10283A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 b="1">
                <a:solidFill>
                  <a:srgbClr val="10283A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FF0000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6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1" name="Google Shape;51;p6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2" name="Google Shape;52;p6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sson pause">
  <p:cSld name="Lesson pause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7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10869"/>
            <a:ext cx="12192000" cy="5247131"/>
          </a:xfrm>
          <a:prstGeom prst="rect">
            <a:avLst/>
          </a:prstGeom>
          <a:noFill/>
          <a:ln>
            <a:noFill/>
          </a:ln>
        </p:spPr>
      </p:pic>
      <p:sp>
        <p:nvSpPr>
          <p:cNvPr id="55" name="Google Shape;55;p7"/>
          <p:cNvSpPr txBox="1">
            <a:spLocks noGrp="1"/>
          </p:cNvSpPr>
          <p:nvPr>
            <p:ph type="ctrTitle"/>
          </p:nvPr>
        </p:nvSpPr>
        <p:spPr>
          <a:xfrm>
            <a:off x="1524000" y="3835106"/>
            <a:ext cx="9144000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5200"/>
              <a:buFont typeface="Arial"/>
              <a:buNone/>
              <a:defRPr sz="5200" b="1">
                <a:solidFill>
                  <a:srgbClr val="534C29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subTitle" idx="1"/>
          </p:nvPr>
        </p:nvSpPr>
        <p:spPr>
          <a:xfrm>
            <a:off x="1524000" y="4903189"/>
            <a:ext cx="9144000" cy="131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800"/>
              <a:buNone/>
              <a:defRPr sz="2800">
                <a:solidFill>
                  <a:srgbClr val="595959"/>
                </a:solidFill>
              </a:defRPr>
            </a:lvl1pPr>
            <a:lvl2pPr lvl="1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pic>
        <p:nvPicPr>
          <p:cNvPr id="57" name="Google Shape;57;p7" descr="A picture containing screenshot, graphics, pattern, circle&#10;&#10;Description automatically generated"/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524836" y="500555"/>
            <a:ext cx="2178305" cy="91450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7"/>
          <p:cNvSpPr txBox="1"/>
          <p:nvPr/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2">
  <p:cSld name="Intro_2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2" name="Google Shape;62;p8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4" name="Google Shape;64;p8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3">
  <p:cSld name="Intro_3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body" idx="1"/>
          </p:nvPr>
        </p:nvSpPr>
        <p:spPr>
          <a:xfrm>
            <a:off x="838199" y="1825625"/>
            <a:ext cx="5921829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8" name="Google Shape;68;p9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>
            <a:spLocks noGrp="1"/>
          </p:cNvSpPr>
          <p:nvPr>
            <p:ph type="pic" idx="3"/>
          </p:nvPr>
        </p:nvSpPr>
        <p:spPr>
          <a:xfrm>
            <a:off x="6989083" y="1825625"/>
            <a:ext cx="4364717" cy="4351338"/>
          </a:xfrm>
          <a:prstGeom prst="rect">
            <a:avLst/>
          </a:prstGeom>
          <a:noFill/>
          <a:ln>
            <a:noFill/>
          </a:ln>
        </p:spPr>
      </p:sp>
      <p:sp>
        <p:nvSpPr>
          <p:cNvPr id="70" name="Google Shape;70;p9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9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ro_4">
  <p:cSld name="Intro_4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 w="28575" cap="flat" cmpd="sng">
            <a:solidFill>
              <a:srgbClr val="E2EEB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80000" tIns="180000" rIns="180000" bIns="180000" anchor="t" anchorCtr="0">
            <a:normAutofit/>
          </a:bodyPr>
          <a:lstStyle>
            <a:lvl1pPr marL="457200" lvl="0" indent="-3429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  <a:defRPr/>
            </a:lvl1pPr>
            <a:lvl2pPr marL="914400" lvl="1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2pPr>
            <a:lvl3pPr marL="1371600" lvl="2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3pPr>
            <a:lvl4pPr marL="1828800" lvl="3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4pPr>
            <a:lvl5pPr marL="2286000" lvl="4" indent="-3429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 dirty="0"/>
          </a:p>
        </p:txBody>
      </p:sp>
      <p:sp>
        <p:nvSpPr>
          <p:cNvPr id="75" name="Google Shape;75;p10"/>
          <p:cNvSpPr>
            <a:spLocks noGrp="1"/>
          </p:cNvSpPr>
          <p:nvPr>
            <p:ph type="body" idx="2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400"/>
              <a:buNone/>
              <a:defRPr sz="1400" b="1">
                <a:solidFill>
                  <a:srgbClr val="FFFFFF"/>
                </a:solidFill>
                <a:latin typeface="Arial Narrow"/>
                <a:ea typeface="Arial Narrow"/>
                <a:cs typeface="Arial Narrow"/>
                <a:sym typeface="Arial Narrow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lvl="0" indent="-228600" algn="l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1pPr>
            <a:lvl2pPr marL="914400" lvl="1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2pPr>
            <a:lvl3pPr marL="1371600" lvl="2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3pPr>
            <a:lvl4pPr marL="1828800" lvl="3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4pPr>
            <a:lvl5pPr marL="2286000" lvl="4" indent="-228600" algn="l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200"/>
              <a:buNone/>
              <a:defRPr sz="1200">
                <a:solidFill>
                  <a:srgbClr val="898989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0"/>
          <p:cNvSpPr txBox="1"/>
          <p:nvPr/>
        </p:nvSpPr>
        <p:spPr>
          <a:xfrm>
            <a:off x="72390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© Gatsby Technical Education Projects 2025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GB"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rPr>
              <a:t>Version 1, June 2025</a:t>
            </a:r>
            <a:endParaRPr sz="1200" b="0" i="0" u="none" strike="noStrike" cap="none">
              <a:solidFill>
                <a:srgbClr val="888888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  <a:defRPr sz="4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810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3020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Clr>
                <a:srgbClr val="534C29"/>
              </a:buClr>
              <a:buSzPts val="1600"/>
              <a:buFont typeface="Arial"/>
              <a:buChar char="•"/>
              <a:defRPr sz="1600" b="0" i="0" u="none" strike="noStrike" cap="none">
                <a:solidFill>
                  <a:srgbClr val="26262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6"/>
          <p:cNvSpPr txBox="1">
            <a:spLocks noGrp="1"/>
          </p:cNvSpPr>
          <p:nvPr>
            <p:ph type="ctrTitle"/>
          </p:nvPr>
        </p:nvSpPr>
        <p:spPr>
          <a:xfrm>
            <a:off x="1276349" y="3768092"/>
            <a:ext cx="9572625" cy="8758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5200"/>
              <a:buFont typeface="Arial"/>
              <a:buNone/>
            </a:pPr>
            <a:r>
              <a:rPr lang="en-GB"/>
              <a:t>Digital</a:t>
            </a:r>
            <a:endParaRPr/>
          </a:p>
        </p:txBody>
      </p:sp>
      <p:sp>
        <p:nvSpPr>
          <p:cNvPr id="127" name="Google Shape;127;p16"/>
          <p:cNvSpPr txBox="1">
            <a:spLocks noGrp="1"/>
          </p:cNvSpPr>
          <p:nvPr>
            <p:ph type="subTitle" idx="1"/>
          </p:nvPr>
        </p:nvSpPr>
        <p:spPr>
          <a:xfrm>
            <a:off x="417576" y="4824244"/>
            <a:ext cx="11356848" cy="583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spcBef>
                <a:spcPts val="0"/>
              </a:spcBef>
            </a:pPr>
            <a:r>
              <a:rPr lang="en-GB" dirty="0"/>
              <a:t>Topic: The business environment and technical change management</a:t>
            </a:r>
            <a:endParaRPr dirty="0"/>
          </a:p>
        </p:txBody>
      </p:sp>
      <p:sp>
        <p:nvSpPr>
          <p:cNvPr id="128" name="Google Shape;128;p16"/>
          <p:cNvSpPr txBox="1">
            <a:spLocks noGrp="1"/>
          </p:cNvSpPr>
          <p:nvPr>
            <p:ph type="body" idx="2"/>
          </p:nvPr>
        </p:nvSpPr>
        <p:spPr>
          <a:xfrm>
            <a:off x="6096000" y="2981210"/>
            <a:ext cx="5623668" cy="534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/>
              <a:t>Route: Digital</a:t>
            </a:r>
            <a:endParaRPr/>
          </a:p>
        </p:txBody>
      </p:sp>
      <p:sp>
        <p:nvSpPr>
          <p:cNvPr id="129" name="Google Shape;129;p16"/>
          <p:cNvSpPr txBox="1">
            <a:spLocks noGrp="1"/>
          </p:cNvSpPr>
          <p:nvPr>
            <p:ph type="body" idx="3"/>
          </p:nvPr>
        </p:nvSpPr>
        <p:spPr>
          <a:xfrm>
            <a:off x="1524000" y="5587763"/>
            <a:ext cx="9683262" cy="458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User needs: question analysis</a:t>
            </a:r>
            <a:endParaRPr/>
          </a:p>
        </p:txBody>
      </p:sp>
      <p:sp>
        <p:nvSpPr>
          <p:cNvPr id="225" name="Google Shape;225;p25"/>
          <p:cNvSpPr txBox="1">
            <a:spLocks noGrp="1"/>
          </p:cNvSpPr>
          <p:nvPr>
            <p:ph type="body" idx="1"/>
          </p:nvPr>
        </p:nvSpPr>
        <p:spPr>
          <a:xfrm>
            <a:off x="2902772" y="2806281"/>
            <a:ext cx="7295080" cy="27311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 sz="2000" dirty="0"/>
              <a:t>Peak Demand </a:t>
            </a:r>
            <a:r>
              <a:rPr lang="en-GB" sz="2000" dirty="0">
                <a:highlight>
                  <a:srgbClr val="FFF5C4"/>
                </a:highlight>
              </a:rPr>
              <a:t>Estate Agents </a:t>
            </a:r>
            <a:r>
              <a:rPr lang="en-GB" sz="2000" dirty="0"/>
              <a:t>have launched a new smartphone app. They are reading the reviews and feedback so far to help make improvements.</a:t>
            </a:r>
            <a:endParaRPr dirty="0"/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GB" sz="2000" dirty="0">
                <a:highlight>
                  <a:srgbClr val="FFF5C4"/>
                </a:highlight>
              </a:rPr>
              <a:t>Explain</a:t>
            </a:r>
            <a:r>
              <a:rPr lang="en-GB" sz="2000" dirty="0"/>
              <a:t> </a:t>
            </a:r>
            <a:r>
              <a:rPr lang="en-GB" sz="2000" dirty="0">
                <a:highlight>
                  <a:srgbClr val="FFF5C4"/>
                </a:highlight>
              </a:rPr>
              <a:t>two examples</a:t>
            </a:r>
            <a:r>
              <a:rPr lang="en-GB" sz="2000" dirty="0"/>
              <a:t> of how </a:t>
            </a:r>
            <a:r>
              <a:rPr lang="en-GB" sz="2000" dirty="0">
                <a:highlight>
                  <a:srgbClr val="FFF5C4"/>
                </a:highlight>
              </a:rPr>
              <a:t>user needs </a:t>
            </a:r>
            <a:r>
              <a:rPr lang="en-GB" sz="2000" dirty="0"/>
              <a:t>should be considered when improving any </a:t>
            </a:r>
            <a:r>
              <a:rPr lang="en-GB" sz="2000" dirty="0">
                <a:highlight>
                  <a:srgbClr val="FFF5C4"/>
                </a:highlight>
              </a:rPr>
              <a:t>digital product</a:t>
            </a:r>
            <a:r>
              <a:rPr lang="en-GB" sz="2000" dirty="0"/>
              <a:t>.</a:t>
            </a:r>
            <a:endParaRPr dirty="0"/>
          </a:p>
          <a:p>
            <a:pPr marL="114300" lvl="0" indent="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800" dirty="0"/>
              <a:t>         			[4 marks]</a:t>
            </a:r>
            <a:endParaRPr dirty="0"/>
          </a:p>
        </p:txBody>
      </p:sp>
      <p:sp>
        <p:nvSpPr>
          <p:cNvPr id="226" name="Google Shape;226;p2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227" name="Google Shape;227;p2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3</a:t>
            </a:r>
            <a:endParaRPr/>
          </a:p>
        </p:txBody>
      </p:sp>
      <p:grpSp>
        <p:nvGrpSpPr>
          <p:cNvPr id="228" name="Google Shape;228;p25"/>
          <p:cNvGrpSpPr/>
          <p:nvPr/>
        </p:nvGrpSpPr>
        <p:grpSpPr>
          <a:xfrm>
            <a:off x="2214386" y="1838536"/>
            <a:ext cx="2299424" cy="647176"/>
            <a:chOff x="838200" y="637280"/>
            <a:chExt cx="2299424" cy="647176"/>
          </a:xfrm>
        </p:grpSpPr>
        <p:sp>
          <p:nvSpPr>
            <p:cNvPr id="229" name="Google Shape;229;p25"/>
            <p:cNvSpPr/>
            <p:nvPr/>
          </p:nvSpPr>
          <p:spPr>
            <a:xfrm>
              <a:off x="838200" y="658779"/>
              <a:ext cx="2194560" cy="625677"/>
            </a:xfrm>
            <a:prstGeom prst="rect">
              <a:avLst/>
            </a:prstGeom>
            <a:solidFill>
              <a:srgbClr val="FFF5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highlight>
                  <a:srgbClr val="E2EEBE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0" name="Google Shape;230;p25"/>
            <p:cNvSpPr txBox="1"/>
            <p:nvPr/>
          </p:nvSpPr>
          <p:spPr>
            <a:xfrm>
              <a:off x="943064" y="637280"/>
              <a:ext cx="2194560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type of business (service) is relevant.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31" name="Google Shape;231;p25"/>
          <p:cNvCxnSpPr/>
          <p:nvPr/>
        </p:nvCxnSpPr>
        <p:spPr>
          <a:xfrm>
            <a:off x="4407592" y="2372620"/>
            <a:ext cx="843828" cy="551471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grpSp>
        <p:nvGrpSpPr>
          <p:cNvPr id="232" name="Google Shape;232;p25"/>
          <p:cNvGrpSpPr/>
          <p:nvPr/>
        </p:nvGrpSpPr>
        <p:grpSpPr>
          <a:xfrm>
            <a:off x="9503909" y="3061704"/>
            <a:ext cx="1937742" cy="653904"/>
            <a:chOff x="7756017" y="730250"/>
            <a:chExt cx="2618901" cy="653904"/>
          </a:xfrm>
        </p:grpSpPr>
        <p:sp>
          <p:nvSpPr>
            <p:cNvPr id="233" name="Google Shape;233;p25"/>
            <p:cNvSpPr/>
            <p:nvPr/>
          </p:nvSpPr>
          <p:spPr>
            <a:xfrm>
              <a:off x="7756017" y="758477"/>
              <a:ext cx="2542912" cy="625677"/>
            </a:xfrm>
            <a:prstGeom prst="rect">
              <a:avLst/>
            </a:prstGeom>
            <a:solidFill>
              <a:srgbClr val="FFF5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highlight>
                  <a:srgbClr val="E2EEBE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34" name="Google Shape;234;p25"/>
            <p:cNvSpPr txBox="1"/>
            <p:nvPr/>
          </p:nvSpPr>
          <p:spPr>
            <a:xfrm>
              <a:off x="7832006" y="730250"/>
              <a:ext cx="254291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What are user needs?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35" name="Google Shape;235;p25"/>
          <p:cNvCxnSpPr/>
          <p:nvPr/>
        </p:nvCxnSpPr>
        <p:spPr>
          <a:xfrm flipH="1">
            <a:off x="7762954" y="3573239"/>
            <a:ext cx="1740955" cy="598611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6" name="Google Shape;236;p25"/>
          <p:cNvSpPr/>
          <p:nvPr/>
        </p:nvSpPr>
        <p:spPr>
          <a:xfrm>
            <a:off x="6096000" y="5416855"/>
            <a:ext cx="2198036" cy="40782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highlight>
                <a:srgbClr val="E2EEBE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7" name="Google Shape;237;p25"/>
          <p:cNvSpPr txBox="1"/>
          <p:nvPr/>
        </p:nvSpPr>
        <p:spPr>
          <a:xfrm>
            <a:off x="6096000" y="5445184"/>
            <a:ext cx="2828248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smartphone app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38" name="Google Shape;238;p25"/>
          <p:cNvCxnSpPr/>
          <p:nvPr/>
        </p:nvCxnSpPr>
        <p:spPr>
          <a:xfrm rot="10800000" flipH="1">
            <a:off x="7343057" y="4743602"/>
            <a:ext cx="167067" cy="663093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39" name="Google Shape;239;p25"/>
          <p:cNvSpPr/>
          <p:nvPr/>
        </p:nvSpPr>
        <p:spPr>
          <a:xfrm>
            <a:off x="2666142" y="5278704"/>
            <a:ext cx="2042116" cy="40782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highlight>
                <a:srgbClr val="E2EEBE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0" name="Google Shape;240;p25"/>
          <p:cNvSpPr txBox="1"/>
          <p:nvPr/>
        </p:nvSpPr>
        <p:spPr>
          <a:xfrm>
            <a:off x="2687111" y="5285884"/>
            <a:ext cx="24358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Different examples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41" name="Google Shape;241;p25"/>
          <p:cNvCxnSpPr/>
          <p:nvPr/>
        </p:nvCxnSpPr>
        <p:spPr>
          <a:xfrm rot="10800000" flipH="1">
            <a:off x="4407592" y="4349388"/>
            <a:ext cx="106218" cy="936496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42" name="Google Shape;242;p25"/>
          <p:cNvCxnSpPr/>
          <p:nvPr/>
        </p:nvCxnSpPr>
        <p:spPr>
          <a:xfrm>
            <a:off x="2459750" y="3891000"/>
            <a:ext cx="660504" cy="360944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243" name="Google Shape;243;p25"/>
          <p:cNvSpPr/>
          <p:nvPr/>
        </p:nvSpPr>
        <p:spPr>
          <a:xfrm>
            <a:off x="599348" y="3388656"/>
            <a:ext cx="1860402" cy="731816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highlight>
                <a:srgbClr val="E2EEBE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25"/>
          <p:cNvSpPr txBox="1"/>
          <p:nvPr/>
        </p:nvSpPr>
        <p:spPr>
          <a:xfrm>
            <a:off x="577958" y="3438175"/>
            <a:ext cx="195507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note of the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command verb.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User needs: question analysis summary</a:t>
            </a:r>
            <a:endParaRPr/>
          </a:p>
        </p:txBody>
      </p:sp>
      <p:sp>
        <p:nvSpPr>
          <p:cNvPr id="250" name="Google Shape;250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64504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400050" lvl="0" indent="-28575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Char char="•"/>
            </a:pPr>
            <a:r>
              <a:rPr lang="en-GB" sz="2100" b="1" dirty="0"/>
              <a:t>Explain</a:t>
            </a:r>
            <a:r>
              <a:rPr lang="en-GB" sz="2100" dirty="0"/>
              <a:t> – present one point that identifies a reason, way or importance and a second point that justifies/explains the first point. Where used, a third point is a further justification/explanation.</a:t>
            </a:r>
            <a:endParaRPr sz="2100"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sz="2100" b="1" dirty="0"/>
              <a:t>Question</a:t>
            </a:r>
            <a:r>
              <a:rPr lang="en-GB" sz="2100" dirty="0"/>
              <a:t> – explanative answer needed:</a:t>
            </a:r>
            <a:endParaRPr sz="2100" dirty="0"/>
          </a:p>
          <a:p>
            <a:pPr marL="857250" lvl="1" indent="-28575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ct val="100000"/>
              <a:buChar char="•"/>
            </a:pPr>
            <a:r>
              <a:rPr lang="en-GB" sz="2100" dirty="0"/>
              <a:t>Explain two examples of how user needs should be considered when improving any digital product.</a:t>
            </a:r>
            <a:endParaRPr sz="2100"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sz="2100" b="1" dirty="0"/>
              <a:t>Business analysis </a:t>
            </a:r>
            <a:r>
              <a:rPr lang="en-GB" sz="2100" dirty="0"/>
              <a:t>–</a:t>
            </a:r>
            <a:r>
              <a:rPr lang="en-GB" sz="2100" b="1" dirty="0"/>
              <a:t> </a:t>
            </a:r>
            <a:r>
              <a:rPr lang="en-GB" sz="2100" dirty="0"/>
              <a:t>type, size and age.</a:t>
            </a:r>
            <a:endParaRPr sz="2100"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sz="2100" b="1" dirty="0"/>
              <a:t>Revision</a:t>
            </a:r>
            <a:r>
              <a:rPr lang="en-GB" sz="2100" dirty="0"/>
              <a:t> – look back at your learning about the importance of considering user needs in Resource 4.</a:t>
            </a:r>
            <a:endParaRPr sz="2100"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Char char="•"/>
            </a:pPr>
            <a:r>
              <a:rPr lang="en-GB" sz="2100" b="1" dirty="0"/>
              <a:t>Notes</a:t>
            </a:r>
            <a:r>
              <a:rPr lang="en-GB" sz="2100" dirty="0"/>
              <a:t> – write short bullet points to plan your answer.</a:t>
            </a:r>
            <a:endParaRPr sz="2100" dirty="0"/>
          </a:p>
        </p:txBody>
      </p:sp>
      <p:sp>
        <p:nvSpPr>
          <p:cNvPr id="251" name="Google Shape;251;p26"/>
          <p:cNvSpPr txBox="1">
            <a:spLocks noGrp="1"/>
          </p:cNvSpPr>
          <p:nvPr>
            <p:ph type="body" idx="3"/>
          </p:nvPr>
        </p:nvSpPr>
        <p:spPr>
          <a:xfrm>
            <a:off x="838200" y="6458991"/>
            <a:ext cx="7699310" cy="13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252" name="Google Shape;252;p26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3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p2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Mark scheme guidelines</a:t>
            </a:r>
            <a:endParaRPr/>
          </a:p>
        </p:txBody>
      </p:sp>
      <p:sp>
        <p:nvSpPr>
          <p:cNvPr id="258" name="Google Shape;258;p27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GB" sz="2400"/>
              <a:t>Notice that two different examples need to be explained for 4 marks.</a:t>
            </a:r>
            <a:endParaRPr/>
          </a:p>
          <a:p>
            <a:pPr marL="3429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GB" sz="2400"/>
              <a:t>Allow five minutes to read, decode and respond to a 4-mark question.</a:t>
            </a:r>
            <a:endParaRPr/>
          </a:p>
        </p:txBody>
      </p:sp>
      <p:sp>
        <p:nvSpPr>
          <p:cNvPr id="259" name="Google Shape;259;p27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Key points:</a:t>
            </a:r>
            <a:endParaRPr/>
          </a:p>
        </p:txBody>
      </p:sp>
      <p:sp>
        <p:nvSpPr>
          <p:cNvPr id="260" name="Google Shape;260;p27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3</a:t>
            </a:r>
            <a:endParaRPr/>
          </a:p>
        </p:txBody>
      </p:sp>
      <p:sp>
        <p:nvSpPr>
          <p:cNvPr id="261" name="Google Shape;261;p27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262" name="Google Shape;262;p27"/>
          <p:cNvSpPr txBox="1">
            <a:spLocks noGrp="1"/>
          </p:cNvSpPr>
          <p:nvPr>
            <p:ph type="body" idx="1"/>
          </p:nvPr>
        </p:nvSpPr>
        <p:spPr>
          <a:xfrm>
            <a:off x="838201" y="1825625"/>
            <a:ext cx="628396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GB"/>
              <a:t>Award one mark for each example of user needs in relation to a digital product.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/>
              <a:t>Award one mark for an appropriate linked explanation of each example, up to a maximum of four marks.</a:t>
            </a:r>
            <a:endParaRPr/>
          </a:p>
          <a:p>
            <a:pPr marL="228600" lvl="0" indent="-88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Google Shape;267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Writing your answer</a:t>
            </a:r>
            <a:endParaRPr/>
          </a:p>
        </p:txBody>
      </p:sp>
      <p:sp>
        <p:nvSpPr>
          <p:cNvPr id="268" name="Google Shape;268;p2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lnSpcReduction="10000"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Analyse the question.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Apply detailed knowledge and think about </a:t>
            </a:r>
            <a:br>
              <a:rPr lang="en-GB" sz="2000" dirty="0"/>
            </a:br>
            <a:r>
              <a:rPr lang="en-GB" sz="2000" dirty="0"/>
              <a:t>different situations and contexts.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Ensure your answer is clear and </a:t>
            </a:r>
            <a:br>
              <a:rPr lang="en-GB" sz="2000" dirty="0"/>
            </a:br>
            <a:r>
              <a:rPr lang="en-GB" sz="2000" dirty="0"/>
              <a:t>well-structured, with correct use of grammar.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Use technical terms where appropriate.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Allocate about one minute per mark in an exam: maximum five minutes for a 4-mark question.</a:t>
            </a: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br>
              <a:rPr lang="en-GB" sz="2000" dirty="0"/>
            </a:br>
            <a:r>
              <a:rPr lang="en-GB" sz="2000" dirty="0"/>
              <a:t>When you have finished, </a:t>
            </a:r>
            <a:r>
              <a:rPr lang="en-GB" sz="2000" dirty="0">
                <a:solidFill>
                  <a:srgbClr val="0D0D0D"/>
                </a:solidFill>
              </a:rPr>
              <a:t>Resource 5 Activity 3 Worksheet answer can be used. </a:t>
            </a:r>
            <a:endParaRPr sz="2000" dirty="0"/>
          </a:p>
          <a:p>
            <a:pPr marL="228600" lvl="0" indent="-101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sz="2000" dirty="0"/>
          </a:p>
          <a:p>
            <a:pPr marL="228600" lvl="0" indent="-88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endParaRPr sz="2200" dirty="0"/>
          </a:p>
        </p:txBody>
      </p:sp>
      <p:sp>
        <p:nvSpPr>
          <p:cNvPr id="269" name="Google Shape;269;p28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The mark scheme explains the requirements to achieve each mark.</a:t>
            </a:r>
            <a:endParaRPr/>
          </a:p>
        </p:txBody>
      </p:sp>
      <p:sp>
        <p:nvSpPr>
          <p:cNvPr id="270" name="Google Shape;270;p2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271" name="Google Shape;271;p28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3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2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dirty="0"/>
              <a:t>Characteristics of end users: 9-mark question</a:t>
            </a:r>
            <a:endParaRPr dirty="0"/>
          </a:p>
        </p:txBody>
      </p:sp>
      <p:sp>
        <p:nvSpPr>
          <p:cNvPr id="277" name="Google Shape;277;p2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sz="2400" dirty="0"/>
              <a:t>Peak Demand Estate Agents are developing a virtual reality (VR) system for viewing houses in the buyer’s own home if they cannot travel to a property. </a:t>
            </a:r>
            <a:endParaRPr dirty="0"/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GB" sz="2400" dirty="0"/>
              <a:t>Evaluate how the characteristics of end users can impact on the development of a digital product.</a:t>
            </a:r>
            <a:br>
              <a:rPr lang="en-GB" sz="2200" dirty="0"/>
            </a:br>
            <a:r>
              <a:rPr lang="en-GB" sz="2200" dirty="0"/>
              <a:t>					         [9 marks]</a:t>
            </a:r>
            <a:endParaRPr dirty="0"/>
          </a:p>
        </p:txBody>
      </p:sp>
      <p:sp>
        <p:nvSpPr>
          <p:cNvPr id="278" name="Google Shape;278;p29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280756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b="1"/>
              <a:t>Resources needed:</a:t>
            </a:r>
            <a:br>
              <a:rPr lang="en-GB" b="1"/>
            </a:br>
            <a:br>
              <a:rPr lang="en-GB" b="1"/>
            </a:br>
            <a:r>
              <a:rPr lang="en-GB">
                <a:solidFill>
                  <a:srgbClr val="0D0D0D"/>
                </a:solidFill>
              </a:rPr>
              <a:t>Resource 5</a:t>
            </a:r>
            <a:r>
              <a:rPr lang="en-GB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Activity 4 Worksheet</a:t>
            </a:r>
            <a:endParaRPr/>
          </a:p>
        </p:txBody>
      </p:sp>
      <p:sp>
        <p:nvSpPr>
          <p:cNvPr id="279" name="Google Shape;279;p2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280" name="Google Shape;280;p29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4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3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80242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Characteristics of end users: question analysis</a:t>
            </a:r>
            <a:endParaRPr/>
          </a:p>
        </p:txBody>
      </p:sp>
      <p:sp>
        <p:nvSpPr>
          <p:cNvPr id="286" name="Google Shape;286;p30"/>
          <p:cNvSpPr txBox="1">
            <a:spLocks noGrp="1"/>
          </p:cNvSpPr>
          <p:nvPr>
            <p:ph type="body" idx="1"/>
          </p:nvPr>
        </p:nvSpPr>
        <p:spPr>
          <a:xfrm>
            <a:off x="1979723" y="2715098"/>
            <a:ext cx="8043247" cy="264274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 sz="2000"/>
              <a:t>Peak Demand </a:t>
            </a:r>
            <a:r>
              <a:rPr lang="en-GB" sz="2000">
                <a:highlight>
                  <a:srgbClr val="FFF5C4"/>
                </a:highlight>
              </a:rPr>
              <a:t>Estate Agents </a:t>
            </a:r>
            <a:r>
              <a:rPr lang="en-GB" sz="2000"/>
              <a:t>are developing a </a:t>
            </a:r>
            <a:r>
              <a:rPr lang="en-GB" sz="2000">
                <a:highlight>
                  <a:srgbClr val="FFF5C4"/>
                </a:highlight>
              </a:rPr>
              <a:t>virtual reality (VR) </a:t>
            </a:r>
            <a:r>
              <a:rPr lang="en-GB" sz="2000"/>
              <a:t>system for viewing houses in the buyer’s own home </a:t>
            </a:r>
            <a:r>
              <a:rPr lang="en-GB" sz="2000">
                <a:highlight>
                  <a:srgbClr val="FFF5C4"/>
                </a:highlight>
              </a:rPr>
              <a:t>if they cannot travel </a:t>
            </a:r>
            <a:r>
              <a:rPr lang="en-GB" sz="2000"/>
              <a:t>to a property. </a:t>
            </a:r>
            <a:endParaRPr/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GB" sz="2000">
                <a:highlight>
                  <a:srgbClr val="FFF5C4"/>
                </a:highlight>
              </a:rPr>
              <a:t>Evaluate</a:t>
            </a:r>
            <a:r>
              <a:rPr lang="en-GB" sz="2000"/>
              <a:t> how the </a:t>
            </a:r>
            <a:r>
              <a:rPr lang="en-GB" sz="2000">
                <a:highlight>
                  <a:srgbClr val="FFF5C4"/>
                </a:highlight>
              </a:rPr>
              <a:t>characteristics of end users</a:t>
            </a:r>
            <a:r>
              <a:rPr lang="en-GB" sz="2000"/>
              <a:t> can impact on the development of a </a:t>
            </a:r>
            <a:r>
              <a:rPr lang="en-GB" sz="2000">
                <a:highlight>
                  <a:srgbClr val="FFF5C4"/>
                </a:highlight>
              </a:rPr>
              <a:t>digital product</a:t>
            </a:r>
            <a:r>
              <a:rPr lang="en-GB" sz="2000"/>
              <a:t>.		</a:t>
            </a:r>
            <a:endParaRPr/>
          </a:p>
          <a:p>
            <a:pPr marL="114300" lvl="0" indent="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GB" sz="2000"/>
              <a:t>	</a:t>
            </a:r>
            <a:r>
              <a:rPr lang="en-GB" sz="1800"/>
              <a:t>				             		[9 marks]</a:t>
            </a:r>
            <a:endParaRPr/>
          </a:p>
        </p:txBody>
      </p:sp>
      <p:sp>
        <p:nvSpPr>
          <p:cNvPr id="287" name="Google Shape;287;p3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288" name="Google Shape;288;p30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4</a:t>
            </a:r>
            <a:endParaRPr/>
          </a:p>
        </p:txBody>
      </p:sp>
      <p:grpSp>
        <p:nvGrpSpPr>
          <p:cNvPr id="289" name="Google Shape;289;p30"/>
          <p:cNvGrpSpPr/>
          <p:nvPr/>
        </p:nvGrpSpPr>
        <p:grpSpPr>
          <a:xfrm>
            <a:off x="2508647" y="1893127"/>
            <a:ext cx="2299424" cy="647176"/>
            <a:chOff x="838200" y="637280"/>
            <a:chExt cx="2299424" cy="647176"/>
          </a:xfrm>
        </p:grpSpPr>
        <p:sp>
          <p:nvSpPr>
            <p:cNvPr id="290" name="Google Shape;290;p30"/>
            <p:cNvSpPr/>
            <p:nvPr/>
          </p:nvSpPr>
          <p:spPr>
            <a:xfrm>
              <a:off x="838200" y="658779"/>
              <a:ext cx="2194560" cy="625677"/>
            </a:xfrm>
            <a:prstGeom prst="rect">
              <a:avLst/>
            </a:prstGeom>
            <a:solidFill>
              <a:srgbClr val="FFF5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highlight>
                  <a:srgbClr val="E2EEBE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1" name="Google Shape;291;p30"/>
            <p:cNvSpPr txBox="1"/>
            <p:nvPr/>
          </p:nvSpPr>
          <p:spPr>
            <a:xfrm>
              <a:off x="943064" y="637280"/>
              <a:ext cx="2194560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type of business (service) is relevant.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92" name="Google Shape;292;p30"/>
          <p:cNvCxnSpPr/>
          <p:nvPr/>
        </p:nvCxnSpPr>
        <p:spPr>
          <a:xfrm>
            <a:off x="4312252" y="2539458"/>
            <a:ext cx="146853" cy="374283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293" name="Google Shape;293;p30"/>
          <p:cNvCxnSpPr/>
          <p:nvPr/>
        </p:nvCxnSpPr>
        <p:spPr>
          <a:xfrm rot="10800000">
            <a:off x="9108405" y="3595225"/>
            <a:ext cx="972811" cy="260607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grpSp>
        <p:nvGrpSpPr>
          <p:cNvPr id="294" name="Google Shape;294;p30"/>
          <p:cNvGrpSpPr/>
          <p:nvPr/>
        </p:nvGrpSpPr>
        <p:grpSpPr>
          <a:xfrm>
            <a:off x="9031884" y="1930503"/>
            <a:ext cx="2637242" cy="394405"/>
            <a:chOff x="7756017" y="730250"/>
            <a:chExt cx="2618901" cy="424476"/>
          </a:xfrm>
        </p:grpSpPr>
        <p:sp>
          <p:nvSpPr>
            <p:cNvPr id="295" name="Google Shape;295;p30"/>
            <p:cNvSpPr/>
            <p:nvPr/>
          </p:nvSpPr>
          <p:spPr>
            <a:xfrm>
              <a:off x="7756017" y="758477"/>
              <a:ext cx="2084070" cy="396249"/>
            </a:xfrm>
            <a:prstGeom prst="rect">
              <a:avLst/>
            </a:prstGeom>
            <a:solidFill>
              <a:srgbClr val="FFF5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highlight>
                  <a:srgbClr val="E2EEBE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96" name="Google Shape;296;p30"/>
            <p:cNvSpPr txBox="1"/>
            <p:nvPr/>
          </p:nvSpPr>
          <p:spPr>
            <a:xfrm>
              <a:off x="7832006" y="730250"/>
              <a:ext cx="2542912" cy="39749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Latest technology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297" name="Google Shape;297;p30"/>
          <p:cNvCxnSpPr/>
          <p:nvPr/>
        </p:nvCxnSpPr>
        <p:spPr>
          <a:xfrm flipH="1">
            <a:off x="9361361" y="2324908"/>
            <a:ext cx="257383" cy="574279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grpSp>
        <p:nvGrpSpPr>
          <p:cNvPr id="298" name="Google Shape;298;p30"/>
          <p:cNvGrpSpPr/>
          <p:nvPr/>
        </p:nvGrpSpPr>
        <p:grpSpPr>
          <a:xfrm>
            <a:off x="9849481" y="3861291"/>
            <a:ext cx="2063148" cy="460917"/>
            <a:chOff x="9757116" y="3399938"/>
            <a:chExt cx="1413823" cy="403149"/>
          </a:xfrm>
        </p:grpSpPr>
        <p:sp>
          <p:nvSpPr>
            <p:cNvPr id="299" name="Google Shape;299;p30"/>
            <p:cNvSpPr/>
            <p:nvPr/>
          </p:nvSpPr>
          <p:spPr>
            <a:xfrm>
              <a:off x="9757116" y="3399938"/>
              <a:ext cx="1387157" cy="369333"/>
            </a:xfrm>
            <a:prstGeom prst="rect">
              <a:avLst/>
            </a:prstGeom>
            <a:solidFill>
              <a:srgbClr val="FFF5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highlight>
                  <a:srgbClr val="E2EEBE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00" name="Google Shape;300;p30"/>
            <p:cNvSpPr txBox="1"/>
            <p:nvPr/>
          </p:nvSpPr>
          <p:spPr>
            <a:xfrm>
              <a:off x="9781455" y="3433755"/>
              <a:ext cx="1389484" cy="36933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Why might this be?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01" name="Google Shape;301;p30"/>
          <p:cNvSpPr/>
          <p:nvPr/>
        </p:nvSpPr>
        <p:spPr>
          <a:xfrm>
            <a:off x="5823543" y="5321200"/>
            <a:ext cx="1988236" cy="625677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highlight>
                <a:srgbClr val="E2EEBE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2" name="Google Shape;302;p30"/>
          <p:cNvSpPr txBox="1"/>
          <p:nvPr/>
        </p:nvSpPr>
        <p:spPr>
          <a:xfrm>
            <a:off x="5843407" y="5307230"/>
            <a:ext cx="194850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are end user characteristics?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3" name="Google Shape;303;p30"/>
          <p:cNvCxnSpPr/>
          <p:nvPr/>
        </p:nvCxnSpPr>
        <p:spPr>
          <a:xfrm rot="10800000">
            <a:off x="6197735" y="4325838"/>
            <a:ext cx="421884" cy="988678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04" name="Google Shape;304;p30"/>
          <p:cNvSpPr/>
          <p:nvPr/>
        </p:nvSpPr>
        <p:spPr>
          <a:xfrm>
            <a:off x="2770496" y="5458508"/>
            <a:ext cx="1365363" cy="343774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highlight>
                <a:srgbClr val="E2EEBE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5" name="Google Shape;305;p30"/>
          <p:cNvSpPr txBox="1"/>
          <p:nvPr/>
        </p:nvSpPr>
        <p:spPr>
          <a:xfrm>
            <a:off x="2810494" y="5458508"/>
            <a:ext cx="136536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Such as VR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06" name="Google Shape;306;p30"/>
          <p:cNvCxnSpPr>
            <a:stCxn id="304" idx="3"/>
          </p:cNvCxnSpPr>
          <p:nvPr/>
        </p:nvCxnSpPr>
        <p:spPr>
          <a:xfrm rot="10800000" flipH="1">
            <a:off x="4135859" y="4686595"/>
            <a:ext cx="791700" cy="943800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307" name="Google Shape;307;p30"/>
          <p:cNvCxnSpPr/>
          <p:nvPr/>
        </p:nvCxnSpPr>
        <p:spPr>
          <a:xfrm>
            <a:off x="1609185" y="3747561"/>
            <a:ext cx="621314" cy="401014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08" name="Google Shape;308;p30"/>
          <p:cNvSpPr/>
          <p:nvPr/>
        </p:nvSpPr>
        <p:spPr>
          <a:xfrm>
            <a:off x="372000" y="3249207"/>
            <a:ext cx="1749096" cy="666220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highlight>
                <a:srgbClr val="E2EEBE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9" name="Google Shape;309;p30"/>
          <p:cNvSpPr txBox="1"/>
          <p:nvPr/>
        </p:nvSpPr>
        <p:spPr>
          <a:xfrm>
            <a:off x="319728" y="3249207"/>
            <a:ext cx="1801368" cy="646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note of the</a:t>
            </a:r>
            <a:r>
              <a:rPr lang="en-GB" dirty="0">
                <a:ea typeface="Calibri"/>
              </a:rPr>
              <a:t> </a:t>
            </a: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command verb.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979552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Characteristics of end users: analysis summary</a:t>
            </a:r>
            <a:endParaRPr/>
          </a:p>
        </p:txBody>
      </p:sp>
      <p:sp>
        <p:nvSpPr>
          <p:cNvPr id="315" name="Google Shape;315;p31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530386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400050" lvl="0" indent="-28575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2000" b="1" dirty="0"/>
              <a:t>Evaluate</a:t>
            </a:r>
            <a:r>
              <a:rPr lang="en-GB" sz="2000" dirty="0"/>
              <a:t> – Consider various aspects of a subject’s qualities in relation to its context, such as: strengths or weaknesses, advantages or disadvantages, pros and cons. Come to a judgement supported by evidence which will often be in the form of a conclusion.</a:t>
            </a:r>
            <a:endParaRPr sz="2000"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000" b="1" dirty="0"/>
              <a:t>Question</a:t>
            </a:r>
            <a:r>
              <a:rPr lang="en-GB" sz="2000" dirty="0"/>
              <a:t> – evaluative answer needed:</a:t>
            </a:r>
            <a:endParaRPr sz="2000" dirty="0"/>
          </a:p>
          <a:p>
            <a:pPr marL="857250" lvl="1" indent="-28575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GB" dirty="0"/>
              <a:t>Evaluate how the characteristics of end users can impact on the development of a digital product.</a:t>
            </a:r>
            <a:endParaRPr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000" b="1" dirty="0"/>
              <a:t>Business analysis </a:t>
            </a:r>
            <a:r>
              <a:rPr lang="en-GB" sz="2000" dirty="0"/>
              <a:t>–</a:t>
            </a:r>
            <a:r>
              <a:rPr lang="en-GB" sz="2000" b="1" dirty="0"/>
              <a:t> </a:t>
            </a:r>
            <a:r>
              <a:rPr lang="en-GB" sz="2000" dirty="0"/>
              <a:t>type, size and age.</a:t>
            </a:r>
            <a:endParaRPr sz="2000"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000" b="1" dirty="0"/>
              <a:t>Revision</a:t>
            </a:r>
            <a:r>
              <a:rPr lang="en-GB" sz="2000" dirty="0"/>
              <a:t> – look back at your learning about the characteristics of end users in Resource 4.</a:t>
            </a:r>
            <a:endParaRPr sz="2000"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000" b="1" dirty="0"/>
              <a:t>Notes</a:t>
            </a:r>
            <a:r>
              <a:rPr lang="en-GB" sz="2000" dirty="0"/>
              <a:t> – write short bullet points to plan your answer.</a:t>
            </a:r>
            <a:endParaRPr sz="2000" dirty="0"/>
          </a:p>
        </p:txBody>
      </p:sp>
      <p:sp>
        <p:nvSpPr>
          <p:cNvPr id="316" name="Google Shape;316;p31"/>
          <p:cNvSpPr txBox="1">
            <a:spLocks noGrp="1"/>
          </p:cNvSpPr>
          <p:nvPr>
            <p:ph type="body" idx="3"/>
          </p:nvPr>
        </p:nvSpPr>
        <p:spPr>
          <a:xfrm>
            <a:off x="838200" y="6458991"/>
            <a:ext cx="7699310" cy="13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317" name="Google Shape;317;p31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Google Shape;322;p3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Mark scheme guidelines</a:t>
            </a:r>
            <a:endParaRPr/>
          </a:p>
        </p:txBody>
      </p:sp>
      <p:sp>
        <p:nvSpPr>
          <p:cNvPr id="323" name="Google Shape;323;p32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342900" lvl="0" indent="-3429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n-GB" sz="2400"/>
              <a:t>Notice the difference in language use between Levels 1–3.</a:t>
            </a:r>
            <a:endParaRPr/>
          </a:p>
          <a:p>
            <a:pPr marL="3429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n-GB" sz="2400"/>
              <a:t>Allow ten minutes to read, decode and respond to a 9-mark question.</a:t>
            </a:r>
            <a:endParaRPr/>
          </a:p>
          <a:p>
            <a:pPr marL="3429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n-GB" sz="2400"/>
              <a:t>Remember to include a brief conclusion to summarise your answer.</a:t>
            </a:r>
            <a:endParaRPr/>
          </a:p>
        </p:txBody>
      </p:sp>
      <p:sp>
        <p:nvSpPr>
          <p:cNvPr id="324" name="Google Shape;324;p32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Key points:</a:t>
            </a:r>
            <a:endParaRPr/>
          </a:p>
        </p:txBody>
      </p:sp>
      <p:sp>
        <p:nvSpPr>
          <p:cNvPr id="325" name="Google Shape;325;p32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4</a:t>
            </a:r>
            <a:endParaRPr/>
          </a:p>
        </p:txBody>
      </p:sp>
      <p:sp>
        <p:nvSpPr>
          <p:cNvPr id="326" name="Google Shape;326;p32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graphicFrame>
        <p:nvGraphicFramePr>
          <p:cNvPr id="327" name="Google Shape;327;p32"/>
          <p:cNvGraphicFramePr/>
          <p:nvPr>
            <p:extLst>
              <p:ext uri="{D42A27DB-BD31-4B8C-83A1-F6EECF244321}">
                <p14:modId xmlns:p14="http://schemas.microsoft.com/office/powerpoint/2010/main" val="4161449588"/>
              </p:ext>
            </p:extLst>
          </p:nvPr>
        </p:nvGraphicFramePr>
        <p:xfrm>
          <a:off x="905304" y="1652921"/>
          <a:ext cx="6450839" cy="4539860"/>
        </p:xfrm>
        <a:graphic>
          <a:graphicData uri="http://schemas.openxmlformats.org/drawingml/2006/table">
            <a:tbl>
              <a:tblPr firstRow="1" bandRow="1">
                <a:noFill/>
                <a:tableStyleId>{5936EC8B-F934-4233-AAF1-10E337BAFD40}</a:tableStyleId>
              </a:tblPr>
              <a:tblGrid>
                <a:gridCol w="5789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187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918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Level</a:t>
                      </a:r>
                      <a:endParaRPr sz="1400" u="none" strike="noStrike" cap="none"/>
                    </a:p>
                  </a:txBody>
                  <a:tcPr marL="86730" marR="86730" marT="43366" marB="43366"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Mark</a:t>
                      </a:r>
                      <a:endParaRPr sz="1400" u="none" strike="noStrike" cap="none"/>
                    </a:p>
                  </a:txBody>
                  <a:tcPr marL="86730" marR="86730" marT="43366" marB="43366"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Descriptor</a:t>
                      </a:r>
                      <a:endParaRPr sz="1400" u="none" strike="noStrike" cap="none"/>
                    </a:p>
                  </a:txBody>
                  <a:tcPr marL="86730" marR="86730" marT="43366" marB="43366"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584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6730" marR="86730" marT="43366" marB="43366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strike="noStrike" cap="none"/>
                    </a:p>
                  </a:txBody>
                  <a:tcPr marL="86730" marR="86730" marT="43366" marB="43366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 rewardable material</a:t>
                      </a:r>
                      <a:endParaRPr sz="1400" u="none" strike="noStrike" cap="none"/>
                    </a:p>
                  </a:txBody>
                  <a:tcPr marL="86730" marR="86730" marT="43366" marB="4336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1827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Level 1</a:t>
                      </a:r>
                      <a:endParaRPr sz="1400" u="none" strike="noStrike" cap="none"/>
                    </a:p>
                  </a:txBody>
                  <a:tcPr marL="86730" marR="86730" marT="43366" marB="43366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r>
                        <a:rPr lang="en-GB" sz="1200" u="none" strike="noStrike" cap="none" dirty="0"/>
                        <a:t>–</a:t>
                      </a:r>
                      <a:r>
                        <a:rPr lang="en-GB" sz="120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3</a:t>
                      </a:r>
                      <a:endParaRPr sz="1200" b="0" u="none" strike="noStrike" cap="none" dirty="0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86730" marR="86730" marT="43366" marB="43366"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basic analysis of the situation by superficially breaking down the different aspects into component parts (AO3a)</a:t>
                      </a:r>
                      <a:endParaRPr sz="1150" u="none" strike="noStrike" cap="none" dirty="0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basic application of knowledge and understanding that is partially relevant to the context of the question (AO2)</a:t>
                      </a:r>
                      <a:endParaRPr sz="1150" u="none" strike="noStrike" cap="none" dirty="0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basic evaluation which partially considers different factors/events and their relative importance, leading to a conclusion which is superficial or unsupported (AO3b)</a:t>
                      </a:r>
                      <a:endParaRPr sz="1150" u="none" strike="noStrike" cap="none" dirty="0"/>
                    </a:p>
                  </a:txBody>
                  <a:tcPr marL="86730" marR="86730" marT="43366" marB="4336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1827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Level 2</a:t>
                      </a:r>
                      <a:endParaRPr sz="1400" u="none" strike="noStrike" cap="none"/>
                    </a:p>
                  </a:txBody>
                  <a:tcPr marL="86730" marR="86730" marT="43366" marB="43366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r>
                        <a:rPr lang="en-GB" sz="1200" u="none" strike="noStrike" cap="none"/>
                        <a:t>–</a:t>
                      </a: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6</a:t>
                      </a:r>
                      <a:endParaRPr sz="1400" u="none" strike="noStrike" cap="none"/>
                    </a:p>
                  </a:txBody>
                  <a:tcPr marL="86730" marR="86730" marT="43366" marB="43366"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good analysis of the situation by breaking down the different aspects into component parts (AO3)</a:t>
                      </a:r>
                      <a:endParaRPr sz="115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good application of knowledge and understanding that is relevant to the context of the question (AO2)</a:t>
                      </a:r>
                      <a:endParaRPr sz="115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good evaluation which considers different factors/events and their relevant importance, leading to a conclusion which is partially supported (AO3b)</a:t>
                      </a:r>
                      <a:endParaRPr sz="1150" u="none" strike="noStrike" cap="none"/>
                    </a:p>
                  </a:txBody>
                  <a:tcPr marL="86730" marR="86730" marT="43366" marB="4336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2835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Level 3</a:t>
                      </a:r>
                      <a:endParaRPr sz="1400" u="none" strike="noStrike" cap="none"/>
                    </a:p>
                  </a:txBody>
                  <a:tcPr marL="86730" marR="86730" marT="43366" marB="43366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7</a:t>
                      </a:r>
                      <a:r>
                        <a:rPr lang="en-GB" sz="1200" u="none" strike="noStrike" cap="none"/>
                        <a:t>–</a:t>
                      </a: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endParaRPr sz="1400" u="none" strike="noStrike" cap="none"/>
                    </a:p>
                  </a:txBody>
                  <a:tcPr marL="86730" marR="86730" marT="43366" marB="43366"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thorough analysis of the situation by comprehensively breaking down the different aspects into their component parts (AO3a)</a:t>
                      </a:r>
                      <a:endParaRPr sz="1150" u="none" strike="noStrike" cap="none" dirty="0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comprehensive application of knowledge and understanding that is consistently relevant to the context of the question (AO2)</a:t>
                      </a:r>
                      <a:endParaRPr sz="1150" u="none" strike="noStrike" cap="none" dirty="0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thorough evaluation which comprehensively considers different factors/events and their relative importance leading to a conclusion which is well supported (AO3b)</a:t>
                      </a:r>
                      <a:endParaRPr sz="1150" u="none" strike="noStrike" cap="none" dirty="0"/>
                    </a:p>
                  </a:txBody>
                  <a:tcPr marL="86730" marR="86730" marT="43366" marB="43366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3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Writing your answer</a:t>
            </a:r>
            <a:endParaRPr/>
          </a:p>
        </p:txBody>
      </p:sp>
      <p:sp>
        <p:nvSpPr>
          <p:cNvPr id="333" name="Google Shape;333;p33"/>
          <p:cNvSpPr txBox="1">
            <a:spLocks noGrp="1"/>
          </p:cNvSpPr>
          <p:nvPr>
            <p:ph type="body" idx="1"/>
          </p:nvPr>
        </p:nvSpPr>
        <p:spPr>
          <a:xfrm>
            <a:off x="838200" y="1698303"/>
            <a:ext cx="7083829" cy="447866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 lnSpcReduction="20000"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Analyse the question.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Apply detailed knowledge and think about </a:t>
            </a:r>
            <a:br>
              <a:rPr lang="en-GB" sz="2000" dirty="0"/>
            </a:br>
            <a:r>
              <a:rPr lang="en-GB" sz="2000" dirty="0"/>
              <a:t>different situations and contexts.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Ensure your answer is clear and </a:t>
            </a:r>
            <a:br>
              <a:rPr lang="en-GB" sz="2000" dirty="0"/>
            </a:br>
            <a:r>
              <a:rPr lang="en-GB" sz="2000" dirty="0"/>
              <a:t>well-structured with correct use of grammar.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Use technical terms where appropriate.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Include a brief conclusion summary at the end.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Allocate about one minute per mark in an exam: about ten minutes for a 9-mark question.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lang="en-GB" sz="2000" dirty="0"/>
          </a:p>
          <a:p>
            <a:pPr marL="0" lvl="0" indent="0">
              <a:buSzPts val="2000"/>
              <a:buNone/>
            </a:pPr>
            <a:r>
              <a:rPr lang="en-GB" sz="2000" dirty="0"/>
              <a:t>When you have finished, </a:t>
            </a:r>
            <a:r>
              <a:rPr lang="en-GB" sz="2000" dirty="0">
                <a:solidFill>
                  <a:srgbClr val="0D0D0D"/>
                </a:solidFill>
              </a:rPr>
              <a:t>Resource 5 Activity 4 Worksheet answer can be used</a:t>
            </a:r>
            <a:endParaRPr dirty="0"/>
          </a:p>
        </p:txBody>
      </p:sp>
      <p:sp>
        <p:nvSpPr>
          <p:cNvPr id="334" name="Google Shape;334;p33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The mark schemes explain the requirements to achieve each level of marks.</a:t>
            </a:r>
            <a:endParaRPr/>
          </a:p>
        </p:txBody>
      </p:sp>
      <p:sp>
        <p:nvSpPr>
          <p:cNvPr id="335" name="Google Shape;335;p3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336" name="Google Shape;336;p33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4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dirty="0"/>
              <a:t>Impact of technical change: 12-mark question</a:t>
            </a:r>
            <a:endParaRPr dirty="0"/>
          </a:p>
        </p:txBody>
      </p:sp>
      <p:sp>
        <p:nvSpPr>
          <p:cNvPr id="343" name="Google Shape;343;p34"/>
          <p:cNvSpPr txBox="1">
            <a:spLocks noGrp="1"/>
          </p:cNvSpPr>
          <p:nvPr>
            <p:ph type="body" idx="1"/>
          </p:nvPr>
        </p:nvSpPr>
        <p:spPr>
          <a:xfrm>
            <a:off x="838200" y="1520489"/>
            <a:ext cx="7341524" cy="483585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143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900"/>
              <a:buNone/>
            </a:pPr>
            <a:r>
              <a:rPr lang="en-GB" sz="1900" dirty="0"/>
              <a:t>Peak Demand Estate Agents are moving away from a landline telephone system in their office to a digital system. They need to choose between one of these systems:</a:t>
            </a:r>
            <a:endParaRPr sz="1900" dirty="0"/>
          </a:p>
          <a:p>
            <a:pPr marL="457200" lvl="0" indent="-3429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900"/>
              <a:buChar char="•"/>
            </a:pPr>
            <a:r>
              <a:rPr lang="en-GB" sz="1900" dirty="0"/>
              <a:t>'Voice Over IP’;</a:t>
            </a:r>
            <a:endParaRPr sz="1900" dirty="0"/>
          </a:p>
          <a:p>
            <a:pPr marL="457200" lvl="0" indent="-3429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900"/>
              <a:buChar char="•"/>
            </a:pPr>
            <a:r>
              <a:rPr lang="en-GB" sz="1900" dirty="0"/>
              <a:t>use of smartphones.</a:t>
            </a:r>
            <a:endParaRPr sz="1900" dirty="0"/>
          </a:p>
          <a:p>
            <a:pPr marL="11430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900"/>
              <a:buNone/>
            </a:pPr>
            <a:r>
              <a:rPr lang="en-GB" sz="1900" dirty="0"/>
              <a:t>Evaluate the suitability of each of these systems of implementing technical change.</a:t>
            </a:r>
            <a:endParaRPr sz="1900" dirty="0"/>
          </a:p>
          <a:p>
            <a:pPr marL="114300" lvl="0" indent="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900"/>
              <a:buNone/>
            </a:pPr>
            <a:r>
              <a:rPr lang="en-GB" sz="1900" dirty="0"/>
              <a:t>Your evaluation should include:</a:t>
            </a:r>
            <a:endParaRPr sz="1900" dirty="0"/>
          </a:p>
          <a:p>
            <a:pPr marL="457200" lvl="0" indent="-3429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900"/>
              <a:buChar char="•"/>
            </a:pPr>
            <a:r>
              <a:rPr lang="en-GB" sz="1900" dirty="0"/>
              <a:t>the benefits and drawbacks of each system for </a:t>
            </a:r>
            <a:br>
              <a:rPr lang="en-GB" sz="1900" dirty="0"/>
            </a:br>
            <a:r>
              <a:rPr lang="en-GB" sz="1900" dirty="0"/>
              <a:t>office use;</a:t>
            </a:r>
            <a:endParaRPr sz="1900" dirty="0"/>
          </a:p>
          <a:p>
            <a:pPr marL="457200" lvl="0" indent="-342900" algn="l" rtl="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SzPts val="1900"/>
              <a:buChar char="•"/>
            </a:pPr>
            <a:r>
              <a:rPr lang="en-GB" sz="1900" dirty="0"/>
              <a:t>a supported conclusion on which to choose.             </a:t>
            </a:r>
            <a:br>
              <a:rPr lang="en-GB" sz="1900" dirty="0"/>
            </a:br>
            <a:r>
              <a:rPr lang="en-GB" sz="1900" dirty="0"/>
              <a:t>						[12 marks]</a:t>
            </a:r>
            <a:endParaRPr sz="1900" dirty="0"/>
          </a:p>
        </p:txBody>
      </p:sp>
      <p:sp>
        <p:nvSpPr>
          <p:cNvPr id="344" name="Google Shape;344;p34"/>
          <p:cNvSpPr txBox="1">
            <a:spLocks noGrp="1"/>
          </p:cNvSpPr>
          <p:nvPr>
            <p:ph type="body" idx="2"/>
          </p:nvPr>
        </p:nvSpPr>
        <p:spPr>
          <a:xfrm>
            <a:off x="8553690" y="1825625"/>
            <a:ext cx="2906789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sz="2000" b="1"/>
              <a:t>Resources needed:</a:t>
            </a:r>
            <a:br>
              <a:rPr lang="en-GB" sz="2000" b="1"/>
            </a:br>
            <a:br>
              <a:rPr lang="en-GB" sz="2000" b="1"/>
            </a:br>
            <a:r>
              <a:rPr lang="en-GB" sz="2000">
                <a:solidFill>
                  <a:srgbClr val="0D0D0D"/>
                </a:solidFill>
              </a:rPr>
              <a:t>Resource 5</a:t>
            </a:r>
            <a:r>
              <a:rPr lang="en-GB" sz="2000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Activity 5 Worksheet</a:t>
            </a:r>
            <a:endParaRPr sz="2000"/>
          </a:p>
        </p:txBody>
      </p:sp>
      <p:sp>
        <p:nvSpPr>
          <p:cNvPr id="345" name="Google Shape;345;p3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346" name="Google Shape;346;p3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5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dirty="0"/>
              <a:t>In this lesson, we will:</a:t>
            </a:r>
            <a:endParaRPr dirty="0"/>
          </a:p>
        </p:txBody>
      </p:sp>
      <p:sp>
        <p:nvSpPr>
          <p:cNvPr id="136" name="Google Shape;136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determine the key characteristics of questions;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analyse 3-, 4-, 9- and 12-mark questions;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 dirty="0"/>
              <a:t>learn how to achieve the highest marks in a range of question types.</a:t>
            </a:r>
            <a:endParaRPr dirty="0"/>
          </a:p>
        </p:txBody>
      </p:sp>
      <p:sp>
        <p:nvSpPr>
          <p:cNvPr id="138" name="Google Shape;138;p17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Introduction</a:t>
            </a:r>
            <a:endParaRPr/>
          </a:p>
        </p:txBody>
      </p:sp>
      <p:sp>
        <p:nvSpPr>
          <p:cNvPr id="139" name="Google Shape;139;p17"/>
          <p:cNvSpPr txBox="1">
            <a:spLocks noGrp="1"/>
          </p:cNvSpPr>
          <p:nvPr>
            <p:ph type="body" idx="4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3E725C-A2FF-003B-9095-C0ADF9B06FBA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u="sng" dirty="0"/>
              <a:t>Skills</a:t>
            </a:r>
            <a:endParaRPr lang="en-GB" b="1" dirty="0"/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1 </a:t>
            </a:r>
            <a:r>
              <a:rPr lang="en-GB" dirty="0"/>
              <a:t>Be able to reflectively evaluate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2 </a:t>
            </a:r>
            <a:r>
              <a:rPr lang="en-GB" dirty="0"/>
              <a:t>Communicate information clearly to a technical and non-technical audience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3 </a:t>
            </a:r>
            <a:r>
              <a:rPr lang="en-GB" dirty="0"/>
              <a:t>Work with others in a collaborative manner to allow for/encourage faster, better and more efficient achievement of goals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u="sng" dirty="0"/>
              <a:t>General competencies</a:t>
            </a:r>
            <a:endParaRPr lang="en-GB" b="1" dirty="0"/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dirty="0"/>
              <a:t>English: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E2</a:t>
            </a:r>
            <a:r>
              <a:rPr lang="en-GB" dirty="0"/>
              <a:t> Present information and ideas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E4</a:t>
            </a:r>
            <a:r>
              <a:rPr lang="en-GB" dirty="0"/>
              <a:t> Summarise information/ideas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E5</a:t>
            </a:r>
            <a:r>
              <a:rPr lang="en-GB" dirty="0"/>
              <a:t> Synthesise information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E6</a:t>
            </a:r>
            <a:r>
              <a:rPr lang="en-GB" dirty="0"/>
              <a:t> Take part in/leading discussions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1" name="Google Shape;351;p3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80242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Impact of technical change: question analysis</a:t>
            </a:r>
            <a:endParaRPr/>
          </a:p>
        </p:txBody>
      </p:sp>
      <p:sp>
        <p:nvSpPr>
          <p:cNvPr id="352" name="Google Shape;352;p35"/>
          <p:cNvSpPr txBox="1">
            <a:spLocks noGrp="1"/>
          </p:cNvSpPr>
          <p:nvPr>
            <p:ph type="body" idx="1"/>
          </p:nvPr>
        </p:nvSpPr>
        <p:spPr>
          <a:xfrm>
            <a:off x="2222216" y="2108223"/>
            <a:ext cx="8514702" cy="3866932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1143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-GB" sz="1800">
                <a:highlight>
                  <a:srgbClr val="FFF5C4"/>
                </a:highlight>
              </a:rPr>
              <a:t>Peak Demand E</a:t>
            </a:r>
            <a:r>
              <a:rPr lang="en-GB" sz="1800"/>
              <a:t>state Agents are moving away from a landline telephone system in their office to a digital system. They need to choose between one of these systems: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</a:pPr>
            <a:r>
              <a:rPr lang="en-GB" sz="1800">
                <a:highlight>
                  <a:srgbClr val="FFF5C4"/>
                </a:highlight>
              </a:rPr>
              <a:t>'Voice Over IP'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</a:pPr>
            <a:r>
              <a:rPr lang="en-GB" sz="1800">
                <a:highlight>
                  <a:srgbClr val="FFF5C4"/>
                </a:highlight>
              </a:rPr>
              <a:t>use of smartphones</a:t>
            </a:r>
            <a:endParaRPr/>
          </a:p>
          <a:p>
            <a:pPr marL="11430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800">
                <a:highlight>
                  <a:srgbClr val="FFF5C4"/>
                </a:highlight>
              </a:rPr>
              <a:t>Evaluate</a:t>
            </a:r>
            <a:r>
              <a:rPr lang="en-GB" sz="1800"/>
              <a:t> the suitability of each of these systems of implementing technical change.</a:t>
            </a:r>
            <a:endParaRPr/>
          </a:p>
          <a:p>
            <a:pPr marL="114300" lvl="0" indent="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800"/>
              <a:t>Your evaluation should include: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the benefits and drawbacks of each system for </a:t>
            </a:r>
            <a:r>
              <a:rPr lang="en-GB" sz="1800">
                <a:highlight>
                  <a:srgbClr val="FFF5C4"/>
                </a:highlight>
              </a:rPr>
              <a:t>office use</a:t>
            </a:r>
            <a:endParaRPr/>
          </a:p>
          <a:p>
            <a:pPr marL="45720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Char char="•"/>
            </a:pPr>
            <a:r>
              <a:rPr lang="en-GB" sz="1800"/>
              <a:t>a supported </a:t>
            </a:r>
            <a:r>
              <a:rPr lang="en-GB" sz="1800">
                <a:highlight>
                  <a:srgbClr val="FFF5C4"/>
                </a:highlight>
              </a:rPr>
              <a:t>conclusion</a:t>
            </a:r>
            <a:r>
              <a:rPr lang="en-GB" sz="1800"/>
              <a:t> on which to choose.</a:t>
            </a:r>
            <a:endParaRPr/>
          </a:p>
          <a:p>
            <a:pPr marL="114300" lvl="0" indent="0" algn="r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</a:pPr>
            <a:r>
              <a:rPr lang="en-GB" sz="1800"/>
              <a:t>[12 marks]</a:t>
            </a:r>
            <a:endParaRPr/>
          </a:p>
        </p:txBody>
      </p:sp>
      <p:sp>
        <p:nvSpPr>
          <p:cNvPr id="353" name="Google Shape;353;p35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354" name="Google Shape;354;p35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5</a:t>
            </a:r>
            <a:endParaRPr/>
          </a:p>
        </p:txBody>
      </p:sp>
      <p:sp>
        <p:nvSpPr>
          <p:cNvPr id="355" name="Google Shape;355;p35"/>
          <p:cNvSpPr txBox="1"/>
          <p:nvPr/>
        </p:nvSpPr>
        <p:spPr>
          <a:xfrm>
            <a:off x="3454306" y="1497985"/>
            <a:ext cx="2194560" cy="64633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type of business (service) is relevant.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6" name="Google Shape;356;p35"/>
          <p:cNvCxnSpPr/>
          <p:nvPr/>
        </p:nvCxnSpPr>
        <p:spPr>
          <a:xfrm flipH="1">
            <a:off x="3644140" y="2129502"/>
            <a:ext cx="191930" cy="160748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57" name="Google Shape;357;p35"/>
          <p:cNvSpPr txBox="1"/>
          <p:nvPr/>
        </p:nvSpPr>
        <p:spPr>
          <a:xfrm>
            <a:off x="9212137" y="3040165"/>
            <a:ext cx="2682965" cy="64633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Moving from traditional to modern methods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58" name="Google Shape;358;p35"/>
          <p:cNvCxnSpPr>
            <a:stCxn id="359" idx="3"/>
          </p:cNvCxnSpPr>
          <p:nvPr/>
        </p:nvCxnSpPr>
        <p:spPr>
          <a:xfrm>
            <a:off x="1647447" y="2713780"/>
            <a:ext cx="1091400" cy="526200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360" name="Google Shape;360;p35"/>
          <p:cNvCxnSpPr/>
          <p:nvPr/>
        </p:nvCxnSpPr>
        <p:spPr>
          <a:xfrm flipH="1">
            <a:off x="10158177" y="3686496"/>
            <a:ext cx="395442" cy="242789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361" name="Google Shape;361;p35"/>
          <p:cNvCxnSpPr/>
          <p:nvPr/>
        </p:nvCxnSpPr>
        <p:spPr>
          <a:xfrm flipH="1">
            <a:off x="4490682" y="3329120"/>
            <a:ext cx="1158184" cy="143641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362" name="Google Shape;362;p35"/>
          <p:cNvCxnSpPr/>
          <p:nvPr/>
        </p:nvCxnSpPr>
        <p:spPr>
          <a:xfrm rot="10800000" flipH="1">
            <a:off x="1668800" y="4114590"/>
            <a:ext cx="781891" cy="1053796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63" name="Google Shape;363;p35"/>
          <p:cNvSpPr txBox="1"/>
          <p:nvPr/>
        </p:nvSpPr>
        <p:spPr>
          <a:xfrm>
            <a:off x="431742" y="4834778"/>
            <a:ext cx="1237058" cy="1200329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note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 the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command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verb.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p35"/>
          <p:cNvSpPr txBox="1"/>
          <p:nvPr/>
        </p:nvSpPr>
        <p:spPr>
          <a:xfrm>
            <a:off x="5648866" y="3005955"/>
            <a:ext cx="2682965" cy="64633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What training and support might they need?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35"/>
          <p:cNvSpPr txBox="1"/>
          <p:nvPr/>
        </p:nvSpPr>
        <p:spPr>
          <a:xfrm>
            <a:off x="251792" y="2387394"/>
            <a:ext cx="1395655" cy="65277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Internet only system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5" name="Google Shape;365;p35"/>
          <p:cNvSpPr txBox="1"/>
          <p:nvPr/>
        </p:nvSpPr>
        <p:spPr>
          <a:xfrm>
            <a:off x="9395436" y="4507660"/>
            <a:ext cx="1916252" cy="64633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How has work changed recently?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366" name="Google Shape;366;p35"/>
          <p:cNvCxnSpPr>
            <a:stCxn id="365" idx="1"/>
          </p:cNvCxnSpPr>
          <p:nvPr/>
        </p:nvCxnSpPr>
        <p:spPr>
          <a:xfrm flipH="1">
            <a:off x="8723136" y="4830826"/>
            <a:ext cx="672300" cy="121500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368" name="Google Shape;368;p35"/>
          <p:cNvCxnSpPr>
            <a:cxnSpLocks/>
          </p:cNvCxnSpPr>
          <p:nvPr/>
        </p:nvCxnSpPr>
        <p:spPr>
          <a:xfrm flipH="1" flipV="1">
            <a:off x="5188690" y="5436007"/>
            <a:ext cx="526310" cy="510953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367" name="Google Shape;367;p35"/>
          <p:cNvSpPr txBox="1"/>
          <p:nvPr/>
        </p:nvSpPr>
        <p:spPr>
          <a:xfrm>
            <a:off x="5648866" y="5711941"/>
            <a:ext cx="2389334" cy="923289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Remember to make a choice and explain your reason why.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85223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dirty="0"/>
              <a:t>Impact of technical change: question </a:t>
            </a:r>
            <a:br>
              <a:rPr lang="en-GB" dirty="0"/>
            </a:br>
            <a:r>
              <a:rPr lang="en-GB" dirty="0"/>
              <a:t>analysis summary</a:t>
            </a:r>
            <a:endParaRPr dirty="0"/>
          </a:p>
        </p:txBody>
      </p:sp>
      <p:sp>
        <p:nvSpPr>
          <p:cNvPr id="374" name="Google Shape;374;p36"/>
          <p:cNvSpPr txBox="1">
            <a:spLocks noGrp="1"/>
          </p:cNvSpPr>
          <p:nvPr>
            <p:ph type="body" idx="1"/>
          </p:nvPr>
        </p:nvSpPr>
        <p:spPr>
          <a:xfrm>
            <a:off x="838200" y="1690688"/>
            <a:ext cx="10515600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Autofit/>
          </a:bodyPr>
          <a:lstStyle/>
          <a:p>
            <a:pPr marL="400050" lvl="0" indent="-28575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800"/>
              <a:buChar char="•"/>
            </a:pPr>
            <a:r>
              <a:rPr lang="en-GB" sz="2000" b="1" dirty="0"/>
              <a:t>Evaluate</a:t>
            </a:r>
            <a:r>
              <a:rPr lang="en-GB" sz="2000" dirty="0"/>
              <a:t> – Consider various aspects of a subject’s qualities in relation to its context such as: strengths or weaknesses, advantages or disadvantages, pros and cons. Come to a judgement supported by evidence, which will often be in the form of a conclusion.</a:t>
            </a:r>
            <a:endParaRPr sz="2000"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000" b="1" dirty="0"/>
              <a:t>Question</a:t>
            </a:r>
            <a:r>
              <a:rPr lang="en-GB" sz="2000" dirty="0"/>
              <a:t> – evaluative answer needed:</a:t>
            </a:r>
            <a:endParaRPr sz="2000" dirty="0"/>
          </a:p>
          <a:p>
            <a:pPr marL="857250" lvl="1" indent="-285750" algn="l" rtl="0">
              <a:lnSpc>
                <a:spcPct val="108000"/>
              </a:lnSpc>
              <a:spcBef>
                <a:spcPts val="500"/>
              </a:spcBef>
              <a:spcAft>
                <a:spcPts val="0"/>
              </a:spcAft>
              <a:buSzPts val="1800"/>
              <a:buChar char="•"/>
            </a:pPr>
            <a:r>
              <a:rPr lang="en-GB" dirty="0"/>
              <a:t>Evaluate the impact of technical change in an organisation on its employees.</a:t>
            </a:r>
            <a:endParaRPr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000" b="1" dirty="0"/>
              <a:t>Business analysis </a:t>
            </a:r>
            <a:r>
              <a:rPr lang="en-GB" sz="2000" dirty="0"/>
              <a:t>–</a:t>
            </a:r>
            <a:r>
              <a:rPr lang="en-GB" sz="2000" b="1" dirty="0"/>
              <a:t> </a:t>
            </a:r>
            <a:r>
              <a:rPr lang="en-GB" sz="2000" dirty="0"/>
              <a:t>type, size and age.</a:t>
            </a:r>
            <a:endParaRPr sz="2000"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000" b="1" dirty="0"/>
              <a:t>Revision</a:t>
            </a:r>
            <a:r>
              <a:rPr lang="en-GB" sz="2000" dirty="0"/>
              <a:t> – look back at your learning about the impact of technical change </a:t>
            </a:r>
            <a:br>
              <a:rPr lang="en-GB" sz="2000" dirty="0"/>
            </a:br>
            <a:r>
              <a:rPr lang="en-GB" sz="2000" dirty="0"/>
              <a:t>in Resource 3.</a:t>
            </a:r>
            <a:endParaRPr sz="2000" dirty="0"/>
          </a:p>
          <a:p>
            <a:pPr marL="400050" lvl="0" indent="-28575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Char char="•"/>
            </a:pPr>
            <a:r>
              <a:rPr lang="en-GB" sz="2000" b="1" dirty="0"/>
              <a:t>Notes</a:t>
            </a:r>
            <a:r>
              <a:rPr lang="en-GB" sz="2000" dirty="0"/>
              <a:t> – write short bullet points to plan your answer.</a:t>
            </a:r>
            <a:endParaRPr sz="2000" dirty="0"/>
          </a:p>
        </p:txBody>
      </p:sp>
      <p:sp>
        <p:nvSpPr>
          <p:cNvPr id="375" name="Google Shape;375;p36"/>
          <p:cNvSpPr txBox="1">
            <a:spLocks noGrp="1"/>
          </p:cNvSpPr>
          <p:nvPr>
            <p:ph type="body" idx="3"/>
          </p:nvPr>
        </p:nvSpPr>
        <p:spPr>
          <a:xfrm>
            <a:off x="838200" y="6458991"/>
            <a:ext cx="7699310" cy="136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376" name="Google Shape;376;p36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5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3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Mark scheme guidelines</a:t>
            </a:r>
            <a:endParaRPr/>
          </a:p>
        </p:txBody>
      </p:sp>
      <p:sp>
        <p:nvSpPr>
          <p:cNvPr id="382" name="Google Shape;382;p37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342900" lvl="0" indent="-3429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n-GB" sz="2400"/>
              <a:t>Notice the difference in language use between Levels 1–3.</a:t>
            </a:r>
            <a:endParaRPr/>
          </a:p>
          <a:p>
            <a:pPr marL="3429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n-GB" sz="2400"/>
              <a:t>Allow 15 minutes to read, decode and respond to a 12-mark question.</a:t>
            </a:r>
            <a:endParaRPr/>
          </a:p>
          <a:p>
            <a:pPr marL="3429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/>
              <a:buChar char="•"/>
            </a:pPr>
            <a:r>
              <a:rPr lang="en-GB" sz="2400"/>
              <a:t>Remember to include a brief conclusion to summarise your answer.</a:t>
            </a:r>
            <a:endParaRPr/>
          </a:p>
        </p:txBody>
      </p:sp>
      <p:sp>
        <p:nvSpPr>
          <p:cNvPr id="383" name="Google Shape;383;p37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Key points:</a:t>
            </a:r>
            <a:endParaRPr/>
          </a:p>
        </p:txBody>
      </p:sp>
      <p:sp>
        <p:nvSpPr>
          <p:cNvPr id="384" name="Google Shape;384;p37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5</a:t>
            </a:r>
            <a:endParaRPr/>
          </a:p>
        </p:txBody>
      </p:sp>
      <p:sp>
        <p:nvSpPr>
          <p:cNvPr id="385" name="Google Shape;385;p37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graphicFrame>
        <p:nvGraphicFramePr>
          <p:cNvPr id="3" name="Google Shape;386;p37"/>
          <p:cNvGraphicFramePr/>
          <p:nvPr>
            <p:extLst>
              <p:ext uri="{D42A27DB-BD31-4B8C-83A1-F6EECF244321}">
                <p14:modId xmlns:p14="http://schemas.microsoft.com/office/powerpoint/2010/main" val="733207955"/>
              </p:ext>
            </p:extLst>
          </p:nvPr>
        </p:nvGraphicFramePr>
        <p:xfrm>
          <a:off x="905303" y="1652921"/>
          <a:ext cx="6450839" cy="4555395"/>
        </p:xfrm>
        <a:graphic>
          <a:graphicData uri="http://schemas.openxmlformats.org/drawingml/2006/table">
            <a:tbl>
              <a:tblPr firstRow="1" bandRow="1">
                <a:noFill/>
                <a:tableStyleId>{5936EC8B-F934-4233-AAF1-10E337BAFD40}</a:tableStyleId>
              </a:tblPr>
              <a:tblGrid>
                <a:gridCol w="5789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31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31877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918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Level</a:t>
                      </a:r>
                      <a:endParaRPr sz="1400" u="none" strike="noStrike" cap="none" dirty="0"/>
                    </a:p>
                  </a:txBody>
                  <a:tcPr marL="91450" marR="91450" marT="45725" marB="45725"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Mark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1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Descriptor</a:t>
                      </a:r>
                      <a:endParaRPr sz="1400" u="none" strike="noStrike" cap="none"/>
                    </a:p>
                  </a:txBody>
                  <a:tcPr marL="91450" marR="91450" marT="45725" marB="45725">
                    <a:solidFill>
                      <a:srgbClr val="D0CE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140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endParaRPr sz="1200" b="0" u="none" strike="noStrike" cap="none">
                        <a:solidFill>
                          <a:schemeClr val="dk1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0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No rewardable material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180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Level 1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</a:t>
                      </a:r>
                      <a:r>
                        <a:rPr lang="en-GB" sz="1200" u="none" strike="noStrike" cap="none"/>
                        <a:t>–</a:t>
                      </a: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4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basic analysis of the situation by superficially breaking down the different aspects into component parts (AO3a)</a:t>
                      </a:r>
                      <a:endParaRPr sz="115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basic application of knowledge and understanding that is partially relevant to the context of the question (AO2)</a:t>
                      </a:r>
                      <a:endParaRPr sz="115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basic evaluation which partially considers different factors/events and their relative importance, leading to a conclusion which is superficial or unsupported (AO3b)</a:t>
                      </a:r>
                      <a:endParaRPr sz="115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0180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Level 2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</a:t>
                      </a:r>
                      <a:r>
                        <a:rPr lang="en-GB" sz="1200" u="none" strike="noStrike" cap="none"/>
                        <a:t>–</a:t>
                      </a: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8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good analysis of the situation by breaking down the different aspects into component parts (AO3a)</a:t>
                      </a:r>
                      <a:endParaRPr sz="115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good application of knowledge and understanding that is relevant to the context of the question (AO2)</a:t>
                      </a:r>
                      <a:endParaRPr sz="1150" u="none" strike="noStrike" cap="none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good evaluation which considers different factors/events and their relevant importance, leading to a conclusion which is partially supported (AO3b)</a:t>
                      </a:r>
                      <a:endParaRPr sz="1150" u="none" strike="noStrike" cap="none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20180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Level 3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9</a:t>
                      </a:r>
                      <a:r>
                        <a:rPr lang="en-GB" sz="1200" u="none" strike="noStrike" cap="none"/>
                        <a:t>–</a:t>
                      </a:r>
                      <a:r>
                        <a:rPr lang="en-GB" sz="1200" b="0" u="none" strike="noStrike" cap="non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12</a:t>
                      </a:r>
                      <a:endParaRPr sz="1400" u="none" strike="noStrike" cap="none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thorough analysis of the situation by comprehensively breaking down the different aspects into their component parts (AO3a)</a:t>
                      </a:r>
                      <a:endParaRPr sz="1150" u="none" strike="noStrike" cap="none" dirty="0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comprehensive application of knowledge and understanding that is consistently relevant to the context of the question (AO2)</a:t>
                      </a:r>
                      <a:endParaRPr sz="1150" u="none" strike="noStrike" cap="none" dirty="0"/>
                    </a:p>
                    <a:p>
                      <a:pPr marL="285750" marR="0" lvl="0" indent="-2857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Char char="•"/>
                      </a:pPr>
                      <a:r>
                        <a:rPr lang="en-GB" sz="1150" b="0" u="none" strike="noStrike" cap="none" dirty="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Demonstrates a thorough evaluation which comprehensively considers different factors/events and their relative importance leading to a conclusion which is well supported (AO3b)</a:t>
                      </a:r>
                      <a:endParaRPr sz="1150" u="none" strike="noStrike" cap="none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" name="Google Shape;391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Writing your answer</a:t>
            </a:r>
            <a:endParaRPr/>
          </a:p>
        </p:txBody>
      </p:sp>
      <p:sp>
        <p:nvSpPr>
          <p:cNvPr id="392" name="Google Shape;392;p38"/>
          <p:cNvSpPr txBox="1">
            <a:spLocks noGrp="1"/>
          </p:cNvSpPr>
          <p:nvPr>
            <p:ph type="body" idx="1"/>
          </p:nvPr>
        </p:nvSpPr>
        <p:spPr>
          <a:xfrm>
            <a:off x="838200" y="1721452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 lnSpcReduction="20000"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Analyse the question.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Apply detailed knowledge and think about </a:t>
            </a:r>
            <a:br>
              <a:rPr lang="en-GB" sz="2000" dirty="0"/>
            </a:br>
            <a:r>
              <a:rPr lang="en-GB" sz="2000" dirty="0"/>
              <a:t>different situations and contexts.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Ensure your answer is clear and </a:t>
            </a:r>
            <a:br>
              <a:rPr lang="en-GB" sz="2000" dirty="0"/>
            </a:br>
            <a:r>
              <a:rPr lang="en-GB" sz="2000" dirty="0"/>
              <a:t>well-structured, with correct use of grammar.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Use technical terms where appropriate.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Include a brief conclusion summary at the end.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Allocate about one minute per mark in an exam: maximum 15 minutes for a 12-mark question.</a:t>
            </a:r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endParaRPr dirty="0"/>
          </a:p>
          <a:p>
            <a:pPr marL="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GB" sz="2000" dirty="0"/>
              <a:t>When you have finished, </a:t>
            </a:r>
            <a:r>
              <a:rPr lang="en-GB" sz="2000" dirty="0">
                <a:solidFill>
                  <a:srgbClr val="0D0D0D"/>
                </a:solidFill>
              </a:rPr>
              <a:t>Resource 5 Activity 4 Worksheet answer can be used. </a:t>
            </a:r>
            <a:endParaRPr sz="2000" dirty="0"/>
          </a:p>
          <a:p>
            <a:pPr marL="228600" lvl="0" indent="-88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endParaRPr sz="2200" dirty="0"/>
          </a:p>
        </p:txBody>
      </p:sp>
      <p:sp>
        <p:nvSpPr>
          <p:cNvPr id="393" name="Google Shape;393;p38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The mark schemes explain the requirements to achieve each level of marks.</a:t>
            </a:r>
            <a:endParaRPr/>
          </a:p>
        </p:txBody>
      </p:sp>
      <p:sp>
        <p:nvSpPr>
          <p:cNvPr id="394" name="Google Shape;394;p38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395" name="Google Shape;395;p38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5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3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In this lesson, we have:</a:t>
            </a:r>
            <a:endParaRPr/>
          </a:p>
        </p:txBody>
      </p:sp>
      <p:sp>
        <p:nvSpPr>
          <p:cNvPr id="401" name="Google Shape;401;p39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64008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determined the key characteristics of questions;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analysed 3-, 4-, 9- and 12-mark questions;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learned how to achieve the highest marks in a range of question types.</a:t>
            </a:r>
            <a:endParaRPr/>
          </a:p>
        </p:txBody>
      </p:sp>
      <p:sp>
        <p:nvSpPr>
          <p:cNvPr id="403" name="Google Shape;403;p39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404" name="Google Shape;404;p39"/>
          <p:cNvSpPr txBox="1">
            <a:spLocks noGrp="1"/>
          </p:cNvSpPr>
          <p:nvPr>
            <p:ph type="body" idx="4"/>
          </p:nvPr>
        </p:nvSpPr>
        <p:spPr>
          <a:xfrm>
            <a:off x="838198" y="6356349"/>
            <a:ext cx="7200000" cy="410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E9D9102F-5B6A-A551-492E-5E0B724F616A}"/>
              </a:ext>
            </a:extLst>
          </p:cNvPr>
          <p:cNvSpPr>
            <a:spLocks noGrp="1"/>
          </p:cNvSpPr>
          <p:nvPr>
            <p:ph type="body" idx="2"/>
          </p:nvPr>
        </p:nvSpPr>
        <p:spPr>
          <a:xfrm>
            <a:off x="7530353" y="1825625"/>
            <a:ext cx="3823447" cy="4351338"/>
          </a:xfrm>
        </p:spPr>
        <p:txBody>
          <a:bodyPr>
            <a:normAutofit fontScale="77500" lnSpcReduction="20000"/>
          </a:bodyPr>
          <a:lstStyle/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u="sng" dirty="0"/>
              <a:t>Skills</a:t>
            </a:r>
            <a:endParaRPr lang="en-GB" b="1" dirty="0"/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1 </a:t>
            </a:r>
            <a:r>
              <a:rPr lang="en-GB" dirty="0"/>
              <a:t>Be able to reflectively evaluate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2 </a:t>
            </a:r>
            <a:r>
              <a:rPr lang="en-GB" dirty="0"/>
              <a:t>Communicate information clearly to a technical and non-technical audience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3 </a:t>
            </a:r>
            <a:r>
              <a:rPr lang="en-GB" dirty="0"/>
              <a:t>Work with others in a collaborative manner to allow for/encourage faster, better and more efficient achievement of goals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u="sng" dirty="0"/>
              <a:t>General competencies</a:t>
            </a:r>
            <a:endParaRPr lang="en-GB" b="1" dirty="0"/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dirty="0"/>
              <a:t>English: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E2</a:t>
            </a:r>
            <a:r>
              <a:rPr lang="en-GB" dirty="0"/>
              <a:t> Present information and ideas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E4</a:t>
            </a:r>
            <a:r>
              <a:rPr lang="en-GB" dirty="0"/>
              <a:t> Summarise information/ideas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E5</a:t>
            </a:r>
            <a:r>
              <a:rPr lang="en-GB" dirty="0"/>
              <a:t> Synthesise information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</a:pPr>
            <a:r>
              <a:rPr lang="en-GB" b="1" dirty="0"/>
              <a:t>E6</a:t>
            </a:r>
            <a:r>
              <a:rPr lang="en-GB" dirty="0"/>
              <a:t> Take part in/leading discussions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4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Mind map</a:t>
            </a:r>
            <a:endParaRPr/>
          </a:p>
        </p:txBody>
      </p:sp>
      <p:sp>
        <p:nvSpPr>
          <p:cNvPr id="410" name="Google Shape;410;p40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10820402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/>
              <a:t>State one thing you need to remember for a 3-, 4-, 9- or 12-mark question. </a:t>
            </a:r>
            <a:endParaRPr/>
          </a:p>
        </p:txBody>
      </p:sp>
      <p:sp>
        <p:nvSpPr>
          <p:cNvPr id="411" name="Google Shape;411;p40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8A2F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Plenary</a:t>
            </a:r>
            <a:endParaRPr/>
          </a:p>
        </p:txBody>
      </p:sp>
      <p:sp>
        <p:nvSpPr>
          <p:cNvPr id="412" name="Google Shape;412;p40"/>
          <p:cNvSpPr txBox="1">
            <a:spLocks noGrp="1"/>
          </p:cNvSpPr>
          <p:nvPr>
            <p:ph type="body" idx="4"/>
          </p:nvPr>
        </p:nvSpPr>
        <p:spPr>
          <a:xfrm>
            <a:off x="838198" y="6356349"/>
            <a:ext cx="7200000" cy="410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" name="Google Shape;417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 dirty="0"/>
              <a:t>Consolidation</a:t>
            </a:r>
            <a:endParaRPr dirty="0"/>
          </a:p>
        </p:txBody>
      </p:sp>
      <p:sp>
        <p:nvSpPr>
          <p:cNvPr id="418" name="Google Shape;418;p41"/>
          <p:cNvSpPr txBox="1">
            <a:spLocks noGrp="1"/>
          </p:cNvSpPr>
          <p:nvPr>
            <p:ph type="body" idx="1"/>
          </p:nvPr>
        </p:nvSpPr>
        <p:spPr>
          <a:xfrm>
            <a:off x="838198" y="1825625"/>
            <a:ext cx="658251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GB">
                <a:latin typeface="Arial"/>
                <a:ea typeface="Arial"/>
                <a:cs typeface="Arial"/>
                <a:sym typeface="Arial"/>
              </a:rPr>
              <a:t>Write a range of questions and answers based around the estate agent case study.</a:t>
            </a:r>
            <a:endParaRPr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Char char="•"/>
            </a:pPr>
            <a:r>
              <a:rPr lang="en-GB"/>
              <a:t>Look at the Core Exam material available on Pearson’s website for revision and practice.</a:t>
            </a:r>
            <a:endParaRPr/>
          </a:p>
        </p:txBody>
      </p:sp>
      <p:sp>
        <p:nvSpPr>
          <p:cNvPr id="419" name="Google Shape;419;p41"/>
          <p:cNvSpPr>
            <a:spLocks noGrp="1"/>
          </p:cNvSpPr>
          <p:nvPr>
            <p:ph type="body" idx="3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8E53EF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Follow-up</a:t>
            </a:r>
            <a:endParaRPr/>
          </a:p>
        </p:txBody>
      </p:sp>
      <p:sp>
        <p:nvSpPr>
          <p:cNvPr id="420" name="Google Shape;420;p41"/>
          <p:cNvSpPr txBox="1">
            <a:spLocks noGrp="1"/>
          </p:cNvSpPr>
          <p:nvPr>
            <p:ph type="body" idx="4"/>
          </p:nvPr>
        </p:nvSpPr>
        <p:spPr>
          <a:xfrm>
            <a:off x="838198" y="6356349"/>
            <a:ext cx="7200000" cy="4102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pic>
        <p:nvPicPr>
          <p:cNvPr id="421" name="Google Shape;421;p4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056049" y="1588974"/>
            <a:ext cx="3703828" cy="45324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18"/>
          <p:cNvSpPr>
            <a:spLocks noGrp="1"/>
          </p:cNvSpPr>
          <p:nvPr>
            <p:ph type="body" idx="1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1</a:t>
            </a:r>
          </a:p>
        </p:txBody>
      </p:sp>
      <p:sp>
        <p:nvSpPr>
          <p:cNvPr id="146" name="Google Shape;146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1214274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Summative exam preparation</a:t>
            </a:r>
          </a:p>
        </p:txBody>
      </p:sp>
      <p:sp>
        <p:nvSpPr>
          <p:cNvPr id="147" name="Google Shape;147;p18"/>
          <p:cNvSpPr txBox="1">
            <a:spLocks noGrp="1"/>
          </p:cNvSpPr>
          <p:nvPr>
            <p:ph type="body" idx="3"/>
          </p:nvPr>
        </p:nvSpPr>
        <p:spPr>
          <a:xfrm>
            <a:off x="838200" y="6288607"/>
            <a:ext cx="7200000" cy="4328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US"/>
              <a:t>Resource 5: Preparing for summative assessment</a:t>
            </a:r>
            <a:endParaRPr lang="en-US" dirty="0"/>
          </a:p>
        </p:txBody>
      </p:sp>
      <p:sp>
        <p:nvSpPr>
          <p:cNvPr id="148" name="Google Shape;148;p18"/>
          <p:cNvSpPr txBox="1"/>
          <p:nvPr/>
        </p:nvSpPr>
        <p:spPr>
          <a:xfrm>
            <a:off x="838201" y="1825625"/>
            <a:ext cx="5493151" cy="4140277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457200" marR="0" lvl="0" indent="-3429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should we prepare physically and mentally for an exam?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sorts of questions will be in the exam? 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3429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Char char="•"/>
            </a:pPr>
            <a:r>
              <a:rPr lang="en-GB" sz="24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can we prepare for summative assessments?</a:t>
            </a: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1905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Clr>
                <a:srgbClr val="534C29"/>
              </a:buClr>
              <a:buSzPts val="2400"/>
              <a:buFont typeface="Arial"/>
              <a:buNone/>
            </a:pPr>
            <a:endParaRPr sz="24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49" name="Google Shape;149;p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861224" y="1861297"/>
            <a:ext cx="4817633" cy="337296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Department areas: 3-mark question</a:t>
            </a:r>
            <a:endParaRPr/>
          </a:p>
        </p:txBody>
      </p:sp>
      <p:sp>
        <p:nvSpPr>
          <p:cNvPr id="155" name="Google Shape;155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sz="2400"/>
              <a:t>Peak Demand Estate Agents have employed a new person to work in the 'Research, Design and Development' department.</a:t>
            </a:r>
            <a:endParaRPr/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GB" sz="2400"/>
              <a:t>Explain the purpose of the 'Research, Design and Development' department in an organisation. </a:t>
            </a:r>
            <a:endParaRPr/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br>
              <a:rPr lang="en-GB" sz="2200"/>
            </a:br>
            <a:r>
              <a:rPr lang="en-GB" sz="2200"/>
              <a:t>					         [3 marks]</a:t>
            </a:r>
            <a:endParaRPr/>
          </a:p>
        </p:txBody>
      </p:sp>
      <p:sp>
        <p:nvSpPr>
          <p:cNvPr id="156" name="Google Shape;156;p19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280756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b="1"/>
              <a:t>Resources needed:</a:t>
            </a:r>
            <a:br>
              <a:rPr lang="en-GB" b="1"/>
            </a:br>
            <a:br>
              <a:rPr lang="en-GB" b="1"/>
            </a:br>
            <a:r>
              <a:rPr lang="en-GB">
                <a:solidFill>
                  <a:srgbClr val="0D0D0D"/>
                </a:solidFill>
              </a:rPr>
              <a:t>Resource 5</a:t>
            </a:r>
            <a:r>
              <a:rPr lang="en-GB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Activity 2 Worksheet</a:t>
            </a:r>
            <a:endParaRPr/>
          </a:p>
        </p:txBody>
      </p:sp>
      <p:sp>
        <p:nvSpPr>
          <p:cNvPr id="157" name="Google Shape;157;p19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158" name="Google Shape;158;p19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2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Department areas: question analysis</a:t>
            </a:r>
            <a:endParaRPr/>
          </a:p>
        </p:txBody>
      </p:sp>
      <p:sp>
        <p:nvSpPr>
          <p:cNvPr id="164" name="Google Shape;164;p20"/>
          <p:cNvSpPr txBox="1">
            <a:spLocks noGrp="1"/>
          </p:cNvSpPr>
          <p:nvPr>
            <p:ph type="body" idx="1"/>
          </p:nvPr>
        </p:nvSpPr>
        <p:spPr>
          <a:xfrm>
            <a:off x="2866347" y="2658433"/>
            <a:ext cx="7295080" cy="2731139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None/>
            </a:pPr>
            <a:r>
              <a:rPr lang="en-GB" sz="2000"/>
              <a:t>Peak Demand </a:t>
            </a:r>
            <a:r>
              <a:rPr lang="en-GB" sz="2000">
                <a:highlight>
                  <a:srgbClr val="FFF5C4"/>
                </a:highlight>
              </a:rPr>
              <a:t>Estate Agents</a:t>
            </a:r>
            <a:r>
              <a:rPr lang="en-GB" sz="2000"/>
              <a:t> have employed a new person to work in the </a:t>
            </a:r>
            <a:r>
              <a:rPr lang="en-GB" sz="2000">
                <a:highlight>
                  <a:srgbClr val="FFF5C4"/>
                </a:highlight>
              </a:rPr>
              <a:t>'Research, Design and Development</a:t>
            </a:r>
            <a:r>
              <a:rPr lang="en-GB" sz="2000"/>
              <a:t>' department.</a:t>
            </a:r>
            <a:endParaRPr/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None/>
            </a:pPr>
            <a:r>
              <a:rPr lang="en-GB" sz="2000">
                <a:highlight>
                  <a:srgbClr val="FFF5C4"/>
                </a:highlight>
              </a:rPr>
              <a:t>Explain</a:t>
            </a:r>
            <a:r>
              <a:rPr lang="en-GB" sz="2000"/>
              <a:t> the </a:t>
            </a:r>
            <a:r>
              <a:rPr lang="en-GB" sz="2000">
                <a:highlight>
                  <a:srgbClr val="FFF5C4"/>
                </a:highlight>
              </a:rPr>
              <a:t>purpose</a:t>
            </a:r>
            <a:r>
              <a:rPr lang="en-GB" sz="2000"/>
              <a:t> of the 'Research, Design and Development' department in an </a:t>
            </a:r>
            <a:r>
              <a:rPr lang="en-GB" sz="2000">
                <a:highlight>
                  <a:srgbClr val="FFF5C4"/>
                </a:highlight>
              </a:rPr>
              <a:t>organisation</a:t>
            </a:r>
            <a:r>
              <a:rPr lang="en-GB" sz="2000"/>
              <a:t>.</a:t>
            </a:r>
            <a:endParaRPr/>
          </a:p>
          <a:p>
            <a:pPr marL="114300" lvl="0" indent="0" algn="r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en-GB" sz="1800"/>
              <a:t>         			[3 marks]</a:t>
            </a:r>
            <a:endParaRPr/>
          </a:p>
        </p:txBody>
      </p:sp>
      <p:sp>
        <p:nvSpPr>
          <p:cNvPr id="165" name="Google Shape;165;p20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166" name="Google Shape;166;p20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2</a:t>
            </a:r>
            <a:endParaRPr/>
          </a:p>
        </p:txBody>
      </p:sp>
      <p:grpSp>
        <p:nvGrpSpPr>
          <p:cNvPr id="167" name="Google Shape;167;p20"/>
          <p:cNvGrpSpPr/>
          <p:nvPr/>
        </p:nvGrpSpPr>
        <p:grpSpPr>
          <a:xfrm>
            <a:off x="2177961" y="1690688"/>
            <a:ext cx="2299424" cy="647176"/>
            <a:chOff x="838200" y="637280"/>
            <a:chExt cx="2299424" cy="647176"/>
          </a:xfrm>
        </p:grpSpPr>
        <p:sp>
          <p:nvSpPr>
            <p:cNvPr id="168" name="Google Shape;168;p20"/>
            <p:cNvSpPr/>
            <p:nvPr/>
          </p:nvSpPr>
          <p:spPr>
            <a:xfrm>
              <a:off x="838200" y="658779"/>
              <a:ext cx="2194560" cy="625677"/>
            </a:xfrm>
            <a:prstGeom prst="rect">
              <a:avLst/>
            </a:prstGeom>
            <a:solidFill>
              <a:srgbClr val="FFF5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highlight>
                  <a:srgbClr val="E2EEBE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69" name="Google Shape;169;p20"/>
            <p:cNvSpPr txBox="1"/>
            <p:nvPr/>
          </p:nvSpPr>
          <p:spPr>
            <a:xfrm>
              <a:off x="943064" y="637280"/>
              <a:ext cx="2194560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The type of business (service) is relevant.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70" name="Google Shape;170;p20"/>
          <p:cNvCxnSpPr/>
          <p:nvPr/>
        </p:nvCxnSpPr>
        <p:spPr>
          <a:xfrm>
            <a:off x="4371167" y="2224772"/>
            <a:ext cx="843828" cy="551471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grpSp>
        <p:nvGrpSpPr>
          <p:cNvPr id="171" name="Google Shape;171;p20"/>
          <p:cNvGrpSpPr/>
          <p:nvPr/>
        </p:nvGrpSpPr>
        <p:grpSpPr>
          <a:xfrm>
            <a:off x="9857157" y="3318720"/>
            <a:ext cx="1937742" cy="653904"/>
            <a:chOff x="7756017" y="730250"/>
            <a:chExt cx="2618901" cy="653904"/>
          </a:xfrm>
        </p:grpSpPr>
        <p:sp>
          <p:nvSpPr>
            <p:cNvPr id="172" name="Google Shape;172;p20"/>
            <p:cNvSpPr/>
            <p:nvPr/>
          </p:nvSpPr>
          <p:spPr>
            <a:xfrm>
              <a:off x="7756017" y="758477"/>
              <a:ext cx="2542912" cy="625677"/>
            </a:xfrm>
            <a:prstGeom prst="rect">
              <a:avLst/>
            </a:prstGeom>
            <a:solidFill>
              <a:srgbClr val="FFF5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lt1"/>
                </a:solidFill>
                <a:highlight>
                  <a:srgbClr val="E2EEBE"/>
                </a:highlight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73" name="Google Shape;173;p20"/>
            <p:cNvSpPr txBox="1"/>
            <p:nvPr/>
          </p:nvSpPr>
          <p:spPr>
            <a:xfrm>
              <a:off x="7832006" y="730250"/>
              <a:ext cx="2542912" cy="646331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45700" rIns="91425" bIns="45700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r>
                <a:rPr lang="en-GB" sz="1800" b="0" i="0" u="none" strike="noStrike" cap="none">
                  <a:solidFill>
                    <a:schemeClr val="dk1"/>
                  </a:solidFill>
                  <a:latin typeface="Calibri"/>
                  <a:ea typeface="Calibri"/>
                  <a:cs typeface="Calibri"/>
                  <a:sym typeface="Calibri"/>
                </a:rPr>
                <a:t>Department area is relevant.</a:t>
              </a: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cxnSp>
        <p:nvCxnSpPr>
          <p:cNvPr id="174" name="Google Shape;174;p20"/>
          <p:cNvCxnSpPr>
            <a:stCxn id="172" idx="1"/>
          </p:cNvCxnSpPr>
          <p:nvPr/>
        </p:nvCxnSpPr>
        <p:spPr>
          <a:xfrm rot="10800000">
            <a:off x="9026157" y="3346886"/>
            <a:ext cx="831000" cy="312900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75" name="Google Shape;175;p20"/>
          <p:cNvSpPr/>
          <p:nvPr/>
        </p:nvSpPr>
        <p:spPr>
          <a:xfrm>
            <a:off x="4681876" y="5247314"/>
            <a:ext cx="2907704" cy="625677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highlight>
                <a:srgbClr val="E2EEBE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6" name="Google Shape;176;p20"/>
          <p:cNvSpPr txBox="1"/>
          <p:nvPr/>
        </p:nvSpPr>
        <p:spPr>
          <a:xfrm>
            <a:off x="4681876" y="5236988"/>
            <a:ext cx="282824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Avoid traditional stereotypes about roles.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7" name="Google Shape;177;p20"/>
          <p:cNvCxnSpPr/>
          <p:nvPr/>
        </p:nvCxnSpPr>
        <p:spPr>
          <a:xfrm rot="10800000" flipH="1">
            <a:off x="6287498" y="4641257"/>
            <a:ext cx="688590" cy="592711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78" name="Google Shape;178;p20"/>
          <p:cNvSpPr/>
          <p:nvPr/>
        </p:nvSpPr>
        <p:spPr>
          <a:xfrm>
            <a:off x="1475545" y="5161616"/>
            <a:ext cx="2042116" cy="407821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highlight>
                <a:srgbClr val="E2EEBE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20"/>
          <p:cNvSpPr txBox="1"/>
          <p:nvPr/>
        </p:nvSpPr>
        <p:spPr>
          <a:xfrm>
            <a:off x="1535675" y="5157280"/>
            <a:ext cx="2435803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 to the role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80" name="Google Shape;180;p20"/>
          <p:cNvCxnSpPr/>
          <p:nvPr/>
        </p:nvCxnSpPr>
        <p:spPr>
          <a:xfrm rot="10800000" flipH="1">
            <a:off x="3102159" y="4232301"/>
            <a:ext cx="1375226" cy="932248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cxnSp>
        <p:nvCxnSpPr>
          <p:cNvPr id="181" name="Google Shape;181;p20"/>
          <p:cNvCxnSpPr/>
          <p:nvPr/>
        </p:nvCxnSpPr>
        <p:spPr>
          <a:xfrm>
            <a:off x="2423325" y="3743152"/>
            <a:ext cx="660504" cy="360944"/>
          </a:xfrm>
          <a:prstGeom prst="straightConnector1">
            <a:avLst/>
          </a:prstGeom>
          <a:noFill/>
          <a:ln w="9525" cap="flat" cmpd="sng">
            <a:solidFill>
              <a:srgbClr val="466318"/>
            </a:solidFill>
            <a:prstDash val="solid"/>
            <a:miter lim="800000"/>
            <a:headEnd type="none" w="sm" len="sm"/>
            <a:tailEnd type="triangle" w="med" len="med"/>
          </a:ln>
        </p:spPr>
      </p:cxnSp>
      <p:sp>
        <p:nvSpPr>
          <p:cNvPr id="182" name="Google Shape;182;p20"/>
          <p:cNvSpPr/>
          <p:nvPr/>
        </p:nvSpPr>
        <p:spPr>
          <a:xfrm>
            <a:off x="562923" y="3240808"/>
            <a:ext cx="1860402" cy="731816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highlight>
                <a:srgbClr val="E2EEBE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20"/>
          <p:cNvSpPr txBox="1"/>
          <p:nvPr/>
        </p:nvSpPr>
        <p:spPr>
          <a:xfrm>
            <a:off x="541533" y="3290327"/>
            <a:ext cx="1955070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Make note of the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n-GB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command verb.</a:t>
            </a: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Department areas: question analysis summary</a:t>
            </a:r>
          </a:p>
        </p:txBody>
      </p:sp>
      <p:sp>
        <p:nvSpPr>
          <p:cNvPr id="189" name="Google Shape;189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 lnSpcReduction="10000"/>
          </a:bodyPr>
          <a:lstStyle/>
          <a:p>
            <a:pPr lvl="0">
              <a:buSzPct val="100000"/>
            </a:pPr>
            <a:r>
              <a:rPr lang="en-US" b="1" dirty="0"/>
              <a:t>Explain</a:t>
            </a:r>
            <a:r>
              <a:rPr lang="en-US" dirty="0"/>
              <a:t> – present one point that identifies a reason, way or importance and a second point that justifies/explains the first point. Where used, a third point is a further justification/explanation.</a:t>
            </a:r>
          </a:p>
          <a:p>
            <a:pPr lvl="0">
              <a:buSzPct val="100000"/>
            </a:pPr>
            <a:r>
              <a:rPr lang="en-US" b="1" dirty="0"/>
              <a:t>Question</a:t>
            </a:r>
            <a:r>
              <a:rPr lang="en-US" dirty="0"/>
              <a:t> – explanative answer needed:</a:t>
            </a:r>
          </a:p>
          <a:p>
            <a:pPr lvl="1">
              <a:buSzPct val="100000"/>
            </a:pPr>
            <a:r>
              <a:rPr lang="en-US" dirty="0"/>
              <a:t>Explain the purpose of the 'Research, Design and Development' department in an organisation.</a:t>
            </a:r>
          </a:p>
          <a:p>
            <a:pPr lvl="0">
              <a:buSzPct val="100000"/>
            </a:pPr>
            <a:r>
              <a:rPr lang="en-US" b="1" dirty="0"/>
              <a:t>Business analysis </a:t>
            </a:r>
            <a:r>
              <a:rPr lang="en-US" dirty="0"/>
              <a:t>– type, size and age.</a:t>
            </a:r>
          </a:p>
          <a:p>
            <a:pPr lvl="0">
              <a:buSzPct val="100000"/>
            </a:pPr>
            <a:r>
              <a:rPr lang="en-US" b="1" dirty="0"/>
              <a:t>Revision</a:t>
            </a:r>
            <a:r>
              <a:rPr lang="en-US" dirty="0"/>
              <a:t> – look back at your learning about the key areas of an organisation in Resources 1 and 2.</a:t>
            </a:r>
          </a:p>
          <a:p>
            <a:pPr lvl="0">
              <a:buSzPct val="100000"/>
            </a:pPr>
            <a:r>
              <a:rPr lang="en-US" b="1" dirty="0"/>
              <a:t>Notes</a:t>
            </a:r>
            <a:r>
              <a:rPr lang="en-US" dirty="0"/>
              <a:t> – write short bullet points to plan your answer.</a:t>
            </a:r>
          </a:p>
        </p:txBody>
      </p:sp>
      <p:sp>
        <p:nvSpPr>
          <p:cNvPr id="190" name="Google Shape;190;p21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4210050" cy="365125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/>
            <a:r>
              <a:rPr lang="en-US" dirty="0"/>
              <a:t>Resource 5: Preparing for summative assessment</a:t>
            </a:r>
          </a:p>
        </p:txBody>
      </p:sp>
      <p:sp>
        <p:nvSpPr>
          <p:cNvPr id="191" name="Google Shape;191;p21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 fontScale="55000" lnSpcReduction="20000"/>
          </a:bodyPr>
          <a:lstStyle/>
          <a:p>
            <a:pPr lvl="0"/>
            <a:r>
              <a:rPr lang="en-GB"/>
              <a:t>Activity 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Mark scheme guidelines</a:t>
            </a:r>
            <a:endParaRPr/>
          </a:p>
        </p:txBody>
      </p:sp>
      <p:sp>
        <p:nvSpPr>
          <p:cNvPr id="197" name="Google Shape;197;p22"/>
          <p:cNvSpPr txBox="1">
            <a:spLocks noGrp="1"/>
          </p:cNvSpPr>
          <p:nvPr>
            <p:ph type="body" idx="2"/>
          </p:nvPr>
        </p:nvSpPr>
        <p:spPr>
          <a:xfrm>
            <a:off x="8175008" y="2892829"/>
            <a:ext cx="3507474" cy="32841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lnSpcReduction="10000"/>
          </a:bodyPr>
          <a:lstStyle/>
          <a:p>
            <a:pPr marL="342900" lvl="0" indent="-3429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GB" sz="2400"/>
              <a:t>Notice how the first point needs to be expanded for further marks.</a:t>
            </a:r>
            <a:endParaRPr/>
          </a:p>
          <a:p>
            <a:pPr marL="342900" lvl="0" indent="-342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Font typeface="Arial"/>
              <a:buChar char="•"/>
            </a:pPr>
            <a:r>
              <a:rPr lang="en-GB" sz="2400"/>
              <a:t>Allow 4 minutes to read, decode and respond to a 3-mark question.</a:t>
            </a:r>
            <a:endParaRPr/>
          </a:p>
        </p:txBody>
      </p:sp>
      <p:sp>
        <p:nvSpPr>
          <p:cNvPr id="198" name="Google Shape;198;p22"/>
          <p:cNvSpPr txBox="1">
            <a:spLocks noGrp="1"/>
          </p:cNvSpPr>
          <p:nvPr>
            <p:ph type="body" idx="3"/>
          </p:nvPr>
        </p:nvSpPr>
        <p:spPr>
          <a:xfrm>
            <a:off x="8175008" y="2055812"/>
            <a:ext cx="2689727" cy="620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GB"/>
              <a:t>Key points:</a:t>
            </a:r>
            <a:endParaRPr/>
          </a:p>
        </p:txBody>
      </p:sp>
      <p:sp>
        <p:nvSpPr>
          <p:cNvPr id="199" name="Google Shape;199;p22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2</a:t>
            </a:r>
            <a:endParaRPr/>
          </a:p>
        </p:txBody>
      </p:sp>
      <p:sp>
        <p:nvSpPr>
          <p:cNvPr id="200" name="Google Shape;200;p22"/>
          <p:cNvSpPr txBox="1">
            <a:spLocks noGrp="1"/>
          </p:cNvSpPr>
          <p:nvPr>
            <p:ph type="body" idx="5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201" name="Google Shape;201;p22"/>
          <p:cNvSpPr txBox="1">
            <a:spLocks noGrp="1"/>
          </p:cNvSpPr>
          <p:nvPr>
            <p:ph type="body" idx="1"/>
          </p:nvPr>
        </p:nvSpPr>
        <p:spPr>
          <a:xfrm>
            <a:off x="838201" y="1825625"/>
            <a:ext cx="623316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GB" dirty="0"/>
              <a:t>Award one mark for a basic definition of the role.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dirty="0"/>
              <a:t>Award one mark for an appropriate linked explanation of the purpose of the role.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dirty="0"/>
              <a:t>Award one mark for a further expansion of the explanation, up to a maximum of three.</a:t>
            </a:r>
            <a:endParaRPr dirty="0"/>
          </a:p>
          <a:p>
            <a:pPr marL="228600" lvl="0" indent="-889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Writing your answer</a:t>
            </a:r>
            <a:endParaRPr/>
          </a:p>
        </p:txBody>
      </p:sp>
      <p:sp>
        <p:nvSpPr>
          <p:cNvPr id="207" name="Google Shape;207;p23"/>
          <p:cNvSpPr txBox="1">
            <a:spLocks noGrp="1"/>
          </p:cNvSpPr>
          <p:nvPr>
            <p:ph type="body" idx="1"/>
          </p:nvPr>
        </p:nvSpPr>
        <p:spPr>
          <a:xfrm>
            <a:off x="838200" y="1802475"/>
            <a:ext cx="7200000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 fontScale="92500" lnSpcReduction="10000"/>
          </a:bodyPr>
          <a:lstStyle/>
          <a:p>
            <a:pPr marL="228600" lvl="0" indent="-22860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Analyse the question.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Apply detailed knowledge and think about </a:t>
            </a:r>
            <a:br>
              <a:rPr lang="en-GB" sz="2000" dirty="0"/>
            </a:br>
            <a:r>
              <a:rPr lang="en-GB" sz="2000" dirty="0"/>
              <a:t>different situations and contexts.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Ensure your answer is clear and </a:t>
            </a:r>
            <a:br>
              <a:rPr lang="en-GB" sz="2000" dirty="0"/>
            </a:br>
            <a:r>
              <a:rPr lang="en-GB" sz="2000" dirty="0"/>
              <a:t>well-structured, with correct use of grammar.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Use technical terms where appropriate.</a:t>
            </a:r>
            <a:endParaRPr dirty="0"/>
          </a:p>
          <a:p>
            <a:pPr marL="228600" lvl="0" indent="-22860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000"/>
              <a:buChar char="•"/>
            </a:pPr>
            <a:r>
              <a:rPr lang="en-GB" sz="2000" dirty="0"/>
              <a:t>Allocate about 1 minute per mark in an exam: maximum 4 minutes for a 3-mark question.</a:t>
            </a:r>
            <a:endParaRPr sz="2200" dirty="0"/>
          </a:p>
          <a:p>
            <a:pPr marL="173038" lvl="0" indent="-33337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200"/>
              <a:buNone/>
            </a:pPr>
            <a:endParaRPr lang="en-GB" sz="2000" dirty="0"/>
          </a:p>
          <a:p>
            <a:pPr marL="173038" lvl="0" indent="-33337" algn="l" rtl="0">
              <a:lnSpc>
                <a:spcPct val="108000"/>
              </a:lnSpc>
              <a:spcBef>
                <a:spcPts val="600"/>
              </a:spcBef>
              <a:spcAft>
                <a:spcPts val="0"/>
              </a:spcAft>
              <a:buSzPts val="2200"/>
              <a:buNone/>
            </a:pPr>
            <a:r>
              <a:rPr lang="en-GB" sz="2000" dirty="0"/>
              <a:t>When you have finished, </a:t>
            </a:r>
            <a:r>
              <a:rPr lang="en-GB" sz="2000" dirty="0">
                <a:solidFill>
                  <a:srgbClr val="0D0D0D"/>
                </a:solidFill>
              </a:rPr>
              <a:t>Resource 5 Activity 2 Worksheet answer can be used. </a:t>
            </a:r>
            <a:endParaRPr sz="2000" dirty="0"/>
          </a:p>
        </p:txBody>
      </p:sp>
      <p:sp>
        <p:nvSpPr>
          <p:cNvPr id="208" name="Google Shape;208;p23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174076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The mark scheme explains the requirements to achieve each mark.</a:t>
            </a:r>
            <a:endParaRPr/>
          </a:p>
        </p:txBody>
      </p:sp>
      <p:sp>
        <p:nvSpPr>
          <p:cNvPr id="209" name="Google Shape;209;p23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210" name="Google Shape;210;p23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2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Arial"/>
              <a:buNone/>
            </a:pPr>
            <a:r>
              <a:rPr lang="en-GB"/>
              <a:t>User needs: 4-mark question</a:t>
            </a:r>
            <a:endParaRPr/>
          </a:p>
        </p:txBody>
      </p:sp>
      <p:sp>
        <p:nvSpPr>
          <p:cNvPr id="216" name="Google Shape;216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7083829" cy="435133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11430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sz="2400"/>
              <a:t>Peak Demand Estate Agents have launched a new smartphone app. They are reading the reviews and feedback so far to help make improvements.</a:t>
            </a:r>
            <a:endParaRPr/>
          </a:p>
          <a:p>
            <a:pPr marL="114300" lvl="0" indent="0" algn="l" rtl="0">
              <a:lnSpc>
                <a:spcPct val="108000"/>
              </a:lnSpc>
              <a:spcBef>
                <a:spcPts val="1000"/>
              </a:spcBef>
              <a:spcAft>
                <a:spcPts val="0"/>
              </a:spcAft>
              <a:buSzPts val="2400"/>
              <a:buNone/>
            </a:pPr>
            <a:r>
              <a:rPr lang="en-GB" sz="2400"/>
              <a:t>Explain two examples of how user needs should be considered when improving any digital product.</a:t>
            </a:r>
            <a:br>
              <a:rPr lang="en-GB" sz="2200"/>
            </a:br>
            <a:r>
              <a:rPr lang="en-GB" sz="2200"/>
              <a:t>					         [4 marks]</a:t>
            </a:r>
            <a:endParaRPr/>
          </a:p>
        </p:txBody>
      </p:sp>
      <p:sp>
        <p:nvSpPr>
          <p:cNvPr id="217" name="Google Shape;217;p24"/>
          <p:cNvSpPr txBox="1">
            <a:spLocks noGrp="1"/>
          </p:cNvSpPr>
          <p:nvPr>
            <p:ph type="body" idx="2"/>
          </p:nvPr>
        </p:nvSpPr>
        <p:spPr>
          <a:xfrm>
            <a:off x="8179724" y="1825625"/>
            <a:ext cx="3280756" cy="4351338"/>
          </a:xfrm>
          <a:prstGeom prst="rect">
            <a:avLst/>
          </a:prstGeom>
          <a:solidFill>
            <a:srgbClr val="FFF5C4"/>
          </a:solidFill>
          <a:ln>
            <a:noFill/>
          </a:ln>
        </p:spPr>
        <p:txBody>
          <a:bodyPr spcFirstLastPara="1" wrap="square" lIns="180000" tIns="180000" rIns="180000" bIns="1800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r>
              <a:rPr lang="en-GB" b="1"/>
              <a:t>Resources needed:</a:t>
            </a:r>
            <a:br>
              <a:rPr lang="en-GB" b="1"/>
            </a:br>
            <a:br>
              <a:rPr lang="en-GB" b="1"/>
            </a:br>
            <a:r>
              <a:rPr lang="en-GB">
                <a:solidFill>
                  <a:srgbClr val="0D0D0D"/>
                </a:solidFill>
              </a:rPr>
              <a:t>Resource 5</a:t>
            </a:r>
            <a:r>
              <a:rPr lang="en-GB">
                <a:solidFill>
                  <a:srgbClr val="0D0D0D"/>
                </a:solidFill>
                <a:latin typeface="Arial"/>
                <a:ea typeface="Arial"/>
                <a:cs typeface="Arial"/>
                <a:sym typeface="Arial"/>
              </a:rPr>
              <a:t> Activity 3</a:t>
            </a:r>
            <a:r>
              <a:rPr lang="en-GB">
                <a:solidFill>
                  <a:srgbClr val="0D0D0D"/>
                </a:solidFill>
              </a:rPr>
              <a:t> Worksheet</a:t>
            </a:r>
            <a:endParaRPr>
              <a:solidFill>
                <a:srgbClr val="0D0D0D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8" name="Google Shape;218;p24"/>
          <p:cNvSpPr txBox="1">
            <a:spLocks noGrp="1"/>
          </p:cNvSpPr>
          <p:nvPr>
            <p:ph type="body" idx="3"/>
          </p:nvPr>
        </p:nvSpPr>
        <p:spPr>
          <a:xfrm>
            <a:off x="838200" y="6356349"/>
            <a:ext cx="72000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200"/>
              <a:buNone/>
            </a:pPr>
            <a:r>
              <a:rPr lang="en-GB" dirty="0"/>
              <a:t>Resource 5: Preparing for summative assessment</a:t>
            </a:r>
            <a:endParaRPr dirty="0"/>
          </a:p>
        </p:txBody>
      </p:sp>
      <p:sp>
        <p:nvSpPr>
          <p:cNvPr id="219" name="Google Shape;219;p24"/>
          <p:cNvSpPr>
            <a:spLocks noGrp="1"/>
          </p:cNvSpPr>
          <p:nvPr>
            <p:ph type="body" idx="4"/>
          </p:nvPr>
        </p:nvSpPr>
        <p:spPr>
          <a:xfrm>
            <a:off x="9973929" y="162686"/>
            <a:ext cx="2078545" cy="365125"/>
          </a:xfrm>
          <a:prstGeom prst="flowChartAlternateProcess">
            <a:avLst/>
          </a:prstGeom>
          <a:solidFill>
            <a:srgbClr val="F1995D"/>
          </a:solidFill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8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GB"/>
              <a:t>Activity 3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3CBE4BB3A37E488EBA36778162DF73" ma:contentTypeVersion="14" ma:contentTypeDescription="Create a new document." ma:contentTypeScope="" ma:versionID="0ca46bf19ef785bbbc8660e038fa42bd">
  <xsd:schema xmlns:xsd="http://www.w3.org/2001/XMLSchema" xmlns:xs="http://www.w3.org/2001/XMLSchema" xmlns:p="http://schemas.microsoft.com/office/2006/metadata/properties" xmlns:ns2="793c77ee-4b4c-4c71-81d8-13ade05a2728" xmlns:ns3="35bd0bae-f88e-4010-86b3-4f837abcc0be" targetNamespace="http://schemas.microsoft.com/office/2006/metadata/properties" ma:root="true" ma:fieldsID="5715f077389cd6616b2945872cd585d5" ns2:_="" ns3:_="">
    <xsd:import namespace="793c77ee-4b4c-4c71-81d8-13ade05a2728"/>
    <xsd:import namespace="35bd0bae-f88e-4010-86b3-4f837abcc0b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93c77ee-4b4c-4c71-81d8-13ade05a272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5c323eb9-42bf-4c5f-9fdb-2be1ed835cc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bd0bae-f88e-4010-86b3-4f837abcc0be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528b4b58-1043-4966-96c8-0b089c760a9f}" ma:internalName="TaxCatchAll" ma:showField="CatchAllData" ma:web="35bd0bae-f88e-4010-86b3-4f837abcc0b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5bd0bae-f88e-4010-86b3-4f837abcc0be" xsi:nil="true"/>
    <lcf76f155ced4ddcb4097134ff3c332f xmlns="793c77ee-4b4c-4c71-81d8-13ade05a272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A04C5A25-7D83-4A51-8A37-31B23EBAEFD9}"/>
</file>

<file path=customXml/itemProps2.xml><?xml version="1.0" encoding="utf-8"?>
<ds:datastoreItem xmlns:ds="http://schemas.openxmlformats.org/officeDocument/2006/customXml" ds:itemID="{3BE91673-B29D-4142-9D7F-DA40085F241A}"/>
</file>

<file path=customXml/itemProps3.xml><?xml version="1.0" encoding="utf-8"?>
<ds:datastoreItem xmlns:ds="http://schemas.openxmlformats.org/officeDocument/2006/customXml" ds:itemID="{0647C216-8D57-4599-AC09-0A2AE8685B84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2749</Words>
  <Application>Microsoft Office PowerPoint</Application>
  <PresentationFormat>Widescreen</PresentationFormat>
  <Paragraphs>298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Arial Narrow</vt:lpstr>
      <vt:lpstr>Office Theme</vt:lpstr>
      <vt:lpstr>Digital</vt:lpstr>
      <vt:lpstr>In this lesson, we will:</vt:lpstr>
      <vt:lpstr>Summative exam preparation</vt:lpstr>
      <vt:lpstr>Department areas: 3-mark question</vt:lpstr>
      <vt:lpstr>Department areas: question analysis</vt:lpstr>
      <vt:lpstr>Department areas: question analysis summary</vt:lpstr>
      <vt:lpstr>Mark scheme guidelines</vt:lpstr>
      <vt:lpstr>Writing your answer</vt:lpstr>
      <vt:lpstr>User needs: 4-mark question</vt:lpstr>
      <vt:lpstr>User needs: question analysis</vt:lpstr>
      <vt:lpstr>User needs: question analysis summary</vt:lpstr>
      <vt:lpstr>Mark scheme guidelines</vt:lpstr>
      <vt:lpstr>Writing your answer</vt:lpstr>
      <vt:lpstr>Characteristics of end users: 9-mark question</vt:lpstr>
      <vt:lpstr>Characteristics of end users: question analysis</vt:lpstr>
      <vt:lpstr>Characteristics of end users: analysis summary</vt:lpstr>
      <vt:lpstr>Mark scheme guidelines</vt:lpstr>
      <vt:lpstr>Writing your answer</vt:lpstr>
      <vt:lpstr>Impact of technical change: 12-mark question</vt:lpstr>
      <vt:lpstr>Impact of technical change: question analysis</vt:lpstr>
      <vt:lpstr>Impact of technical change: question  analysis summary</vt:lpstr>
      <vt:lpstr>Mark scheme guidelines</vt:lpstr>
      <vt:lpstr>Writing your answer</vt:lpstr>
      <vt:lpstr>In this lesson, we have:</vt:lpstr>
      <vt:lpstr>Mind map</vt:lpstr>
      <vt:lpstr>Consolidation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/>
  <cp:revision>1</cp:revision>
  <dcterms:modified xsi:type="dcterms:W3CDTF">2025-06-23T15:57:20Z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0x010100823CBE4BB3A37E488EBA36778162DF73</vt:lpwstr>
  </property>
</Properties>
</file>