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8E9"/>
    <a:srgbClr val="326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0" autoAdjust="0"/>
  </p:normalViewPr>
  <p:slideViewPr>
    <p:cSldViewPr snapToGrid="0">
      <p:cViewPr varScale="1">
        <p:scale>
          <a:sx n="64" d="100"/>
          <a:sy n="64" d="100"/>
        </p:scale>
        <p:origin x="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9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96187067/542b45515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yANahuhGs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© </a:t>
            </a:r>
            <a:r>
              <a:rPr lang="en-GB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Shutterstock/Halfpoint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dirty="0"/>
              <a:t>Workplace design </a:t>
            </a:r>
            <a:r>
              <a:rPr lang="en-GB"/>
              <a:t>video: </a:t>
            </a:r>
            <a:r>
              <a:rPr lang="en-GB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https://vimeo.com/1096187067/542b455150</a:t>
            </a:r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© Pexels/Mikhail Nilov</a:t>
            </a:r>
            <a:endParaRPr/>
          </a:p>
        </p:txBody>
      </p:sp>
      <p:sp>
        <p:nvSpPr>
          <p:cNvPr id="195" name="Google Shape;19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left © Shutterstock/PeopleImages.com - Yuri A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centre © Shutterstock/Dusan Petkovic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right © Shutterstock/kelvn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05" name="Google Shape;20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/>
              <a:t>Image © Shutterstock/</a:t>
            </a:r>
            <a:r>
              <a:rPr lang="en-GB" dirty="0" err="1"/>
              <a:t>worradirek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&amp; Safety Executive (HSE) video on risk management: </a:t>
            </a:r>
            <a:r>
              <a:rPr lang="en-GB" i="0" u="sng" strike="noStrike" cap="none" noProof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https://youtu.be/xyANahuhGs0</a:t>
            </a:r>
            <a:r>
              <a:rPr lang="en-GB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20" name="Google Shape;22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1" name="Google Shape;23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© Shutterstock/OneLineStock</a:t>
            </a:r>
            <a:endParaRPr/>
          </a:p>
        </p:txBody>
      </p:sp>
      <p:sp>
        <p:nvSpPr>
          <p:cNvPr id="115" name="Google Shape;11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5" name="Google Shape;12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© Pexels/Lilli Waugh</a:t>
            </a:r>
            <a:endParaRPr/>
          </a:p>
        </p:txBody>
      </p:sp>
      <p:sp>
        <p:nvSpPr>
          <p:cNvPr id="135" name="Google Shape;13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© Shutterstock/Gohang</a:t>
            </a:r>
            <a:endParaRPr/>
          </a:p>
        </p:txBody>
      </p:sp>
      <p:sp>
        <p:nvSpPr>
          <p:cNvPr id="145" name="Google Shape;1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© Shutterstock/Monkey Business Images</a:t>
            </a:r>
            <a:endParaRPr/>
          </a:p>
        </p:txBody>
      </p:sp>
      <p:sp>
        <p:nvSpPr>
          <p:cNvPr id="155" name="Google Shape;15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© Shutterstock/PintoArt</a:t>
            </a:r>
            <a:endParaRPr/>
          </a:p>
        </p:txBody>
      </p:sp>
      <p:sp>
        <p:nvSpPr>
          <p:cNvPr id="165" name="Google Shape;16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5" name="Google Shape;17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Female chief engineer in modern industrial factory using tablet to carry out audit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0" cy="586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blue and black rectang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35600"/>
            <a:ext cx="12192000" cy="46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 descr="A white cloud with black background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2" y="1896189"/>
            <a:ext cx="1811433" cy="17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 descr="A black and blue logo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6870" y="2301452"/>
            <a:ext cx="1058259" cy="10380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  <a:defRPr sz="5200" b="1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6096000" y="2977205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326367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" descr="A picture containing screenshot, graphics, pattern, circle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63" y="2477753"/>
            <a:ext cx="2049637" cy="86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1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3" name="Google Shape;33;p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4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 descr="A blue and black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6311" y="1610868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media" idx="2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video">
  <p:cSld name="Activity_vide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>
            <a:spLocks noGrp="1"/>
          </p:cNvSpPr>
          <p:nvPr>
            <p:ph type="media" idx="2"/>
          </p:nvPr>
        </p:nvSpPr>
        <p:spPr>
          <a:xfrm>
            <a:off x="1345277" y="1825625"/>
            <a:ext cx="2863468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>
            <a:spLocks noGrp="1"/>
          </p:cNvSpPr>
          <p:nvPr>
            <p:ph type="media" idx="4"/>
          </p:nvPr>
        </p:nvSpPr>
        <p:spPr>
          <a:xfrm>
            <a:off x="4913252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>
            <a:spLocks noGrp="1"/>
          </p:cNvSpPr>
          <p:nvPr>
            <p:ph type="media" idx="5"/>
          </p:nvPr>
        </p:nvSpPr>
        <p:spPr>
          <a:xfrm>
            <a:off x="8485779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>
            <a:spLocks noGrp="1"/>
          </p:cNvSpPr>
          <p:nvPr>
            <p:ph type="media" idx="6"/>
          </p:nvPr>
        </p:nvSpPr>
        <p:spPr>
          <a:xfrm>
            <a:off x="3128522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>
            <a:spLocks noGrp="1"/>
          </p:cNvSpPr>
          <p:nvPr>
            <p:ph type="media" idx="7"/>
          </p:nvPr>
        </p:nvSpPr>
        <p:spPr>
          <a:xfrm>
            <a:off x="6701049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7"/>
          <p:cNvSpPr/>
          <p:nvPr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pause">
  <p:cSld name="Lesson paus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8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10868"/>
            <a:ext cx="12192000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8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  <a:defRPr sz="5200" b="1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3" name="Google Shape;73;p8" descr="A picture containing screenshot, graphics, pattern, circ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453" y="491318"/>
            <a:ext cx="2178305" cy="9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" name="Google Shape;77;p9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0" descr="A blue and black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6311" y="1610868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4" name="Google Shape;84;p10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326367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1096187067?h=542b455150&amp;amp;app_id=122963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xyANahuhGs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ct val="111111"/>
              <a:buFont typeface="Arial"/>
              <a:buNone/>
            </a:pPr>
            <a:r>
              <a:rPr lang="en-GB" noProof="0" dirty="0"/>
              <a:t>Engineering &amp; Manufacturing</a:t>
            </a:r>
          </a:p>
        </p:txBody>
      </p:sp>
      <p:sp>
        <p:nvSpPr>
          <p:cNvPr id="100" name="Google Shape;100;p12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noProof="0" dirty="0"/>
              <a:t>Topic: Professional responsibilities, attitudes and behaviours</a:t>
            </a:r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2"/>
          </p:nvPr>
        </p:nvSpPr>
        <p:spPr>
          <a:xfrm>
            <a:off x="6096000" y="2977205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noProof="0" dirty="0"/>
              <a:t>Route: Engineering &amp; Manufacturing</a:t>
            </a: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noProof="0" dirty="0"/>
              <a:t>Resource 4: </a:t>
            </a:r>
            <a:r>
              <a:rPr lang="en-GB" noProof="0" dirty="0">
                <a:solidFill>
                  <a:schemeClr val="dk1"/>
                </a:solidFill>
              </a:rPr>
              <a:t>Human factors</a:t>
            </a:r>
            <a:r>
              <a:rPr lang="en-GB" sz="24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GB" noProof="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Case study: Workplace design</a:t>
            </a:r>
          </a:p>
        </p:txBody>
      </p:sp>
      <p:sp>
        <p:nvSpPr>
          <p:cNvPr id="8" name="Google Shape;190;p21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noProof="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4: Human factors</a:t>
            </a:r>
          </a:p>
        </p:txBody>
      </p:sp>
      <p:sp>
        <p:nvSpPr>
          <p:cNvPr id="9" name="Google Shape;189;p21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61D92-7668-B49B-BBF1-590B56881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472" y="1572768"/>
            <a:ext cx="323088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noProof="0" dirty="0"/>
              <a:t>Watch the video and make notes on question 2 on Activities 1 + 2 Worksheet.</a:t>
            </a:r>
          </a:p>
          <a:p>
            <a:r>
              <a:rPr lang="en-GB" noProof="0" dirty="0"/>
              <a:t>The video explores how workplace design can have a positive impact on people and productivity.</a:t>
            </a:r>
          </a:p>
        </p:txBody>
      </p:sp>
      <p:pic>
        <p:nvPicPr>
          <p:cNvPr id="2" name="Online Media 1" title="Gatsby TEN 2025 EM Workplace Design V3">
            <a:hlinkClick r:id="" action="ppaction://media"/>
            <a:extLst>
              <a:ext uri="{FF2B5EF4-FFF2-40B4-BE49-F238E27FC236}">
                <a16:creationId xmlns:a16="http://schemas.microsoft.com/office/drawing/2014/main" id="{9105D745-2387-6963-3D9B-0FE8EF1383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38810" y="1572768"/>
            <a:ext cx="7723625" cy="4351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Mistakes happen…</a:t>
            </a:r>
          </a:p>
        </p:txBody>
      </p:sp>
      <p:sp>
        <p:nvSpPr>
          <p:cNvPr id="199" name="Google Shape;199;p22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3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noProof="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4: Human factors</a:t>
            </a:r>
          </a:p>
        </p:txBody>
      </p:sp>
      <p:pic>
        <p:nvPicPr>
          <p:cNvPr id="201" name="Google Shape;201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0" r="-1"/>
          <a:stretch>
            <a:fillRect/>
          </a:stretch>
        </p:blipFill>
        <p:spPr>
          <a:xfrm>
            <a:off x="8239421" y="2694215"/>
            <a:ext cx="3321207" cy="34337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EEFA2-E4E0-A136-52DE-F10788DEF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What was the last error you made </a:t>
            </a:r>
            <a:br>
              <a:rPr lang="en-GB" noProof="0" dirty="0"/>
            </a:br>
            <a:r>
              <a:rPr lang="en-GB" noProof="0" dirty="0"/>
              <a:t>(in a practical sense)?</a:t>
            </a:r>
          </a:p>
          <a:p>
            <a:r>
              <a:rPr lang="en-GB" noProof="0" dirty="0"/>
              <a:t>Describe it to the rest of the class.</a:t>
            </a:r>
          </a:p>
          <a:p>
            <a:r>
              <a:rPr lang="en-GB" noProof="0" dirty="0"/>
              <a:t>Why do you think it happened?</a:t>
            </a:r>
          </a:p>
          <a:p>
            <a:endParaRPr lang="en-GB" noProof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Human factors and human errors</a:t>
            </a:r>
          </a:p>
        </p:txBody>
      </p:sp>
      <p:sp>
        <p:nvSpPr>
          <p:cNvPr id="208" name="Google Shape;208;p23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3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3"/>
          <p:cNvSpPr txBox="1"/>
          <p:nvPr/>
        </p:nvSpPr>
        <p:spPr>
          <a:xfrm>
            <a:off x="905760" y="1686383"/>
            <a:ext cx="3420232" cy="1110661"/>
          </a:xfrm>
          <a:prstGeom prst="rect">
            <a:avLst/>
          </a:prstGeom>
          <a:noFill/>
          <a:ln w="19050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Physical ability</a:t>
            </a:r>
            <a:endParaRPr lang="en-GB" sz="16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400" b="1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Tiredness, lack of training or experience, poor coordination, physical strain</a:t>
            </a:r>
          </a:p>
        </p:txBody>
      </p:sp>
      <p:sp>
        <p:nvSpPr>
          <p:cNvPr id="210" name="Google Shape;210;p23"/>
          <p:cNvSpPr txBox="1"/>
          <p:nvPr/>
        </p:nvSpPr>
        <p:spPr>
          <a:xfrm>
            <a:off x="2457246" y="5722188"/>
            <a:ext cx="7419019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types of human error can happen in these situations?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4456642" y="1690439"/>
            <a:ext cx="3420231" cy="1110661"/>
          </a:xfrm>
          <a:prstGeom prst="rect">
            <a:avLst/>
          </a:prstGeom>
          <a:noFill/>
          <a:ln w="19050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Workplace stress</a:t>
            </a:r>
            <a:endParaRPr lang="en-GB" sz="16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400" b="1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Deadlines, high-pressure discussions, misunderstandings</a:t>
            </a:r>
          </a:p>
        </p:txBody>
      </p:sp>
      <p:sp>
        <p:nvSpPr>
          <p:cNvPr id="212" name="Google Shape;212;p23"/>
          <p:cNvSpPr txBox="1"/>
          <p:nvPr/>
        </p:nvSpPr>
        <p:spPr>
          <a:xfrm>
            <a:off x="8007756" y="1687776"/>
            <a:ext cx="3420000" cy="1110661"/>
          </a:xfrm>
          <a:prstGeom prst="rect">
            <a:avLst/>
          </a:prstGeom>
          <a:noFill/>
          <a:ln w="19050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Safety and workplace design</a:t>
            </a:r>
            <a:endParaRPr lang="en-GB" sz="16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400" b="1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equipment incorrectly, ignoring safety measures</a:t>
            </a:r>
          </a:p>
        </p:txBody>
      </p:sp>
      <p:pic>
        <p:nvPicPr>
          <p:cNvPr id="213" name="Google Shape;213;p23" descr="A person who has injured their falling off a ladder, being helped by a collegue&#10;&#10;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07520" y="2990197"/>
            <a:ext cx="3419999" cy="254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3" descr="Two people having an angry exchange in a workplac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4456641" y="2990197"/>
            <a:ext cx="3420231" cy="254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 descr="Logistics worker in warehouse winces with back pain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9"/>
          <a:stretch>
            <a:fillRect/>
          </a:stretch>
        </p:blipFill>
        <p:spPr>
          <a:xfrm>
            <a:off x="905760" y="2990197"/>
            <a:ext cx="3420232" cy="254289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3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noProof="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4: Human factors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>
                <a:solidFill>
                  <a:schemeClr val="dk1"/>
                </a:solidFill>
              </a:rPr>
              <a:t>Preventing human errors</a:t>
            </a:r>
            <a:endParaRPr lang="en-GB" noProof="0" dirty="0"/>
          </a:p>
        </p:txBody>
      </p:sp>
      <p:sp>
        <p:nvSpPr>
          <p:cNvPr id="224" name="Google Shape;224;p24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3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9421" y="2694215"/>
            <a:ext cx="3321207" cy="240517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4"/>
          <p:cNvSpPr txBox="1"/>
          <p:nvPr/>
        </p:nvSpPr>
        <p:spPr>
          <a:xfrm>
            <a:off x="8239421" y="5215924"/>
            <a:ext cx="3321208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Health &amp; Safety Executive (HSE) video on risk management can be found here: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i="0" u="sng" strike="noStrike" cap="none" noProof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https://youtu.be/xyANahuhGs0</a:t>
            </a:r>
            <a:r>
              <a:rPr lang="en-GB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27" name="Google Shape;227;p24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noProof="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4: Human factors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B716A-DF55-D93B-C9B8-78250D4D0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GB" noProof="0" dirty="0"/>
              <a:t>Errors can never be completely prevented. The chances </a:t>
            </a:r>
            <a:br>
              <a:rPr lang="en-GB" noProof="0" dirty="0"/>
            </a:br>
            <a:r>
              <a:rPr lang="en-GB" noProof="0" dirty="0"/>
              <a:t>of errors can be reduced, safety levels improved and productivity increased.</a:t>
            </a:r>
          </a:p>
          <a:p>
            <a:r>
              <a:rPr lang="en-GB" noProof="0" dirty="0"/>
              <a:t>Train employees about potential risks, safety procedures and legal requirements.</a:t>
            </a:r>
          </a:p>
          <a:p>
            <a:r>
              <a:rPr lang="en-GB" noProof="0" dirty="0"/>
              <a:t>Employee considerate workplace design, including ergonomics, will reduce fatigue and absences.</a:t>
            </a:r>
          </a:p>
          <a:p>
            <a:r>
              <a:rPr lang="en-GB" noProof="0" dirty="0"/>
              <a:t>Automation and support tools: use automated technology to minimise manual errors and reduce fatigue.</a:t>
            </a:r>
          </a:p>
          <a:p>
            <a:r>
              <a:rPr lang="en-GB" noProof="0" dirty="0"/>
              <a:t>Encourage a safety culture that promotes accountability and open communication at all levels.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Workplace scenarios</a:t>
            </a:r>
          </a:p>
        </p:txBody>
      </p:sp>
      <p:sp>
        <p:nvSpPr>
          <p:cNvPr id="235" name="Google Shape;235;p25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3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noProof="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4: Human factors</a:t>
            </a:r>
          </a:p>
        </p:txBody>
      </p:sp>
      <p:sp>
        <p:nvSpPr>
          <p:cNvPr id="2" name="Google Shape;180;p20">
            <a:extLst>
              <a:ext uri="{FF2B5EF4-FFF2-40B4-BE49-F238E27FC236}">
                <a16:creationId xmlns:a16="http://schemas.microsoft.com/office/drawing/2014/main" id="{CD93E95F-48FE-46C5-A1C4-DCA1B9441AB2}"/>
              </a:ext>
            </a:extLst>
          </p:cNvPr>
          <p:cNvSpPr txBox="1">
            <a:spLocks/>
          </p:cNvSpPr>
          <p:nvPr/>
        </p:nvSpPr>
        <p:spPr>
          <a:xfrm>
            <a:off x="7963018" y="2231421"/>
            <a:ext cx="3173412" cy="2395157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028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0283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0283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0283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0283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SzPts val="1378"/>
            </a:pPr>
            <a:r>
              <a:rPr lang="en-GB" b="1" noProof="0" dirty="0">
                <a:solidFill>
                  <a:srgbClr val="262626"/>
                </a:solidFill>
              </a:rPr>
              <a:t>Resources needed:</a:t>
            </a:r>
            <a:endParaRPr lang="en-GB" noProof="0" dirty="0"/>
          </a:p>
          <a:p>
            <a:pPr indent="-342900">
              <a:buClr>
                <a:srgbClr val="326367"/>
              </a:buClr>
              <a:buSzPct val="100000"/>
              <a:buFont typeface="Arial"/>
              <a:buChar char="•"/>
            </a:pPr>
            <a:r>
              <a:rPr lang="en-GB" noProof="0" dirty="0">
                <a:solidFill>
                  <a:srgbClr val="262626"/>
                </a:solidFill>
              </a:rPr>
              <a:t>R4 Activity 3 Worksheet</a:t>
            </a:r>
          </a:p>
          <a:p>
            <a:pPr indent="-342900">
              <a:buClr>
                <a:srgbClr val="326367"/>
              </a:buClr>
              <a:buSzPct val="100000"/>
              <a:buFont typeface="Arial"/>
              <a:buChar char="•"/>
            </a:pPr>
            <a:r>
              <a:rPr lang="en-GB" noProof="0" dirty="0">
                <a:solidFill>
                  <a:srgbClr val="262626"/>
                </a:solidFill>
              </a:rPr>
              <a:t>R4 Activity 3 Worksheet answers</a:t>
            </a:r>
          </a:p>
          <a:p>
            <a:pPr indent="-234950">
              <a:buSzPts val="1700"/>
            </a:pPr>
            <a:endParaRPr lang="en-GB" noProof="0" dirty="0">
              <a:solidFill>
                <a:srgbClr val="262626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C86331-1B2E-2AC0-53E9-509E02256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noProof="0" dirty="0"/>
              <a:t>In your group, consider the workplace scenario(s). For each one:</a:t>
            </a:r>
          </a:p>
          <a:p>
            <a:r>
              <a:rPr lang="en-GB" noProof="0" dirty="0"/>
              <a:t>identify the potential danger;</a:t>
            </a:r>
          </a:p>
          <a:p>
            <a:r>
              <a:rPr lang="en-GB" noProof="0" dirty="0"/>
              <a:t>suggest preventative actions the organisation could take.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/>
              <a:t>In these activities, we have:</a:t>
            </a:r>
          </a:p>
        </p:txBody>
      </p:sp>
      <p:sp>
        <p:nvSpPr>
          <p:cNvPr id="245" name="Google Shape;245;p26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noProof="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4: Human factors</a:t>
            </a:r>
          </a:p>
        </p:txBody>
      </p:sp>
      <p:sp>
        <p:nvSpPr>
          <p:cNvPr id="246" name="Google Shape;246;p26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Plenary</a:t>
            </a:r>
          </a:p>
        </p:txBody>
      </p:sp>
      <p:sp>
        <p:nvSpPr>
          <p:cNvPr id="4" name="Google Shape;123;p15">
            <a:extLst>
              <a:ext uri="{FF2B5EF4-FFF2-40B4-BE49-F238E27FC236}">
                <a16:creationId xmlns:a16="http://schemas.microsoft.com/office/drawing/2014/main" id="{1F75AECB-7771-299D-BAEB-B4B2F1FC879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576073" y="1619695"/>
            <a:ext cx="3671047" cy="435133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u="sng" noProof="0" dirty="0"/>
              <a:t>Skills: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r>
              <a:rPr lang="en-GB" sz="1600" noProof="0" dirty="0"/>
              <a:t>Analysing and interpreting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r>
              <a:rPr lang="en-GB" sz="1600" noProof="0" dirty="0"/>
              <a:t>Planning and preparation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r>
              <a:rPr lang="en-GB" sz="1600" noProof="0" dirty="0"/>
              <a:t>Evaluating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r>
              <a:rPr lang="en-GB" sz="1600" noProof="0" dirty="0"/>
              <a:t>Communication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u="sng" noProof="0" dirty="0">
                <a:latin typeface="Arial"/>
                <a:ea typeface="Arial"/>
                <a:cs typeface="Arial"/>
                <a:sym typeface="Arial"/>
              </a:rPr>
              <a:t>General competencies: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English: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EC2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Present information and ideas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EC4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Summarise information/ideas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b="1" noProof="0" dirty="0"/>
              <a:t>EC5</a:t>
            </a:r>
            <a:r>
              <a:rPr lang="en-GB" sz="1600" noProof="0" dirty="0"/>
              <a:t> Synthesise information</a:t>
            </a:r>
            <a:endParaRPr lang="en-GB" sz="1600" noProof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EC6 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Take part in/lead discussions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Digital: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DC3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Communicate and collaborate</a:t>
            </a:r>
            <a:endParaRPr lang="en-GB" sz="16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96363-76A4-320E-9B2E-EF145C675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400800" cy="4145407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discussed the nature of human characteristics, how they affect performance in work and the difference between mental and physical characteristics;</a:t>
            </a:r>
          </a:p>
          <a:p>
            <a:r>
              <a:rPr lang="en-GB" noProof="0" dirty="0"/>
              <a:t>considered how workplaces are designed to suit different workplace environments;</a:t>
            </a:r>
          </a:p>
          <a:p>
            <a:r>
              <a:rPr lang="en-GB" noProof="0" dirty="0"/>
              <a:t>studied a real-life case study, exploring the link between workplace design and performance;</a:t>
            </a:r>
          </a:p>
          <a:p>
            <a:r>
              <a:rPr lang="en-GB" noProof="0" dirty="0"/>
              <a:t>examined human factors and human error, why they happen and ways to minimise their impact.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>
                <a:solidFill>
                  <a:schemeClr val="dk1"/>
                </a:solidFill>
              </a:rPr>
              <a:t>Consolidation</a:t>
            </a:r>
          </a:p>
        </p:txBody>
      </p:sp>
      <p:sp>
        <p:nvSpPr>
          <p:cNvPr id="253" name="Google Shape;253;p27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Consolidation</a:t>
            </a:r>
            <a:endParaRPr lang="en-GB" sz="1800" b="0" i="0" u="none" strike="noStrike" cap="none" noProof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7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noProof="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4: Human 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B2921-D414-1CE0-BF2E-01D2ABFDD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 lnSpcReduction="10000"/>
          </a:bodyPr>
          <a:lstStyle/>
          <a:p>
            <a:r>
              <a:rPr lang="en-GB" noProof="0" dirty="0"/>
              <a:t>Update your self-review (Resource 1, Activity 4 Worksheet) to consider:</a:t>
            </a:r>
          </a:p>
          <a:p>
            <a:pPr lvl="1">
              <a:buClr>
                <a:srgbClr val="326367"/>
              </a:buClr>
            </a:pPr>
            <a:r>
              <a:rPr lang="en-GB" noProof="0" dirty="0"/>
              <a:t>professional conduct;</a:t>
            </a:r>
          </a:p>
          <a:p>
            <a:pPr lvl="1">
              <a:buClr>
                <a:srgbClr val="326367"/>
              </a:buClr>
            </a:pPr>
            <a:r>
              <a:rPr lang="en-GB" noProof="0" dirty="0"/>
              <a:t>job descriptions and organisational structure;</a:t>
            </a:r>
          </a:p>
          <a:p>
            <a:pPr lvl="1">
              <a:buClr>
                <a:srgbClr val="326367"/>
              </a:buClr>
            </a:pPr>
            <a:r>
              <a:rPr lang="en-GB" noProof="0" dirty="0"/>
              <a:t>equality, diversity, accessibility and inclusion;</a:t>
            </a:r>
          </a:p>
          <a:p>
            <a:pPr lvl="1">
              <a:buClr>
                <a:srgbClr val="326367"/>
              </a:buClr>
            </a:pPr>
            <a:r>
              <a:rPr lang="en-GB" noProof="0" dirty="0"/>
              <a:t>behaviour in the workplace;</a:t>
            </a:r>
          </a:p>
          <a:p>
            <a:pPr lvl="1">
              <a:buClr>
                <a:srgbClr val="326367"/>
              </a:buClr>
            </a:pPr>
            <a:r>
              <a:rPr lang="en-GB" noProof="0" dirty="0"/>
              <a:t>career development programmes;</a:t>
            </a:r>
          </a:p>
          <a:p>
            <a:pPr lvl="1">
              <a:buClr>
                <a:srgbClr val="326367"/>
              </a:buClr>
            </a:pPr>
            <a:r>
              <a:rPr lang="en-GB" noProof="0" dirty="0"/>
              <a:t>workplace design;</a:t>
            </a:r>
          </a:p>
          <a:p>
            <a:pPr lvl="1">
              <a:buClr>
                <a:srgbClr val="326367"/>
              </a:buClr>
            </a:pPr>
            <a:r>
              <a:rPr lang="en-GB" noProof="0" dirty="0"/>
              <a:t>human error.</a:t>
            </a:r>
          </a:p>
          <a:p>
            <a:r>
              <a:rPr lang="en-GB" noProof="0" dirty="0"/>
              <a:t>Identify areas to actively pursue and improve during placement.</a:t>
            </a:r>
          </a:p>
          <a:p>
            <a:r>
              <a:rPr lang="en-GB" noProof="0" dirty="0"/>
              <a:t>Add potential ideas after each placement day.</a:t>
            </a:r>
          </a:p>
          <a:p>
            <a:endParaRPr lang="en-GB" noProof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/>
              <a:t>In these activities, we will:</a:t>
            </a:r>
          </a:p>
        </p:txBody>
      </p:sp>
      <p:sp>
        <p:nvSpPr>
          <p:cNvPr id="109" name="Google Shape;109;p13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noProof="0" dirty="0"/>
              <a:t>Introduction</a:t>
            </a:r>
          </a:p>
        </p:txBody>
      </p:sp>
      <p:sp>
        <p:nvSpPr>
          <p:cNvPr id="110" name="Google Shape;110;p13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noProof="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4: Human factors</a:t>
            </a:r>
          </a:p>
        </p:txBody>
      </p:sp>
      <p:sp>
        <p:nvSpPr>
          <p:cNvPr id="4" name="Google Shape;123;p15">
            <a:extLst>
              <a:ext uri="{FF2B5EF4-FFF2-40B4-BE49-F238E27FC236}">
                <a16:creationId xmlns:a16="http://schemas.microsoft.com/office/drawing/2014/main" id="{ABA30D9A-9515-9DE8-5B23-5ECA5D94314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576073" y="1619695"/>
            <a:ext cx="3671047" cy="435133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u="sng" noProof="0" dirty="0"/>
              <a:t>Skills: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r>
              <a:rPr lang="en-GB" sz="1600" noProof="0" dirty="0"/>
              <a:t>Analysing and interpreting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r>
              <a:rPr lang="en-GB" sz="1600" noProof="0" dirty="0"/>
              <a:t>Planning and preparation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r>
              <a:rPr lang="en-GB" sz="1600" noProof="0" dirty="0"/>
              <a:t>Evaluating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r>
              <a:rPr lang="en-GB" sz="1600" noProof="0" dirty="0"/>
              <a:t>Communication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u="sng" noProof="0" dirty="0">
                <a:latin typeface="Arial"/>
                <a:ea typeface="Arial"/>
                <a:cs typeface="Arial"/>
                <a:sym typeface="Arial"/>
              </a:rPr>
              <a:t>General competencies: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English: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EC2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Present information and ideas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EC4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Summarise information/ideas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b="1" noProof="0" dirty="0"/>
              <a:t>EC5</a:t>
            </a:r>
            <a:r>
              <a:rPr lang="en-GB" sz="1600" noProof="0" dirty="0"/>
              <a:t> Synthesise information</a:t>
            </a:r>
            <a:endParaRPr lang="en-GB" sz="1600" noProof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EC6 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Take part in/lead discussions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Digital: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DC3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Communicate and collaborate</a:t>
            </a:r>
            <a:endParaRPr lang="en-GB" sz="16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F35CB-DDE9-CF0D-B624-D75812BE4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400800" cy="4145407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explore the nature of human characteristics, how they affect performance in work and the difference between mental and physical characteristics;</a:t>
            </a:r>
          </a:p>
          <a:p>
            <a:r>
              <a:rPr lang="en-GB" noProof="0" dirty="0"/>
              <a:t>consider how workplaces are designed to suit different workplace environments;</a:t>
            </a:r>
          </a:p>
          <a:p>
            <a:r>
              <a:rPr lang="en-GB" noProof="0" dirty="0"/>
              <a:t>study a real-life case study, exploring the link between workplace design and performance;</a:t>
            </a:r>
          </a:p>
          <a:p>
            <a:r>
              <a:rPr lang="en-GB" noProof="0" dirty="0"/>
              <a:t>look at human factors and human error, why they happen and ways to minimise their impact.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Human characteristics</a:t>
            </a:r>
          </a:p>
        </p:txBody>
      </p:sp>
      <p:sp>
        <p:nvSpPr>
          <p:cNvPr id="118" name="Google Shape;11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323"/>
              <a:buChar char="•"/>
            </a:pPr>
            <a:r>
              <a:rPr lang="en-GB" noProof="0" dirty="0"/>
              <a:t>Suggest examples of human characteristics.</a:t>
            </a:r>
          </a:p>
          <a:p>
            <a:pPr marL="457200" lvl="0" indent="-195389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323"/>
              <a:buNone/>
            </a:pPr>
            <a:endParaRPr lang="en-GB" noProof="0" dirty="0"/>
          </a:p>
          <a:p>
            <a:pPr marL="457200" lvl="0" indent="-195389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323"/>
              <a:buNone/>
            </a:pPr>
            <a:endParaRPr lang="en-GB" noProof="0" dirty="0"/>
          </a:p>
          <a:p>
            <a:pPr marL="457200" lvl="0" indent="-195389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323"/>
              <a:buNone/>
            </a:pPr>
            <a:endParaRPr lang="en-GB" noProof="0" dirty="0"/>
          </a:p>
          <a:p>
            <a:pPr marL="457200" lvl="0" indent="-195389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323"/>
              <a:buNone/>
            </a:pPr>
            <a:endParaRPr lang="en-GB" noProof="0" dirty="0"/>
          </a:p>
          <a:p>
            <a:pPr marL="457200" lvl="0" indent="-195389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323"/>
              <a:buNone/>
            </a:pPr>
            <a:endParaRPr lang="en-GB" noProof="0"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323"/>
              <a:buChar char="•"/>
            </a:pPr>
            <a:r>
              <a:rPr lang="en-GB" noProof="0" dirty="0"/>
              <a:t>Which characteristics are physical and which are mental?</a:t>
            </a:r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323"/>
              <a:buNone/>
            </a:pPr>
            <a:endParaRPr lang="en-GB" noProof="0" dirty="0"/>
          </a:p>
        </p:txBody>
      </p:sp>
      <p:sp>
        <p:nvSpPr>
          <p:cNvPr id="120" name="Google Shape;120;p14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noProof="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4: Human factors</a:t>
            </a:r>
          </a:p>
        </p:txBody>
      </p:sp>
      <p:sp>
        <p:nvSpPr>
          <p:cNvPr id="121" name="Google Shape;121;p14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noProof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F4274-FE56-229D-94F4-2E78D6A4B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7291" y="2888198"/>
            <a:ext cx="4177416" cy="19926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Physical and mental human characteristics</a:t>
            </a:r>
          </a:p>
        </p:txBody>
      </p:sp>
      <p:sp>
        <p:nvSpPr>
          <p:cNvPr id="128" name="Google Shape;128;p15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073202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323"/>
              <a:buNone/>
            </a:pPr>
            <a:r>
              <a:rPr lang="en-GB" sz="2400" b="1" noProof="0" dirty="0">
                <a:solidFill>
                  <a:schemeClr val="dk1"/>
                </a:solidFill>
              </a:rPr>
              <a:t>Physical characteristics: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har char="•"/>
            </a:pPr>
            <a:r>
              <a:rPr lang="en-GB" sz="2400" noProof="0" dirty="0">
                <a:solidFill>
                  <a:schemeClr val="dk1"/>
                </a:solidFill>
              </a:rPr>
              <a:t>Strength</a:t>
            </a:r>
            <a:endParaRPr lang="en-GB" noProof="0"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har char="•"/>
            </a:pPr>
            <a:r>
              <a:rPr lang="en-GB" sz="2400" noProof="0" dirty="0">
                <a:solidFill>
                  <a:schemeClr val="dk1"/>
                </a:solidFill>
              </a:rPr>
              <a:t>Stamina</a:t>
            </a:r>
            <a:endParaRPr lang="en-GB" noProof="0"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har char="•"/>
            </a:pPr>
            <a:r>
              <a:rPr lang="en-GB" sz="2400" noProof="0" dirty="0">
                <a:solidFill>
                  <a:schemeClr val="dk1"/>
                </a:solidFill>
              </a:rPr>
              <a:t>Dexterity</a:t>
            </a:r>
            <a:endParaRPr lang="en-GB" noProof="0"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har char="•"/>
            </a:pPr>
            <a:r>
              <a:rPr lang="en-GB" sz="2400" noProof="0" dirty="0">
                <a:solidFill>
                  <a:schemeClr val="dk1"/>
                </a:solidFill>
              </a:rPr>
              <a:t>Appearance</a:t>
            </a:r>
            <a:endParaRPr lang="en-GB" noProof="0"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har char="•"/>
            </a:pPr>
            <a:r>
              <a:rPr lang="en-GB" noProof="0" dirty="0">
                <a:solidFill>
                  <a:schemeClr val="dk1"/>
                </a:solidFill>
              </a:rPr>
              <a:t>S</a:t>
            </a:r>
            <a:r>
              <a:rPr lang="en-GB" sz="2400" noProof="0" dirty="0">
                <a:solidFill>
                  <a:schemeClr val="dk1"/>
                </a:solidFill>
              </a:rPr>
              <a:t>ize</a:t>
            </a:r>
            <a:endParaRPr lang="en-GB" noProof="0" dirty="0"/>
          </a:p>
        </p:txBody>
      </p:sp>
      <p:sp>
        <p:nvSpPr>
          <p:cNvPr id="129" name="Google Shape;129;p15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6280599" y="1825625"/>
            <a:ext cx="4958365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323"/>
              <a:buFont typeface="Arial"/>
              <a:buNone/>
            </a:pPr>
            <a:r>
              <a:rPr lang="en-GB" sz="2400" b="1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Mental characteristics: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 to solve problems</a:t>
            </a:r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Confident in making decisions</a:t>
            </a:r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 &amp; social skills</a:t>
            </a:r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drive</a:t>
            </a:r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Resilience</a:t>
            </a:r>
          </a:p>
        </p:txBody>
      </p:sp>
      <p:sp>
        <p:nvSpPr>
          <p:cNvPr id="131" name="Google Shape;131;p15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noProof="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4: Human factors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39421" y="2694215"/>
            <a:ext cx="3321207" cy="343376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>
                <a:solidFill>
                  <a:schemeClr val="dk1"/>
                </a:solidFill>
              </a:rPr>
              <a:t>Workplace areas</a:t>
            </a:r>
          </a:p>
        </p:txBody>
      </p:sp>
      <p:sp>
        <p:nvSpPr>
          <p:cNvPr id="140" name="Google Shape;140;p16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noProof="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4: Human 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10AC4-C1B5-47D5-081E-0EC40108C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dk1"/>
                </a:solidFill>
              </a:rPr>
              <a:t>Name the different areas you would find in a typical engineering organisation.</a:t>
            </a:r>
            <a:endParaRPr lang="en-GB" noProof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4000" noProof="0" dirty="0">
                <a:solidFill>
                  <a:schemeClr val="dk1"/>
                </a:solidFill>
              </a:rPr>
              <a:t>Workplace design and safety</a:t>
            </a:r>
            <a:endParaRPr lang="en-GB" noProof="0" dirty="0">
              <a:solidFill>
                <a:schemeClr val="dk1"/>
              </a:solidFill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39422" y="2694215"/>
            <a:ext cx="3321206" cy="343376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noProof="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4: Human factors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0E65D-A616-C301-A985-349BC9F5D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GB" noProof="0" dirty="0"/>
              <a:t>Minimise hazards by ensuring ease of access and adequate spacing between workstations.</a:t>
            </a:r>
          </a:p>
          <a:p>
            <a:r>
              <a:rPr lang="en-GB" noProof="0" dirty="0"/>
              <a:t>Walkways and emergency exits must be clearly marked and easily accessible for all.</a:t>
            </a:r>
          </a:p>
          <a:p>
            <a:r>
              <a:rPr lang="en-GB" noProof="0" dirty="0"/>
              <a:t>Good lighting reduces eye strain and prevents accidents, especially in units with limited natural lighting.</a:t>
            </a:r>
          </a:p>
          <a:p>
            <a:r>
              <a:rPr lang="en-GB" noProof="0" dirty="0"/>
              <a:t>Good ventilation and fresh air reduces the risk of respiratory problems and ensures a healthy environment.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>
                <a:solidFill>
                  <a:schemeClr val="dk1"/>
                </a:solidFill>
              </a:rPr>
              <a:t>Productivity and process flow design</a:t>
            </a:r>
            <a:endParaRPr lang="en-GB" noProof="0" dirty="0"/>
          </a:p>
        </p:txBody>
      </p:sp>
      <p:sp>
        <p:nvSpPr>
          <p:cNvPr id="159" name="Google Shape;159;p18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39421" y="2694215"/>
            <a:ext cx="3321207" cy="343376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noProof="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4: Human factors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51826-C257-832D-659A-9CB577341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/>
              <a:t>Integration of workstation technology can reduce the time taken to complete tasks.</a:t>
            </a:r>
          </a:p>
          <a:p>
            <a:r>
              <a:rPr lang="en-GB" noProof="0" dirty="0"/>
              <a:t>Access to natural light boosts mood, energy levels and productivity.</a:t>
            </a:r>
          </a:p>
          <a:p>
            <a:r>
              <a:rPr lang="en-GB" noProof="0" dirty="0"/>
              <a:t>Flexible workspaces can be reconfigured for different tasks to support collaboration and adaptability.</a:t>
            </a:r>
          </a:p>
          <a:p>
            <a:r>
              <a:rPr lang="en-GB" noProof="0" dirty="0"/>
              <a:t>Adequate storage and organisation of tools and equipment maintain a tidy workspace, reducing time spent searching for items and potential accidents.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>
                <a:solidFill>
                  <a:schemeClr val="dk1"/>
                </a:solidFill>
              </a:rPr>
              <a:t>Employee comfort</a:t>
            </a:r>
            <a:endParaRPr lang="en-GB" noProof="0" dirty="0"/>
          </a:p>
        </p:txBody>
      </p:sp>
      <p:sp>
        <p:nvSpPr>
          <p:cNvPr id="169" name="Google Shape;169;p19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8239421" y="2694215"/>
            <a:ext cx="3321207" cy="343376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noProof="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4: Human factors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021EE-0CAF-F8A5-C304-48C3EBCC3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/>
              <a:t>Ergonomics is the design of equipment and furniture that reduces the risk of musculoskeletal disorders and repetitive strain injuries.</a:t>
            </a:r>
          </a:p>
          <a:p>
            <a:r>
              <a:rPr lang="en-GB" noProof="0" dirty="0"/>
              <a:t>Maintaining a comfortable temperature prevents discomfort and distractions.</a:t>
            </a:r>
          </a:p>
          <a:p>
            <a:r>
              <a:rPr lang="en-GB" noProof="0" dirty="0"/>
              <a:t>Soundproofing and quiet zones minimise noise distractions and improve concentration.</a:t>
            </a:r>
          </a:p>
          <a:p>
            <a:r>
              <a:rPr lang="en-GB" noProof="0" dirty="0"/>
              <a:t>Designated break areas with comfortable seating promote relaxation and social interaction, and reduce stress.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>
                <a:solidFill>
                  <a:schemeClr val="dk1"/>
                </a:solidFill>
              </a:rPr>
              <a:t>Workplace design</a:t>
            </a:r>
            <a:endParaRPr lang="en-GB" noProof="0" dirty="0"/>
          </a:p>
        </p:txBody>
      </p:sp>
      <p:sp>
        <p:nvSpPr>
          <p:cNvPr id="179" name="Google Shape;179;p20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0"/>
          <p:cNvSpPr txBox="1">
            <a:spLocks noGrp="1"/>
          </p:cNvSpPr>
          <p:nvPr>
            <p:ph type="body" idx="2"/>
          </p:nvPr>
        </p:nvSpPr>
        <p:spPr>
          <a:xfrm>
            <a:off x="7963018" y="2231421"/>
            <a:ext cx="3173412" cy="2395157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1430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378"/>
              <a:buFont typeface="Arial"/>
              <a:buNone/>
            </a:pPr>
            <a:r>
              <a:rPr lang="en-GB" sz="20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Resources needed:</a:t>
            </a:r>
            <a:endParaRPr lang="en-GB" sz="2000" noProof="0" dirty="0"/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R4 Activit</a:t>
            </a:r>
            <a:r>
              <a:rPr lang="en-GB" noProof="0" dirty="0">
                <a:solidFill>
                  <a:srgbClr val="262626"/>
                </a:solidFill>
              </a:rPr>
              <a:t>ies</a:t>
            </a:r>
            <a:r>
              <a:rPr lang="en-GB" sz="20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1 + 2 Worksheet</a:t>
            </a:r>
            <a:endParaRPr lang="en-GB" noProof="0"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R4 Activit</a:t>
            </a:r>
            <a:r>
              <a:rPr lang="en-GB" noProof="0" dirty="0">
                <a:solidFill>
                  <a:srgbClr val="262626"/>
                </a:solidFill>
              </a:rPr>
              <a:t>ies</a:t>
            </a:r>
            <a:r>
              <a:rPr lang="en-GB" sz="20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1 + 2 Worksheet answers</a:t>
            </a:r>
            <a:endParaRPr lang="en-GB" noProof="0" dirty="0"/>
          </a:p>
          <a:p>
            <a:pPr marL="457200" marR="0" lvl="0" indent="-23495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700"/>
              <a:buFont typeface="Arial"/>
              <a:buNone/>
            </a:pPr>
            <a:endParaRPr lang="en-GB" sz="2000" b="0" i="0" u="none" strike="noStrike" cap="none" noProof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noProof="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4: Human 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0FE46-1984-EEAB-F94B-4615100EE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noProof="0" dirty="0"/>
              <a:t>Answer question 1 on your Activities 1 + 2 Worksheet: for each of the areas, consider workplace design with particular reference to: </a:t>
            </a:r>
          </a:p>
          <a:p>
            <a:r>
              <a:rPr lang="en-GB" noProof="0" dirty="0"/>
              <a:t>safety;</a:t>
            </a:r>
          </a:p>
          <a:p>
            <a:r>
              <a:rPr lang="en-GB" noProof="0" dirty="0"/>
              <a:t>productivity;</a:t>
            </a:r>
          </a:p>
          <a:p>
            <a:r>
              <a:rPr lang="en-GB" noProof="0" dirty="0"/>
              <a:t>comfort.</a:t>
            </a:r>
          </a:p>
          <a:p>
            <a:endParaRPr lang="en-GB" noProof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7E3A0E-584F-495F-BF07-1086F2F46129}"/>
</file>

<file path=customXml/itemProps2.xml><?xml version="1.0" encoding="utf-8"?>
<ds:datastoreItem xmlns:ds="http://schemas.openxmlformats.org/officeDocument/2006/customXml" ds:itemID="{7DABFCEE-63D9-4704-9BE1-7B19F547643E}"/>
</file>

<file path=customXml/itemProps3.xml><?xml version="1.0" encoding="utf-8"?>
<ds:datastoreItem xmlns:ds="http://schemas.openxmlformats.org/officeDocument/2006/customXml" ds:itemID="{11C4B031-A42E-4FA9-9346-F936EDC4F2C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1094</Words>
  <Application>Microsoft Office PowerPoint</Application>
  <PresentationFormat>Widescreen</PresentationFormat>
  <Paragraphs>186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 Narrow</vt:lpstr>
      <vt:lpstr>Arial</vt:lpstr>
      <vt:lpstr>Office Theme</vt:lpstr>
      <vt:lpstr>Engineering &amp; Manufacturing</vt:lpstr>
      <vt:lpstr>In these activities, we will:</vt:lpstr>
      <vt:lpstr>Human characteristics</vt:lpstr>
      <vt:lpstr>Physical and mental human characteristics</vt:lpstr>
      <vt:lpstr>Workplace areas</vt:lpstr>
      <vt:lpstr>Workplace design and safety</vt:lpstr>
      <vt:lpstr>Productivity and process flow design</vt:lpstr>
      <vt:lpstr>Employee comfort</vt:lpstr>
      <vt:lpstr>Workplace design</vt:lpstr>
      <vt:lpstr>Case study: Workplace design</vt:lpstr>
      <vt:lpstr>Mistakes happen…</vt:lpstr>
      <vt:lpstr>Human factors and human errors</vt:lpstr>
      <vt:lpstr>Preventing human errors</vt:lpstr>
      <vt:lpstr>Workplace scenarios</vt:lpstr>
      <vt:lpstr>In these activities, we have:</vt:lpstr>
      <vt:lpstr>Consolidation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2025-06-25T15:35:53Z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