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6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embeddedFontLst>
    <p:embeddedFont>
      <p:font typeface="Arial Narrow" panose="020B0606020202030204" pitchFamily="3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39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63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80" autoAdjust="0"/>
  </p:normalViewPr>
  <p:slideViewPr>
    <p:cSldViewPr snapToGrid="0">
      <p:cViewPr varScale="1">
        <p:scale>
          <a:sx n="66" d="100"/>
          <a:sy n="66" d="100"/>
        </p:scale>
        <p:origin x="644" y="36"/>
      </p:cViewPr>
      <p:guideLst>
        <p:guide orient="horz" pos="1139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1096186970/e6db8d4e90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Shutterstock/Halfpoint</a:t>
            </a:r>
            <a:endParaRPr/>
          </a:p>
        </p:txBody>
      </p:sp>
      <p:sp>
        <p:nvSpPr>
          <p:cNvPr id="110" name="Google Shape;110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7" name="Google Shape;197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Shutterstock/New Africa</a:t>
            </a:r>
            <a:endParaRPr/>
          </a:p>
        </p:txBody>
      </p:sp>
      <p:sp>
        <p:nvSpPr>
          <p:cNvPr id="198" name="Google Shape;198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Shutterstock/Halfpoint</a:t>
            </a:r>
            <a:endParaRPr/>
          </a:p>
        </p:txBody>
      </p:sp>
      <p:sp>
        <p:nvSpPr>
          <p:cNvPr id="208" name="Google Shape;208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Ignys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>
          <a:extLst>
            <a:ext uri="{FF2B5EF4-FFF2-40B4-BE49-F238E27FC236}">
              <a16:creationId xmlns:a16="http://schemas.microsoft.com/office/drawing/2014/main" id="{AF108971-883E-5919-2C0C-3F11684D1A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:notes">
            <a:extLst>
              <a:ext uri="{FF2B5EF4-FFF2-40B4-BE49-F238E27FC236}">
                <a16:creationId xmlns:a16="http://schemas.microsoft.com/office/drawing/2014/main" id="{FD7E3935-F90B-FE45-3C92-5B99371758B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dirty="0"/>
              <a:t>Image © </a:t>
            </a:r>
            <a:r>
              <a:rPr lang="en-GB" b="0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Ignys</a:t>
            </a:r>
            <a:br>
              <a:rPr lang="en-GB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Professional conduct </a:t>
            </a:r>
            <a:r>
              <a:rPr lang="en-GB" b="0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Ignys</a:t>
            </a:r>
            <a:r>
              <a:rPr lang="en-GB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b="0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video:</a:t>
            </a:r>
            <a:r>
              <a:rPr lang="en-GB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  <a:hlinkClick r:id="rId3"/>
              </a:rPr>
              <a:t>https</a:t>
            </a:r>
            <a:r>
              <a:rPr lang="en-GB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  <a:hlinkClick r:id="rId3"/>
              </a:rPr>
              <a:t>://vimeo.com/1096186970/e6db8d4e90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7" name="Google Shape;227;p13:notes">
            <a:extLst>
              <a:ext uri="{FF2B5EF4-FFF2-40B4-BE49-F238E27FC236}">
                <a16:creationId xmlns:a16="http://schemas.microsoft.com/office/drawing/2014/main" id="{9F3F1D8D-A86F-1FE9-72E8-0EC7A7E24D8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42866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8" name="Google Shape;238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239" name="Google Shape;239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7" name="Google Shape;307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308" name="Google Shape;308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0" name="Google Shape;35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9" name="Google Shape;35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Shutterstock/stoatphoto</a:t>
            </a:r>
            <a:endParaRPr/>
          </a:p>
        </p:txBody>
      </p:sp>
      <p:sp>
        <p:nvSpPr>
          <p:cNvPr id="360" name="Google Shape;360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1" name="Google Shape;37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0" name="Google Shape;38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8" name="Google Shape;11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9" name="Google Shape;38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Shutterstock/NuPenDekDee</a:t>
            </a:r>
            <a:endParaRPr/>
          </a:p>
        </p:txBody>
      </p:sp>
      <p:sp>
        <p:nvSpPr>
          <p:cNvPr id="128" name="Google Shape;128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Unsplash/kate.sade</a:t>
            </a:r>
            <a:endParaRPr/>
          </a:p>
        </p:txBody>
      </p:sp>
      <p:sp>
        <p:nvSpPr>
          <p:cNvPr id="138" name="Google Shape;138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7" name="Google Shape;14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Pexels/Andy Barbour</a:t>
            </a:r>
            <a:endParaRPr/>
          </a:p>
        </p:txBody>
      </p:sp>
      <p:sp>
        <p:nvSpPr>
          <p:cNvPr id="148" name="Google Shape;148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Pexels/Ron Lach</a:t>
            </a:r>
            <a:endParaRPr/>
          </a:p>
        </p:txBody>
      </p:sp>
      <p:sp>
        <p:nvSpPr>
          <p:cNvPr id="158" name="Google Shape;158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7" name="Google Shape;16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Pexels/Ron Lach</a:t>
            </a:r>
            <a:endParaRPr/>
          </a:p>
        </p:txBody>
      </p:sp>
      <p:sp>
        <p:nvSpPr>
          <p:cNvPr id="168" name="Google Shape;16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7" name="Google Shape;17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178" name="Google Shape;178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/>
              <a:t>Image © </a:t>
            </a:r>
            <a:r>
              <a:rPr lang="en-GB" b="0" i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Pexels/RDNE Stock project</a:t>
            </a:r>
            <a:endParaRPr/>
          </a:p>
        </p:txBody>
      </p:sp>
      <p:sp>
        <p:nvSpPr>
          <p:cNvPr id="188" name="Google Shape;188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Female chief engineer in modern industrial factory using tablet to carry out audit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2" y="0"/>
            <a:ext cx="12192000" cy="58621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 descr="A blue and black rectang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235600"/>
            <a:ext cx="12192000" cy="462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 descr="A white cloud with black background&#10;&#10;Description automatically generated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2" y="1896189"/>
            <a:ext cx="1811433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 descr="A black and blue logo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66870" y="2301452"/>
            <a:ext cx="1058259" cy="1038033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326367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body" idx="3"/>
          </p:nvPr>
        </p:nvSpPr>
        <p:spPr>
          <a:xfrm>
            <a:off x="1524000" y="56258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2" name="Google Shape;22;p2" descr="A picture containing screenshot, graphics, pattern, circle&#10;&#10;Description automatically generated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477753"/>
            <a:ext cx="2049637" cy="8604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D2E8E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90" name="Google Shape;90;p11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2" descr="A blue and black rectangl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97" name="Google Shape;97;p1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02" name="Google Shape;102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26" name="Google Shape;26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4" descr="A blue and black rectangl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56311" y="1610868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4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2" name="Google Shape;42;p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5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6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D2E8E9"/>
          </a:solidFill>
          <a:ln w="19050" cap="sq" cmpd="sng">
            <a:solidFill>
              <a:srgbClr val="32636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7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326367"/>
              </a:buClr>
              <a:buSzPct val="1000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63" name="Google Shape;63;p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9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9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9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9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9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9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9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9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32636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Google Shape;82;p10" descr="A blue and black rectangle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8"/>
            <a:ext cx="12192000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0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0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ts val="5200"/>
              <a:buFont typeface="Arial"/>
              <a:buNone/>
              <a:defRPr sz="5200" b="1">
                <a:solidFill>
                  <a:srgbClr val="32636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86" name="Google Shape;86;p10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3453" y="491318"/>
            <a:ext cx="2178305" cy="9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326367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video" Target="https://player.vimeo.com/video/1096186970?h=e6db8d4e90&amp;amp;app_id=122963" TargetMode="External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26367"/>
              </a:buClr>
              <a:buSzPct val="111111"/>
              <a:buFont typeface="Arial"/>
              <a:buNone/>
            </a:pPr>
            <a:r>
              <a:rPr lang="en-GB" noProof="0" dirty="0"/>
              <a:t>Engineering &amp; Manufacturing</a:t>
            </a:r>
          </a:p>
        </p:txBody>
      </p:sp>
      <p:sp>
        <p:nvSpPr>
          <p:cNvPr id="113" name="Google Shape;113;p14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GB" noProof="0" dirty="0"/>
              <a:t>Topic: Professional responsibilities, attitudes and behaviours</a:t>
            </a:r>
          </a:p>
        </p:txBody>
      </p:sp>
      <p:sp>
        <p:nvSpPr>
          <p:cNvPr id="114" name="Google Shape;114;p14"/>
          <p:cNvSpPr txBox="1">
            <a:spLocks noGrp="1"/>
          </p:cNvSpPr>
          <p:nvPr>
            <p:ph type="body" idx="2"/>
          </p:nvPr>
        </p:nvSpPr>
        <p:spPr>
          <a:xfrm>
            <a:off x="6096000" y="2977205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 noProof="0" dirty="0"/>
              <a:t>Route: Engineering &amp; Manufacturing</a:t>
            </a:r>
          </a:p>
        </p:txBody>
      </p:sp>
      <p:sp>
        <p:nvSpPr>
          <p:cNvPr id="115" name="Google Shape;115;p14"/>
          <p:cNvSpPr txBox="1">
            <a:spLocks noGrp="1"/>
          </p:cNvSpPr>
          <p:nvPr>
            <p:ph type="body" idx="3"/>
          </p:nvPr>
        </p:nvSpPr>
        <p:spPr>
          <a:xfrm>
            <a:off x="1523999" y="5625863"/>
            <a:ext cx="9772891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noProof="0" dirty="0"/>
              <a:t>Resource 1: Professional conduct and responsibilities in the workplace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Personal conduct advice</a:t>
            </a:r>
          </a:p>
        </p:txBody>
      </p:sp>
      <p:sp>
        <p:nvSpPr>
          <p:cNvPr id="201" name="Google Shape;201;p23"/>
          <p:cNvSpPr>
            <a:spLocks noGrp="1"/>
          </p:cNvSpPr>
          <p:nvPr>
            <p:ph type="media" idx="2"/>
          </p:nvPr>
        </p:nvSpPr>
        <p:spPr>
          <a:xfrm>
            <a:off x="838200" y="1484768"/>
            <a:ext cx="6830291" cy="463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76200" marR="0" lvl="0" indent="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None/>
            </a:pP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In the workplace, you should consider:</a:t>
            </a:r>
          </a:p>
          <a:p>
            <a:pPr marL="457200" marR="0" lvl="0" indent="-38100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your communication </a:t>
            </a: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– all communication with stakeholders needs to be courteous, including on digital platforms;</a:t>
            </a:r>
          </a:p>
          <a:p>
            <a:pPr marL="457200" marR="0" lvl="0" indent="-38100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being respectful </a:t>
            </a: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– use professional language and behaviour with all stakeholders, and comply with equality, diversity, accessibility and inclusion (EDAI) legislation;</a:t>
            </a:r>
          </a:p>
          <a:p>
            <a:pPr marL="457200" marR="0" lvl="0" indent="-38100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your professional appearance </a:t>
            </a:r>
            <a:r>
              <a:rPr lang="en-GB" sz="240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observe the dress code, and adhere to health and safety clothing and equipment requirements</a:t>
            </a:r>
          </a:p>
          <a:p>
            <a:pPr marL="76200" marR="0" lvl="0" indent="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None/>
            </a:pPr>
            <a:endParaRPr lang="en-GB" sz="2400" b="0" i="0" u="none" strike="noStrike" cap="none" noProof="0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Google Shape;202;p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36031" y="1690687"/>
            <a:ext cx="3871997" cy="3415853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2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Personal conduct advice </a:t>
            </a:r>
            <a:r>
              <a:rPr lang="en-GB" i="1" noProof="0" dirty="0"/>
              <a:t>continued</a:t>
            </a:r>
          </a:p>
        </p:txBody>
      </p:sp>
      <p:sp>
        <p:nvSpPr>
          <p:cNvPr id="211" name="Google Shape;211;p24"/>
          <p:cNvSpPr>
            <a:spLocks noGrp="1"/>
          </p:cNvSpPr>
          <p:nvPr>
            <p:ph type="media" idx="2"/>
          </p:nvPr>
        </p:nvSpPr>
        <p:spPr>
          <a:xfrm>
            <a:off x="838200" y="1484768"/>
            <a:ext cx="6830291" cy="463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457200" marR="0" lvl="0" indent="-38100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your professional attitude </a:t>
            </a: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– be responsible, attentive and consider your own health and well-being;</a:t>
            </a:r>
          </a:p>
          <a:p>
            <a:pPr marL="457200" marR="0" lvl="0" indent="-38100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your personal development </a:t>
            </a: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– take opportunities offered and seek out new learning and skills (there is more on continuous professional development (CPD) in Resource 3). Be aware of how/who you can ask for advice and guidance if necessary.</a:t>
            </a:r>
          </a:p>
          <a:p>
            <a:pPr marL="76200" marR="0" lvl="0" indent="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None/>
            </a:pP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Why do you think each of these personal conduct points is important?</a:t>
            </a:r>
          </a:p>
          <a:p>
            <a:pPr marL="76200" marR="0" lvl="0" indent="0" algn="l" rtl="0">
              <a:lnSpc>
                <a:spcPct val="9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None/>
            </a:pPr>
            <a:r>
              <a:rPr lang="en-GB" sz="24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What impact can it have on individuals and the reputation of the business if you don’t uphold them?</a:t>
            </a:r>
          </a:p>
        </p:txBody>
      </p:sp>
      <p:sp>
        <p:nvSpPr>
          <p:cNvPr id="212" name="Google Shape;212;p24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4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pic>
        <p:nvPicPr>
          <p:cNvPr id="214" name="Google Shape;214;p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736031" y="1690686"/>
            <a:ext cx="3871997" cy="413861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dirty="0"/>
              <a:t>Ethics and values</a:t>
            </a:r>
            <a:endParaRPr lang="en-GB" noProof="0" dirty="0">
              <a:solidFill>
                <a:schemeClr val="dk1"/>
              </a:solidFill>
            </a:endParaRPr>
          </a:p>
        </p:txBody>
      </p:sp>
      <p:sp>
        <p:nvSpPr>
          <p:cNvPr id="230" name="Google Shape;230;p2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76200" lvl="0" indent="0">
              <a:lnSpc>
                <a:spcPct val="98000"/>
              </a:lnSpc>
              <a:buClr>
                <a:srgbClr val="534C29"/>
              </a:buClr>
              <a:buSzPts val="2400"/>
              <a:buNone/>
            </a:pPr>
            <a:r>
              <a:rPr lang="en-GB" sz="2000" dirty="0"/>
              <a:t>You are going to watch a short video about an engineering company called </a:t>
            </a:r>
            <a:r>
              <a:rPr lang="en-GB" sz="2000" dirty="0" err="1"/>
              <a:t>Ignys</a:t>
            </a:r>
            <a:r>
              <a:rPr lang="en-GB" sz="2000" dirty="0"/>
              <a:t>. </a:t>
            </a:r>
          </a:p>
          <a:p>
            <a:pPr marL="76200" lvl="0" indent="0">
              <a:lnSpc>
                <a:spcPct val="98000"/>
              </a:lnSpc>
              <a:buClr>
                <a:srgbClr val="534C29"/>
              </a:buClr>
              <a:buSzPts val="2400"/>
              <a:buNone/>
            </a:pPr>
            <a:r>
              <a:rPr lang="en-GB" sz="2000" dirty="0" err="1"/>
              <a:t>Ignys</a:t>
            </a:r>
            <a:r>
              <a:rPr lang="en-GB" sz="2000" dirty="0"/>
              <a:t> prides itself on being an ethical company which strongly upholds its adopted values.</a:t>
            </a:r>
          </a:p>
          <a:p>
            <a:pPr marL="76200" lvl="0" indent="0">
              <a:lnSpc>
                <a:spcPct val="98000"/>
              </a:lnSpc>
              <a:buClr>
                <a:srgbClr val="534C29"/>
              </a:buClr>
              <a:buSzPts val="2400"/>
              <a:buNone/>
            </a:pPr>
            <a:r>
              <a:rPr lang="en-GB" sz="2000" dirty="0"/>
              <a:t>Discuss what you understand by the terms:</a:t>
            </a:r>
          </a:p>
          <a:p>
            <a:pPr lvl="0" indent="-381000">
              <a:lnSpc>
                <a:spcPct val="98000"/>
              </a:lnSpc>
              <a:buSzPts val="2400"/>
            </a:pPr>
            <a:r>
              <a:rPr lang="en-GB" sz="2000" dirty="0"/>
              <a:t>ethics</a:t>
            </a:r>
          </a:p>
          <a:p>
            <a:pPr lvl="0" indent="-381000">
              <a:lnSpc>
                <a:spcPct val="98000"/>
              </a:lnSpc>
              <a:buSzPts val="2400"/>
            </a:pPr>
            <a:r>
              <a:rPr lang="en-GB" sz="2000" dirty="0"/>
              <a:t>values.</a:t>
            </a: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</p:txBody>
      </p:sp>
      <p:pic>
        <p:nvPicPr>
          <p:cNvPr id="231" name="Google Shape;231;p26" descr="The Ignys logo, with blue font and a pink lightbulb icon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6744" y="2677325"/>
            <a:ext cx="3148507" cy="1503350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2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26"/>
          <p:cNvSpPr txBox="1"/>
          <p:nvPr/>
        </p:nvSpPr>
        <p:spPr>
          <a:xfrm>
            <a:off x="7824806" y="4214899"/>
            <a:ext cx="3846690" cy="2141450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marR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378"/>
              <a:buFont typeface="Arial"/>
              <a:buNone/>
            </a:pPr>
            <a:r>
              <a:rPr lang="en-GB" sz="20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needed:</a:t>
            </a:r>
            <a:endParaRPr lang="en-GB" sz="20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700"/>
              <a:buFont typeface="Arial"/>
              <a:buChar char="•"/>
            </a:pPr>
            <a:r>
              <a:rPr lang="en-GB" sz="20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R1 Activity 2 Worksheet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700"/>
              <a:buFont typeface="Arial"/>
              <a:buChar char="•"/>
            </a:pPr>
            <a:r>
              <a:rPr lang="en-GB" sz="20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R1 Activity 2 Worksheet answers</a:t>
            </a:r>
            <a:endParaRPr lang="en-GB" sz="20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26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>
          <a:extLst>
            <a:ext uri="{FF2B5EF4-FFF2-40B4-BE49-F238E27FC236}">
              <a16:creationId xmlns:a16="http://schemas.microsoft.com/office/drawing/2014/main" id="{C52BE489-3E2B-006D-CCCD-B1C54A7D8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6">
            <a:extLst>
              <a:ext uri="{FF2B5EF4-FFF2-40B4-BE49-F238E27FC236}">
                <a16:creationId xmlns:a16="http://schemas.microsoft.com/office/drawing/2014/main" id="{8C53D3F5-AA73-7646-DBF4-C0F2651249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sz="4000" noProof="0" dirty="0">
                <a:solidFill>
                  <a:schemeClr val="dk1"/>
                </a:solidFill>
              </a:rPr>
              <a:t>Case study: </a:t>
            </a:r>
            <a:r>
              <a:rPr lang="en-GB" sz="4000" noProof="0" dirty="0" err="1">
                <a:solidFill>
                  <a:schemeClr val="dk1"/>
                </a:solidFill>
              </a:rPr>
              <a:t>Ignys</a:t>
            </a:r>
            <a:endParaRPr lang="en-GB" noProof="0" dirty="0">
              <a:solidFill>
                <a:schemeClr val="dk1"/>
              </a:solidFill>
            </a:endParaRPr>
          </a:p>
        </p:txBody>
      </p:sp>
      <p:sp>
        <p:nvSpPr>
          <p:cNvPr id="230" name="Google Shape;230;p26">
            <a:extLst>
              <a:ext uri="{FF2B5EF4-FFF2-40B4-BE49-F238E27FC236}">
                <a16:creationId xmlns:a16="http://schemas.microsoft.com/office/drawing/2014/main" id="{9C1CEA13-C01F-B8B5-5692-C7192B3D4B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199" y="1690688"/>
            <a:ext cx="3038061" cy="448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1"/>
              <a:buNone/>
            </a:pPr>
            <a:r>
              <a:rPr lang="en-GB" sz="2300" b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Watch the video and take notes to answer the following questions:</a:t>
            </a:r>
            <a:endParaRPr lang="en-GB" sz="2300" noProof="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60"/>
              <a:buNone/>
            </a:pPr>
            <a:endParaRPr lang="en-GB" sz="2300" strike="sngStrike" noProof="0" dirty="0"/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1"/>
              <a:buChar char="•"/>
            </a:pPr>
            <a:r>
              <a:rPr lang="en-GB" sz="2300" b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some of the key values of </a:t>
            </a:r>
            <a:r>
              <a:rPr lang="en-GB" sz="2300" b="0" u="none" strike="noStrike" cap="none" noProof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Ignys</a:t>
            </a:r>
            <a:r>
              <a:rPr lang="en-GB" sz="2300" b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 </a:t>
            </a:r>
            <a:endParaRPr lang="en-GB" sz="2300" noProof="0" dirty="0"/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1"/>
              <a:buChar char="•"/>
            </a:pPr>
            <a:r>
              <a:rPr lang="en-GB" sz="2300" b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are values, conduct and behaviours of employees important to </a:t>
            </a:r>
            <a:r>
              <a:rPr lang="en-GB" sz="2300" b="0" u="none" strike="noStrike" cap="none" noProof="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Ignys</a:t>
            </a:r>
            <a:r>
              <a:rPr lang="en-GB" sz="2300" b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lang="en-GB" sz="2300" noProof="0" dirty="0"/>
          </a:p>
          <a:p>
            <a:pPr marL="45720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1"/>
              <a:buChar char="•"/>
            </a:pPr>
            <a:r>
              <a:rPr lang="en-GB" sz="2300" b="0" u="none" strike="noStrike" cap="none" noProof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are the everyday expectations for behaviours and how does this impact the business?</a:t>
            </a: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36"/>
              <a:buFont typeface="Arial"/>
              <a:buNone/>
            </a:pPr>
            <a:endParaRPr lang="en-GB" sz="2400" noProof="0" dirty="0">
              <a:solidFill>
                <a:schemeClr val="dk1"/>
              </a:solidFill>
            </a:endParaRPr>
          </a:p>
        </p:txBody>
      </p:sp>
      <p:pic>
        <p:nvPicPr>
          <p:cNvPr id="231" name="Google Shape;231;p26" descr="The Ignys logo, with blue font and a pink lightbulb icon.">
            <a:extLst>
              <a:ext uri="{FF2B5EF4-FFF2-40B4-BE49-F238E27FC236}">
                <a16:creationId xmlns:a16="http://schemas.microsoft.com/office/drawing/2014/main" id="{9D7102A2-B00F-5E3B-7FCA-4754024AEE4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69068" y="531674"/>
            <a:ext cx="2078545" cy="9924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232;p26">
            <a:extLst>
              <a:ext uri="{FF2B5EF4-FFF2-40B4-BE49-F238E27FC236}">
                <a16:creationId xmlns:a16="http://schemas.microsoft.com/office/drawing/2014/main" id="{1CAEDA41-AA78-1099-BC5D-60C76764B5F1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234;p26">
            <a:extLst>
              <a:ext uri="{FF2B5EF4-FFF2-40B4-BE49-F238E27FC236}">
                <a16:creationId xmlns:a16="http://schemas.microsoft.com/office/drawing/2014/main" id="{C4E437BF-9895-61E1-3653-C16E88E944EA}"/>
              </a:ext>
            </a:extLst>
          </p:cNvPr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pic>
        <p:nvPicPr>
          <p:cNvPr id="2" name="Online Media 1" title="Gatsby TEN 2025 EM Professional conduct and responsibilities in the workplace Ignys V3">
            <a:hlinkClick r:id="" action="ppaction://media"/>
            <a:extLst>
              <a:ext uri="{FF2B5EF4-FFF2-40B4-BE49-F238E27FC236}">
                <a16:creationId xmlns:a16="http://schemas.microsoft.com/office/drawing/2014/main" id="{3820C9E7-8E90-6284-5716-E2993D006AB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885850" y="1690687"/>
            <a:ext cx="7963138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98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Organisational structure</a:t>
            </a:r>
          </a:p>
        </p:txBody>
      </p:sp>
      <p:sp>
        <p:nvSpPr>
          <p:cNvPr id="242" name="Google Shape;242;p27"/>
          <p:cNvSpPr txBox="1">
            <a:spLocks noGrp="1"/>
          </p:cNvSpPr>
          <p:nvPr>
            <p:ph type="body" idx="2"/>
          </p:nvPr>
        </p:nvSpPr>
        <p:spPr>
          <a:xfrm>
            <a:off x="9206516" y="1825625"/>
            <a:ext cx="2419662" cy="4159539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000" noProof="0" dirty="0"/>
              <a:t>This is the start of a typical structure.</a:t>
            </a:r>
            <a:endParaRPr lang="en-GB" noProof="0" dirty="0"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000" noProof="0" dirty="0"/>
              <a:t>What other roles and departments  can you add?</a:t>
            </a:r>
            <a:endParaRPr lang="en-GB" noProof="0" dirty="0"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2000" noProof="0" dirty="0"/>
              <a:t>Which departments would they be part of?</a:t>
            </a:r>
          </a:p>
        </p:txBody>
      </p:sp>
      <p:sp>
        <p:nvSpPr>
          <p:cNvPr id="243" name="Google Shape;243;p27"/>
          <p:cNvSpPr/>
          <p:nvPr/>
        </p:nvSpPr>
        <p:spPr>
          <a:xfrm>
            <a:off x="9986149" y="139943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3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4" name="Google Shape;244;p27"/>
          <p:cNvGrpSpPr/>
          <p:nvPr/>
        </p:nvGrpSpPr>
        <p:grpSpPr>
          <a:xfrm>
            <a:off x="924791" y="1917097"/>
            <a:ext cx="7730294" cy="4068067"/>
            <a:chOff x="6838" y="356200"/>
            <a:chExt cx="7767135" cy="4087455"/>
          </a:xfrm>
        </p:grpSpPr>
        <p:sp>
          <p:nvSpPr>
            <p:cNvPr id="245" name="Google Shape;245;p27"/>
            <p:cNvSpPr/>
            <p:nvPr/>
          </p:nvSpPr>
          <p:spPr>
            <a:xfrm>
              <a:off x="7166158" y="2643417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A66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27"/>
            <p:cNvSpPr/>
            <p:nvPr/>
          </p:nvSpPr>
          <p:spPr>
            <a:xfrm>
              <a:off x="7166158" y="1791843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A66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7"/>
            <p:cNvSpPr/>
            <p:nvPr/>
          </p:nvSpPr>
          <p:spPr>
            <a:xfrm>
              <a:off x="3839306" y="940268"/>
              <a:ext cx="3372571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7"/>
            <p:cNvSpPr/>
            <p:nvPr/>
          </p:nvSpPr>
          <p:spPr>
            <a:xfrm>
              <a:off x="6041967" y="3494991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A66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7"/>
            <p:cNvSpPr/>
            <p:nvPr/>
          </p:nvSpPr>
          <p:spPr>
            <a:xfrm>
              <a:off x="6041967" y="2643417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A66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7"/>
            <p:cNvSpPr/>
            <p:nvPr/>
          </p:nvSpPr>
          <p:spPr>
            <a:xfrm>
              <a:off x="6041967" y="1791843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A66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7"/>
            <p:cNvSpPr/>
            <p:nvPr/>
          </p:nvSpPr>
          <p:spPr>
            <a:xfrm>
              <a:off x="3839306" y="940268"/>
              <a:ext cx="2248381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27"/>
            <p:cNvSpPr/>
            <p:nvPr/>
          </p:nvSpPr>
          <p:spPr>
            <a:xfrm>
              <a:off x="3839306" y="940268"/>
              <a:ext cx="112419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0" y="81776"/>
                  </a:lnTo>
                  <a:lnTo>
                    <a:pt x="120000" y="81776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27"/>
            <p:cNvSpPr/>
            <p:nvPr/>
          </p:nvSpPr>
          <p:spPr>
            <a:xfrm>
              <a:off x="3793586" y="2643417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A66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27"/>
            <p:cNvSpPr/>
            <p:nvPr/>
          </p:nvSpPr>
          <p:spPr>
            <a:xfrm>
              <a:off x="3793586" y="1791843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A66B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7"/>
            <p:cNvSpPr/>
            <p:nvPr/>
          </p:nvSpPr>
          <p:spPr>
            <a:xfrm>
              <a:off x="3793586" y="940268"/>
              <a:ext cx="9144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27"/>
            <p:cNvSpPr/>
            <p:nvPr/>
          </p:nvSpPr>
          <p:spPr>
            <a:xfrm>
              <a:off x="2715115" y="940268"/>
              <a:ext cx="1124190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7"/>
            <p:cNvSpPr/>
            <p:nvPr/>
          </p:nvSpPr>
          <p:spPr>
            <a:xfrm>
              <a:off x="1590925" y="940268"/>
              <a:ext cx="2248381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p27"/>
            <p:cNvSpPr/>
            <p:nvPr/>
          </p:nvSpPr>
          <p:spPr>
            <a:xfrm>
              <a:off x="466734" y="940268"/>
              <a:ext cx="3372571" cy="2675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120000" y="0"/>
                  </a:moveTo>
                  <a:lnTo>
                    <a:pt x="120000" y="81776"/>
                  </a:lnTo>
                  <a:lnTo>
                    <a:pt x="0" y="81776"/>
                  </a:lnTo>
                  <a:lnTo>
                    <a:pt x="0" y="120000"/>
                  </a:lnTo>
                </a:path>
              </a:pathLst>
            </a:custGeom>
            <a:noFill/>
            <a:ln w="25400" cap="flat" cmpd="sng">
              <a:solidFill>
                <a:srgbClr val="345A9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27"/>
            <p:cNvSpPr/>
            <p:nvPr/>
          </p:nvSpPr>
          <p:spPr>
            <a:xfrm>
              <a:off x="3379410" y="356200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7"/>
            <p:cNvSpPr/>
            <p:nvPr/>
          </p:nvSpPr>
          <p:spPr>
            <a:xfrm>
              <a:off x="3481609" y="453289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7"/>
            <p:cNvSpPr txBox="1"/>
            <p:nvPr/>
          </p:nvSpPr>
          <p:spPr>
            <a:xfrm>
              <a:off x="3498716" y="470396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Managing director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7"/>
            <p:cNvSpPr/>
            <p:nvPr/>
          </p:nvSpPr>
          <p:spPr>
            <a:xfrm>
              <a:off x="6838" y="1207775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7"/>
            <p:cNvSpPr/>
            <p:nvPr/>
          </p:nvSpPr>
          <p:spPr>
            <a:xfrm>
              <a:off x="109037" y="1304864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p27"/>
            <p:cNvSpPr txBox="1"/>
            <p:nvPr/>
          </p:nvSpPr>
          <p:spPr>
            <a:xfrm>
              <a:off x="126144" y="1321971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Sales / Marketing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27"/>
            <p:cNvSpPr/>
            <p:nvPr/>
          </p:nvSpPr>
          <p:spPr>
            <a:xfrm>
              <a:off x="1131029" y="1207775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27"/>
            <p:cNvSpPr/>
            <p:nvPr/>
          </p:nvSpPr>
          <p:spPr>
            <a:xfrm>
              <a:off x="1233228" y="1304864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7"/>
            <p:cNvSpPr txBox="1"/>
            <p:nvPr/>
          </p:nvSpPr>
          <p:spPr>
            <a:xfrm>
              <a:off x="1250335" y="1321971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Human resources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7"/>
            <p:cNvSpPr/>
            <p:nvPr/>
          </p:nvSpPr>
          <p:spPr>
            <a:xfrm>
              <a:off x="2255219" y="1207775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7"/>
            <p:cNvSpPr/>
            <p:nvPr/>
          </p:nvSpPr>
          <p:spPr>
            <a:xfrm>
              <a:off x="2357418" y="1304864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7"/>
            <p:cNvSpPr txBox="1"/>
            <p:nvPr/>
          </p:nvSpPr>
          <p:spPr>
            <a:xfrm>
              <a:off x="2374525" y="1321971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Finance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7"/>
            <p:cNvSpPr/>
            <p:nvPr/>
          </p:nvSpPr>
          <p:spPr>
            <a:xfrm>
              <a:off x="3379410" y="1207775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7"/>
            <p:cNvSpPr/>
            <p:nvPr/>
          </p:nvSpPr>
          <p:spPr>
            <a:xfrm>
              <a:off x="3481609" y="1304864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27"/>
            <p:cNvSpPr txBox="1"/>
            <p:nvPr/>
          </p:nvSpPr>
          <p:spPr>
            <a:xfrm>
              <a:off x="3498716" y="1321971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Design / CAD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27"/>
            <p:cNvSpPr/>
            <p:nvPr/>
          </p:nvSpPr>
          <p:spPr>
            <a:xfrm>
              <a:off x="3379410" y="2059349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7"/>
            <p:cNvSpPr/>
            <p:nvPr/>
          </p:nvSpPr>
          <p:spPr>
            <a:xfrm>
              <a:off x="3481609" y="2156438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7"/>
            <p:cNvSpPr txBox="1"/>
            <p:nvPr/>
          </p:nvSpPr>
          <p:spPr>
            <a:xfrm>
              <a:off x="3498716" y="2173545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Designers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27"/>
            <p:cNvSpPr/>
            <p:nvPr/>
          </p:nvSpPr>
          <p:spPr>
            <a:xfrm>
              <a:off x="3379410" y="2910923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7"/>
            <p:cNvSpPr/>
            <p:nvPr/>
          </p:nvSpPr>
          <p:spPr>
            <a:xfrm>
              <a:off x="3481609" y="3008012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27"/>
            <p:cNvSpPr txBox="1"/>
            <p:nvPr/>
          </p:nvSpPr>
          <p:spPr>
            <a:xfrm>
              <a:off x="3498716" y="3025119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Engineers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27"/>
            <p:cNvSpPr/>
            <p:nvPr/>
          </p:nvSpPr>
          <p:spPr>
            <a:xfrm>
              <a:off x="4503600" y="1207775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27"/>
            <p:cNvSpPr/>
            <p:nvPr/>
          </p:nvSpPr>
          <p:spPr>
            <a:xfrm>
              <a:off x="4605799" y="1304864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27"/>
            <p:cNvSpPr txBox="1"/>
            <p:nvPr/>
          </p:nvSpPr>
          <p:spPr>
            <a:xfrm>
              <a:off x="4622906" y="1321971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Quality control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p27"/>
            <p:cNvSpPr/>
            <p:nvPr/>
          </p:nvSpPr>
          <p:spPr>
            <a:xfrm>
              <a:off x="5627791" y="1207775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" name="Google Shape;284;p27"/>
            <p:cNvSpPr/>
            <p:nvPr/>
          </p:nvSpPr>
          <p:spPr>
            <a:xfrm>
              <a:off x="5729990" y="1304864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" name="Google Shape;285;p27"/>
            <p:cNvSpPr txBox="1"/>
            <p:nvPr/>
          </p:nvSpPr>
          <p:spPr>
            <a:xfrm>
              <a:off x="5747097" y="1321971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Supply chain manager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" name="Google Shape;286;p27"/>
            <p:cNvSpPr/>
            <p:nvPr/>
          </p:nvSpPr>
          <p:spPr>
            <a:xfrm>
              <a:off x="5627791" y="2059349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" name="Google Shape;287;p27"/>
            <p:cNvSpPr/>
            <p:nvPr/>
          </p:nvSpPr>
          <p:spPr>
            <a:xfrm>
              <a:off x="5729990" y="2156438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" name="Google Shape;288;p27"/>
            <p:cNvSpPr txBox="1"/>
            <p:nvPr/>
          </p:nvSpPr>
          <p:spPr>
            <a:xfrm>
              <a:off x="5747097" y="2173545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Planning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" name="Google Shape;289;p27"/>
            <p:cNvSpPr/>
            <p:nvPr/>
          </p:nvSpPr>
          <p:spPr>
            <a:xfrm>
              <a:off x="5627791" y="2910923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27"/>
            <p:cNvSpPr/>
            <p:nvPr/>
          </p:nvSpPr>
          <p:spPr>
            <a:xfrm>
              <a:off x="5729990" y="3008012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27"/>
            <p:cNvSpPr txBox="1"/>
            <p:nvPr/>
          </p:nvSpPr>
          <p:spPr>
            <a:xfrm>
              <a:off x="5747097" y="3025119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Logistics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27"/>
            <p:cNvSpPr/>
            <p:nvPr/>
          </p:nvSpPr>
          <p:spPr>
            <a:xfrm>
              <a:off x="5627791" y="3762498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" name="Google Shape;293;p27"/>
            <p:cNvSpPr/>
            <p:nvPr/>
          </p:nvSpPr>
          <p:spPr>
            <a:xfrm>
              <a:off x="5729990" y="3859587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" name="Google Shape;294;p27"/>
            <p:cNvSpPr txBox="1"/>
            <p:nvPr/>
          </p:nvSpPr>
          <p:spPr>
            <a:xfrm>
              <a:off x="5747097" y="3876694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Purchasing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27"/>
            <p:cNvSpPr/>
            <p:nvPr/>
          </p:nvSpPr>
          <p:spPr>
            <a:xfrm>
              <a:off x="6751981" y="1207775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" name="Google Shape;296;p27"/>
            <p:cNvSpPr/>
            <p:nvPr/>
          </p:nvSpPr>
          <p:spPr>
            <a:xfrm>
              <a:off x="6854181" y="1304864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" name="Google Shape;297;p27"/>
            <p:cNvSpPr txBox="1"/>
            <p:nvPr/>
          </p:nvSpPr>
          <p:spPr>
            <a:xfrm>
              <a:off x="6871288" y="1321971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Production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27"/>
            <p:cNvSpPr/>
            <p:nvPr/>
          </p:nvSpPr>
          <p:spPr>
            <a:xfrm>
              <a:off x="6751981" y="2059349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27"/>
            <p:cNvSpPr/>
            <p:nvPr/>
          </p:nvSpPr>
          <p:spPr>
            <a:xfrm>
              <a:off x="6854181" y="2156438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27"/>
            <p:cNvSpPr txBox="1"/>
            <p:nvPr/>
          </p:nvSpPr>
          <p:spPr>
            <a:xfrm>
              <a:off x="6871288" y="2173545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Workshop manager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27"/>
            <p:cNvSpPr/>
            <p:nvPr/>
          </p:nvSpPr>
          <p:spPr>
            <a:xfrm>
              <a:off x="6751981" y="2910923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rgbClr val="4372C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27"/>
            <p:cNvSpPr/>
            <p:nvPr/>
          </p:nvSpPr>
          <p:spPr>
            <a:xfrm>
              <a:off x="6854181" y="3008012"/>
              <a:ext cx="919792" cy="584068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7450"/>
              </a:schemeClr>
            </a:solidFill>
            <a:ln w="25400" cap="flat" cmpd="sng">
              <a:solidFill>
                <a:srgbClr val="4372C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27"/>
            <p:cNvSpPr txBox="1"/>
            <p:nvPr/>
          </p:nvSpPr>
          <p:spPr>
            <a:xfrm>
              <a:off x="6871288" y="3025119"/>
              <a:ext cx="885578" cy="549854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-GB" sz="1100" b="0" i="0" u="none" strike="noStrike" cap="none" noProof="0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Machine operators</a:t>
              </a:r>
              <a:endPara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4" name="Google Shape;304;p27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The role of a workshop manager</a:t>
            </a:r>
          </a:p>
        </p:txBody>
      </p:sp>
      <p:sp>
        <p:nvSpPr>
          <p:cNvPr id="311" name="Google Shape;311;p2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3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8"/>
          <p:cNvSpPr/>
          <p:nvPr/>
        </p:nvSpPr>
        <p:spPr>
          <a:xfrm>
            <a:off x="5521113" y="3429000"/>
            <a:ext cx="1395095" cy="79184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Workshop Manager</a:t>
            </a:r>
            <a:endParaRPr lang="en-GB" sz="1400" b="1" i="0" u="none" strike="noStrike" cap="none" noProof="0"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8"/>
          <p:cNvSpPr/>
          <p:nvPr/>
        </p:nvSpPr>
        <p:spPr>
          <a:xfrm>
            <a:off x="6752378" y="2729230"/>
            <a:ext cx="1697355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Responsible to ?</a:t>
            </a:r>
            <a:endParaRPr lang="en-GB" sz="1400" b="0" i="0" u="none" strike="noStrike" cap="none" noProof="0"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8"/>
          <p:cNvSpPr/>
          <p:nvPr/>
        </p:nvSpPr>
        <p:spPr>
          <a:xfrm>
            <a:off x="3333202" y="2687109"/>
            <a:ext cx="2181719" cy="36512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Responsible for (role) ?</a:t>
            </a:r>
            <a:endParaRPr lang="en-GB" sz="1400" b="0" i="0" u="none" strike="noStrike" cap="none" noProof="0"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8"/>
          <p:cNvSpPr/>
          <p:nvPr/>
        </p:nvSpPr>
        <p:spPr>
          <a:xfrm>
            <a:off x="4039340" y="4434946"/>
            <a:ext cx="1347470" cy="358140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Contact with ?</a:t>
            </a:r>
            <a:endParaRPr lang="en-GB" sz="1400" b="0" i="0" u="none" strike="noStrike" cap="none" noProof="0"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8"/>
          <p:cNvSpPr/>
          <p:nvPr/>
        </p:nvSpPr>
        <p:spPr>
          <a:xfrm>
            <a:off x="6855883" y="4516755"/>
            <a:ext cx="1678305" cy="50863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Responsible for (people) ?</a:t>
            </a:r>
            <a:endParaRPr lang="en-GB" sz="1400" b="0" i="0" u="none" strike="noStrike" cap="none" noProof="0" dirty="0"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17" name="Google Shape;317;p28"/>
          <p:cNvCxnSpPr/>
          <p:nvPr/>
        </p:nvCxnSpPr>
        <p:spPr>
          <a:xfrm rot="10800000">
            <a:off x="5316960" y="3073400"/>
            <a:ext cx="395923" cy="349885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18" name="Google Shape;318;p28"/>
          <p:cNvCxnSpPr/>
          <p:nvPr/>
        </p:nvCxnSpPr>
        <p:spPr>
          <a:xfrm rot="10800000" flipH="1">
            <a:off x="6704753" y="3096895"/>
            <a:ext cx="302260" cy="321945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19" name="Google Shape;319;p28"/>
          <p:cNvCxnSpPr/>
          <p:nvPr/>
        </p:nvCxnSpPr>
        <p:spPr>
          <a:xfrm flipH="1">
            <a:off x="5219329" y="4156710"/>
            <a:ext cx="297339" cy="278236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20" name="Google Shape;320;p28"/>
          <p:cNvCxnSpPr/>
          <p:nvPr/>
        </p:nvCxnSpPr>
        <p:spPr>
          <a:xfrm>
            <a:off x="6770793" y="4223385"/>
            <a:ext cx="236220" cy="269557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21" name="Google Shape;321;p28"/>
          <p:cNvSpPr/>
          <p:nvPr/>
        </p:nvSpPr>
        <p:spPr>
          <a:xfrm>
            <a:off x="6628835" y="1772753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Production manager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28"/>
          <p:cNvSpPr/>
          <p:nvPr/>
        </p:nvSpPr>
        <p:spPr>
          <a:xfrm>
            <a:off x="9403725" y="2471693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Managing director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28"/>
          <p:cNvSpPr/>
          <p:nvPr/>
        </p:nvSpPr>
        <p:spPr>
          <a:xfrm>
            <a:off x="9018374" y="5025390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Workshop visitors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28"/>
          <p:cNvSpPr/>
          <p:nvPr/>
        </p:nvSpPr>
        <p:spPr>
          <a:xfrm>
            <a:off x="6855883" y="5620259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Machine operators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28"/>
          <p:cNvSpPr/>
          <p:nvPr/>
        </p:nvSpPr>
        <p:spPr>
          <a:xfrm>
            <a:off x="3755796" y="5601711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Other managers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28"/>
          <p:cNvSpPr/>
          <p:nvPr/>
        </p:nvSpPr>
        <p:spPr>
          <a:xfrm>
            <a:off x="1209936" y="5601711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Production manager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28"/>
          <p:cNvSpPr/>
          <p:nvPr/>
        </p:nvSpPr>
        <p:spPr>
          <a:xfrm>
            <a:off x="640156" y="1947538"/>
            <a:ext cx="1924008" cy="575046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Ensuring workshop runs efficiently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28"/>
          <p:cNvSpPr/>
          <p:nvPr/>
        </p:nvSpPr>
        <p:spPr>
          <a:xfrm>
            <a:off x="487397" y="3034493"/>
            <a:ext cx="1784763" cy="439929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Health &amp; Safety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28"/>
          <p:cNvSpPr/>
          <p:nvPr/>
        </p:nvSpPr>
        <p:spPr>
          <a:xfrm>
            <a:off x="2705327" y="3570403"/>
            <a:ext cx="1924008" cy="36512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Staff issues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28"/>
          <p:cNvSpPr/>
          <p:nvPr/>
        </p:nvSpPr>
        <p:spPr>
          <a:xfrm>
            <a:off x="3418739" y="1653049"/>
            <a:ext cx="2060612" cy="517123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Explaining new rules and procedures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28"/>
          <p:cNvSpPr/>
          <p:nvPr/>
        </p:nvSpPr>
        <p:spPr>
          <a:xfrm>
            <a:off x="9018374" y="3967709"/>
            <a:ext cx="1678305" cy="584213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Additional staff, e.g. cleaners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28"/>
          <p:cNvSpPr/>
          <p:nvPr/>
        </p:nvSpPr>
        <p:spPr>
          <a:xfrm>
            <a:off x="417551" y="4858247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Machine operators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28"/>
          <p:cNvSpPr/>
          <p:nvPr/>
        </p:nvSpPr>
        <p:spPr>
          <a:xfrm>
            <a:off x="781737" y="4114783"/>
            <a:ext cx="2335426" cy="357505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Workshop visitors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34" name="Google Shape;334;p28"/>
          <p:cNvCxnSpPr/>
          <p:nvPr/>
        </p:nvCxnSpPr>
        <p:spPr>
          <a:xfrm rot="10800000">
            <a:off x="2564164" y="2456773"/>
            <a:ext cx="769038" cy="253667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35" name="Google Shape;335;p28"/>
          <p:cNvCxnSpPr>
            <a:cxnSpLocks/>
            <a:stCxn id="314" idx="0"/>
            <a:endCxn id="330" idx="2"/>
          </p:cNvCxnSpPr>
          <p:nvPr/>
        </p:nvCxnSpPr>
        <p:spPr>
          <a:xfrm flipV="1">
            <a:off x="4424062" y="2170172"/>
            <a:ext cx="24983" cy="516937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36" name="Google Shape;336;p28"/>
          <p:cNvCxnSpPr>
            <a:cxnSpLocks/>
            <a:stCxn id="314" idx="1"/>
            <a:endCxn id="328" idx="3"/>
          </p:cNvCxnSpPr>
          <p:nvPr/>
        </p:nvCxnSpPr>
        <p:spPr>
          <a:xfrm flipH="1">
            <a:off x="2272160" y="2869672"/>
            <a:ext cx="1061042" cy="384786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37" name="Google Shape;337;p28"/>
          <p:cNvCxnSpPr>
            <a:cxnSpLocks/>
            <a:stCxn id="314" idx="2"/>
            <a:endCxn id="329" idx="0"/>
          </p:cNvCxnSpPr>
          <p:nvPr/>
        </p:nvCxnSpPr>
        <p:spPr>
          <a:xfrm flipH="1">
            <a:off x="3667331" y="3052234"/>
            <a:ext cx="756731" cy="518169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38" name="Google Shape;338;p28"/>
          <p:cNvCxnSpPr>
            <a:cxnSpLocks/>
            <a:stCxn id="313" idx="0"/>
            <a:endCxn id="321" idx="2"/>
          </p:cNvCxnSpPr>
          <p:nvPr/>
        </p:nvCxnSpPr>
        <p:spPr>
          <a:xfrm flipV="1">
            <a:off x="7601056" y="2130258"/>
            <a:ext cx="195492" cy="598972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39" name="Google Shape;339;p28"/>
          <p:cNvCxnSpPr>
            <a:endCxn id="331" idx="1"/>
          </p:cNvCxnSpPr>
          <p:nvPr/>
        </p:nvCxnSpPr>
        <p:spPr>
          <a:xfrm rot="10800000" flipH="1">
            <a:off x="8449874" y="4259816"/>
            <a:ext cx="568500" cy="2451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0" name="Google Shape;340;p28"/>
          <p:cNvCxnSpPr>
            <a:cxnSpLocks/>
            <a:stCxn id="315" idx="2"/>
            <a:endCxn id="325" idx="0"/>
          </p:cNvCxnSpPr>
          <p:nvPr/>
        </p:nvCxnSpPr>
        <p:spPr>
          <a:xfrm>
            <a:off x="4713075" y="4793086"/>
            <a:ext cx="210434" cy="808625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1" name="Google Shape;341;p28"/>
          <p:cNvCxnSpPr>
            <a:cxnSpLocks/>
            <a:endCxn id="326" idx="0"/>
          </p:cNvCxnSpPr>
          <p:nvPr/>
        </p:nvCxnSpPr>
        <p:spPr>
          <a:xfrm flipH="1">
            <a:off x="2377649" y="4800071"/>
            <a:ext cx="1841448" cy="80164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2" name="Google Shape;342;p28"/>
          <p:cNvCxnSpPr>
            <a:cxnSpLocks/>
            <a:stCxn id="315" idx="1"/>
            <a:endCxn id="332" idx="3"/>
          </p:cNvCxnSpPr>
          <p:nvPr/>
        </p:nvCxnSpPr>
        <p:spPr>
          <a:xfrm flipH="1">
            <a:off x="2752977" y="4614016"/>
            <a:ext cx="1286363" cy="422984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3" name="Google Shape;343;p28"/>
          <p:cNvCxnSpPr>
            <a:cxnSpLocks/>
            <a:endCxn id="333" idx="3"/>
          </p:cNvCxnSpPr>
          <p:nvPr/>
        </p:nvCxnSpPr>
        <p:spPr>
          <a:xfrm flipH="1" flipV="1">
            <a:off x="3117163" y="4293536"/>
            <a:ext cx="922177" cy="185737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4" name="Google Shape;344;p28"/>
          <p:cNvCxnSpPr/>
          <p:nvPr/>
        </p:nvCxnSpPr>
        <p:spPr>
          <a:xfrm>
            <a:off x="7710658" y="5037000"/>
            <a:ext cx="85890" cy="583259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5" name="Google Shape;345;p28"/>
          <p:cNvCxnSpPr>
            <a:endCxn id="323" idx="1"/>
          </p:cNvCxnSpPr>
          <p:nvPr/>
        </p:nvCxnSpPr>
        <p:spPr>
          <a:xfrm>
            <a:off x="8522174" y="4978243"/>
            <a:ext cx="496200" cy="2259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346" name="Google Shape;346;p28"/>
          <p:cNvCxnSpPr>
            <a:cxnSpLocks/>
            <a:stCxn id="313" idx="3"/>
            <a:endCxn id="322" idx="1"/>
          </p:cNvCxnSpPr>
          <p:nvPr/>
        </p:nvCxnSpPr>
        <p:spPr>
          <a:xfrm flipV="1">
            <a:off x="8449733" y="2650446"/>
            <a:ext cx="953992" cy="257537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347" name="Google Shape;347;p28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Responsibility and accountability</a:t>
            </a:r>
          </a:p>
        </p:txBody>
      </p:sp>
      <p:sp>
        <p:nvSpPr>
          <p:cNvPr id="354" name="Google Shape;354;p29"/>
          <p:cNvSpPr txBox="1">
            <a:spLocks noGrp="1"/>
          </p:cNvSpPr>
          <p:nvPr>
            <p:ph type="body" idx="2"/>
          </p:nvPr>
        </p:nvSpPr>
        <p:spPr>
          <a:xfrm>
            <a:off x="8333408" y="1825625"/>
            <a:ext cx="2920754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marR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378"/>
              <a:buFont typeface="Arial"/>
              <a:buNone/>
            </a:pPr>
            <a:r>
              <a:rPr lang="en-GB" sz="20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 needed:</a:t>
            </a:r>
            <a:endParaRPr lang="en-GB" sz="2000" noProof="0" dirty="0"/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700"/>
              <a:buFont typeface="Arial"/>
              <a:buChar char="•"/>
            </a:pPr>
            <a:r>
              <a:rPr lang="en-GB" sz="20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R1 Activity 3 Worksheet</a:t>
            </a:r>
            <a:endParaRPr lang="en-GB" sz="2000" noProof="0" dirty="0"/>
          </a:p>
        </p:txBody>
      </p:sp>
      <p:sp>
        <p:nvSpPr>
          <p:cNvPr id="355" name="Google Shape;355;p29"/>
          <p:cNvSpPr/>
          <p:nvPr/>
        </p:nvSpPr>
        <p:spPr>
          <a:xfrm>
            <a:off x="9976956" y="145074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3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6" name="Google Shape;356;p29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81740-F0FB-BC90-2AFA-FC8841A79C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noProof="0" dirty="0"/>
              <a:t>In your pairs, you are going to choose a role within an organisation and complete a mind map to show:</a:t>
            </a:r>
          </a:p>
          <a:p>
            <a:r>
              <a:rPr lang="en-GB" noProof="0" dirty="0"/>
              <a:t>what they are responsible for;</a:t>
            </a:r>
          </a:p>
          <a:p>
            <a:r>
              <a:rPr lang="en-GB" noProof="0" dirty="0"/>
              <a:t>who they are responsible to;</a:t>
            </a:r>
          </a:p>
          <a:p>
            <a:r>
              <a:rPr lang="en-GB" noProof="0" dirty="0"/>
              <a:t>if they are responsible for other employees;</a:t>
            </a:r>
          </a:p>
          <a:p>
            <a:r>
              <a:rPr lang="en-GB" noProof="0" dirty="0"/>
              <a:t>who they will be in regular contact with.</a:t>
            </a:r>
          </a:p>
          <a:p>
            <a:endParaRPr lang="en-GB" noProof="0" dirty="0"/>
          </a:p>
          <a:p>
            <a:endParaRPr lang="en-GB" noProof="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Self-review</a:t>
            </a:r>
          </a:p>
        </p:txBody>
      </p:sp>
      <p:sp>
        <p:nvSpPr>
          <p:cNvPr id="363" name="Google Shape;363;p30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611755" cy="4279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81081"/>
              <a:buNone/>
            </a:pPr>
            <a:r>
              <a:rPr lang="en-GB" noProof="0" dirty="0"/>
              <a:t>Throughout your career, it is essential to set personal targets. These include self-directed and employer opportunities:</a:t>
            </a:r>
          </a:p>
          <a:p>
            <a:pPr marL="457200" lvl="0" indent="-342898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har char="•"/>
            </a:pPr>
            <a:r>
              <a:rPr lang="en-GB" b="1" noProof="0" dirty="0"/>
              <a:t>personal conduct and behaviour </a:t>
            </a:r>
            <a:r>
              <a:rPr lang="en-GB" noProof="0" dirty="0"/>
              <a:t>– thinking about how you interact with all stakeholders;</a:t>
            </a:r>
          </a:p>
          <a:p>
            <a:pPr marL="457200" lvl="0" indent="-342898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har char="•"/>
            </a:pPr>
            <a:r>
              <a:rPr lang="en-GB" b="1" noProof="0" dirty="0"/>
              <a:t>CPD (continuing professional development)</a:t>
            </a:r>
            <a:r>
              <a:rPr lang="en-GB" noProof="0" dirty="0"/>
              <a:t> – gaining recognised qualifications, knowledge and skills;</a:t>
            </a:r>
          </a:p>
          <a:p>
            <a:pPr marL="457200" lvl="0" indent="-342898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har char="•"/>
            </a:pPr>
            <a:r>
              <a:rPr lang="en-GB" b="1" noProof="0" dirty="0"/>
              <a:t>practical personal skills</a:t>
            </a:r>
            <a:r>
              <a:rPr lang="en-GB" noProof="0" dirty="0"/>
              <a:t> </a:t>
            </a:r>
            <a:br>
              <a:rPr lang="en-GB" noProof="0" dirty="0"/>
            </a:br>
            <a:r>
              <a:rPr lang="en-GB" noProof="0" dirty="0"/>
              <a:t>– I want to learn how to…;</a:t>
            </a:r>
          </a:p>
          <a:p>
            <a:pPr marL="457200" lvl="0" indent="-342898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har char="•"/>
            </a:pPr>
            <a:r>
              <a:rPr lang="en-GB" b="1" noProof="0" dirty="0"/>
              <a:t>identifying areas of need </a:t>
            </a:r>
            <a:br>
              <a:rPr lang="en-GB" b="1" noProof="0" dirty="0"/>
            </a:br>
            <a:r>
              <a:rPr lang="en-GB" noProof="0" dirty="0"/>
              <a:t>– what do you need to improve on?</a:t>
            </a:r>
          </a:p>
        </p:txBody>
      </p:sp>
      <p:sp>
        <p:nvSpPr>
          <p:cNvPr id="364" name="Google Shape;364;p30"/>
          <p:cNvSpPr txBox="1">
            <a:spLocks noGrp="1"/>
          </p:cNvSpPr>
          <p:nvPr>
            <p:ph type="body" idx="2"/>
          </p:nvPr>
        </p:nvSpPr>
        <p:spPr>
          <a:xfrm>
            <a:off x="7381885" y="1893127"/>
            <a:ext cx="3533765" cy="13255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b="1" noProof="0" dirty="0"/>
              <a:t>This process should be returned to throughout your career.</a:t>
            </a:r>
            <a:endParaRPr lang="en-GB" noProof="0" dirty="0"/>
          </a:p>
        </p:txBody>
      </p:sp>
      <p:pic>
        <p:nvPicPr>
          <p:cNvPr id="367" name="Google Shape;367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25686" y="3286193"/>
            <a:ext cx="3883582" cy="2772723"/>
          </a:xfrm>
          <a:prstGeom prst="rect">
            <a:avLst/>
          </a:prstGeom>
          <a:noFill/>
          <a:ln>
            <a:noFill/>
          </a:ln>
        </p:spPr>
      </p:pic>
      <p:sp>
        <p:nvSpPr>
          <p:cNvPr id="368" name="Google Shape;368;p30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2" name="Google Shape;366;p3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4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Self-review</a:t>
            </a:r>
          </a:p>
        </p:txBody>
      </p:sp>
      <p:sp>
        <p:nvSpPr>
          <p:cNvPr id="374" name="Google Shape;374;p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  <a:buSzPts val="1800"/>
              <a:buNone/>
            </a:pPr>
            <a:r>
              <a:rPr lang="en-GB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Complete Activity 4 Worksheet</a:t>
            </a:r>
            <a:r>
              <a:rPr lang="en-GB" noProof="0" dirty="0">
                <a:solidFill>
                  <a:srgbClr val="000000"/>
                </a:solidFill>
              </a:rPr>
              <a:t>,</a:t>
            </a:r>
            <a:r>
              <a:rPr lang="en-GB" noProof="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which includes a self-evaluation document you could typically find in industry.</a:t>
            </a:r>
          </a:p>
        </p:txBody>
      </p:sp>
      <p:sp>
        <p:nvSpPr>
          <p:cNvPr id="375" name="Google Shape;375;p31"/>
          <p:cNvSpPr txBox="1">
            <a:spLocks noGrp="1"/>
          </p:cNvSpPr>
          <p:nvPr>
            <p:ph type="body" idx="2"/>
          </p:nvPr>
        </p:nvSpPr>
        <p:spPr>
          <a:xfrm>
            <a:off x="8333407" y="1825625"/>
            <a:ext cx="2919947" cy="4351338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marR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378"/>
              <a:buFont typeface="Arial"/>
              <a:buNone/>
            </a:pPr>
            <a:r>
              <a:rPr lang="en-GB" sz="20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 needed:</a:t>
            </a:r>
            <a:endParaRPr lang="en-GB" sz="2000" noProof="0" dirty="0"/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700"/>
              <a:buFont typeface="Arial"/>
              <a:buChar char="•"/>
            </a:pPr>
            <a:r>
              <a:rPr lang="en-GB" sz="20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R1 Activity 4 Worksheet</a:t>
            </a:r>
            <a:endParaRPr lang="en-GB" sz="2000" noProof="0" dirty="0"/>
          </a:p>
        </p:txBody>
      </p:sp>
      <p:sp>
        <p:nvSpPr>
          <p:cNvPr id="376" name="Google Shape;376;p31"/>
          <p:cNvSpPr/>
          <p:nvPr/>
        </p:nvSpPr>
        <p:spPr>
          <a:xfrm>
            <a:off x="9961966" y="149765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4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31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these activities, we have:</a:t>
            </a:r>
          </a:p>
        </p:txBody>
      </p:sp>
      <p:sp>
        <p:nvSpPr>
          <p:cNvPr id="384" name="Google Shape;384;p32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386" name="Google Shape;386;p32"/>
          <p:cNvSpPr/>
          <p:nvPr/>
        </p:nvSpPr>
        <p:spPr>
          <a:xfrm>
            <a:off x="9973929" y="162686"/>
            <a:ext cx="2078400" cy="365100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Plenary</a:t>
            </a:r>
          </a:p>
        </p:txBody>
      </p:sp>
      <p:sp>
        <p:nvSpPr>
          <p:cNvPr id="2" name="Google Shape;123;p15">
            <a:extLst>
              <a:ext uri="{FF2B5EF4-FFF2-40B4-BE49-F238E27FC236}">
                <a16:creationId xmlns:a16="http://schemas.microsoft.com/office/drawing/2014/main" id="{35B1CA0D-9C66-BD57-0DE1-244B9EFF530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7576073" y="1825625"/>
            <a:ext cx="3671047" cy="414540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72000" rIns="72000" bIns="72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/>
              <a:t>Skills: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noProof="0" dirty="0"/>
              <a:t>Analysing and interpreting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noProof="0" dirty="0"/>
              <a:t>Evaluating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noProof="0" dirty="0"/>
              <a:t>Communication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>
                <a:latin typeface="Arial"/>
                <a:ea typeface="Arial"/>
                <a:cs typeface="Arial"/>
                <a:sym typeface="Arial"/>
              </a:rPr>
              <a:t>General competencies: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English: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EC2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Present information and 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EC4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Summarise information/ideas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/>
              <a:t>EC5</a:t>
            </a:r>
            <a:r>
              <a:rPr lang="en-GB" sz="1600" noProof="0" dirty="0"/>
              <a:t> Synthesise information</a:t>
            </a:r>
            <a:endParaRPr lang="en-GB" sz="1600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EC6 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Take part in/lead discussions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Digital: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DC3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Communicate and collaborate</a:t>
            </a:r>
            <a:endParaRPr lang="en-GB" sz="1600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32C426-E770-1F4E-F30A-ED9B6646E4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400800" cy="4145407"/>
          </a:xfrm>
        </p:spPr>
        <p:txBody>
          <a:bodyPr>
            <a:normAutofit fontScale="92500" lnSpcReduction="10000"/>
          </a:bodyPr>
          <a:lstStyle/>
          <a:p>
            <a:r>
              <a:rPr lang="en-GB" noProof="0" dirty="0"/>
              <a:t>understood the purpose of job descriptions;</a:t>
            </a:r>
          </a:p>
          <a:p>
            <a:r>
              <a:rPr lang="en-GB" noProof="0" dirty="0"/>
              <a:t>explored professional expectations for conduct and behaviour in industry;</a:t>
            </a:r>
          </a:p>
          <a:p>
            <a:r>
              <a:rPr lang="en-GB" noProof="0" dirty="0"/>
              <a:t>understood the need for organisational structures that provide a link between accountability and responsibility;</a:t>
            </a:r>
          </a:p>
          <a:p>
            <a:r>
              <a:rPr lang="en-GB" noProof="0" dirty="0"/>
              <a:t>explored the interaction and communication between people in work;</a:t>
            </a:r>
          </a:p>
          <a:p>
            <a:r>
              <a:rPr lang="en-GB" noProof="0" dirty="0"/>
              <a:t>considered the benefits of setting professional career targets for the future.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/>
              <a:t>In these activities, we will:</a:t>
            </a:r>
          </a:p>
        </p:txBody>
      </p:sp>
      <p:sp>
        <p:nvSpPr>
          <p:cNvPr id="122" name="Google Shape;122;p15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123" name="Google Shape;123;p15"/>
          <p:cNvSpPr txBox="1">
            <a:spLocks noGrp="1"/>
          </p:cNvSpPr>
          <p:nvPr>
            <p:ph type="body" idx="2"/>
          </p:nvPr>
        </p:nvSpPr>
        <p:spPr>
          <a:xfrm>
            <a:off x="7576073" y="1825625"/>
            <a:ext cx="3671047" cy="4145407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08000" tIns="72000" rIns="72000" bIns="72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/>
              <a:t>Skills: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noProof="0" dirty="0"/>
              <a:t>Analysing and interpreting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noProof="0" dirty="0"/>
              <a:t>Evaluating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</a:pPr>
            <a:r>
              <a:rPr lang="en-GB" sz="1600" noProof="0" dirty="0"/>
              <a:t>Communication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u="sng" noProof="0" dirty="0">
                <a:latin typeface="Arial"/>
                <a:ea typeface="Arial"/>
                <a:cs typeface="Arial"/>
                <a:sym typeface="Arial"/>
              </a:rPr>
              <a:t>General competencies: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English: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EC2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Present information and 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EC4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Summarise information/ideas 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/>
              <a:t>EC5</a:t>
            </a:r>
            <a:r>
              <a:rPr lang="en-GB" sz="1600" noProof="0" dirty="0"/>
              <a:t> Synthesise information</a:t>
            </a:r>
            <a:endParaRPr lang="en-GB" sz="1600" noProof="0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EC6 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Take part in/lead discussions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Digital:</a:t>
            </a:r>
          </a:p>
          <a:p>
            <a:pPr marL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600" b="1" noProof="0" dirty="0">
                <a:latin typeface="Arial"/>
                <a:ea typeface="Arial"/>
                <a:cs typeface="Arial"/>
                <a:sym typeface="Arial"/>
              </a:rPr>
              <a:t>DC3</a:t>
            </a:r>
            <a:r>
              <a:rPr lang="en-GB" sz="1600" noProof="0" dirty="0">
                <a:latin typeface="Arial"/>
                <a:ea typeface="Arial"/>
                <a:cs typeface="Arial"/>
                <a:sym typeface="Arial"/>
              </a:rPr>
              <a:t> Communicate and collaborate</a:t>
            </a:r>
            <a:endParaRPr lang="en-GB" sz="1600" noProof="0" dirty="0"/>
          </a:p>
        </p:txBody>
      </p:sp>
      <p:sp>
        <p:nvSpPr>
          <p:cNvPr id="124" name="Google Shape;124;p15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lang="en-GB" noProof="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A63FAA2-0905-8DAA-3D05-2F0928E3F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6400800" cy="4145407"/>
          </a:xfrm>
        </p:spPr>
        <p:txBody>
          <a:bodyPr>
            <a:normAutofit fontScale="92500" lnSpcReduction="10000"/>
          </a:bodyPr>
          <a:lstStyle/>
          <a:p>
            <a:r>
              <a:rPr lang="en-GB" noProof="0" dirty="0"/>
              <a:t>understand the purpose of job descriptions; </a:t>
            </a:r>
          </a:p>
          <a:p>
            <a:r>
              <a:rPr lang="en-GB" noProof="0" dirty="0"/>
              <a:t>explore professional expectations for conduct and behaviour in industry;</a:t>
            </a:r>
          </a:p>
          <a:p>
            <a:r>
              <a:rPr lang="en-GB" noProof="0" dirty="0"/>
              <a:t>understand the need for organisational structures that provide a link between accountability and responsibility;</a:t>
            </a:r>
          </a:p>
          <a:p>
            <a:r>
              <a:rPr lang="en-GB" noProof="0" dirty="0"/>
              <a:t>explore the interaction and communication between people in work;</a:t>
            </a:r>
          </a:p>
          <a:p>
            <a:r>
              <a:rPr lang="en-GB" noProof="0" dirty="0"/>
              <a:t>consider the benefits of setting professional career targets for the future.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noProof="0" dirty="0">
                <a:solidFill>
                  <a:schemeClr val="dk1"/>
                </a:solidFill>
              </a:rPr>
              <a:t>Consolidation</a:t>
            </a:r>
          </a:p>
        </p:txBody>
      </p:sp>
      <p:sp>
        <p:nvSpPr>
          <p:cNvPr id="393" name="Google Shape;393;p33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394" name="Google Shape;394;p33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Consolidation</a:t>
            </a:r>
            <a:endParaRPr lang="en-GB" sz="1800" b="0" i="0" u="none" strike="noStrike" cap="none" noProof="0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38C2CB-8BD2-B297-D507-0B2636F80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GB" noProof="0" dirty="0"/>
              <a:t>Consider all the elements you have explored that impact an employee in an engineering/manufacturing organisation, for example:</a:t>
            </a:r>
          </a:p>
          <a:p>
            <a:pPr marL="628650"/>
            <a:r>
              <a:rPr lang="en-GB" noProof="0" dirty="0"/>
              <a:t>behaviour around other people;</a:t>
            </a:r>
          </a:p>
          <a:p>
            <a:pPr marL="628650"/>
            <a:r>
              <a:rPr lang="en-GB" noProof="0" dirty="0"/>
              <a:t>knowing where they belong in the organisational structure.</a:t>
            </a:r>
          </a:p>
          <a:p>
            <a:pPr marL="114300" indent="0">
              <a:buNone/>
            </a:pPr>
            <a:endParaRPr lang="en-GB" noProof="0" dirty="0"/>
          </a:p>
          <a:p>
            <a:pPr marL="114300" indent="0">
              <a:buNone/>
            </a:pPr>
            <a:r>
              <a:rPr lang="en-GB" noProof="0" dirty="0"/>
              <a:t>Can you think of any other elements?</a:t>
            </a:r>
          </a:p>
          <a:p>
            <a:pPr marL="114300" indent="0">
              <a:buNone/>
            </a:pPr>
            <a:r>
              <a:rPr lang="en-GB" noProof="0" dirty="0"/>
              <a:t>List anything you are unsure about and check with your teacher.</a:t>
            </a:r>
          </a:p>
          <a:p>
            <a:endParaRPr lang="en-GB" noProof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Business, commercial &amp; financial awareness</a:t>
            </a:r>
          </a:p>
        </p:txBody>
      </p:sp>
      <p:pic>
        <p:nvPicPr>
          <p:cNvPr id="132" name="Google Shape;132;p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52950" y="2907500"/>
            <a:ext cx="4021156" cy="268077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6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134" name="Google Shape;134;p16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lang="en-GB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4F1AAF-A0AE-CFEC-422E-BF7A92C603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noProof="0" dirty="0"/>
              <a:t>What do you remember about the following?</a:t>
            </a:r>
          </a:p>
          <a:p>
            <a:r>
              <a:rPr lang="en-GB" noProof="0" dirty="0"/>
              <a:t>Commercial priorities</a:t>
            </a:r>
          </a:p>
          <a:p>
            <a:r>
              <a:rPr lang="en-GB" noProof="0" dirty="0"/>
              <a:t>Supply and demand</a:t>
            </a:r>
          </a:p>
          <a:p>
            <a:r>
              <a:rPr lang="en-GB" noProof="0" dirty="0"/>
              <a:t>Competition</a:t>
            </a:r>
          </a:p>
          <a:p>
            <a:r>
              <a:rPr lang="en-GB" noProof="0" dirty="0"/>
              <a:t>Legal practices</a:t>
            </a:r>
          </a:p>
          <a:p>
            <a:r>
              <a:rPr lang="en-GB" noProof="0" dirty="0"/>
              <a:t>Policies and procedures</a:t>
            </a:r>
          </a:p>
          <a:p>
            <a:r>
              <a:rPr lang="en-GB" noProof="0" dirty="0"/>
              <a:t>Profit and loss</a:t>
            </a:r>
          </a:p>
          <a:p>
            <a:endParaRPr lang="en-GB" noProof="0" dirty="0"/>
          </a:p>
          <a:p>
            <a:endParaRPr lang="en-GB" noProof="0" dirty="0"/>
          </a:p>
          <a:p>
            <a:endParaRPr lang="en-GB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Engineering departments</a:t>
            </a:r>
          </a:p>
        </p:txBody>
      </p:sp>
      <p:pic>
        <p:nvPicPr>
          <p:cNvPr id="142" name="Google Shape;142;p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52951" y="2907500"/>
            <a:ext cx="4021156" cy="2670768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7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144" name="Google Shape;144;p17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Introduction</a:t>
            </a:r>
            <a:endParaRPr lang="en-GB" noProof="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31E331A-AE07-8BA8-E4A6-5EBF9CDCA7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0" dirty="0"/>
              <a:t>In small groups, think about your own placement or work experience (or research) and produce a list of the typical departments you would find in an engineering business.</a:t>
            </a:r>
          </a:p>
          <a:p>
            <a:r>
              <a:rPr lang="en-GB" b="1" noProof="0" dirty="0"/>
              <a:t>Challenge: </a:t>
            </a:r>
            <a:r>
              <a:rPr lang="en-GB" noProof="0" dirty="0"/>
              <a:t>You could present this information to the rest of the class as a branching diagram, feeding out from the Managing Director, CEO or similar.</a:t>
            </a:r>
          </a:p>
          <a:p>
            <a:endParaRPr lang="en-GB" noProof="0" dirty="0"/>
          </a:p>
          <a:p>
            <a:endParaRPr lang="en-GB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Job titles and job descriptions</a:t>
            </a:r>
          </a:p>
        </p:txBody>
      </p:sp>
      <p:sp>
        <p:nvSpPr>
          <p:cNvPr id="152" name="Google Shape;152;p18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Google Shape;153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52950" y="2907500"/>
            <a:ext cx="4021156" cy="268102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8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81054-DDA0-3BAE-FDD8-88AD92FD70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noProof="0" dirty="0"/>
              <a:t>In your groups, tell each other:</a:t>
            </a:r>
          </a:p>
          <a:p>
            <a:r>
              <a:rPr lang="en-GB" noProof="0" dirty="0"/>
              <a:t>your job placement title (if you have a placement)</a:t>
            </a:r>
          </a:p>
          <a:p>
            <a:r>
              <a:rPr lang="en-GB" noProof="0" dirty="0"/>
              <a:t>your job description.</a:t>
            </a:r>
          </a:p>
          <a:p>
            <a:pPr marL="114300" indent="0">
              <a:buNone/>
            </a:pPr>
            <a:r>
              <a:rPr lang="en-GB" noProof="0" dirty="0"/>
              <a:t>As a class, discuss:</a:t>
            </a:r>
          </a:p>
          <a:p>
            <a:r>
              <a:rPr lang="en-GB" noProof="0" dirty="0"/>
              <a:t>What is the purpose of a job description?</a:t>
            </a:r>
          </a:p>
          <a:p>
            <a:r>
              <a:rPr lang="en-GB" noProof="0" dirty="0"/>
              <a:t>Why is it important?</a:t>
            </a:r>
          </a:p>
          <a:p>
            <a:endParaRPr lang="en-GB" noProof="0" dirty="0"/>
          </a:p>
          <a:p>
            <a:endParaRPr lang="en-GB" noProof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Job description: purpose</a:t>
            </a:r>
          </a:p>
        </p:txBody>
      </p:sp>
      <p:sp>
        <p:nvSpPr>
          <p:cNvPr id="161" name="Google Shape;16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386205" cy="4228577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946"/>
              <a:buNone/>
            </a:pPr>
            <a:r>
              <a:rPr lang="en-GB" b="1" noProof="0" dirty="0"/>
              <a:t>Purpose: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b="1" noProof="0" dirty="0"/>
              <a:t>Appeal to candidates </a:t>
            </a:r>
            <a:r>
              <a:rPr lang="en-GB" noProof="0" dirty="0"/>
              <a:t>– the role needs to sound appealing and make either an internal or external applicant want to apply.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b="1" noProof="0" dirty="0"/>
              <a:t>Clearly define the role </a:t>
            </a:r>
            <a:r>
              <a:rPr lang="en-GB" noProof="0" dirty="0"/>
              <a:t>– this means someone with the role can refer to it if the need arises.</a:t>
            </a:r>
          </a:p>
          <a:p>
            <a:pPr marL="4572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b="1" noProof="0" dirty="0"/>
              <a:t>Employer reference </a:t>
            </a:r>
            <a:r>
              <a:rPr lang="en-GB" noProof="0" dirty="0"/>
              <a:t>– management can refer to this when discussing the responsibility and accountability.</a:t>
            </a:r>
          </a:p>
        </p:txBody>
      </p:sp>
      <p:sp>
        <p:nvSpPr>
          <p:cNvPr id="162" name="Google Shape;162;p19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9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pic>
        <p:nvPicPr>
          <p:cNvPr id="164" name="Google Shape;164;p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57724" y="1825625"/>
            <a:ext cx="2818879" cy="42285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57724" y="1825625"/>
            <a:ext cx="2811391" cy="4217344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noProof="0" dirty="0"/>
              <a:t>Job description: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5BFB6D6-E4F3-1FC9-F49E-8296BDB06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7386205" cy="4169930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GB" b="1" noProof="0" dirty="0"/>
              <a:t>Information normally included:</a:t>
            </a:r>
          </a:p>
          <a:p>
            <a:r>
              <a:rPr lang="en-GB" noProof="0" dirty="0"/>
              <a:t>job title, employer details;</a:t>
            </a:r>
          </a:p>
          <a:p>
            <a:r>
              <a:rPr lang="en-GB" noProof="0" dirty="0"/>
              <a:t>areas of responsibility and place in overall structure;</a:t>
            </a:r>
          </a:p>
          <a:p>
            <a:r>
              <a:rPr lang="en-GB" noProof="0" dirty="0"/>
              <a:t>location and travel requirements;</a:t>
            </a:r>
          </a:p>
          <a:p>
            <a:r>
              <a:rPr lang="en-GB" noProof="0" dirty="0"/>
              <a:t>pay range and benefits available;</a:t>
            </a:r>
          </a:p>
          <a:p>
            <a:r>
              <a:rPr lang="en-GB" noProof="0" dirty="0"/>
              <a:t>a </a:t>
            </a:r>
            <a:r>
              <a:rPr lang="en-GB" b="1" noProof="0" dirty="0"/>
              <a:t>job specification </a:t>
            </a:r>
            <a:r>
              <a:rPr lang="en-GB" noProof="0" dirty="0"/>
              <a:t>– defining the role in terms of personal qualities, qualifications, skills and training.</a:t>
            </a:r>
          </a:p>
          <a:p>
            <a:endParaRPr lang="en-GB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8707755-8B8B-F7F2-BC0C-2118DDAB9CE5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55000" lnSpcReduction="20000"/>
          </a:bodyPr>
          <a:lstStyle/>
          <a:p>
            <a:endParaRPr lang="en-GB" noProof="0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3CC890E-3D3C-5005-C3B9-0960EF9B9934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172" name="Google Shape;172;p20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180" name="Google Shape;18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GB" noProof="0" dirty="0"/>
              <a:t>Exploring job roles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8704B9-ABA0-C6A7-21E6-996785756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noProof="0" dirty="0"/>
              <a:t>For two job roles, you need to describe:</a:t>
            </a:r>
          </a:p>
          <a:p>
            <a:r>
              <a:rPr lang="en-GB" noProof="0" dirty="0"/>
              <a:t>the purpose and main responsibilities; </a:t>
            </a:r>
          </a:p>
          <a:p>
            <a:r>
              <a:rPr lang="en-GB" noProof="0" dirty="0"/>
              <a:t>the relevant skills and qualifications required.</a:t>
            </a:r>
          </a:p>
          <a:p>
            <a:endParaRPr lang="en-GB" noProof="0" dirty="0"/>
          </a:p>
        </p:txBody>
      </p:sp>
      <p:sp>
        <p:nvSpPr>
          <p:cNvPr id="183" name="Google Shape;183;p21"/>
          <p:cNvSpPr txBox="1"/>
          <p:nvPr/>
        </p:nvSpPr>
        <p:spPr>
          <a:xfrm>
            <a:off x="8333408" y="1825624"/>
            <a:ext cx="2920754" cy="4329113"/>
          </a:xfrm>
          <a:prstGeom prst="rect">
            <a:avLst/>
          </a:prstGeom>
          <a:solidFill>
            <a:srgbClr val="D2E8E9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marR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378"/>
              <a:buFont typeface="Arial"/>
              <a:buNone/>
            </a:pPr>
            <a:r>
              <a:rPr lang="en-GB" sz="2000" b="1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Resources needed:</a:t>
            </a:r>
            <a:endParaRPr lang="en-GB" sz="20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700"/>
              <a:buFont typeface="Arial"/>
              <a:buChar char="•"/>
            </a:pPr>
            <a:r>
              <a:rPr lang="en-GB" sz="20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R1 Activity 1 Worksheet</a:t>
            </a:r>
            <a:endParaRPr lang="en-GB" sz="14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1700"/>
              <a:buFont typeface="Arial"/>
              <a:buChar char="•"/>
            </a:pPr>
            <a:r>
              <a:rPr lang="en-GB" sz="2000" b="0" i="0" u="none" strike="noStrike" cap="none" noProof="0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R1 Activity 1 Worksheet answers</a:t>
            </a:r>
            <a:endParaRPr lang="en-GB" sz="20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81;p21">
            <a:extLst>
              <a:ext uri="{FF2B5EF4-FFF2-40B4-BE49-F238E27FC236}">
                <a16:creationId xmlns:a16="http://schemas.microsoft.com/office/drawing/2014/main" id="{FE67ED99-11C8-E393-3E4B-8F633BD0D527}"/>
              </a:ext>
            </a:extLst>
          </p:cNvPr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1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</a:pPr>
            <a:r>
              <a:rPr lang="en-GB" noProof="0" dirty="0"/>
              <a:t>Personal conduct and behaviour</a:t>
            </a:r>
          </a:p>
        </p:txBody>
      </p:sp>
      <p:sp>
        <p:nvSpPr>
          <p:cNvPr id="192" name="Google Shape;192;p22"/>
          <p:cNvSpPr/>
          <p:nvPr/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noProof="0" dirty="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Activity 2</a:t>
            </a:r>
            <a:endParaRPr lang="en-GB" sz="1800" b="0" i="0" u="none" strike="noStrike" cap="none" noProof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3" name="Google Shape;193;p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95561" y="1825625"/>
            <a:ext cx="5245993" cy="3497329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22"/>
          <p:cNvSpPr txBox="1"/>
          <p:nvPr/>
        </p:nvSpPr>
        <p:spPr>
          <a:xfrm>
            <a:off x="838200" y="6356349"/>
            <a:ext cx="60953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 noProof="0" dirty="0">
                <a:solidFill>
                  <a:srgbClr val="A5A5A5"/>
                </a:solidFill>
                <a:latin typeface="Arial"/>
                <a:ea typeface="Arial"/>
                <a:cs typeface="Arial"/>
                <a:sym typeface="Arial"/>
              </a:rPr>
              <a:t>Resource 1: Professional conduct and responsibilities in the workplace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221C6CED-2343-F923-DA9F-9B494E4D1ED0}"/>
              </a:ext>
            </a:extLst>
          </p:cNvPr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5257800" cy="3714142"/>
          </a:xfrm>
        </p:spPr>
        <p:txBody>
          <a:bodyPr/>
          <a:lstStyle/>
          <a:p>
            <a:pPr>
              <a:buClr>
                <a:srgbClr val="326367"/>
              </a:buClr>
            </a:pPr>
            <a:r>
              <a:rPr lang="en-GB" noProof="0" dirty="0"/>
              <a:t>Name the rules which relate to personal behaviour and conduct in this school/college.</a:t>
            </a:r>
          </a:p>
          <a:p>
            <a:pPr>
              <a:buClr>
                <a:srgbClr val="326367"/>
              </a:buClr>
            </a:pPr>
            <a:r>
              <a:rPr lang="en-GB" noProof="0" dirty="0"/>
              <a:t>Can they be grouped into categories?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E3600F7-E44E-42E9-860B-6F5EB0D4B61B}"/>
</file>

<file path=customXml/itemProps2.xml><?xml version="1.0" encoding="utf-8"?>
<ds:datastoreItem xmlns:ds="http://schemas.openxmlformats.org/officeDocument/2006/customXml" ds:itemID="{13E0D76D-A710-4ACD-B603-729AAE831356}"/>
</file>

<file path=customXml/itemProps3.xml><?xml version="1.0" encoding="utf-8"?>
<ds:datastoreItem xmlns:ds="http://schemas.openxmlformats.org/officeDocument/2006/customXml" ds:itemID="{41795324-81C0-4603-89D3-086E5BE13D1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1476</Words>
  <Application>Microsoft Office PowerPoint</Application>
  <PresentationFormat>Widescreen</PresentationFormat>
  <Paragraphs>240</Paragraphs>
  <Slides>20</Slides>
  <Notes>20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Arial Narrow</vt:lpstr>
      <vt:lpstr>Arial</vt:lpstr>
      <vt:lpstr>Office Theme</vt:lpstr>
      <vt:lpstr>Engineering &amp; Manufacturing</vt:lpstr>
      <vt:lpstr>In these activities, we will:</vt:lpstr>
      <vt:lpstr>Business, commercial &amp; financial awareness</vt:lpstr>
      <vt:lpstr>Engineering departments</vt:lpstr>
      <vt:lpstr>Job titles and job descriptions</vt:lpstr>
      <vt:lpstr>Job description: purpose</vt:lpstr>
      <vt:lpstr>Job description: information</vt:lpstr>
      <vt:lpstr>Exploring job roles</vt:lpstr>
      <vt:lpstr>Personal conduct and behaviour</vt:lpstr>
      <vt:lpstr>Personal conduct advice</vt:lpstr>
      <vt:lpstr>Personal conduct advice continued</vt:lpstr>
      <vt:lpstr>Ethics and values</vt:lpstr>
      <vt:lpstr>Case study: Ignys</vt:lpstr>
      <vt:lpstr>Organisational structure</vt:lpstr>
      <vt:lpstr>The role of a workshop manager</vt:lpstr>
      <vt:lpstr>Responsibility and accountability</vt:lpstr>
      <vt:lpstr>Self-review</vt:lpstr>
      <vt:lpstr>Self-review</vt:lpstr>
      <vt:lpstr>In these activities, we have: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2025-06-25T14:56:11Z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