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ancerresearchuk.org/" TargetMode="External"/><Relationship Id="rId4" Type="http://schemas.openxmlformats.org/officeDocument/2006/relationships/hyperlink" Target="https://cks.nice.org.uk/specialities/cancer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Shutterstock/Elnur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BBC News video: https://www.youtube.com/watch?v=FtdXAZ048hA</a:t>
            </a:r>
            <a:endParaRPr dirty="0"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Shutterstock/THICHA SATAPITANON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Shutterstock/udaix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Suggested sources: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www.nhs.uk</a:t>
            </a:r>
            <a:r>
              <a:rPr lang="en-GB" dirty="0"/>
              <a:t> 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cks.nice.org.uk/specialities/cancer</a:t>
            </a:r>
            <a:endParaRPr lang="en-GB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u="sng" dirty="0">
                <a:solidFill>
                  <a:schemeClr val="hlink"/>
                </a:solidFill>
                <a:hlinkClick r:id="rId5"/>
              </a:rPr>
              <a:t>www.cancerresearchuk.org</a:t>
            </a:r>
            <a:r>
              <a:rPr lang="en-GB" dirty="0"/>
              <a:t> </a:t>
            </a:r>
          </a:p>
        </p:txBody>
      </p:sp>
      <p:sp>
        <p:nvSpPr>
          <p:cNvPr id="263" name="Google Shape;26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77" name="Google Shape;27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Shutterstock/goodbishop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Shutterstock/wutzkohphoto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Pexels/Pixabay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Pixabay/manfredsteger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Pexels/Pixabay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Shutterstock/ORION PRODUCTION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4" name="Google Shape;1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 © Shutterstock/Nemes Laszlo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03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A picture containing screenshot, desig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6916"/>
            <a:ext cx="12192000" cy="46210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892944"/>
            <a:ext cx="181143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heart with a pulse line&#10;&#10;Description automatically generated with low confidence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945" y="2435277"/>
            <a:ext cx="1134190" cy="8793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524000" y="484603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6096000" y="310537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466318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3"/>
          </p:nvPr>
        </p:nvSpPr>
        <p:spPr>
          <a:xfrm>
            <a:off x="1524000" y="55877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490175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  <a:defRPr sz="5200" b="1">
                <a:solidFill>
                  <a:srgbClr val="46631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8" name="Google Shape;78;p11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78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978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[Month] 2024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2E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2EEBE"/>
          </a:solidFill>
          <a:ln w="19050" cap="sq" cmpd="sng">
            <a:solidFill>
              <a:srgbClr val="4663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1_Activity_questio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>
            <a:spLocks noGrp="1"/>
          </p:cNvSpPr>
          <p:nvPr>
            <p:ph type="media" idx="3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media" idx="3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1_Intro_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FtdXAZ048hA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FtdXAZ048h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ancerresearchuk.org/" TargetMode="External"/><Relationship Id="rId4" Type="http://schemas.openxmlformats.org/officeDocument/2006/relationships/hyperlink" Target="https://cks.nice.org.uk/specialities/cancer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5200"/>
              <a:buFont typeface="Arial"/>
              <a:buNone/>
            </a:pPr>
            <a:r>
              <a:rPr lang="en-GB"/>
              <a:t>Health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1524000" y="484603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Topic: Cancer care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6096000" y="310537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Route: Health &amp; Science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3"/>
          </p:nvPr>
        </p:nvSpPr>
        <p:spPr>
          <a:xfrm>
            <a:off x="1524000" y="55877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2: Cancer types and their treatments – Part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/>
              <a:t>Advances in cancer treatment</a:t>
            </a:r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3486151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Watch the </a:t>
            </a:r>
            <a:r>
              <a:rPr lang="en-GB" dirty="0">
                <a:hlinkClick r:id="rId4"/>
              </a:rPr>
              <a:t>BBC News video</a:t>
            </a:r>
            <a:r>
              <a:rPr lang="en-GB" dirty="0"/>
              <a:t> that outlines how technology, such as AI and robotics are helping to discover more effective drugs with fewer side-effects. </a:t>
            </a:r>
            <a:endParaRPr dirty="0"/>
          </a:p>
        </p:txBody>
      </p:sp>
      <p:sp>
        <p:nvSpPr>
          <p:cNvPr id="206" name="Google Shape;206;p2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3"/>
          </p:nvPr>
        </p:nvSpPr>
        <p:spPr>
          <a:xfrm>
            <a:off x="609600" y="6310312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Lesson 2: Cancer types and their treatment – Part 1</a:t>
            </a:r>
            <a:endParaRPr dirty="0"/>
          </a:p>
        </p:txBody>
      </p:sp>
      <p:pic>
        <p:nvPicPr>
          <p:cNvPr id="2" name="Online Media 1" descr="An embedded video on How AI is finding cancer treatments with fewer side-effects by BBC News. https://www.youtube.com/watch?v=FtdXAZ048hA">
            <a:hlinkClick r:id="" action="ppaction://media"/>
            <a:extLst>
              <a:ext uri="{FF2B5EF4-FFF2-40B4-BE49-F238E27FC236}">
                <a16:creationId xmlns:a16="http://schemas.microsoft.com/office/drawing/2014/main" id="{B1006115-9B0F-1523-189E-01891292A4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23756" y="1893127"/>
            <a:ext cx="6979381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Cancer types: What you need to know</a:t>
            </a:r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In this lesson, we will be writing a profile to describe three types of cancer:</a:t>
            </a:r>
            <a:endParaRPr/>
          </a:p>
          <a:p>
            <a:pPr marL="795338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GB"/>
              <a:t>acute myeloid leukaemia (AML);</a:t>
            </a:r>
            <a:endParaRPr/>
          </a:p>
          <a:p>
            <a:pPr marL="795338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GB"/>
              <a:t>thyroid cancer (TC);</a:t>
            </a:r>
            <a:endParaRPr/>
          </a:p>
          <a:p>
            <a:pPr marL="795338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GB"/>
              <a:t>germ cell testicular cancer (GCTC).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Look through the Activity 2 information sheet, which is a best-practice example for AML.</a:t>
            </a:r>
            <a:endParaRPr/>
          </a:p>
        </p:txBody>
      </p:sp>
      <p:sp>
        <p:nvSpPr>
          <p:cNvPr id="215" name="Google Shape;215;p2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pic>
        <p:nvPicPr>
          <p:cNvPr id="217" name="Google Shape;217;p2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Acute myeloid leukaemia (AML)</a:t>
            </a:r>
            <a:endParaRPr/>
          </a:p>
        </p:txBody>
      </p:sp>
      <p:sp>
        <p:nvSpPr>
          <p:cNvPr id="223" name="Google Shape;223;p2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838199" y="1613118"/>
            <a:ext cx="96821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Decode these medical terms: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853531" y="5575366"/>
            <a:ext cx="2502411" cy="73745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 cell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853531" y="4738877"/>
            <a:ext cx="2502411" cy="73745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marrow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9"/>
          <p:cNvSpPr/>
          <p:nvPr/>
        </p:nvSpPr>
        <p:spPr>
          <a:xfrm>
            <a:off x="838199" y="3808041"/>
            <a:ext cx="2510847" cy="704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Leukaemia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/>
          <p:nvPr/>
        </p:nvSpPr>
        <p:spPr>
          <a:xfrm>
            <a:off x="853531" y="2234101"/>
            <a:ext cx="2487078" cy="704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853532" y="3021660"/>
            <a:ext cx="2502410" cy="72404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Myeloid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5896708" y="3235569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5228492" y="370449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Acute myeloid leukaemia (AML)</a:t>
            </a:r>
            <a:endParaRPr/>
          </a:p>
        </p:txBody>
      </p:sp>
      <p:sp>
        <p:nvSpPr>
          <p:cNvPr id="238" name="Google Shape;238;p3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838199" y="1613118"/>
            <a:ext cx="96821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Decode these medical terms: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0"/>
          <p:cNvSpPr/>
          <p:nvPr/>
        </p:nvSpPr>
        <p:spPr>
          <a:xfrm>
            <a:off x="853531" y="5575366"/>
            <a:ext cx="2502411" cy="73745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 cell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0"/>
          <p:cNvSpPr/>
          <p:nvPr/>
        </p:nvSpPr>
        <p:spPr>
          <a:xfrm>
            <a:off x="853531" y="4738877"/>
            <a:ext cx="2502411" cy="73745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marrow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838199" y="3808041"/>
            <a:ext cx="2510847" cy="704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Leukaemia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853531" y="2234101"/>
            <a:ext cx="2487078" cy="704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853532" y="3021660"/>
            <a:ext cx="2502410" cy="72404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Myeloid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0"/>
          <p:cNvSpPr/>
          <p:nvPr/>
        </p:nvSpPr>
        <p:spPr>
          <a:xfrm>
            <a:off x="3502316" y="5575366"/>
            <a:ext cx="8078707" cy="731136"/>
          </a:xfrm>
          <a:prstGeom prst="rect">
            <a:avLst/>
          </a:prstGeom>
          <a:solidFill>
            <a:srgbClr val="E2EEBE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Unspecialised cells that have the potential to develop into many different types of cell.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3506834" y="4749035"/>
            <a:ext cx="8078708" cy="733100"/>
          </a:xfrm>
          <a:prstGeom prst="rect">
            <a:avLst/>
          </a:prstGeom>
          <a:solidFill>
            <a:srgbClr val="E2EEBE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in the long bones of the skeletal system. It contains blood stem cells.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0"/>
          <p:cNvSpPr/>
          <p:nvPr/>
        </p:nvSpPr>
        <p:spPr>
          <a:xfrm>
            <a:off x="3506834" y="3839773"/>
            <a:ext cx="8078708" cy="733545"/>
          </a:xfrm>
          <a:prstGeom prst="rect">
            <a:avLst/>
          </a:prstGeom>
          <a:solidFill>
            <a:srgbClr val="E2EEBE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of the white blood cells. It causes a lack of mature functioning white blood cells, so is a kind of anaemia.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0"/>
          <p:cNvSpPr/>
          <p:nvPr/>
        </p:nvSpPr>
        <p:spPr>
          <a:xfrm>
            <a:off x="3530975" y="2246522"/>
            <a:ext cx="8054567" cy="724043"/>
          </a:xfrm>
          <a:prstGeom prst="rect">
            <a:avLst/>
          </a:prstGeom>
          <a:solidFill>
            <a:srgbClr val="E2EEBE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progresses rapidly and aggressively.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0"/>
          <p:cNvSpPr/>
          <p:nvPr/>
        </p:nvSpPr>
        <p:spPr>
          <a:xfrm>
            <a:off x="3530974" y="3063660"/>
            <a:ext cx="8054568" cy="675269"/>
          </a:xfrm>
          <a:prstGeom prst="rect">
            <a:avLst/>
          </a:prstGeom>
          <a:solidFill>
            <a:srgbClr val="E2EEBE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blood cells that fight bacterial infections and prevent the spread of tissue damage. 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257" name="Google Shape;257;p3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258" name="Google Shape;258;p31" descr="Types of blood cell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450" y="850798"/>
            <a:ext cx="7277100" cy="52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Blood cells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Complete profiles </a:t>
            </a:r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body" idx="2"/>
          </p:nvPr>
        </p:nvSpPr>
        <p:spPr>
          <a:xfrm>
            <a:off x="7922026" y="1825625"/>
            <a:ext cx="4130448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Suggested sources: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www.nhs.uk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cks.nice.org.uk/specialities/cancer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u="sng" dirty="0">
                <a:solidFill>
                  <a:schemeClr val="hlink"/>
                </a:solidFill>
                <a:hlinkClick r:id="rId5"/>
              </a:rPr>
              <a:t>www.cancerresearchuk.org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268" name="Google Shape;268;p3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2 </a:t>
            </a:r>
            <a:endParaRPr/>
          </a:p>
        </p:txBody>
      </p:sp>
      <p:sp>
        <p:nvSpPr>
          <p:cNvPr id="269" name="Google Shape;269;p32"/>
          <p:cNvSpPr txBox="1"/>
          <p:nvPr/>
        </p:nvSpPr>
        <p:spPr>
          <a:xfrm>
            <a:off x="709314" y="2100443"/>
            <a:ext cx="7083829" cy="5871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 of onset: </a:t>
            </a: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over 65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709317" y="2654995"/>
            <a:ext cx="7083829" cy="965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Stem cells in bone marrow produce too many immature white blood cells called blast cells. These cells cannot fight infections like a normal white blood cell and their over production leads to a decrease in red blood cells. 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709316" y="4812213"/>
            <a:ext cx="7083829" cy="89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pale skin, tiredness, breathlessness, frequent infections, unusual and frequent bleeding e.g. nosebleeds – tends to develop over a few weeks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>
            <a:off x="709315" y="3901734"/>
            <a:ext cx="7083829" cy="8999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 factors</a:t>
            </a: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previous chemotherapy or radiotherapy, having an underlying blood disorder or genetic disorder e.g. Down’s, exposure to benzene a chemical in cigarette smoke, increasing age</a:t>
            </a:r>
            <a:endParaRPr sz="16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954943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Work in pairs.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One person will complete a profile for thyroid cancer (TC) and the other for germ cell testicular cancer (GCTC). 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Use the profile templates on the Activity 2 worksheet.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Decode the medical terms to simplify and remember each cancer type. 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Add in a picture or two that represents the information you have found out. 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dirty="0"/>
              <a:t>Use reputable sources and reference where you got your information from.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How do you ‘explain’ in an exam?</a:t>
            </a:r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282" name="Google Shape;282;p33"/>
          <p:cNvSpPr>
            <a:spLocks noGrp="1"/>
          </p:cNvSpPr>
          <p:nvPr>
            <p:ph type="media" idx="3"/>
          </p:nvPr>
        </p:nvSpPr>
        <p:spPr>
          <a:xfrm>
            <a:off x="1511491" y="1861088"/>
            <a:ext cx="2863468" cy="20145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What vocabulary do you choose to use?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3"/>
          <p:cNvSpPr>
            <a:spLocks noGrp="1"/>
          </p:cNvSpPr>
          <p:nvPr>
            <p:ph type="media" idx="4"/>
          </p:nvPr>
        </p:nvSpPr>
        <p:spPr>
          <a:xfrm>
            <a:off x="5035021" y="1842518"/>
            <a:ext cx="2868020" cy="20145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How do you structure your writing?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3"/>
          <p:cNvSpPr>
            <a:spLocks noGrp="1"/>
          </p:cNvSpPr>
          <p:nvPr>
            <p:ph type="media" idx="5"/>
          </p:nvPr>
        </p:nvSpPr>
        <p:spPr>
          <a:xfrm>
            <a:off x="8563103" y="1842518"/>
            <a:ext cx="2868020" cy="20145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Which facts do you need to introduce to support the explanation?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3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What examples illustrate your explanation?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3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How will you summarise, to ensure you have answered the question?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927922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4455172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7982422" y="182105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2566581" y="40460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6096000" y="40460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298" name="Google Shape;29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b="1"/>
              <a:t>Question 1</a:t>
            </a:r>
            <a:endParaRPr/>
          </a:p>
        </p:txBody>
      </p:sp>
      <p:sp>
        <p:nvSpPr>
          <p:cNvPr id="299" name="Google Shape;299;p34"/>
          <p:cNvSpPr>
            <a:spLocks noGrp="1"/>
          </p:cNvSpPr>
          <p:nvPr>
            <p:ph type="media" idx="3"/>
          </p:nvPr>
        </p:nvSpPr>
        <p:spPr>
          <a:xfrm>
            <a:off x="838200" y="1825625"/>
            <a:ext cx="6015087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Using the profiles and your own knowledge, </a:t>
            </a:r>
            <a:r>
              <a:rPr lang="en-GB" sz="28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explain why</a:t>
            </a:r>
            <a:r>
              <a:rPr lang="en-GB"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acute myeloid leukaemia (AML) is treated with chemotherapy and bone marrow transplant/stem cell transplant.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774191" y="5278157"/>
            <a:ext cx="109170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Challenge: Why does AML have such system-wide symptoms?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548" y="1862417"/>
            <a:ext cx="4874676" cy="324011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b="1"/>
              <a:t>Question 2</a:t>
            </a:r>
            <a:endParaRPr/>
          </a:p>
        </p:txBody>
      </p:sp>
      <p:sp>
        <p:nvSpPr>
          <p:cNvPr id="310" name="Google Shape;310;p35"/>
          <p:cNvSpPr>
            <a:spLocks noGrp="1"/>
          </p:cNvSpPr>
          <p:nvPr>
            <p:ph type="media" idx="3"/>
          </p:nvPr>
        </p:nvSpPr>
        <p:spPr>
          <a:xfrm>
            <a:off x="838200" y="1825625"/>
            <a:ext cx="5958526" cy="413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Using the profiles and your own knowledge, </a:t>
            </a:r>
            <a:r>
              <a:rPr lang="en-GB" sz="28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compare </a:t>
            </a:r>
            <a:r>
              <a:rPr lang="en-GB" sz="28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cancer treatment for germ cell testicular cancer (GCTC) and thyroid cancer (TC). 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2800"/>
              <a:buFont typeface="Arial"/>
              <a:buNone/>
            </a:pPr>
            <a:r>
              <a:rPr lang="en-GB" sz="28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Challenge: Why would talking therapies be offered to a patient undergoing cancer treatment?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5"/>
          <p:cNvSpPr txBox="1">
            <a:spLocks noGrp="1"/>
          </p:cNvSpPr>
          <p:nvPr>
            <p:ph type="body" idx="2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pic>
        <p:nvPicPr>
          <p:cNvPr id="2" name="Google Shape;311;p35">
            <a:extLst>
              <a:ext uri="{FF2B5EF4-FFF2-40B4-BE49-F238E27FC236}">
                <a16:creationId xmlns:a16="http://schemas.microsoft.com/office/drawing/2014/main" id="{C8C6A67D-E281-0223-A868-109FD637E72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4749" y="1862417"/>
            <a:ext cx="4880475" cy="32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Plenary task: Reflect on your learning </a:t>
            </a:r>
            <a:endParaRPr/>
          </a:p>
        </p:txBody>
      </p:sp>
      <p:sp>
        <p:nvSpPr>
          <p:cNvPr id="319" name="Google Shape;319;p3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687645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3200" dirty="0"/>
              <a:t>Share between your pairs: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3200" dirty="0"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3200" dirty="0"/>
              <a:t>something new that you learned;</a:t>
            </a:r>
            <a:endParaRPr sz="3200" dirty="0"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3200" dirty="0"/>
              <a:t>something that surprised you;</a:t>
            </a:r>
            <a:endParaRPr sz="3200" dirty="0"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GB" sz="3200" dirty="0"/>
              <a:t>something you’re going to look up.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320" name="Google Shape;320;p3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321" name="Google Shape;321;p3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pic>
        <p:nvPicPr>
          <p:cNvPr id="322" name="Google Shape;322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2831" y="1825625"/>
            <a:ext cx="4895247" cy="3402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lesson, we will: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Describe three types of cancer: thyroid cancer (TC), acute myeloid leukaemia (AML), and germ cell testicular cancer (GCTC)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Explain common cancer treatments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Compare and contrast the impact of different cancers within the body and on physical health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Compare and contrast different cancer treatments depending on the tumour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7315201" y="1124712"/>
            <a:ext cx="3823200" cy="505225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Skills: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CS1.1</a:t>
            </a:r>
            <a:r>
              <a:rPr lang="en-GB" sz="1200" dirty="0"/>
              <a:t> Plan and develop person-centred care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CS3.2 </a:t>
            </a:r>
            <a:r>
              <a:rPr lang="en-GB" sz="1200" dirty="0"/>
              <a:t>Undertake collaborative work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CS4.1</a:t>
            </a:r>
            <a:r>
              <a:rPr lang="en-GB" sz="1200" dirty="0"/>
              <a:t> Undertake reflective practice and record reflections and experiences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CS5.1 </a:t>
            </a:r>
            <a:r>
              <a:rPr lang="en-GB" sz="1200" dirty="0"/>
              <a:t>Apply research skills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CS6.1</a:t>
            </a:r>
            <a:r>
              <a:rPr lang="en-GB" sz="1200" dirty="0"/>
              <a:t> Present their project findings in a range of formats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General competencies: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English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GEC2</a:t>
            </a:r>
            <a:r>
              <a:rPr lang="en-GB" sz="1200" dirty="0"/>
              <a:t> Present information and ideas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GEC4</a:t>
            </a:r>
            <a:r>
              <a:rPr lang="en-GB" sz="1200" dirty="0"/>
              <a:t> Summarise information/ideas 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GEC5</a:t>
            </a:r>
            <a:r>
              <a:rPr lang="en-GB" sz="1200" dirty="0"/>
              <a:t> Synthesise information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GEC6</a:t>
            </a:r>
            <a:r>
              <a:rPr lang="en-GB" sz="1200" dirty="0"/>
              <a:t> Take part in/lead discussions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Digital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GDC1</a:t>
            </a:r>
            <a:r>
              <a:rPr lang="en-GB" sz="1200" dirty="0"/>
              <a:t> Use digital technology and media effectively 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GDC3</a:t>
            </a:r>
            <a:r>
              <a:rPr lang="en-GB" sz="1200" dirty="0"/>
              <a:t> Communicate and collaborate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GDC5</a:t>
            </a:r>
            <a:r>
              <a:rPr lang="en-GB" sz="1200" dirty="0"/>
              <a:t> Be safe and responsible online </a:t>
            </a:r>
            <a:endParaRPr sz="1200" dirty="0"/>
          </a:p>
        </p:txBody>
      </p:sp>
      <p:sp>
        <p:nvSpPr>
          <p:cNvPr id="133" name="Google Shape;133;p19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Introduction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 Part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In this lesson, we have:</a:t>
            </a:r>
            <a:endParaRPr/>
          </a:p>
        </p:txBody>
      </p:sp>
      <p:sp>
        <p:nvSpPr>
          <p:cNvPr id="329" name="Google Shape;329;p37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body" idx="1"/>
          </p:nvPr>
        </p:nvSpPr>
        <p:spPr>
          <a:xfrm>
            <a:off x="838200" y="1510506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Described three types of cancer: thyroid cancer (TC), acute myeloid leukaemia (AML), germ cell testicular cancer (GCTC)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Explained common cancer treatments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Compared and contrasted the impact of different cancers within the body and on physical health</a:t>
            </a:r>
            <a:endParaRPr dirty="0"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Compared and contrasted different cancer treatments depending on the tumour</a:t>
            </a:r>
            <a:endParaRPr dirty="0"/>
          </a:p>
        </p:txBody>
      </p:sp>
      <p:sp>
        <p:nvSpPr>
          <p:cNvPr id="4" name="Google Shape;132;p19">
            <a:extLst>
              <a:ext uri="{FF2B5EF4-FFF2-40B4-BE49-F238E27FC236}">
                <a16:creationId xmlns:a16="http://schemas.microsoft.com/office/drawing/2014/main" id="{0AD52DF4-00EF-03B1-65D5-B64EB29BA07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15201" y="1124712"/>
            <a:ext cx="3823200" cy="505225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08000" rIns="144000" bIns="108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Skills: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CS1.1</a:t>
            </a:r>
            <a:r>
              <a:rPr lang="en-GB" sz="1200" dirty="0"/>
              <a:t> Plan and develop person-centred care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CS3.2 </a:t>
            </a:r>
            <a:r>
              <a:rPr lang="en-GB" sz="1200" dirty="0"/>
              <a:t>Undertake collaborative work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CS4.1</a:t>
            </a:r>
            <a:r>
              <a:rPr lang="en-GB" sz="1200" dirty="0"/>
              <a:t> Undertake reflective practice and record reflections and experiences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CS5.1 </a:t>
            </a:r>
            <a:r>
              <a:rPr lang="en-GB" sz="1200" dirty="0"/>
              <a:t>Apply research skills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CS6.1</a:t>
            </a:r>
            <a:r>
              <a:rPr lang="en-GB" sz="1200" dirty="0"/>
              <a:t> Present their project findings in a range of formats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General competencies: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English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GEC2</a:t>
            </a:r>
            <a:r>
              <a:rPr lang="en-GB" sz="1200" dirty="0"/>
              <a:t> Present information and ideas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GEC4</a:t>
            </a:r>
            <a:r>
              <a:rPr lang="en-GB" sz="1200" dirty="0"/>
              <a:t> Summarise information/ideas 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GEC5</a:t>
            </a:r>
            <a:r>
              <a:rPr lang="en-GB" sz="1200" dirty="0"/>
              <a:t> Synthesise information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GEC6</a:t>
            </a:r>
            <a:r>
              <a:rPr lang="en-GB" sz="1200" dirty="0"/>
              <a:t> Take part in/lead discussions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dirty="0"/>
              <a:t>Digital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GDC1</a:t>
            </a:r>
            <a:r>
              <a:rPr lang="en-GB" sz="1200" dirty="0"/>
              <a:t> Use digital technology and media effectively 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GDC3</a:t>
            </a:r>
            <a:r>
              <a:rPr lang="en-GB" sz="1200" dirty="0"/>
              <a:t> Communicate and collaborate</a:t>
            </a:r>
            <a:endParaRPr sz="1200" dirty="0"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GB" sz="1200" b="1" dirty="0"/>
              <a:t>GDC5</a:t>
            </a:r>
            <a:r>
              <a:rPr lang="en-GB" sz="1200" dirty="0"/>
              <a:t> Be safe and responsible online </a:t>
            </a:r>
            <a:endParaRPr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600" cy="4351338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342900" lvl="0" indent="-3429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dirty="0">
                <a:solidFill>
                  <a:srgbClr val="0D0D0D"/>
                </a:solidFill>
              </a:rPr>
              <a:t>Do your own research on a new form of cancer treatment or diagnosis tool for </a:t>
            </a:r>
            <a:r>
              <a:rPr lang="en-GB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testicular cancer (GCTC), thyroid cancer (TC) </a:t>
            </a:r>
            <a:r>
              <a:rPr lang="en-GB" dirty="0"/>
              <a:t>or </a:t>
            </a:r>
            <a:r>
              <a:rPr lang="en-GB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acute myeloid leukaemia (AML) </a:t>
            </a:r>
            <a:r>
              <a:rPr lang="en-GB" dirty="0">
                <a:solidFill>
                  <a:srgbClr val="0D0D0D"/>
                </a:solidFill>
              </a:rPr>
              <a:t>that interests you.</a:t>
            </a:r>
            <a:endParaRPr dirty="0"/>
          </a:p>
          <a:p>
            <a:pPr marL="34290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dirty="0">
                <a:solidFill>
                  <a:srgbClr val="0D0D0D"/>
                </a:solidFill>
              </a:rPr>
              <a:t>Use what you have found out to write a report that outlines:</a:t>
            </a:r>
            <a:endParaRPr dirty="0"/>
          </a:p>
          <a:p>
            <a:pPr marL="74295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GB" sz="2400" dirty="0">
                <a:solidFill>
                  <a:srgbClr val="0D0D0D"/>
                </a:solidFill>
              </a:rPr>
              <a:t>how the cancer is normally treated/diagnosed </a:t>
            </a:r>
            <a:endParaRPr dirty="0"/>
          </a:p>
          <a:p>
            <a:pPr marL="74295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GB" sz="2400" dirty="0">
                <a:solidFill>
                  <a:srgbClr val="0D0D0D"/>
                </a:solidFill>
              </a:rPr>
              <a:t>what the new treatment/diagnosis tool aims to do</a:t>
            </a:r>
            <a:endParaRPr sz="2400" dirty="0"/>
          </a:p>
          <a:p>
            <a:pPr marL="74295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GB" sz="2400" dirty="0">
                <a:solidFill>
                  <a:srgbClr val="0D0D0D"/>
                </a:solidFill>
              </a:rPr>
              <a:t>how it will do this</a:t>
            </a:r>
            <a:endParaRPr sz="2400" dirty="0"/>
          </a:p>
          <a:p>
            <a:pPr marL="74295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SzPts val="1800"/>
              <a:buFont typeface="Courier New"/>
              <a:buChar char="o"/>
            </a:pPr>
            <a:r>
              <a:rPr lang="en-GB" sz="2400" dirty="0"/>
              <a:t>what its impact might be on cancer care.</a:t>
            </a:r>
            <a:endParaRPr sz="2400" dirty="0"/>
          </a:p>
        </p:txBody>
      </p:sp>
      <p:sp>
        <p:nvSpPr>
          <p:cNvPr id="340" name="Google Shape;340;p3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body" idx="4"/>
          </p:nvPr>
        </p:nvSpPr>
        <p:spPr>
          <a:xfrm>
            <a:off x="618744" y="6310312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Lesson 2: Cancer types and their treatment – Part 1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Starter task: Think, pair, share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348413" cy="3905872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457200" lvl="0" indent="-457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Write down everything you already know about medical treatments for cancer. </a:t>
            </a:r>
            <a:endParaRPr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Pair up and compare notes. Capture any information that improves your first attempt.</a:t>
            </a:r>
            <a:endParaRPr/>
          </a:p>
          <a:p>
            <a:pPr marL="457200" lvl="0" indent="-457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Join with another pair and capture any information that improves your second attempt.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7710" y="1893127"/>
            <a:ext cx="3526090" cy="35707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3;p19">
            <a:extLst>
              <a:ext uri="{FF2B5EF4-FFF2-40B4-BE49-F238E27FC236}">
                <a16:creationId xmlns:a16="http://schemas.microsoft.com/office/drawing/2014/main" id="{8492D872-9F59-D63E-4652-8863D232EC27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46631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Introduction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Cancer can be treated in four ways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81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Surgery</a:t>
            </a:r>
            <a:endParaRPr/>
          </a:p>
          <a:p>
            <a:pPr marL="43815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Radiotherapy</a:t>
            </a:r>
            <a:endParaRPr/>
          </a:p>
          <a:p>
            <a:pPr marL="43815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Chemotherapy</a:t>
            </a:r>
            <a:endParaRPr/>
          </a:p>
          <a:p>
            <a:pPr marL="43815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Tumour-specific treatments, e.g. immunotherapy and hormone therapy</a:t>
            </a:r>
            <a:endParaRPr/>
          </a:p>
          <a:p>
            <a:pPr marL="228600" lvl="0" indent="-76200" algn="l" rtl="0">
              <a:lnSpc>
                <a:spcPct val="108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093" y="1825625"/>
            <a:ext cx="390870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Surgery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Tumours can be surgically removed.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This could work for a benign tumour, or a malignant tumour that isn’t too large or too embedded in other important tissues such as nerves and/or blood vessels.</a:t>
            </a:r>
            <a:endParaRPr sz="3200"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Chemotherapy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6749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Drugs are used to kill cancer cells by damaging them so they can’t reproduce and spread. 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The main uses of chemotherapy are: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to try to cure cancer completely (curative chemotherapy);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to help make other treatments more effective – for example, chemotherapy can be combined with radiotherapy, or it can be used before surgery;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to reduce the risk of the cancer returning after radiotherapy or surgery; 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to relieve the symptoms of advanced cancer and slow it down (palliative chemotherapy).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Radiotherapy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71367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Radiotherapy is a treatment involving the use of high-energy radiation. 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Radiotherapy can be used alone or in combination with chemotherapy (chemoradiotherapy). 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For people with incurable cancers, radiotherapy is a very effective way of controlling symptoms. </a:t>
            </a:r>
            <a:endParaRPr dirty="0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Radiotherapy can also be used after surgery to destroy very small amounts of tumour that June be left (known as adjuvant treatment).</a:t>
            </a:r>
            <a:endParaRPr sz="3200" dirty="0"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1108" y="1825625"/>
            <a:ext cx="3591810" cy="3915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Tumour-specific treatments</a:t>
            </a: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9840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2400">
                <a:solidFill>
                  <a:schemeClr val="dk1"/>
                </a:solidFill>
              </a:rPr>
              <a:t>Some newer cancer therapies target a specific cancer cell based on their hormone receptors or their antigen receptors.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b="1"/>
              <a:t>1.</a:t>
            </a:r>
            <a:r>
              <a:rPr lang="en-GB"/>
              <a:t> </a:t>
            </a:r>
            <a:r>
              <a:rPr lang="en-GB" b="1"/>
              <a:t>Hormonal therapy</a:t>
            </a:r>
            <a:endParaRPr b="1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/>
              <a:t>Reduces the level of hormones in the body or blocks hormones from reaching cancer cells to stop them growing and reproducing.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b="1"/>
              <a:t>2. Targeted immune therapies</a:t>
            </a:r>
            <a:endParaRPr b="1"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/>
              <a:t>Destroys cancer cells, usually by interfering with the cancer’s ability to grow and using antibodies to flag tumours for destruction by the immune system.</a:t>
            </a: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5" descr="Monoclonal antibody treatmen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4554" y="1825625"/>
            <a:ext cx="3568364" cy="3915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Choice of cancer treatments</a:t>
            </a:r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838200" y="1549401"/>
            <a:ext cx="10860464" cy="46275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Treatment of a cancer might include a selection from surgery, radiotherapy, chemotherapy or immunotherapy, depending on the tumour type, location, malignancy and how far into other tissues it has invaded.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Here are some examples of how cancers are treated: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Surgery – thyroid cancer (TC), invasive breast cancer (IBC) and testicular cancers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Radiotherapy – invasive breast cancer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Chemotherapy – acute myeloid leukaemia (AML)</a:t>
            </a:r>
            <a:endParaRPr/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Immunotherapy – non-Hodgkin lymphoma (NHL)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2: Cancer types and their treatment – Part 1</a:t>
            </a:r>
            <a:endParaRPr/>
          </a:p>
        </p:txBody>
      </p:sp>
      <p:sp>
        <p:nvSpPr>
          <p:cNvPr id="199" name="Google Shape;199;p2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1102DA-CB05-4C01-A8B6-1DC181FE4091}"/>
</file>

<file path=customXml/itemProps2.xml><?xml version="1.0" encoding="utf-8"?>
<ds:datastoreItem xmlns:ds="http://schemas.openxmlformats.org/officeDocument/2006/customXml" ds:itemID="{154FE7B5-1232-4884-AB14-E66CC408352F}"/>
</file>

<file path=customXml/itemProps3.xml><?xml version="1.0" encoding="utf-8"?>
<ds:datastoreItem xmlns:ds="http://schemas.openxmlformats.org/officeDocument/2006/customXml" ds:itemID="{A215EDAF-6722-47D3-AC3C-4915BDC3E3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1761</Words>
  <Application>Microsoft Office PowerPoint</Application>
  <PresentationFormat>Widescreen</PresentationFormat>
  <Paragraphs>225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Courier New</vt:lpstr>
      <vt:lpstr>Arial Narrow</vt:lpstr>
      <vt:lpstr>Arial</vt:lpstr>
      <vt:lpstr>Calibri</vt:lpstr>
      <vt:lpstr>Office Theme</vt:lpstr>
      <vt:lpstr>Health</vt:lpstr>
      <vt:lpstr>In this lesson, we will:</vt:lpstr>
      <vt:lpstr>Starter task: Think, pair, share</vt:lpstr>
      <vt:lpstr>Cancer can be treated in four ways</vt:lpstr>
      <vt:lpstr>Surgery</vt:lpstr>
      <vt:lpstr>Chemotherapy</vt:lpstr>
      <vt:lpstr>Radiotherapy</vt:lpstr>
      <vt:lpstr>Tumour-specific treatments</vt:lpstr>
      <vt:lpstr>Choice of cancer treatments</vt:lpstr>
      <vt:lpstr>Advances in cancer treatment</vt:lpstr>
      <vt:lpstr>Cancer types: What you need to know</vt:lpstr>
      <vt:lpstr>Acute myeloid leukaemia (AML)</vt:lpstr>
      <vt:lpstr>Acute myeloid leukaemia (AML)</vt:lpstr>
      <vt:lpstr>Blood cells</vt:lpstr>
      <vt:lpstr>Complete profiles </vt:lpstr>
      <vt:lpstr>How do you ‘explain’ in an exam?</vt:lpstr>
      <vt:lpstr>Question 1</vt:lpstr>
      <vt:lpstr>Question 2</vt:lpstr>
      <vt:lpstr>Plenary task: Reflect on your learning </vt:lpstr>
      <vt:lpstr>In this lesson, we have: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2025-06-18T11:24:25Z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