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87425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0D02E3-C1F7-424E-BFC9-6E418225DE66}">
  <a:tblStyle styleId="{630D02E3-C1F7-424E-BFC9-6E418225DE6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EBE7"/>
          </a:solidFill>
        </a:fill>
      </a:tcStyle>
    </a:wholeTbl>
    <a:band1H>
      <a:tcTxStyle b="off" i="off"/>
      <a:tcStyle>
        <a:tcBdr/>
        <a:fill>
          <a:solidFill>
            <a:srgbClr val="F6D4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6D4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688658" y="4821506"/>
            <a:ext cx="550926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Shutterstock/Elnur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0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Shutterstock/Tang Yan Song</a:t>
            </a:r>
            <a:endParaRPr/>
          </a:p>
        </p:txBody>
      </p:sp>
      <p:sp>
        <p:nvSpPr>
          <p:cNvPr id="267" name="Google Shape;267;p10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1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Shutterstock/Lightspring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79" name="Google Shape;279;p11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2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Shutterstock/Designua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2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3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Pexels/Fauxels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00" name="Google Shape;300;p13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4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Shutterstock/Yurchanka Siarhei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10" name="Google Shape;310;p14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15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Shutterstock/Kooto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20" name="Google Shape;320;p15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16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Shutterstock/Kooto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30" name="Google Shape;330;p16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7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Shutterstock/Blueastro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/>
          </a:p>
        </p:txBody>
      </p:sp>
      <p:sp>
        <p:nvSpPr>
          <p:cNvPr id="340" name="Google Shape;340;p17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18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/>
          </a:p>
        </p:txBody>
      </p:sp>
      <p:sp>
        <p:nvSpPr>
          <p:cNvPr id="350" name="Google Shape;350;p18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19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Pexels/Pixabay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59" name="Google Shape;359;p19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2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20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/>
              <a:t>Risk Factors for cancer video: https://vimeo.com/1092718134/a70ee2e539</a:t>
            </a:r>
            <a:endParaRPr dirty="0"/>
          </a:p>
        </p:txBody>
      </p:sp>
      <p:sp>
        <p:nvSpPr>
          <p:cNvPr id="369" name="Google Shape;369;p20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21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79" name="Google Shape;379;p21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2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2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23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Pexels/Klaus Nielsen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03" name="Google Shape;403;p23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Pixabay/gdakaska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Shutterstock/gritsalak karalak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64" name="Google Shape;164;p4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1 © Pixabay/Jeff-Création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2 © Shutterstock/Sunbeam_ks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3 © Pixabay/Mohamed_hassan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4 © Pixabay/bricketh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5 © Pixabay/guaxipo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6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1 © Pixabay/Jeff-Création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2 © Shutterstock/Sunbeam_ks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3 © Pixabay/Mohamed_hassan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6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7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4 © Pixabay/bricketh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5 © Pixabay/guaxipo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7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Shutterstock/Designua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8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9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Shutterstock/Designua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9:notes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2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03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A picture containing screenshot, desig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36916"/>
            <a:ext cx="12192000" cy="462108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3" y="1892944"/>
            <a:ext cx="1811434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heart with a pulse line&#10;&#10;Description automatically generated with low confidenc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945" y="2435277"/>
            <a:ext cx="1134190" cy="87936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5200"/>
              <a:buFont typeface="Arial"/>
              <a:buNone/>
              <a:defRPr sz="5200" b="1">
                <a:solidFill>
                  <a:srgbClr val="46631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1524000" y="484603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2"/>
          </p:nvPr>
        </p:nvSpPr>
        <p:spPr>
          <a:xfrm>
            <a:off x="6096000" y="310537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000"/>
              <a:buNone/>
              <a:defRPr sz="2000" b="1" i="0" u="none">
                <a:solidFill>
                  <a:srgbClr val="466318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3"/>
          </p:nvPr>
        </p:nvSpPr>
        <p:spPr>
          <a:xfrm>
            <a:off x="1524000" y="55877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" descr="A picture containing screenshot, graphics, pattern, circle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63" y="2490175"/>
            <a:ext cx="2049637" cy="86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video">
  <p:cSld name="Activity_vide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>
            <a:spLocks noGrp="1"/>
          </p:cNvSpPr>
          <p:nvPr>
            <p:ph type="media" idx="3"/>
          </p:nvPr>
        </p:nvSpPr>
        <p:spPr>
          <a:xfrm>
            <a:off x="1345277" y="1825625"/>
            <a:ext cx="2863468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media" idx="4"/>
          </p:nvPr>
        </p:nvSpPr>
        <p:spPr>
          <a:xfrm>
            <a:off x="4913252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>
            <a:spLocks noGrp="1"/>
          </p:cNvSpPr>
          <p:nvPr>
            <p:ph type="media" idx="5"/>
          </p:nvPr>
        </p:nvSpPr>
        <p:spPr>
          <a:xfrm>
            <a:off x="8485779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>
            <a:spLocks noGrp="1"/>
          </p:cNvSpPr>
          <p:nvPr>
            <p:ph type="media" idx="6"/>
          </p:nvPr>
        </p:nvSpPr>
        <p:spPr>
          <a:xfrm>
            <a:off x="3128522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>
            <a:spLocks noGrp="1"/>
          </p:cNvSpPr>
          <p:nvPr>
            <p:ph type="media" idx="7"/>
          </p:nvPr>
        </p:nvSpPr>
        <p:spPr>
          <a:xfrm>
            <a:off x="6701049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ro_4">
  <p:cSld name="1_Intro_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1092718134?h=a70ee2e539&amp;amp;app_id=122963" TargetMode="Externa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5200"/>
              <a:buFont typeface="Arial"/>
              <a:buNone/>
            </a:pPr>
            <a:r>
              <a:rPr lang="en-GB"/>
              <a:t>Health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1524000" y="484603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GB"/>
              <a:t>Topic: Cancer care</a:t>
            </a:r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2"/>
          </p:nvPr>
        </p:nvSpPr>
        <p:spPr>
          <a:xfrm>
            <a:off x="6096000" y="310537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000"/>
              <a:buNone/>
            </a:pPr>
            <a:r>
              <a:rPr lang="en-GB"/>
              <a:t>Route: Health &amp; Science</a:t>
            </a: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3"/>
          </p:nvPr>
        </p:nvSpPr>
        <p:spPr>
          <a:xfrm>
            <a:off x="1524000" y="55877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GB"/>
              <a:t>Lesson 1: What is cancer?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Normal versus cancer cell</a:t>
            </a:r>
            <a:endParaRPr/>
          </a:p>
        </p:txBody>
      </p:sp>
      <p:sp>
        <p:nvSpPr>
          <p:cNvPr id="271" name="Google Shape;271;p29"/>
          <p:cNvSpPr/>
          <p:nvPr/>
        </p:nvSpPr>
        <p:spPr>
          <a:xfrm>
            <a:off x="9973929" y="162685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9"/>
          <p:cNvSpPr txBox="1"/>
          <p:nvPr/>
        </p:nvSpPr>
        <p:spPr>
          <a:xfrm>
            <a:off x="1048512" y="6492875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Lesson 1: What is cancer?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29" descr="A normal cell compared to a cancer cell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2365" y="1736304"/>
            <a:ext cx="7061858" cy="426589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9"/>
          <p:cNvSpPr txBox="1"/>
          <p:nvPr/>
        </p:nvSpPr>
        <p:spPr>
          <a:xfrm>
            <a:off x="520855" y="2251141"/>
            <a:ext cx="207349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Regular shape.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lie </a:t>
            </a:r>
            <a:b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rows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stacked up on each other.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9"/>
          <p:cNvSpPr txBox="1"/>
          <p:nvPr/>
        </p:nvSpPr>
        <p:spPr>
          <a:xfrm>
            <a:off x="9772243" y="2251101"/>
            <a:ext cx="2248785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Irregular shape, which means they lie in a haphazard way forming </a:t>
            </a:r>
            <a:b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lump </a:t>
            </a:r>
            <a:b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 tumour).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/>
              <a:t>Malignant tumours</a:t>
            </a:r>
            <a:endParaRPr/>
          </a:p>
        </p:txBody>
      </p:sp>
      <p:sp>
        <p:nvSpPr>
          <p:cNvPr id="283" name="Google Shape;283;p30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</a:pPr>
            <a:r>
              <a:rPr lang="en-GB"/>
              <a:t>Lesson 1: What is cancer?</a:t>
            </a:r>
            <a:endParaRPr/>
          </a:p>
        </p:txBody>
      </p:sp>
      <p:sp>
        <p:nvSpPr>
          <p:cNvPr id="284" name="Google Shape;284;p30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30" descr="A cancerous growth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19;p36">
            <a:extLst>
              <a:ext uri="{FF2B5EF4-FFF2-40B4-BE49-F238E27FC236}">
                <a16:creationId xmlns:a16="http://schemas.microsoft.com/office/drawing/2014/main" id="{D18B3247-9172-F088-DFA1-BD1E056C825C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875420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Malignant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tumours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are classified as either primary or secondary.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Primary is the term used to refer to the area in which the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tumour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originated.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Secondary is the term used to refer to any cancer that has spread from the primary area.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Benign tumours</a:t>
            </a:r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body" idx="2"/>
          </p:nvPr>
        </p:nvSpPr>
        <p:spPr>
          <a:xfrm>
            <a:off x="672164" y="6274783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</a:pPr>
            <a:r>
              <a:rPr lang="en-GB"/>
              <a:t>What is cancer?</a:t>
            </a:r>
            <a:endParaRPr/>
          </a:p>
        </p:txBody>
      </p:sp>
      <p:sp>
        <p:nvSpPr>
          <p:cNvPr id="294" name="Google Shape;294;p31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31" descr="A benign tumour 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1297" y="1955969"/>
            <a:ext cx="4580703" cy="377386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1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</a:pPr>
            <a:r>
              <a:rPr lang="en-GB"/>
              <a:t>Lesson 1: What is cancer?</a:t>
            </a:r>
            <a:endParaRPr/>
          </a:p>
        </p:txBody>
      </p:sp>
      <p:sp>
        <p:nvSpPr>
          <p:cNvPr id="2" name="Google Shape;319;p36">
            <a:extLst>
              <a:ext uri="{FF2B5EF4-FFF2-40B4-BE49-F238E27FC236}">
                <a16:creationId xmlns:a16="http://schemas.microsoft.com/office/drawing/2014/main" id="{8E9D9D25-D5C0-E15D-DCB5-B5FD4984ABEA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6853988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Benign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tumours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grow slowly and remain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localised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(do not spread to other parts of the body).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They do not invade nearby tissues or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metastasise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(spread) to distant organs.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They are usually not life-threatening, unless they press on vital organs (e.g. brain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tumours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cells look normal, resembling healthy cells.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/>
              <a:t>Cancer statistics activity</a:t>
            </a:r>
          </a:p>
        </p:txBody>
      </p:sp>
      <p:sp>
        <p:nvSpPr>
          <p:cNvPr id="303" name="Google Shape;303;p3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08552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Use the Activity 1 worksheet to help you research and </a:t>
            </a:r>
            <a:r>
              <a:rPr lang="en-US" dirty="0" err="1"/>
              <a:t>analyse</a:t>
            </a:r>
            <a:r>
              <a:rPr lang="en-US" dirty="0"/>
              <a:t> cancer survival rates in the UK, identify trends over time and present your findings.</a:t>
            </a:r>
          </a:p>
        </p:txBody>
      </p:sp>
      <p:sp>
        <p:nvSpPr>
          <p:cNvPr id="304" name="Google Shape;304;p32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/>
              <a:t>Activity 1</a:t>
            </a:r>
          </a:p>
        </p:txBody>
      </p:sp>
      <p:sp>
        <p:nvSpPr>
          <p:cNvPr id="305" name="Google Shape;305;p3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</a:pPr>
            <a:r>
              <a:rPr lang="en-US"/>
              <a:t>Lesson 1: What is cancer?</a:t>
            </a:r>
          </a:p>
        </p:txBody>
      </p:sp>
      <p:pic>
        <p:nvPicPr>
          <p:cNvPr id="306" name="Google Shape;306;p3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8280" y="1825625"/>
            <a:ext cx="5432524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/>
              <a:t>Cell division</a:t>
            </a:r>
            <a:endParaRPr/>
          </a:p>
        </p:txBody>
      </p:sp>
      <p:sp>
        <p:nvSpPr>
          <p:cNvPr id="313" name="Google Shape;313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60614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Cell division is used to replace damaged cells, and for growth.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This takes place in the cell cycle.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Mutations in cells can interfere with this process and cause them to become cancerous.</a:t>
            </a:r>
            <a:endParaRPr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314" name="Google Shape;314;p33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315" name="Google Shape;315;p3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</a:pPr>
            <a:r>
              <a:rPr lang="en-GB"/>
              <a:t>Lesson 1: What is cancer?</a:t>
            </a:r>
            <a:endParaRPr/>
          </a:p>
        </p:txBody>
      </p:sp>
      <p:pic>
        <p:nvPicPr>
          <p:cNvPr id="316" name="Google Shape;316;p33" descr="Cells under a microscope 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4301" y="1825625"/>
            <a:ext cx="5136503" cy="3873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/>
              <a:t>Cell division activity</a:t>
            </a:r>
            <a:endParaRPr/>
          </a:p>
        </p:txBody>
      </p:sp>
      <p:sp>
        <p:nvSpPr>
          <p:cNvPr id="323" name="Google Shape;323;p3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Cells divide in a process called the cell cycle.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Complete the Activity 2 worksheet to:</a:t>
            </a:r>
            <a:endParaRPr/>
          </a:p>
          <a:p>
            <a:pPr marL="893763" lvl="0" indent="-447675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GB" sz="2400"/>
              <a:t>describe what happens at each stage of the cell cycle;</a:t>
            </a:r>
            <a:endParaRPr/>
          </a:p>
          <a:p>
            <a:pPr marL="893763" lvl="0" indent="-447675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consider the different possible ways in which mutation can cause a cell to become cancerous.</a:t>
            </a:r>
            <a:endParaRPr sz="2400"/>
          </a:p>
        </p:txBody>
      </p:sp>
      <p:sp>
        <p:nvSpPr>
          <p:cNvPr id="324" name="Google Shape;324;p3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</a:pPr>
            <a:r>
              <a:rPr lang="en-GB"/>
              <a:t>Lesson 1: What is cancer?</a:t>
            </a:r>
            <a:endParaRPr/>
          </a:p>
        </p:txBody>
      </p:sp>
      <p:pic>
        <p:nvPicPr>
          <p:cNvPr id="326" name="Google Shape;326;p34" descr="Diagram showing the cell cycle 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9531" y="1556297"/>
            <a:ext cx="4093606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/>
              <a:t>The cell cycle</a:t>
            </a:r>
            <a:endParaRPr/>
          </a:p>
        </p:txBody>
      </p:sp>
      <p:sp>
        <p:nvSpPr>
          <p:cNvPr id="333" name="Google Shape;333;p35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334" name="Google Shape;334;p3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</a:pPr>
            <a:r>
              <a:rPr lang="en-GB"/>
              <a:t>Lesson 1: What is cancer?</a:t>
            </a:r>
            <a:endParaRPr/>
          </a:p>
        </p:txBody>
      </p:sp>
      <p:graphicFrame>
        <p:nvGraphicFramePr>
          <p:cNvPr id="336" name="Google Shape;336;p35"/>
          <p:cNvGraphicFramePr/>
          <p:nvPr>
            <p:extLst>
              <p:ext uri="{D42A27DB-BD31-4B8C-83A1-F6EECF244321}">
                <p14:modId xmlns:p14="http://schemas.microsoft.com/office/powerpoint/2010/main" val="1791995331"/>
              </p:ext>
            </p:extLst>
          </p:nvPr>
        </p:nvGraphicFramePr>
        <p:xfrm>
          <a:off x="838201" y="1690688"/>
          <a:ext cx="6301386" cy="4308450"/>
        </p:xfrm>
        <a:graphic>
          <a:graphicData uri="http://schemas.openxmlformats.org/drawingml/2006/table">
            <a:tbl>
              <a:tblPr firstRow="1" firstCol="1" bandRow="1">
                <a:noFill/>
                <a:tableStyleId>{630D02E3-C1F7-424E-BFC9-6E418225DE66}</a:tableStyleId>
              </a:tblPr>
              <a:tblGrid>
                <a:gridCol w="1868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2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Name of stage</a:t>
                      </a:r>
                      <a:endParaRPr sz="20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Description</a:t>
                      </a:r>
                      <a:endParaRPr sz="20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 G</a:t>
                      </a:r>
                      <a:r>
                        <a:rPr lang="en-GB" sz="2000" u="none" strike="noStrike" cap="none" baseline="-25000"/>
                        <a:t>1 </a:t>
                      </a:r>
                      <a:r>
                        <a:rPr lang="en-GB" sz="2000" u="none" strike="noStrike" cap="none"/>
                        <a:t>phase</a:t>
                      </a:r>
                      <a:endParaRPr sz="20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The cell grows, produces proteins and prepares for DNA replication.</a:t>
                      </a:r>
                      <a:endParaRPr sz="20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 S phase</a:t>
                      </a:r>
                      <a:endParaRPr sz="20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/>
                        <a:t>DNA is replicated, creating two identical copies for the daughter cells.</a:t>
                      </a:r>
                      <a:endParaRPr sz="2000" u="none" strike="noStrike" cap="none" dirty="0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 G</a:t>
                      </a:r>
                      <a:r>
                        <a:rPr lang="en-GB" sz="2000" u="none" strike="noStrike" cap="none" baseline="-25000"/>
                        <a:t>2 </a:t>
                      </a:r>
                      <a:r>
                        <a:rPr lang="en-GB" sz="2000" u="none" strike="noStrike" cap="none"/>
                        <a:t>phase</a:t>
                      </a:r>
                      <a:endParaRPr sz="20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/>
                        <a:t>The cell prepares for mitosis, checking for DNA integrity and errors.</a:t>
                      </a:r>
                      <a:endParaRPr sz="2000" u="none" strike="noStrike" cap="none" dirty="0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 Mitosis</a:t>
                      </a:r>
                      <a:endParaRPr sz="20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D0D0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DNA is copied.</a:t>
                      </a:r>
                      <a:endParaRPr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Cytokinesis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/>
                        <a:t>The cell divides into two identical daughter cells.</a:t>
                      </a:r>
                      <a:endParaRPr sz="2000" u="none" strike="noStrike" cap="none" dirty="0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Google Shape;326;p34" descr="Diagram showing the cell cycle ">
            <a:extLst>
              <a:ext uri="{FF2B5EF4-FFF2-40B4-BE49-F238E27FC236}">
                <a16:creationId xmlns:a16="http://schemas.microsoft.com/office/drawing/2014/main" id="{FC433B1C-4EB3-9CC0-35B0-C1EDB83BB6FB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9531" y="1556297"/>
            <a:ext cx="4093606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What if cell division goes wrong?</a:t>
            </a:r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55124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76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If a mutation occurs, this is replicated during cell division and is sometimes referred to as the ‘driver’ of cancer. </a:t>
            </a: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These mutations can affect oncogenes, tumour suppressor genes and DNA repair genes.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/>
          </a:p>
        </p:txBody>
      </p:sp>
      <p:sp>
        <p:nvSpPr>
          <p:cNvPr id="344" name="Google Shape;344;p36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/>
              <a:t>Activity 2</a:t>
            </a:r>
          </a:p>
        </p:txBody>
      </p:sp>
      <p:sp>
        <p:nvSpPr>
          <p:cNvPr id="345" name="Google Shape;345;p3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</a:pPr>
            <a:r>
              <a:rPr lang="en-US"/>
              <a:t>Lesson 1: What is cancer?</a:t>
            </a:r>
          </a:p>
        </p:txBody>
      </p:sp>
      <p:pic>
        <p:nvPicPr>
          <p:cNvPr id="346" name="Google Shape;346;p36" descr="Diagram showing how cancer develops 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9280" y="2020297"/>
            <a:ext cx="6702720" cy="360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What if cell division goes wrong?</a:t>
            </a:r>
            <a:endParaRPr/>
          </a:p>
        </p:txBody>
      </p:sp>
      <p:sp>
        <p:nvSpPr>
          <p:cNvPr id="353" name="Google Shape;35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 fontScale="92500"/>
          </a:bodyPr>
          <a:lstStyle/>
          <a:p>
            <a:pPr marL="76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b="1"/>
              <a:t>Proto-oncogenes</a:t>
            </a:r>
            <a:r>
              <a:rPr lang="en-GB"/>
              <a:t> are normal genes that promote cell growth and division. When these genes mutate, they can become </a:t>
            </a:r>
            <a:r>
              <a:rPr lang="en-GB" b="1"/>
              <a:t>oncogenes</a:t>
            </a:r>
            <a:r>
              <a:rPr lang="en-GB"/>
              <a:t>, which cause the cell to grow and divide </a:t>
            </a:r>
            <a:r>
              <a:rPr lang="en-GB" b="1"/>
              <a:t>uncontrollably</a:t>
            </a:r>
            <a:r>
              <a:rPr lang="en-GB"/>
              <a:t>.</a:t>
            </a:r>
            <a:endParaRPr/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b="1"/>
              <a:t>Tumour suppressor genes</a:t>
            </a:r>
            <a:r>
              <a:rPr lang="en-GB"/>
              <a:t> (p53) normally prevent uncontrolled growth. When these genes are mutated, they lose their ability to stop the cell cycle, allowing the cell to continue dividing.</a:t>
            </a:r>
            <a:endParaRPr>
              <a:solidFill>
                <a:srgbClr val="0070C0"/>
              </a:solidFill>
            </a:endParaRP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Mutations in </a:t>
            </a:r>
            <a:r>
              <a:rPr lang="en-GB" b="1"/>
              <a:t>DNA repair genes </a:t>
            </a:r>
            <a:r>
              <a:rPr lang="en-GB"/>
              <a:t>can increase the risk of cancer because these genes help repair DNA damage, and when they are not functioning properly, damaged cells can survive and grow uncontrollably.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354" name="Google Shape;354;p3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355" name="Google Shape;355;p3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</a:pPr>
            <a:r>
              <a:rPr lang="en-GB"/>
              <a:t>Lesson 1: What is cancer?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/>
              <a:t>Risk factors for cancer</a:t>
            </a:r>
            <a:endParaRPr/>
          </a:p>
        </p:txBody>
      </p:sp>
      <p:sp>
        <p:nvSpPr>
          <p:cNvPr id="362" name="Google Shape;362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60235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Cancer is caused by genetic mutations.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Certain </a:t>
            </a:r>
            <a:r>
              <a:rPr lang="en-GB" b="1"/>
              <a:t>risk factors</a:t>
            </a:r>
            <a:r>
              <a:rPr lang="en-GB"/>
              <a:t> increase the likelihood of these mutations occurring.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Risk factors can be grouped as:</a:t>
            </a:r>
            <a:endParaRPr/>
          </a:p>
          <a:p>
            <a:pPr marL="982663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Char char="•"/>
            </a:pPr>
            <a:r>
              <a:rPr lang="en-GB"/>
              <a:t>genetic (inherited mutations);</a:t>
            </a:r>
            <a:endParaRPr/>
          </a:p>
          <a:p>
            <a:pPr marL="982663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Char char="•"/>
            </a:pPr>
            <a:r>
              <a:rPr lang="en-GB"/>
              <a:t>lifestyle;</a:t>
            </a:r>
            <a:endParaRPr/>
          </a:p>
          <a:p>
            <a:pPr marL="982663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Char char="•"/>
            </a:pPr>
            <a:r>
              <a:rPr lang="en-GB"/>
              <a:t>environmental;</a:t>
            </a:r>
            <a:endParaRPr/>
          </a:p>
          <a:p>
            <a:pPr marL="982663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Char char="•"/>
            </a:pPr>
            <a:r>
              <a:rPr lang="en-GB"/>
              <a:t>biological.</a:t>
            </a:r>
            <a:endParaRPr/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None/>
            </a:pPr>
            <a:endParaRPr/>
          </a:p>
        </p:txBody>
      </p:sp>
      <p:sp>
        <p:nvSpPr>
          <p:cNvPr id="363" name="Google Shape;363;p38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364" name="Google Shape;364;p38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</a:pPr>
            <a:r>
              <a:rPr lang="en-GB"/>
              <a:t>Lesson 1: What is cancer?</a:t>
            </a:r>
            <a:endParaRPr/>
          </a:p>
        </p:txBody>
      </p:sp>
      <p:pic>
        <p:nvPicPr>
          <p:cNvPr id="365" name="Google Shape;365;p38" descr="A lit cigarett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281" y="1829047"/>
            <a:ext cx="5432524" cy="3440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</a:pPr>
            <a:r>
              <a:rPr lang="en-GB"/>
              <a:t>Lesson 1: What is cancer?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dirty="0"/>
              <a:t>In this lesson, we will:</a:t>
            </a:r>
            <a:endParaRPr dirty="0"/>
          </a:p>
        </p:txBody>
      </p:sp>
      <p:sp>
        <p:nvSpPr>
          <p:cNvPr id="150" name="Google Shape;150;p21"/>
          <p:cNvSpPr txBox="1"/>
          <p:nvPr/>
        </p:nvSpPr>
        <p:spPr>
          <a:xfrm>
            <a:off x="7515829" y="972148"/>
            <a:ext cx="3823447" cy="5205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08000" anchor="t" anchorCtr="0">
            <a:normAutofit fontScale="85000" lnSpcReduction="10000"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Skills: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CS2.1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Communicate clearly and effectively with a variety of stakeholders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CS3.2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Undertake collaborative work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CS5.1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research skills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competencies: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GEC2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information and ideas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GEC4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Summarise information/ideas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GEC5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Synthesise information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Maths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GMC5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Processing data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GMC6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Understanding data and risk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GDC1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digital technology and media effectively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GDC3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Communicate and collaborate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GDC4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 and analyse numerical data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31;p19">
            <a:extLst>
              <a:ext uri="{FF2B5EF4-FFF2-40B4-BE49-F238E27FC236}">
                <a16:creationId xmlns:a16="http://schemas.microsoft.com/office/drawing/2014/main" id="{D098D61A-806D-1A8A-BEC2-D27D85EED87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Explain what cancer is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Describe the difference between benign and malignant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tumours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Analyse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statistics surrounding cancer survival rates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Explain how the failure of the cell cycle leads to cancer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Describe the risk factors for different types of cancer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/>
              <a:t>Risk factors activity</a:t>
            </a:r>
            <a:endParaRPr/>
          </a:p>
        </p:txBody>
      </p:sp>
      <p:sp>
        <p:nvSpPr>
          <p:cNvPr id="372" name="Google Shape;372;p39"/>
          <p:cNvSpPr txBox="1">
            <a:spLocks noGrp="1"/>
          </p:cNvSpPr>
          <p:nvPr>
            <p:ph type="body" idx="1"/>
          </p:nvPr>
        </p:nvSpPr>
        <p:spPr>
          <a:xfrm>
            <a:off x="694944" y="1690688"/>
            <a:ext cx="3044952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Watch the video on risk factors.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Complete the table on the Activity 3 worksheet to show a type of cancer caused by each risk factor.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Do your own research to add how to reduce the risk.</a:t>
            </a:r>
            <a:endParaRPr dirty="0"/>
          </a:p>
        </p:txBody>
      </p:sp>
      <p:sp>
        <p:nvSpPr>
          <p:cNvPr id="373" name="Google Shape;373;p39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374" name="Google Shape;374;p39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</a:pPr>
            <a:r>
              <a:rPr lang="en-GB"/>
              <a:t>Lesson 1: What is cancer?</a:t>
            </a:r>
            <a:endParaRPr/>
          </a:p>
        </p:txBody>
      </p:sp>
      <p:pic>
        <p:nvPicPr>
          <p:cNvPr id="2" name="Online Media 1" descr="An embedded video by Gatsby TEN on the Risk Factors for Cancer. https://vimeo.com/1092718134/a70ee2e539">
            <a:hlinkClick r:id="" action="ppaction://media"/>
            <a:extLst>
              <a:ext uri="{FF2B5EF4-FFF2-40B4-BE49-F238E27FC236}">
                <a16:creationId xmlns:a16="http://schemas.microsoft.com/office/drawing/2014/main" id="{FB3ACE33-2795-5D8E-012B-CA08570627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96551" y="1758399"/>
            <a:ext cx="7491750" cy="4220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0"/>
          <p:cNvSpPr/>
          <p:nvPr/>
        </p:nvSpPr>
        <p:spPr>
          <a:xfrm>
            <a:off x="6516666" y="3994175"/>
            <a:ext cx="2863468" cy="2014538"/>
          </a:xfrm>
          <a:prstGeom prst="rect">
            <a:avLst/>
          </a:prstGeom>
          <a:solidFill>
            <a:srgbClr val="E2EEBE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one of these risks, explain how to reduce it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0"/>
          <p:cNvSpPr/>
          <p:nvPr/>
        </p:nvSpPr>
        <p:spPr>
          <a:xfrm>
            <a:off x="3087196" y="3994175"/>
            <a:ext cx="2863468" cy="2014538"/>
          </a:xfrm>
          <a:prstGeom prst="rect">
            <a:avLst/>
          </a:prstGeom>
          <a:solidFill>
            <a:srgbClr val="E2EEBE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five risk factors for cancer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0"/>
          <p:cNvSpPr/>
          <p:nvPr/>
        </p:nvSpPr>
        <p:spPr>
          <a:xfrm>
            <a:off x="8285033" y="1852385"/>
            <a:ext cx="2863468" cy="2014538"/>
          </a:xfrm>
          <a:prstGeom prst="rect">
            <a:avLst/>
          </a:prstGeom>
          <a:solidFill>
            <a:srgbClr val="E2EEBE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one reason why cancer survival rates are improving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0"/>
          <p:cNvSpPr/>
          <p:nvPr/>
        </p:nvSpPr>
        <p:spPr>
          <a:xfrm>
            <a:off x="4721007" y="1822835"/>
            <a:ext cx="3017283" cy="2014538"/>
          </a:xfrm>
          <a:prstGeom prst="rect">
            <a:avLst/>
          </a:prstGeom>
          <a:solidFill>
            <a:srgbClr val="E2EEBE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how a mutation in DNA repair genes June lead to cancer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0"/>
          <p:cNvSpPr/>
          <p:nvPr/>
        </p:nvSpPr>
        <p:spPr>
          <a:xfrm>
            <a:off x="1310796" y="1841434"/>
            <a:ext cx="2863468" cy="2014538"/>
          </a:xfrm>
          <a:prstGeom prst="rect">
            <a:avLst/>
          </a:prstGeom>
          <a:solidFill>
            <a:srgbClr val="E2EEBE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 benign and malignant tumours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Check your knowledge</a:t>
            </a:r>
          </a:p>
        </p:txBody>
      </p:sp>
      <p:sp>
        <p:nvSpPr>
          <p:cNvPr id="387" name="Google Shape;387;p40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dirty="0"/>
              <a:t>Plenary</a:t>
            </a:r>
          </a:p>
        </p:txBody>
      </p:sp>
      <p:sp>
        <p:nvSpPr>
          <p:cNvPr id="388" name="Google Shape;388;p40"/>
          <p:cNvSpPr txBox="1"/>
          <p:nvPr/>
        </p:nvSpPr>
        <p:spPr>
          <a:xfrm>
            <a:off x="1073611" y="6428867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Lesson 1: What is cancer?</a:t>
            </a:r>
            <a:endParaRPr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In this lesson, we have:</a:t>
            </a:r>
            <a:endParaRPr lang="en-US" dirty="0"/>
          </a:p>
        </p:txBody>
      </p:sp>
      <p:sp>
        <p:nvSpPr>
          <p:cNvPr id="394" name="Google Shape;394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lvl="0"/>
            <a:r>
              <a:rPr lang="en-US">
                <a:sym typeface="Arial"/>
              </a:rPr>
              <a:t>Explained what cancer is</a:t>
            </a:r>
            <a:endParaRPr lang="en-US"/>
          </a:p>
          <a:p>
            <a:pPr lvl="0"/>
            <a:r>
              <a:rPr lang="en-US">
                <a:sym typeface="Arial"/>
              </a:rPr>
              <a:t>Described the difference between benign and malignant tumours</a:t>
            </a:r>
            <a:endParaRPr lang="en-US"/>
          </a:p>
          <a:p>
            <a:pPr lvl="0"/>
            <a:r>
              <a:rPr lang="en-US">
                <a:sym typeface="Arial"/>
              </a:rPr>
              <a:t>Analysed statistics surrounding cancer survival rates</a:t>
            </a:r>
          </a:p>
          <a:p>
            <a:pPr lvl="0"/>
            <a:r>
              <a:rPr lang="en-US">
                <a:sym typeface="Arial"/>
              </a:rPr>
              <a:t>Explained how the failure of the cell cycle leads to cancer</a:t>
            </a:r>
            <a:endParaRPr lang="en-US"/>
          </a:p>
          <a:p>
            <a:pPr lvl="0"/>
            <a:r>
              <a:rPr lang="en-US">
                <a:sym typeface="Arial"/>
              </a:rPr>
              <a:t>Described the risk factors for different types of cancer</a:t>
            </a:r>
            <a:endParaRPr lang="en-US" dirty="0">
              <a:sym typeface="Arial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F00019-9D8E-16B0-25A8-E0DF3CD6B83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96" name="Google Shape;396;p41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Lesson 1: What is cancer?</a:t>
            </a:r>
          </a:p>
        </p:txBody>
      </p:sp>
      <p:sp>
        <p:nvSpPr>
          <p:cNvPr id="399" name="Google Shape;399;p41"/>
          <p:cNvSpPr txBox="1"/>
          <p:nvPr/>
        </p:nvSpPr>
        <p:spPr>
          <a:xfrm>
            <a:off x="7515829" y="972152"/>
            <a:ext cx="3823447" cy="520481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08000" anchor="t" anchorCtr="0">
            <a:normAutofit fontScale="85000" lnSpcReduction="10000"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Skills:</a:t>
            </a:r>
            <a:endParaRPr lang="en-GB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CS2.1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Communicate clearly and effectively with a variety of stakeholders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CS3.2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Undertake collaborative work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CS5.1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research skills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competencies:</a:t>
            </a:r>
            <a:endParaRPr lang="en-GB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endParaRPr lang="en-GB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GEC2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information and ideas 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GEC4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Summarise information/ideas 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GEC5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Synthesise information 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Maths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GMC5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Processing data 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GMC6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Understanding data and risk 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GDC1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digital technology and media effectively 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GDC3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Communicate and collaborate 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GDC4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 and analyse numerical data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87;p40">
            <a:extLst>
              <a:ext uri="{FF2B5EF4-FFF2-40B4-BE49-F238E27FC236}">
                <a16:creationId xmlns:a16="http://schemas.microsoft.com/office/drawing/2014/main" id="{F89AE2D7-D9AE-8F9D-6794-E3C1676FE782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ts val="1400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Plenary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/>
              <a:t>Cancer campaigns</a:t>
            </a:r>
            <a:endParaRPr/>
          </a:p>
        </p:txBody>
      </p:sp>
      <p:sp>
        <p:nvSpPr>
          <p:cNvPr id="407" name="Google Shape;407;p42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</a:pPr>
            <a:r>
              <a:rPr lang="en-GB"/>
              <a:t>Lesson 1: What is cancer?</a:t>
            </a:r>
            <a:endParaRPr/>
          </a:p>
        </p:txBody>
      </p:sp>
      <p:sp>
        <p:nvSpPr>
          <p:cNvPr id="408" name="Google Shape;408;p42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dirty="0"/>
              <a:t>Consolidation</a:t>
            </a:r>
            <a:endParaRPr dirty="0"/>
          </a:p>
        </p:txBody>
      </p:sp>
      <p:pic>
        <p:nvPicPr>
          <p:cNvPr id="409" name="Google Shape;409;p42" descr="A woman holding a breast cancer awareness publicity card 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2549" y="1825625"/>
            <a:ext cx="3382955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19;p36">
            <a:extLst>
              <a:ext uri="{FF2B5EF4-FFF2-40B4-BE49-F238E27FC236}">
                <a16:creationId xmlns:a16="http://schemas.microsoft.com/office/drawing/2014/main" id="{F905CB3C-6C08-7530-FF7E-0462AC1D8124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6853988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10000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There are many campaigns in the UK whose aim is to increase public understanding of cancer, highlighting prevention strategies and offering support for those affected.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Read through the Consolidation worksheet.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Research a campaign.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Describe its key features.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Evaluate the campaign’s effectiveness in improving cancer outcomes.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dirty="0"/>
              <a:t>What is cancer?</a:t>
            </a:r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>
              <a:buNone/>
            </a:pPr>
            <a:r>
              <a:rPr lang="en-US" dirty="0"/>
              <a:t>In pairs, discuss and define cancer. Provide examples. </a:t>
            </a:r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Lesson 1: What is cancer?</a:t>
            </a:r>
          </a:p>
        </p:txBody>
      </p:sp>
      <p:sp>
        <p:nvSpPr>
          <p:cNvPr id="158" name="Google Shape;158;p22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2" descr="Free help information question vector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3251" y="1893127"/>
            <a:ext cx="4210549" cy="4019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/>
              <a:t>What is cancer?</a:t>
            </a:r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>
              <a:buNone/>
            </a:pPr>
            <a:r>
              <a:rPr lang="en-US" dirty="0"/>
              <a:t>Cancer is when abnormal body cells divide in an uncontrolled way. Some cancers June eventually spread into other tissues.</a:t>
            </a:r>
          </a:p>
          <a:p>
            <a:pPr marL="114300" lvl="0" indent="0">
              <a:buNone/>
            </a:pPr>
            <a:r>
              <a:rPr lang="en-US" dirty="0"/>
              <a:t>There are more than 200 different types of cancer</a:t>
            </a:r>
          </a:p>
          <a:p>
            <a:pPr marL="114300" lvl="0" indent="0">
              <a:buNone/>
            </a:pPr>
            <a:r>
              <a:rPr lang="en-US" dirty="0"/>
              <a:t>(Cancer Research UK 2023). </a:t>
            </a:r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Lesson 1: What is cancer?</a:t>
            </a:r>
          </a:p>
        </p:txBody>
      </p:sp>
      <p:sp>
        <p:nvSpPr>
          <p:cNvPr id="169" name="Google Shape;169;p23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3" descr="Cancer cells 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939" y="1604963"/>
            <a:ext cx="6312061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763716" y="278950"/>
            <a:ext cx="66657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Fact or myth?</a:t>
            </a:r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</a:pPr>
            <a:r>
              <a:rPr lang="en-US"/>
              <a:t>Lesson 1: What is cancer?</a:t>
            </a:r>
          </a:p>
        </p:txBody>
      </p:sp>
      <p:sp>
        <p:nvSpPr>
          <p:cNvPr id="181" name="Google Shape;181;p24"/>
          <p:cNvSpPr txBox="1"/>
          <p:nvPr/>
        </p:nvSpPr>
        <p:spPr>
          <a:xfrm>
            <a:off x="3128522" y="6901177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76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66CA3C-0A9D-B163-7FBB-D77EAB22C27B}"/>
              </a:ext>
            </a:extLst>
          </p:cNvPr>
          <p:cNvGrpSpPr/>
          <p:nvPr/>
        </p:nvGrpSpPr>
        <p:grpSpPr>
          <a:xfrm>
            <a:off x="1384922" y="1868487"/>
            <a:ext cx="2843083" cy="2014538"/>
            <a:chOff x="1474007" y="1868487"/>
            <a:chExt cx="2843083" cy="2014538"/>
          </a:xfrm>
        </p:grpSpPr>
        <p:sp>
          <p:nvSpPr>
            <p:cNvPr id="177" name="Google Shape;177;p24"/>
            <p:cNvSpPr/>
            <p:nvPr/>
          </p:nvSpPr>
          <p:spPr>
            <a:xfrm>
              <a:off x="1474007" y="1868487"/>
              <a:ext cx="2843083" cy="201453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You can catch cancer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4" name="Google Shape;184;p24" descr="Free wearing a mandatory mask coronavirus covid-19 vector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28522" y="2414304"/>
              <a:ext cx="1162206" cy="14386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9BAA43-EF55-F0C7-78D6-EFC2F6F16E2B}"/>
              </a:ext>
            </a:extLst>
          </p:cNvPr>
          <p:cNvGrpSpPr/>
          <p:nvPr/>
        </p:nvGrpSpPr>
        <p:grpSpPr>
          <a:xfrm>
            <a:off x="8668501" y="1868487"/>
            <a:ext cx="2843083" cy="2014538"/>
            <a:chOff x="8668501" y="1868487"/>
            <a:chExt cx="2843083" cy="2014538"/>
          </a:xfrm>
        </p:grpSpPr>
        <p:sp>
          <p:nvSpPr>
            <p:cNvPr id="176" name="Google Shape;176;p24"/>
            <p:cNvSpPr/>
            <p:nvPr/>
          </p:nvSpPr>
          <p:spPr>
            <a:xfrm>
              <a:off x="8668501" y="1868487"/>
              <a:ext cx="2843083" cy="201453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Only old people get cancer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5" name="Google Shape;185;p24" descr="Free elderly walking old illustration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66182" y="2442977"/>
              <a:ext cx="1414891" cy="14099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" name="Google Shape;186;p24"/>
          <p:cNvSpPr/>
          <p:nvPr/>
        </p:nvSpPr>
        <p:spPr>
          <a:xfrm>
            <a:off x="763716" y="1868487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4406176" y="1868487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8050014" y="1868487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9C905D-6F93-30A1-257A-FF7454381E86}"/>
              </a:ext>
            </a:extLst>
          </p:cNvPr>
          <p:cNvGrpSpPr/>
          <p:nvPr/>
        </p:nvGrpSpPr>
        <p:grpSpPr>
          <a:xfrm>
            <a:off x="3141733" y="4046026"/>
            <a:ext cx="2843083" cy="2035270"/>
            <a:chOff x="3141733" y="4046026"/>
            <a:chExt cx="2843083" cy="2035270"/>
          </a:xfrm>
        </p:grpSpPr>
        <p:sp>
          <p:nvSpPr>
            <p:cNvPr id="190" name="Google Shape;190;p24"/>
            <p:cNvSpPr/>
            <p:nvPr/>
          </p:nvSpPr>
          <p:spPr>
            <a:xfrm>
              <a:off x="3141733" y="4046026"/>
              <a:ext cx="2843083" cy="201453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You cannot survive                                cancer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1" name="Google Shape;191;p24" descr="Free grave headstone graveyard vector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66112" y="4675700"/>
              <a:ext cx="1099098" cy="1405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C9CF61-4D8A-3A12-4280-0895407D9FC2}"/>
              </a:ext>
            </a:extLst>
          </p:cNvPr>
          <p:cNvGrpSpPr/>
          <p:nvPr/>
        </p:nvGrpSpPr>
        <p:grpSpPr>
          <a:xfrm>
            <a:off x="6815250" y="4046026"/>
            <a:ext cx="2843083" cy="2014538"/>
            <a:chOff x="6815250" y="4046026"/>
            <a:chExt cx="2843083" cy="2014538"/>
          </a:xfrm>
        </p:grpSpPr>
        <p:sp>
          <p:nvSpPr>
            <p:cNvPr id="189" name="Google Shape;189;p24"/>
            <p:cNvSpPr/>
            <p:nvPr/>
          </p:nvSpPr>
          <p:spPr>
            <a:xfrm>
              <a:off x="6815250" y="4046026"/>
              <a:ext cx="2843083" cy="201453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Mobile phones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cause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cancer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2" name="Google Shape;192;p24" descr="Free hand iphone smartphone vector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67919" y="4686801"/>
              <a:ext cx="1365981" cy="13659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24"/>
          <p:cNvSpPr/>
          <p:nvPr/>
        </p:nvSpPr>
        <p:spPr>
          <a:xfrm>
            <a:off x="2520457" y="4046026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6207186" y="4046026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B6CACF-930D-26E3-5F35-ABBD754A2D8C}"/>
              </a:ext>
            </a:extLst>
          </p:cNvPr>
          <p:cNvGrpSpPr/>
          <p:nvPr/>
        </p:nvGrpSpPr>
        <p:grpSpPr>
          <a:xfrm>
            <a:off x="5026712" y="1868487"/>
            <a:ext cx="2843083" cy="2014538"/>
            <a:chOff x="4962001" y="1868487"/>
            <a:chExt cx="2843083" cy="2014538"/>
          </a:xfrm>
        </p:grpSpPr>
        <p:sp>
          <p:nvSpPr>
            <p:cNvPr id="178" name="Google Shape;178;p24"/>
            <p:cNvSpPr/>
            <p:nvPr/>
          </p:nvSpPr>
          <p:spPr>
            <a:xfrm>
              <a:off x="4962001" y="1868487"/>
              <a:ext cx="2843083" cy="201453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Breast cancer does not                affect men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5" name="Google Shape;195;p24" descr="A person with his hand on his chest&#10;&#10;AI-generated content may be incorrect.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29686" y="2398478"/>
              <a:ext cx="1040378" cy="14702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/>
          <p:nvPr/>
        </p:nvSpPr>
        <p:spPr>
          <a:xfrm>
            <a:off x="8552387" y="1825625"/>
            <a:ext cx="2843083" cy="2014538"/>
          </a:xfrm>
          <a:prstGeom prst="rect">
            <a:avLst/>
          </a:prstGeom>
          <a:solidFill>
            <a:srgbClr val="E2EEBE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Whilst more prevalent in adults, infants, toddlers and children can have cancer.</a:t>
            </a:r>
            <a:r>
              <a:rPr lang="en-GB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(Morgan 2022)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1438224" y="1825625"/>
            <a:ext cx="2843083" cy="2014538"/>
          </a:xfrm>
          <a:prstGeom prst="rect">
            <a:avLst/>
          </a:prstGeom>
          <a:solidFill>
            <a:srgbClr val="E2EEBE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Cancer is not a bacterial infection or a virus – you cannot catch it.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4962001" y="1825625"/>
            <a:ext cx="2843083" cy="2014538"/>
          </a:xfrm>
          <a:prstGeom prst="rect">
            <a:avLst/>
          </a:prstGeom>
          <a:solidFill>
            <a:srgbClr val="E2EEBE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It is rare but around 360 men are diagnosed in the UK each year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(Cancer Research UK 2023)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763716" y="278950"/>
            <a:ext cx="66657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Fact or myth?</a:t>
            </a:r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</a:pPr>
            <a:r>
              <a:rPr lang="en-GB"/>
              <a:t>Lesson 1: What is cancer?</a:t>
            </a:r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8783BC-C252-D355-2DC3-0B3F106E0B83}"/>
              </a:ext>
            </a:extLst>
          </p:cNvPr>
          <p:cNvGrpSpPr/>
          <p:nvPr/>
        </p:nvGrpSpPr>
        <p:grpSpPr>
          <a:xfrm>
            <a:off x="1438224" y="1825625"/>
            <a:ext cx="2843083" cy="2014538"/>
            <a:chOff x="1438224" y="1870391"/>
            <a:chExt cx="2843083" cy="2014538"/>
          </a:xfrm>
        </p:grpSpPr>
        <p:sp>
          <p:nvSpPr>
            <p:cNvPr id="204" name="Google Shape;204;p25"/>
            <p:cNvSpPr/>
            <p:nvPr/>
          </p:nvSpPr>
          <p:spPr>
            <a:xfrm>
              <a:off x="1438224" y="1870391"/>
              <a:ext cx="2843083" cy="201453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You can catch cancer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2" name="Google Shape;212;p25" descr="Free wearing a mandatory mask coronavirus covid-19 vector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03656" y="2436140"/>
              <a:ext cx="1152785" cy="14269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C33CACC-9405-3844-01A6-77DC5DF03F8E}"/>
              </a:ext>
            </a:extLst>
          </p:cNvPr>
          <p:cNvGrpSpPr/>
          <p:nvPr/>
        </p:nvGrpSpPr>
        <p:grpSpPr>
          <a:xfrm>
            <a:off x="8552387" y="1825625"/>
            <a:ext cx="2843083" cy="2014538"/>
            <a:chOff x="8552387" y="1868487"/>
            <a:chExt cx="2843083" cy="2014538"/>
          </a:xfrm>
        </p:grpSpPr>
        <p:sp>
          <p:nvSpPr>
            <p:cNvPr id="202" name="Google Shape;202;p25"/>
            <p:cNvSpPr/>
            <p:nvPr/>
          </p:nvSpPr>
          <p:spPr>
            <a:xfrm>
              <a:off x="8552387" y="1868487"/>
              <a:ext cx="2843083" cy="201453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Only old people get cancer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3" name="Google Shape;213;p25" descr="Free elderly walking old illustration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21837" y="2436140"/>
              <a:ext cx="1431963" cy="14269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Google Shape;214;p25"/>
          <p:cNvSpPr/>
          <p:nvPr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5"/>
          <p:cNvSpPr/>
          <p:nvPr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8560951" y="4003793"/>
            <a:ext cx="2843083" cy="2014538"/>
          </a:xfrm>
          <a:prstGeom prst="rect">
            <a:avLst/>
          </a:prstGeom>
          <a:solidFill>
            <a:srgbClr val="E2EEBE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it is more prevalent in adults, children can have cancer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1446788" y="4003793"/>
            <a:ext cx="2843083" cy="2014538"/>
          </a:xfrm>
          <a:prstGeom prst="rect">
            <a:avLst/>
          </a:prstGeom>
          <a:solidFill>
            <a:srgbClr val="E2EEBE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 is not a bacterial infection or a virus – you cannot catch 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4970565" y="4003793"/>
            <a:ext cx="2843083" cy="2014538"/>
          </a:xfrm>
          <a:prstGeom prst="rect">
            <a:avLst/>
          </a:prstGeom>
          <a:solidFill>
            <a:srgbClr val="E2EEBE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rare, but around 360 men are diagnosed in the UK each year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(Cancer Research UK 2023)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FDFBD0-0F77-89FD-221F-5F9E2C35BF66}"/>
              </a:ext>
            </a:extLst>
          </p:cNvPr>
          <p:cNvGrpSpPr/>
          <p:nvPr/>
        </p:nvGrpSpPr>
        <p:grpSpPr>
          <a:xfrm>
            <a:off x="4962001" y="1825625"/>
            <a:ext cx="2843083" cy="2014538"/>
            <a:chOff x="4962001" y="1868487"/>
            <a:chExt cx="2843083" cy="2014538"/>
          </a:xfrm>
        </p:grpSpPr>
        <p:sp>
          <p:nvSpPr>
            <p:cNvPr id="206" name="Google Shape;206;p25"/>
            <p:cNvSpPr/>
            <p:nvPr/>
          </p:nvSpPr>
          <p:spPr>
            <a:xfrm>
              <a:off x="4962001" y="1868487"/>
              <a:ext cx="2843083" cy="201453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Breast cancer does not                affect men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0" name="Google Shape;220;p25" descr="A person with his hand on his chest&#10;&#10;AI-generated content may be incorrect.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42528" y="2392826"/>
              <a:ext cx="1040378" cy="14702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/>
          <p:nvPr/>
        </p:nvSpPr>
        <p:spPr>
          <a:xfrm>
            <a:off x="6834088" y="4003793"/>
            <a:ext cx="2843084" cy="2014538"/>
          </a:xfrm>
          <a:prstGeom prst="rect">
            <a:avLst/>
          </a:prstGeom>
          <a:solidFill>
            <a:srgbClr val="E2EEBE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from several studies have shown that there is no association between the two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(National Cancer Institute 2024).</a:t>
            </a:r>
            <a:endParaRPr dirty="0"/>
          </a:p>
        </p:txBody>
      </p:sp>
      <p:sp>
        <p:nvSpPr>
          <p:cNvPr id="227" name="Google Shape;227;p26"/>
          <p:cNvSpPr/>
          <p:nvPr/>
        </p:nvSpPr>
        <p:spPr>
          <a:xfrm>
            <a:off x="3180999" y="4003793"/>
            <a:ext cx="2843083" cy="2014538"/>
          </a:xfrm>
          <a:prstGeom prst="rect">
            <a:avLst/>
          </a:prstGeom>
          <a:solidFill>
            <a:srgbClr val="E2EEBE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Thanks to research, survival rates are increasing all the time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6"/>
          <p:cNvSpPr txBox="1">
            <a:spLocks noGrp="1"/>
          </p:cNvSpPr>
          <p:nvPr>
            <p:ph type="title"/>
          </p:nvPr>
        </p:nvSpPr>
        <p:spPr>
          <a:xfrm>
            <a:off x="763716" y="278950"/>
            <a:ext cx="66657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Fact or myth?</a:t>
            </a:r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</a:pPr>
            <a:r>
              <a:rPr lang="en-GB"/>
              <a:t>Lesson 1: What is cancer?</a:t>
            </a:r>
            <a:endParaRPr/>
          </a:p>
        </p:txBody>
      </p:sp>
      <p:sp>
        <p:nvSpPr>
          <p:cNvPr id="230" name="Google Shape;230;p26"/>
          <p:cNvSpPr txBox="1"/>
          <p:nvPr/>
        </p:nvSpPr>
        <p:spPr>
          <a:xfrm>
            <a:off x="3128522" y="6901177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76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6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4CEE92-6CB0-963B-56C0-ECC457496BD1}"/>
              </a:ext>
            </a:extLst>
          </p:cNvPr>
          <p:cNvGrpSpPr/>
          <p:nvPr/>
        </p:nvGrpSpPr>
        <p:grpSpPr>
          <a:xfrm>
            <a:off x="3160571" y="1825625"/>
            <a:ext cx="2843083" cy="2014538"/>
            <a:chOff x="3160571" y="1835368"/>
            <a:chExt cx="2843083" cy="2014538"/>
          </a:xfrm>
        </p:grpSpPr>
        <p:sp>
          <p:nvSpPr>
            <p:cNvPr id="234" name="Google Shape;234;p26"/>
            <p:cNvSpPr/>
            <p:nvPr/>
          </p:nvSpPr>
          <p:spPr>
            <a:xfrm>
              <a:off x="3160571" y="1835368"/>
              <a:ext cx="2843083" cy="201453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You cannot survive                                cancer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5" name="Google Shape;235;p26" descr="Free grave headstone graveyard vector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79815" y="2439761"/>
              <a:ext cx="1099098" cy="1405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DA98CB-8762-4F3F-E97E-9314E684C2C2}"/>
              </a:ext>
            </a:extLst>
          </p:cNvPr>
          <p:cNvGrpSpPr/>
          <p:nvPr/>
        </p:nvGrpSpPr>
        <p:grpSpPr>
          <a:xfrm>
            <a:off x="6834088" y="1825625"/>
            <a:ext cx="2843083" cy="2014538"/>
            <a:chOff x="6834088" y="1852070"/>
            <a:chExt cx="2843083" cy="2014538"/>
          </a:xfrm>
        </p:grpSpPr>
        <p:sp>
          <p:nvSpPr>
            <p:cNvPr id="233" name="Google Shape;233;p26"/>
            <p:cNvSpPr/>
            <p:nvPr/>
          </p:nvSpPr>
          <p:spPr>
            <a:xfrm>
              <a:off x="6834088" y="1852070"/>
              <a:ext cx="2843083" cy="201453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Mobile phones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cause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cancer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6" name="Google Shape;236;p26" descr="Free hand iphone smartphone vector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55629" y="2441776"/>
              <a:ext cx="1401566" cy="14015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26"/>
          <p:cNvSpPr/>
          <p:nvPr/>
        </p:nvSpPr>
        <p:spPr>
          <a:xfrm>
            <a:off x="2548915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6"/>
          <p:cNvSpPr/>
          <p:nvPr/>
        </p:nvSpPr>
        <p:spPr>
          <a:xfrm>
            <a:off x="6212812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7" descr="A benign tumour 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1311" y="3524376"/>
            <a:ext cx="2734050" cy="2252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7" descr="A malignant tumour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027" y="1431186"/>
            <a:ext cx="2877813" cy="269362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/>
              <a:t>Types of tumour</a:t>
            </a:r>
          </a:p>
        </p:txBody>
      </p:sp>
      <p:sp>
        <p:nvSpPr>
          <p:cNvPr id="247" name="Google Shape;247;p2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lvl="0"/>
            <a:r>
              <a:rPr lang="en-US"/>
              <a:t>Uncontrolled cell division leads to tumours forming.</a:t>
            </a:r>
          </a:p>
          <a:p>
            <a:pPr lvl="0"/>
            <a:r>
              <a:rPr lang="en-US"/>
              <a:t>These can be malignant (cancerous) or benign.</a:t>
            </a:r>
          </a:p>
        </p:txBody>
      </p:sp>
      <p:sp>
        <p:nvSpPr>
          <p:cNvPr id="249" name="Google Shape;249;p2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lvl="0"/>
            <a:r>
              <a:rPr lang="en-GB"/>
              <a:t>Introduction</a:t>
            </a:r>
          </a:p>
        </p:txBody>
      </p:sp>
      <p:sp>
        <p:nvSpPr>
          <p:cNvPr id="250" name="Google Shape;250;p27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Lesson 1: What is cancer?</a:t>
            </a:r>
          </a:p>
        </p:txBody>
      </p:sp>
      <p:sp>
        <p:nvSpPr>
          <p:cNvPr id="248" name="Google Shape;248;p27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7"/>
          <p:cNvSpPr txBox="1"/>
          <p:nvPr/>
        </p:nvSpPr>
        <p:spPr>
          <a:xfrm>
            <a:off x="6803794" y="4173949"/>
            <a:ext cx="30206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Malignant tumour</a:t>
            </a:r>
            <a:endParaRPr/>
          </a:p>
        </p:txBody>
      </p:sp>
      <p:sp>
        <p:nvSpPr>
          <p:cNvPr id="252" name="Google Shape;252;p27"/>
          <p:cNvSpPr txBox="1"/>
          <p:nvPr/>
        </p:nvSpPr>
        <p:spPr>
          <a:xfrm>
            <a:off x="9197786" y="5776853"/>
            <a:ext cx="30206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Benign tumour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Malignant tumours</a:t>
            </a:r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body" idx="2"/>
          </p:nvPr>
        </p:nvSpPr>
        <p:spPr>
          <a:xfrm>
            <a:off x="672164" y="6274783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</a:pPr>
            <a:r>
              <a:rPr lang="en-GB"/>
              <a:t>What is cancer?</a:t>
            </a:r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651172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Malignant tumours grow rapidly and are invasive, meaning they spread into surrounding tissues.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They can metastasise, meaning cancer cells break away and travel through the bloodstream or lymphatic system to form new tumours in other parts of the body.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The cells look abnormal.</a:t>
            </a:r>
            <a:endParaRPr/>
          </a:p>
        </p:txBody>
      </p:sp>
      <p:sp>
        <p:nvSpPr>
          <p:cNvPr id="261" name="Google Shape;261;p28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8"/>
          <p:cNvSpPr txBox="1">
            <a:spLocks noGrp="1"/>
          </p:cNvSpPr>
          <p:nvPr>
            <p:ph type="body" idx="4"/>
          </p:nvPr>
        </p:nvSpPr>
        <p:spPr>
          <a:xfrm>
            <a:off x="1085088" y="6372603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</a:pPr>
            <a:r>
              <a:rPr lang="en-GB" dirty="0"/>
              <a:t>Lesson 1: What is cancer?</a:t>
            </a:r>
            <a:endParaRPr dirty="0"/>
          </a:p>
        </p:txBody>
      </p:sp>
      <p:pic>
        <p:nvPicPr>
          <p:cNvPr id="263" name="Google Shape;263;p28" descr="A malignant tumour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5371" y="1893127"/>
            <a:ext cx="4094302" cy="3832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48F30F-E909-419C-A0E9-41B301CA33C7}"/>
</file>

<file path=customXml/itemProps2.xml><?xml version="1.0" encoding="utf-8"?>
<ds:datastoreItem xmlns:ds="http://schemas.openxmlformats.org/officeDocument/2006/customXml" ds:itemID="{36075FD3-92DD-43AF-938D-8C38E9BB4D6C}"/>
</file>

<file path=customXml/itemProps3.xml><?xml version="1.0" encoding="utf-8"?>
<ds:datastoreItem xmlns:ds="http://schemas.openxmlformats.org/officeDocument/2006/customXml" ds:itemID="{0308D067-E78B-4759-851F-67A4AF4C08D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1608</Words>
  <Application>Microsoft Office PowerPoint</Application>
  <PresentationFormat>Widescreen</PresentationFormat>
  <Paragraphs>265</Paragraphs>
  <Slides>23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Courier New</vt:lpstr>
      <vt:lpstr>Arial Narrow</vt:lpstr>
      <vt:lpstr>Arial</vt:lpstr>
      <vt:lpstr>1_Office Theme</vt:lpstr>
      <vt:lpstr>Health</vt:lpstr>
      <vt:lpstr>In this lesson, we will:</vt:lpstr>
      <vt:lpstr>What is cancer?</vt:lpstr>
      <vt:lpstr>What is cancer?</vt:lpstr>
      <vt:lpstr>Fact or myth?</vt:lpstr>
      <vt:lpstr>Fact or myth?</vt:lpstr>
      <vt:lpstr>Fact or myth?</vt:lpstr>
      <vt:lpstr>Types of tumour</vt:lpstr>
      <vt:lpstr>Malignant tumours</vt:lpstr>
      <vt:lpstr>Normal versus cancer cell</vt:lpstr>
      <vt:lpstr>Malignant tumours</vt:lpstr>
      <vt:lpstr>Benign tumours</vt:lpstr>
      <vt:lpstr>Cancer statistics activity</vt:lpstr>
      <vt:lpstr>Cell division</vt:lpstr>
      <vt:lpstr>Cell division activity</vt:lpstr>
      <vt:lpstr>The cell cycle</vt:lpstr>
      <vt:lpstr>What if cell division goes wrong?</vt:lpstr>
      <vt:lpstr>What if cell division goes wrong?</vt:lpstr>
      <vt:lpstr>Risk factors for cancer</vt:lpstr>
      <vt:lpstr>Risk factors activity</vt:lpstr>
      <vt:lpstr>Check your knowledge</vt:lpstr>
      <vt:lpstr>In this lesson, we have:</vt:lpstr>
      <vt:lpstr>Cancer campaigns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2025-06-18T11:18:04Z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