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1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embeddedFontLs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Noto Sans Symbols" panose="020B0604020202020204" charset="0"/>
      <p:regular r:id="rId37"/>
      <p:bold r:id="rId38"/>
    </p:embeddedFont>
    <p:embeddedFont>
      <p:font typeface="Roboto Medium" panose="020000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1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47F4CF-8933-4CC8-9D15-CBC472802247}">
  <a:tblStyle styleId="{8A47F4CF-8933-4CC8-9D15-CBC47280224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6"/>
      </p:cViewPr>
      <p:guideLst>
        <p:guide orient="horz" pos="191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g/Freedomz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111914267/5caffc9b4b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Image © Shutterstock/</a:t>
            </a:r>
            <a:r>
              <a:rPr lang="en-GB" b="0" i="0" u="sng" strike="noStrike">
                <a:solidFill>
                  <a:schemeClr val="hlink"/>
                </a:solidFill>
                <a:latin typeface="Roboto Medium"/>
                <a:ea typeface="Roboto Medium"/>
                <a:cs typeface="Roboto Medium"/>
                <a:sym typeface="Roboto Medium"/>
                <a:hlinkClick r:id="rId3"/>
              </a:rPr>
              <a:t>Freedomz</a:t>
            </a:r>
            <a:endParaRPr u="none"/>
          </a:p>
        </p:txBody>
      </p:sp>
      <p:sp>
        <p:nvSpPr>
          <p:cNvPr id="108" name="Google Shape;1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64" name="Google Shape;36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© Shutterstock/Hachi888</a:t>
            </a:r>
            <a:endParaRPr/>
          </a:p>
        </p:txBody>
      </p:sp>
      <p:sp>
        <p:nvSpPr>
          <p:cNvPr id="126" name="Google Shape;1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© Shutterstock/syarifjmt</a:t>
            </a:r>
            <a:endParaRPr/>
          </a:p>
        </p:txBody>
      </p:sp>
      <p:sp>
        <p:nvSpPr>
          <p:cNvPr id="146" name="Google Shape;14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Understanding embankments and their role in road construction video: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https://vimeo.com/1111914267/5caffc9b4b</a:t>
            </a:r>
            <a:endParaRPr dirty="0"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800"/>
              <a:t>Image © Shutterstock/Johnny G Bowers</a:t>
            </a:r>
            <a:endParaRPr/>
          </a:p>
        </p:txBody>
      </p:sp>
      <p:sp>
        <p:nvSpPr>
          <p:cNvPr id="166" name="Google Shape;16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Engineer and architect project meeting with engineering tools on model building and blueprint 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3"/>
          <a:stretch/>
        </p:blipFill>
        <p:spPr>
          <a:xfrm>
            <a:off x="417" y="0"/>
            <a:ext cx="12191165" cy="369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Engineer and architect project meeting with engineering tools on model building and blueprint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5" y="524510"/>
            <a:ext cx="12192000" cy="6343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0283" y="1702445"/>
            <a:ext cx="1811433" cy="179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 descr="A purple line art of a hammer and screwdriv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07738" y="2124272"/>
            <a:ext cx="975575" cy="94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 descr="A picture containing screenshot, graphics, pattern, circl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3163" y="2280625"/>
            <a:ext cx="2049637" cy="8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3829165" y="6255953"/>
            <a:ext cx="4114800" cy="62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6096000" y="289582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 u="none">
                <a:solidFill>
                  <a:srgbClr val="432673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5200"/>
              <a:buFont typeface="Arial"/>
              <a:buNone/>
              <a:defRPr sz="5200" b="1">
                <a:solidFill>
                  <a:srgbClr val="4326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 descr="A purple and black file folder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6"/>
            <a:ext cx="4635689" cy="52471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2" descr="A purple and black file folder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6"/>
            <a:ext cx="4635689" cy="524713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4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2">
  <p:cSld name="Intro_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1_Activity_video+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>
            <a:spLocks noGrp="1"/>
          </p:cNvSpPr>
          <p:nvPr>
            <p:ph type="media" idx="2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>
  <p:cSld name="Activity_two box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box">
  <p:cSld name="Activity_text+box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BDDF4"/>
          </a:solidFill>
          <a:ln w="19050" cap="sq" cmpd="sng">
            <a:solidFill>
              <a:srgbClr val="4326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pause">
  <p:cSld name="Lesson paus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03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5200"/>
              <a:buFont typeface="Arial"/>
              <a:buNone/>
              <a:defRPr sz="5200" b="1">
                <a:solidFill>
                  <a:srgbClr val="4326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5" name="Google Shape;75;p10" descr="A picture containing screenshot, graphics, pattern, circ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3453" y="491318"/>
            <a:ext cx="2178305" cy="9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player.vimeo.com/video/1111914267?h=5caffc9b4b&amp;amp;app_id=122963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Construction</a:t>
            </a: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294967295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marR="0" lvl="0" indent="-381000" algn="ctr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595"/>
              <a:buFont typeface="Arial"/>
              <a:buNone/>
            </a:pPr>
            <a:r>
              <a:rPr lang="en-GB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Topic: Practical construction calculus</a:t>
            </a: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4294967295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ctr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2"/>
          </p:nvPr>
        </p:nvSpPr>
        <p:spPr>
          <a:xfrm>
            <a:off x="6096000" y="2755400"/>
            <a:ext cx="5622925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r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/>
              <a:t>Route: Construction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Example of cut and fill</a:t>
            </a:r>
            <a:endParaRPr/>
          </a:p>
        </p:txBody>
      </p:sp>
      <p:sp>
        <p:nvSpPr>
          <p:cNvPr id="200" name="Google Shape;200;p24"/>
          <p:cNvSpPr txBox="1"/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Lesson 1: Using the mid-ordinate rule in construction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4" descr="A diagram of a road, showing uneven existing terrain and a proposed level terrain, with cut areas above the proposed level and fill areas below the proposed level.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472" y="2935223"/>
            <a:ext cx="10065055" cy="283192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/>
          <p:nvPr/>
        </p:nvSpPr>
        <p:spPr>
          <a:xfrm>
            <a:off x="4709160" y="2261602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Proposed formation level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6932316" y="2298838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of existing terrain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838200" y="201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rgbClr val="432673"/>
                </a:solidFill>
              </a:rPr>
              <a:t> </a:t>
            </a:r>
            <a:r>
              <a:rPr lang="en-GB"/>
              <a:t>Using the mid-ordinate rule</a:t>
            </a:r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body" idx="1"/>
          </p:nvPr>
        </p:nvSpPr>
        <p:spPr>
          <a:xfrm>
            <a:off x="773100" y="1271725"/>
            <a:ext cx="10580700" cy="459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180000" bIns="180000" anchor="t" anchorCtr="0">
            <a:normAutofit fontScale="25000" lnSpcReduction="20000"/>
          </a:bodyPr>
          <a:lstStyle/>
          <a:p>
            <a:pPr marL="447675" lvl="0" indent="-4476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</a:pPr>
            <a:r>
              <a:rPr lang="en-GB" sz="9200"/>
              <a:t>When building an embankment, it is important to determine how much material needs to be brought onto site.</a:t>
            </a:r>
            <a:endParaRPr/>
          </a:p>
          <a:p>
            <a:pPr marL="447675" lvl="0" indent="-447675" algn="l" rtl="0">
              <a:lnSpc>
                <a:spcPct val="107916"/>
              </a:lnSpc>
              <a:spcBef>
                <a:spcPts val="60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</a:pPr>
            <a:r>
              <a:rPr lang="en-GB" sz="9200"/>
              <a:t>The area of a road embankment cross-section forms an approximate curve when plotted on a graph.</a:t>
            </a:r>
            <a:endParaRPr sz="9200"/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9200"/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9200"/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9200"/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9200"/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9200"/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9200"/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9200"/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9200"/>
          </a:p>
          <a:p>
            <a:pPr marL="447675" lvl="0" indent="-447675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</a:pPr>
            <a:r>
              <a:rPr lang="en-GB" sz="9200"/>
              <a:t>In mathematics, the mid-ordinate rule is one technique that is used to estimate the area under a curve.</a:t>
            </a:r>
            <a:endParaRPr>
              <a:solidFill>
                <a:srgbClr val="0D0D0D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45833"/>
              <a:buFont typeface="Arial"/>
              <a:buNone/>
            </a:pPr>
            <a:endParaRPr>
              <a:solidFill>
                <a:srgbClr val="0D0D0D"/>
              </a:solidFill>
            </a:endParaRPr>
          </a:p>
        </p:txBody>
      </p:sp>
      <p:sp>
        <p:nvSpPr>
          <p:cNvPr id="210" name="Google Shape;210;p25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211" name="Google Shape;211;p25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pic>
        <p:nvPicPr>
          <p:cNvPr id="212" name="Google Shape;212;p25" descr="A cross section of an embankment plotted onto a graph to show an approximate curve.&#10;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1483" y="3035808"/>
            <a:ext cx="8129033" cy="1780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Case study: HS2</a:t>
            </a:r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Miles of embankments are being created for HS2. 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Calculating correct numbers ensures avoiding logistical challenges, such as creating extra material to be disposed of or areas left without enough material.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Construction workers need to determine which areas to borrow material from, using factors such as distance and type of materials to decide.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Mathematical techniques, such as the mid-ordinate rule, can be used to determine the volume of material that must be moved.</a:t>
            </a: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6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/>
              <a:t>Mid-ordinate rule</a:t>
            </a:r>
            <a:endParaRPr/>
          </a:p>
        </p:txBody>
      </p:sp>
      <p:sp>
        <p:nvSpPr>
          <p:cNvPr id="226" name="Google Shape;226;p27"/>
          <p:cNvSpPr txBox="1"/>
          <p:nvPr/>
        </p:nvSpPr>
        <p:spPr>
          <a:xfrm>
            <a:off x="776061" y="1586458"/>
            <a:ext cx="5533200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2673"/>
              </a:buClr>
              <a:buSzPts val="2200"/>
              <a:buFont typeface="Arial"/>
              <a:buChar char="•"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mid-ordinate rule is used to estimate the area under the curve.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2673"/>
              </a:buClr>
              <a:buSzPts val="2200"/>
              <a:buFont typeface="Arial"/>
              <a:buChar char="•"/>
            </a:pPr>
            <a:r>
              <a:rPr lang="en-GB" sz="2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lang="en-GB" sz="22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ordinate</a:t>
            </a:r>
            <a:r>
              <a:rPr lang="en-GB" sz="2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is the y-coordinate on a graph for a given x-coordinate.</a:t>
            </a:r>
            <a:endParaRPr sz="22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GB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mid-ordinate </a:t>
            </a: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the ordinate at the interval midpoint.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7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grpSp>
        <p:nvGrpSpPr>
          <p:cNvPr id="229" name="Google Shape;229;p27" descr="A graph of a curve. The curve is divided into equal horizontal intervals. The intervals are labelled with a width of delta x. &#10;Each interval has a rectangle with height equal to the height of the curve at the midpoint of it's top.&#10;One rectangle has the interval midpoint labelled and the height labelled as the mid-ordinate, y i."/>
          <p:cNvGrpSpPr/>
          <p:nvPr/>
        </p:nvGrpSpPr>
        <p:grpSpPr>
          <a:xfrm>
            <a:off x="6096000" y="1148301"/>
            <a:ext cx="5682548" cy="5047488"/>
            <a:chOff x="6020516" y="1158240"/>
            <a:chExt cx="5682548" cy="5047488"/>
          </a:xfrm>
        </p:grpSpPr>
        <p:pic>
          <p:nvPicPr>
            <p:cNvPr id="230" name="Google Shape;230;p27" descr="A graph of a curve. The curve is divided into equal horizontal intervals. The intervals are labelled with a width of delta x. &#10;Each interval has a rectangle with height equal to the height of the curve at the midpoint of it's top.&#10;One rectangle has the interval midpoint labelled and the height labelled as the ordinate, y i.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01280" y="1158240"/>
              <a:ext cx="4001784" cy="50474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27"/>
            <p:cNvSpPr txBox="1"/>
            <p:nvPr/>
          </p:nvSpPr>
          <p:spPr>
            <a:xfrm>
              <a:off x="6020516" y="2632878"/>
              <a:ext cx="17315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mid-ordinate, </a:t>
              </a:r>
              <a:r>
                <a:rPr lang="en-GB" sz="1800" b="0" i="1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lang="en-GB" sz="1800" b="0" i="0" u="none" strike="noStrike" cap="none" baseline="-25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/>
              <a:t>Mid-ordinate rule</a:t>
            </a:r>
            <a:endParaRPr/>
          </a:p>
        </p:txBody>
      </p:sp>
      <p:sp>
        <p:nvSpPr>
          <p:cNvPr id="237" name="Google Shape;237;p28"/>
          <p:cNvSpPr txBox="1"/>
          <p:nvPr/>
        </p:nvSpPr>
        <p:spPr>
          <a:xfrm>
            <a:off x="776061" y="1586458"/>
            <a:ext cx="55332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2673"/>
              </a:buClr>
              <a:buSzPts val="2200"/>
              <a:buFont typeface="Arial"/>
              <a:buChar char="•"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Split the width of the curve into </a:t>
            </a:r>
            <a:b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equal intervals.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2673"/>
              </a:buClr>
              <a:buSzPts val="2200"/>
              <a:buFont typeface="Arial"/>
              <a:buChar char="•"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Draw rectangles with: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2925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width = interval width (Δx)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2925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height = height of curve at interval midpoint (y</a:t>
            </a:r>
            <a:r>
              <a:rPr lang="en-GB" sz="22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2673"/>
              </a:buClr>
              <a:buSzPts val="2200"/>
              <a:buFont typeface="Arial"/>
              <a:buChar char="•"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Approximate area under curve = sum of all rectangle areas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8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8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grpSp>
        <p:nvGrpSpPr>
          <p:cNvPr id="240" name="Google Shape;240;p28" descr="A graph of a curve. The curve is divided into equal horizontal intervals. The intervals are labelled with a width of delta x. &#10;Each interval has a rectangle with height equal to the height of the curve at the midpoint of it's top.&#10;One rectangle has the interval midpoint labelled and the height labelled as the mid-ordinate, y i."/>
          <p:cNvGrpSpPr/>
          <p:nvPr/>
        </p:nvGrpSpPr>
        <p:grpSpPr>
          <a:xfrm>
            <a:off x="6020516" y="1158240"/>
            <a:ext cx="5682548" cy="5047488"/>
            <a:chOff x="6020516" y="1158240"/>
            <a:chExt cx="5682548" cy="5047488"/>
          </a:xfrm>
        </p:grpSpPr>
        <p:pic>
          <p:nvPicPr>
            <p:cNvPr id="241" name="Google Shape;241;p28" descr="A graph of a curve. The curve is divided into equal horizontal intervals. The intervals are labelled with a width of delta x. &#10;Each interval has a rectangle with height equal to the height of the curve at the midpoint of it's top.&#10;One rectangle has the interval midpoint labelled and the height labelled as the ordinate, y i.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01280" y="1158240"/>
              <a:ext cx="4001784" cy="50474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28"/>
            <p:cNvSpPr txBox="1"/>
            <p:nvPr/>
          </p:nvSpPr>
          <p:spPr>
            <a:xfrm>
              <a:off x="6020516" y="2632878"/>
              <a:ext cx="17315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mid-ordinate, </a:t>
              </a:r>
              <a:r>
                <a:rPr lang="en-GB" sz="1800" b="0" i="1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lang="en-GB" sz="1800" b="0" i="0" u="none" strike="noStrike" cap="none" baseline="-25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/>
              <a:t>Applying mid-ordinate rule to cut and fill</a:t>
            </a:r>
            <a:endParaRPr/>
          </a:p>
        </p:txBody>
      </p:sp>
      <p:sp>
        <p:nvSpPr>
          <p:cNvPr id="248" name="Google Shape;248;p29"/>
          <p:cNvSpPr txBox="1"/>
          <p:nvPr/>
        </p:nvSpPr>
        <p:spPr>
          <a:xfrm>
            <a:off x="838201" y="1527254"/>
            <a:ext cx="3947159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cross-section of land can be drawn on a graph.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proposed new level can also be drawn.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apply the mid-ordinate rule to find the cut cross-section area and fill cross-section area, use rectangles drawn from the proposed new level.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new level could be the same as the x-axis, but it may be in a different place, as in this diagram.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9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pic>
        <p:nvPicPr>
          <p:cNvPr id="251" name="Google Shape;251;p29" descr="A graph showing the cross-section of land.&#10;The x-axis goes from 0 to 10, split into 2 metre intervals. It is labelled: distance along the road (m)&#10;The y-axis goes from 0 to 3. It is labelled height above datum level (m).&#10;&#10;The graph is a line graph in red called &quot;existing terrain&quot; starting at the point 0, 2.5. It connects to 2, 3, then to 4, 2, then to 6, 1.5, then to 8, 1 and finally to 10, 1.&#10;There is a horizontal line, called &quot;proposed new ground level&quot; from 2 on the y-axis across the width of the graph.&#10;The area above the proposed level and below the existing terrain is shaded red.&#10;The area below the proposed level and above the existing terrain is shaded blue.&#10;There are five green rectangles drawn from the proposed level to the existing terrain line, such that the midpoint of the top/base of each rectangle meets existing terrain.&#10;The midpoints that touch the existing terrain level are marked with a cross.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6216" y="1828893"/>
            <a:ext cx="7234099" cy="393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9"/>
          <p:cNvSpPr/>
          <p:nvPr/>
        </p:nvSpPr>
        <p:spPr>
          <a:xfrm>
            <a:off x="5591997" y="3291418"/>
            <a:ext cx="1183453" cy="455082"/>
          </a:xfrm>
          <a:prstGeom prst="rect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9"/>
          <p:cNvSpPr/>
          <p:nvPr/>
        </p:nvSpPr>
        <p:spPr>
          <a:xfrm>
            <a:off x="6775449" y="3448051"/>
            <a:ext cx="1183453" cy="298450"/>
          </a:xfrm>
          <a:prstGeom prst="rect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9"/>
          <p:cNvSpPr/>
          <p:nvPr/>
        </p:nvSpPr>
        <p:spPr>
          <a:xfrm>
            <a:off x="7958903" y="3788833"/>
            <a:ext cx="1199914" cy="137582"/>
          </a:xfrm>
          <a:prstGeom prst="rect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9158816" y="3788833"/>
            <a:ext cx="1183454" cy="471705"/>
          </a:xfrm>
          <a:prstGeom prst="rect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9"/>
          <p:cNvSpPr/>
          <p:nvPr/>
        </p:nvSpPr>
        <p:spPr>
          <a:xfrm>
            <a:off x="10342269" y="3788833"/>
            <a:ext cx="1183454" cy="631725"/>
          </a:xfrm>
          <a:prstGeom prst="rect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"/>
          <p:cNvSpPr txBox="1">
            <a:spLocks noGrp="1"/>
          </p:cNvSpPr>
          <p:nvPr>
            <p:ph type="title"/>
          </p:nvPr>
        </p:nvSpPr>
        <p:spPr>
          <a:xfrm>
            <a:off x="838200" y="2794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rgbClr val="432673"/>
                </a:solidFill>
              </a:rPr>
              <a:t> </a:t>
            </a:r>
            <a:r>
              <a:rPr lang="en-GB"/>
              <a:t>Worked example: Mid-ordinate rule</a:t>
            </a:r>
            <a:endParaRPr/>
          </a:p>
        </p:txBody>
      </p:sp>
      <p:sp>
        <p:nvSpPr>
          <p:cNvPr id="262" name="Google Shape;262;p30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graphicFrame>
        <p:nvGraphicFramePr>
          <p:cNvPr id="264" name="Google Shape;264;p30"/>
          <p:cNvGraphicFramePr/>
          <p:nvPr/>
        </p:nvGraphicFramePr>
        <p:xfrm>
          <a:off x="8613648" y="1859788"/>
          <a:ext cx="3191225" cy="3657425"/>
        </p:xfrm>
        <a:graphic>
          <a:graphicData uri="http://schemas.openxmlformats.org/drawingml/2006/table">
            <a:tbl>
              <a:tblPr bandRow="1">
                <a:noFill/>
                <a:tableStyleId>{8A47F4CF-8933-4CC8-9D15-CBC472802247}</a:tableStyleId>
              </a:tblPr>
              <a:tblGrid>
                <a:gridCol w="106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Position</a:t>
                      </a:r>
                      <a:r>
                        <a:rPr lang="en-GB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(m)</a:t>
                      </a:r>
                      <a:endParaRPr sz="1600" b="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EBD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Existing elevation </a:t>
                      </a:r>
                      <a:r>
                        <a:rPr lang="en-GB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(m)</a:t>
                      </a:r>
                      <a:endParaRPr sz="1600" b="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EBD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Desired elevation </a:t>
                      </a:r>
                      <a:r>
                        <a:rPr lang="en-GB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(m)</a:t>
                      </a:r>
                      <a:endParaRPr sz="1600" b="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EBD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2.5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1.5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 dirty="0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5" name="Google Shape;265;p30"/>
          <p:cNvSpPr txBox="1"/>
          <p:nvPr/>
        </p:nvSpPr>
        <p:spPr>
          <a:xfrm>
            <a:off x="838200" y="1795971"/>
            <a:ext cx="7358634" cy="3897954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08000" tIns="144000" rIns="108000" bIns="36000" anchor="t" anchorCtr="0">
            <a:spAutoFit/>
          </a:bodyPr>
          <a:lstStyle/>
          <a:p>
            <a:pPr marL="11049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200"/>
              <a:buFont typeface="Arial"/>
              <a:buNone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You are tasked with designing a road that must pass through uneven terrain. To create a level road, you will need to cut soil from higher areas and fill soil to lower areas.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0490" marR="0" lvl="0" indent="0" algn="l" rtl="0">
              <a:lnSpc>
                <a:spcPct val="107916"/>
              </a:lnSpc>
              <a:spcBef>
                <a:spcPts val="1800"/>
              </a:spcBef>
              <a:spcAft>
                <a:spcPts val="0"/>
              </a:spcAft>
              <a:buClr>
                <a:srgbClr val="432673"/>
              </a:buClr>
              <a:buSzPts val="2200"/>
              <a:buFont typeface="Arial"/>
              <a:buNone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The cross-section of the terrain along a </a:t>
            </a:r>
            <a:b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10-metre stretch of road is shown in the table.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0490" marR="0" lvl="0" indent="0" algn="l" rtl="0">
              <a:lnSpc>
                <a:spcPct val="107916"/>
              </a:lnSpc>
              <a:spcBef>
                <a:spcPts val="1800"/>
              </a:spcBef>
              <a:spcAft>
                <a:spcPts val="1200"/>
              </a:spcAft>
              <a:buClr>
                <a:srgbClr val="432673"/>
              </a:buClr>
              <a:buSzPts val="2200"/>
              <a:buFont typeface="Arial"/>
              <a:buNone/>
            </a:pPr>
            <a:r>
              <a:rPr lang="en-GB" sz="2000" b="1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Use the mid-ordinate rule to calculate how much material will need to be brought onto site to create </a:t>
            </a:r>
            <a:br>
              <a:rPr lang="en-GB" sz="2000" b="1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1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 suitable ground level to construct the road. </a:t>
            </a:r>
            <a:br>
              <a:rPr lang="en-GB" sz="2000" b="1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1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The road is to be 8 metres wide.</a:t>
            </a:r>
            <a:endParaRPr sz="2000" b="1" i="0" u="none" strike="noStrike" cap="none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0"/>
          <p:cNvSpPr txBox="1"/>
          <p:nvPr/>
        </p:nvSpPr>
        <p:spPr>
          <a:xfrm>
            <a:off x="838200" y="5862005"/>
            <a:ext cx="697471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2 worked example sheet can be used.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b="1">
                <a:solidFill>
                  <a:srgbClr val="432673"/>
                </a:solidFill>
              </a:rPr>
              <a:t> </a:t>
            </a:r>
            <a:r>
              <a:rPr lang="en-GB"/>
              <a:t>Worked example: Mid-ordinate rule</a:t>
            </a:r>
            <a:endParaRPr/>
          </a:p>
        </p:txBody>
      </p:sp>
      <p:sp>
        <p:nvSpPr>
          <p:cNvPr id="272" name="Google Shape;272;p31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1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sp>
        <p:nvSpPr>
          <p:cNvPr id="274" name="Google Shape;274;p31"/>
          <p:cNvSpPr txBox="1"/>
          <p:nvPr/>
        </p:nvSpPr>
        <p:spPr>
          <a:xfrm>
            <a:off x="838198" y="1588441"/>
            <a:ext cx="101163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1: Plot the existing and desired elevation on graph paper.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5" name="Google Shape;275;p31"/>
          <p:cNvGraphicFramePr/>
          <p:nvPr/>
        </p:nvGraphicFramePr>
        <p:xfrm>
          <a:off x="8613648" y="2161540"/>
          <a:ext cx="3191225" cy="3657425"/>
        </p:xfrm>
        <a:graphic>
          <a:graphicData uri="http://schemas.openxmlformats.org/drawingml/2006/table">
            <a:tbl>
              <a:tblPr bandRow="1">
                <a:noFill/>
                <a:tableStyleId>{8A47F4CF-8933-4CC8-9D15-CBC472802247}</a:tableStyleId>
              </a:tblPr>
              <a:tblGrid>
                <a:gridCol w="106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Position</a:t>
                      </a:r>
                      <a:r>
                        <a:rPr lang="en-GB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(m)</a:t>
                      </a:r>
                      <a:endParaRPr sz="1600" b="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EBD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Existing elevation </a:t>
                      </a:r>
                      <a:r>
                        <a:rPr lang="en-GB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(m)</a:t>
                      </a:r>
                      <a:endParaRPr sz="1600" b="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EBD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Desired elevation </a:t>
                      </a:r>
                      <a:r>
                        <a:rPr lang="en-GB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(m)</a:t>
                      </a:r>
                      <a:endParaRPr sz="1600" b="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EBD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2.5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1.5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 dirty="0">
                        <a:solidFill>
                          <a:srgbClr val="0D0D0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76" name="Google Shape;276;p31" descr="A graph showing the cross-section of land.&#10;The x-axis goes from 0 to 10. It is labelled: distance along the road (m)&#10;The y-axis goes from 0 to 3. It is labelled height above datum level (m).&#10;&#10;The graph is a line graph in red called &quot;existing terrain&quot; starting at the point 0, 2.5. It connects to 2, 3, then to 4, 2, then to 6, 1.5, then to 8, 1 and finally to 10, 1.&#10;There is a horizontal blue dashed line, called &quot;proposed new ground level&quot; from 2 on the y-axis across the width of the graph.&#10;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879" y="2050106"/>
            <a:ext cx="8129033" cy="4032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b="1">
                <a:solidFill>
                  <a:srgbClr val="432673"/>
                </a:solidFill>
              </a:rPr>
              <a:t> </a:t>
            </a:r>
            <a:r>
              <a:rPr lang="en-GB"/>
              <a:t>Worked example: Mid-ordinate rule</a:t>
            </a:r>
            <a:endParaRPr/>
          </a:p>
        </p:txBody>
      </p:sp>
      <p:sp>
        <p:nvSpPr>
          <p:cNvPr id="282" name="Google Shape;282;p32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2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sp>
        <p:nvSpPr>
          <p:cNvPr id="284" name="Google Shape;284;p32"/>
          <p:cNvSpPr txBox="1"/>
          <p:nvPr/>
        </p:nvSpPr>
        <p:spPr>
          <a:xfrm>
            <a:off x="838198" y="1588441"/>
            <a:ext cx="106740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2: Divide the base width of the cross-section into equal intervals.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2"/>
          <p:cNvSpPr txBox="1"/>
          <p:nvPr/>
        </p:nvSpPr>
        <p:spPr>
          <a:xfrm>
            <a:off x="838198" y="2289678"/>
            <a:ext cx="42100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base width is 10 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2"/>
          <p:cNvSpPr txBox="1"/>
          <p:nvPr/>
        </p:nvSpPr>
        <p:spPr>
          <a:xfrm>
            <a:off x="838198" y="3198167"/>
            <a:ext cx="42100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5 intervals.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2"/>
          <p:cNvSpPr txBox="1"/>
          <p:nvPr/>
        </p:nvSpPr>
        <p:spPr>
          <a:xfrm>
            <a:off x="838198" y="4106656"/>
            <a:ext cx="42100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÷ 5 = 2 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2"/>
          <p:cNvSpPr txBox="1"/>
          <p:nvPr/>
        </p:nvSpPr>
        <p:spPr>
          <a:xfrm>
            <a:off x="838198" y="5015145"/>
            <a:ext cx="52578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the intervals to the graph.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b="1">
                <a:solidFill>
                  <a:srgbClr val="432673"/>
                </a:solidFill>
              </a:rPr>
              <a:t> </a:t>
            </a:r>
            <a:r>
              <a:rPr lang="en-GB"/>
              <a:t>Worked example: Mid-ordinate rule</a:t>
            </a:r>
            <a:endParaRPr/>
          </a:p>
        </p:txBody>
      </p:sp>
      <p:sp>
        <p:nvSpPr>
          <p:cNvPr id="294" name="Google Shape;294;p33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3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sp>
        <p:nvSpPr>
          <p:cNvPr id="296" name="Google Shape;296;p33"/>
          <p:cNvSpPr txBox="1"/>
          <p:nvPr/>
        </p:nvSpPr>
        <p:spPr>
          <a:xfrm>
            <a:off x="838198" y="1588441"/>
            <a:ext cx="106740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2: Divide the base width of the cross-section into equal intervals.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33" descr="A graph showing the cross-section of land.&#10;The x-axis goes from 0 to 10, split into 2 metre intervals. It is labelled: distance along the road (m)&#10;The y-axis goes from 0 to 3. It is labelled height above datum level (m).&#10;&#10;The graph is a line graph in red called &quot;existing terrain&quot; starting at the point 0, 2.5. It connects to 2, 3, then to 4, 2, then to 6, 1.5, then to 8, 1 and finally to 10, 1.&#10;There is a horizontal blue dashed line, called &quot;proposed new ground level&quot; from 2 on the y-axis across the width of the graph.&#10;&#10;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9187" y="2241840"/>
            <a:ext cx="8129033" cy="392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In this lesson, we will:</a:t>
            </a: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explain the concept of cut and fill;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explain how an embankment is created and its purpose in construction;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estimate the area under a curve and apply this to a range of construction situations using the mid-ordinate rule.</a:t>
            </a: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2"/>
          </p:nvPr>
        </p:nvSpPr>
        <p:spPr>
          <a:xfrm>
            <a:off x="7530353" y="1673224"/>
            <a:ext cx="3823447" cy="453072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400" u="sng"/>
              <a:t>General competencies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400"/>
              <a:t>English: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400" b="1"/>
              <a:t>E2</a:t>
            </a:r>
            <a:r>
              <a:rPr lang="en-GB" sz="1400"/>
              <a:t> Present information and ideas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400" b="1"/>
              <a:t>E5</a:t>
            </a:r>
            <a:r>
              <a:rPr lang="en-GB" sz="1400"/>
              <a:t> Synthesise information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400"/>
              <a:t>Maths: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400" b="1"/>
              <a:t>M2</a:t>
            </a:r>
            <a:r>
              <a:rPr lang="en-GB" sz="1400"/>
              <a:t> Estimate, calculate and spot errors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400" b="1"/>
              <a:t>M3 </a:t>
            </a:r>
            <a:r>
              <a:rPr lang="en-GB" sz="1400"/>
              <a:t>Work with proportion</a:t>
            </a:r>
            <a:endParaRPr sz="1400"/>
          </a:p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400" b="1"/>
              <a:t>M4</a:t>
            </a:r>
            <a:r>
              <a:rPr lang="en-GB" sz="1400"/>
              <a:t> Use rules and formulae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400" b="1"/>
              <a:t>M5</a:t>
            </a:r>
            <a:r>
              <a:rPr lang="en-GB" sz="1400"/>
              <a:t> Process data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400"/>
              <a:t>Digital: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r>
              <a:rPr lang="en-GB" sz="1400" b="1"/>
              <a:t>D3</a:t>
            </a:r>
            <a:r>
              <a:rPr lang="en-GB" sz="1400"/>
              <a:t> Communicate and collaborate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b="1">
                <a:solidFill>
                  <a:srgbClr val="432673"/>
                </a:solidFill>
              </a:rPr>
              <a:t> </a:t>
            </a:r>
            <a:r>
              <a:rPr lang="en-GB"/>
              <a:t>Worked example: Mid-ordinate rule</a:t>
            </a:r>
            <a:endParaRPr/>
          </a:p>
        </p:txBody>
      </p:sp>
      <p:sp>
        <p:nvSpPr>
          <p:cNvPr id="303" name="Google Shape;303;p34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4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sp>
        <p:nvSpPr>
          <p:cNvPr id="305" name="Google Shape;305;p34"/>
          <p:cNvSpPr txBox="1"/>
          <p:nvPr/>
        </p:nvSpPr>
        <p:spPr>
          <a:xfrm>
            <a:off x="838198" y="1588441"/>
            <a:ext cx="106740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3: Determine the midpoint of each interval.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4"/>
          <p:cNvSpPr txBox="1"/>
          <p:nvPr/>
        </p:nvSpPr>
        <p:spPr>
          <a:xfrm>
            <a:off x="8804365" y="2134747"/>
            <a:ext cx="3055403" cy="2557303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Midpoints</a:t>
            </a:r>
            <a:endParaRPr sz="2000" b="1" i="0" u="none" strike="noStrike" cap="none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Interval 1: 2.75 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Interval 2: 2.5 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Interval 3: 1.75 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Interval 4: 1.25 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Interval 5: 1 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34" descr="A graph showing the cross-section of land.&#10;The x-axis goes from 0 to 10, split into 2 metre intervals. It is labelled: distance along the road (m)&#10;The y-axis goes from 0 to 3. It is labelled height above datum level (m).&#10;&#10;The graph is a line graph in red called &quot;existing terrain&quot; starting at the point 0, 2.5. It connects to 2, 3, then to 4, 2, then to 6, 1.5, then to 8, 1 and finally to 10, 1.&#10;There is a horizontal blue dashed line, called &quot;proposed new ground level&quot; from 2 on the y-axis across the width of the graph.&#10;&#10;There are points marked with crosses on the existing terrain line at point 1, 2.75, point 3, 2.5, point 5, 1.75, point 7, 1.25 and point 9, 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867" y="2134747"/>
            <a:ext cx="8129033" cy="4005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b="1">
                <a:solidFill>
                  <a:srgbClr val="432673"/>
                </a:solidFill>
              </a:rPr>
              <a:t> </a:t>
            </a:r>
            <a:r>
              <a:rPr lang="en-GB"/>
              <a:t>Worked example: Mid-ordinate rule</a:t>
            </a:r>
            <a:endParaRPr/>
          </a:p>
        </p:txBody>
      </p:sp>
      <p:sp>
        <p:nvSpPr>
          <p:cNvPr id="313" name="Google Shape;313;p35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5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sp>
        <p:nvSpPr>
          <p:cNvPr id="315" name="Google Shape;315;p35"/>
          <p:cNvSpPr txBox="1"/>
          <p:nvPr/>
        </p:nvSpPr>
        <p:spPr>
          <a:xfrm>
            <a:off x="838198" y="1588441"/>
            <a:ext cx="106740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4: Measure the height of the cut or fill at each point.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5"/>
          <p:cNvSpPr txBox="1"/>
          <p:nvPr/>
        </p:nvSpPr>
        <p:spPr>
          <a:xfrm>
            <a:off x="8456893" y="2134747"/>
            <a:ext cx="3055403" cy="4079771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Measure from the proposed level to the mid-ordinate: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Interval 1 = 0.75 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Interval 2 = 0.5 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Fill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Interval 3 = –0.25 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Interval 4 = –0.75 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Interval 5 = –1 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35" descr="A graph showing the cross-section of land.&#10;The x-axis goes from 0 to 10, split into 2 metre intervals. It is labelled: distance along the road (m)&#10;The y-axis goes from 0 to 3. It is labelled height above datum level (m).&#10;&#10;The graph is a line graph in red called &quot;existing terrain&quot; starting at the point 0, 2.5. It connects to 2, 3, then to 4, 2, then to 6, 1.5, then to 8, 1 and finally to 10, 1.&#10;There is a horizontal blue dashed line, called &quot;proposed new ground level&quot; from 2 on the y-axis across the width of the graph.&#10;&#10;There are points marked with crosses on the existing terrain line at point 1, 2.75, point 3, 2.5, point 5, 1.75, point 7, 1.25 and point 9, 1&#10;There are dashed lines drawn from the proposed new ground level line to these points.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107" y="2134747"/>
            <a:ext cx="8129033" cy="4005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b="1">
                <a:solidFill>
                  <a:srgbClr val="432673"/>
                </a:solidFill>
              </a:rPr>
              <a:t> </a:t>
            </a:r>
            <a:r>
              <a:rPr lang="en-GB"/>
              <a:t>Worked example: Mid-ordinate rule</a:t>
            </a:r>
            <a:endParaRPr/>
          </a:p>
        </p:txBody>
      </p:sp>
      <p:sp>
        <p:nvSpPr>
          <p:cNvPr id="323" name="Google Shape;323;p36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6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sp>
        <p:nvSpPr>
          <p:cNvPr id="325" name="Google Shape;325;p36"/>
          <p:cNvSpPr txBox="1"/>
          <p:nvPr/>
        </p:nvSpPr>
        <p:spPr>
          <a:xfrm>
            <a:off x="838198" y="1588441"/>
            <a:ext cx="106740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5: Calculate the area of each interval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6"/>
          <p:cNvSpPr txBox="1"/>
          <p:nvPr/>
        </p:nvSpPr>
        <p:spPr>
          <a:xfrm>
            <a:off x="911350" y="2751343"/>
            <a:ext cx="10207754" cy="3084371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br>
              <a:rPr lang="en-GB" sz="22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2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Interval 1 = 0.75 m		Area = 0.75 × 2 m = 1.5 m</a:t>
            </a:r>
            <a:r>
              <a:rPr lang="en-GB" sz="2200" b="0" i="0" u="none" strike="noStrike" cap="none" baseline="300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2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Interval 2 = 0.5 m		Area = 0. 5 × 2 m = 1 m</a:t>
            </a:r>
            <a:r>
              <a:rPr lang="en-GB" sz="2200" b="0" i="0" u="none" strike="noStrike" cap="none" baseline="300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2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Interval 3 = –0.25 m		Area = –0.25 × 2 m = –0.5 m</a:t>
            </a:r>
            <a:r>
              <a:rPr lang="en-GB" sz="2200" b="0" i="0" u="none" strike="noStrike" cap="none" baseline="300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2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Interval 4 = –0.75 m		Area = –0.75 × 2 m = –1.5 m</a:t>
            </a:r>
            <a:r>
              <a:rPr lang="en-GB" sz="2200" b="0" i="0" u="none" strike="noStrike" cap="none" baseline="300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Interval 5 = –1 m		Area = –1 × 2 m = –2 m</a:t>
            </a:r>
            <a:r>
              <a:rPr lang="en-GB" sz="2200" b="0" i="0" u="none" strike="noStrike" cap="none" baseline="300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2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6"/>
          <p:cNvSpPr txBox="1"/>
          <p:nvPr/>
        </p:nvSpPr>
        <p:spPr>
          <a:xfrm>
            <a:off x="838198" y="2106798"/>
            <a:ext cx="113538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Multiply the height by the interval width (2 m) to find the area of each interval.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b="1">
                <a:solidFill>
                  <a:srgbClr val="432673"/>
                </a:solidFill>
              </a:rPr>
              <a:t> </a:t>
            </a:r>
            <a:r>
              <a:rPr lang="en-GB"/>
              <a:t>Worked example: Mid-ordinate rule</a:t>
            </a:r>
            <a:endParaRPr/>
          </a:p>
        </p:txBody>
      </p:sp>
      <p:sp>
        <p:nvSpPr>
          <p:cNvPr id="333" name="Google Shape;333;p37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7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sp>
        <p:nvSpPr>
          <p:cNvPr id="335" name="Google Shape;335;p37"/>
          <p:cNvSpPr txBox="1"/>
          <p:nvPr/>
        </p:nvSpPr>
        <p:spPr>
          <a:xfrm>
            <a:off x="838198" y="1588441"/>
            <a:ext cx="106740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6: Add up the areas of all the intervals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7"/>
          <p:cNvSpPr txBox="1"/>
          <p:nvPr/>
        </p:nvSpPr>
        <p:spPr>
          <a:xfrm>
            <a:off x="911350" y="2751343"/>
            <a:ext cx="6220970" cy="3217484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Interval 1 Area = 0.75 × 2 m = </a:t>
            </a:r>
            <a:r>
              <a:rPr lang="en-GB" sz="2200" b="1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1.5 m</a:t>
            </a:r>
            <a:r>
              <a:rPr lang="en-GB" sz="2200" b="1" i="0" u="none" strike="noStrike" cap="none" baseline="300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200" b="1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Interval 2 Area = 0. 5 × 2 m = </a:t>
            </a:r>
            <a:r>
              <a:rPr lang="en-GB" sz="2200" b="1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1 m</a:t>
            </a:r>
            <a:r>
              <a:rPr lang="en-GB" sz="2200" b="1" i="0" u="none" strike="noStrike" cap="none" baseline="300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200" b="1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Interval 3 Area = –0.25 × 2 m = </a:t>
            </a:r>
            <a:r>
              <a:rPr lang="en-GB" sz="2200" b="1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–0.5 m</a:t>
            </a:r>
            <a:r>
              <a:rPr lang="en-GB" sz="2200" b="1" i="0" u="none" strike="noStrike" cap="none" baseline="300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200" b="1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Interval 4 Area = –0.75 × 2 m = </a:t>
            </a:r>
            <a:r>
              <a:rPr lang="en-GB" sz="2200" b="1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–1.5 m</a:t>
            </a:r>
            <a:r>
              <a:rPr lang="en-GB" sz="2200" b="1" i="0" u="none" strike="noStrike" cap="none" baseline="300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Interval 5 Area = –1 × 2 m = </a:t>
            </a:r>
            <a:r>
              <a:rPr lang="en-GB" sz="2200" b="1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–2 m</a:t>
            </a:r>
            <a:r>
              <a:rPr lang="en-GB" sz="2200" b="1" i="0" u="none" strike="noStrike" cap="none" baseline="300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200" b="1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Total area = 1.5 + 1 – 0.5 – 1.5 – 2 = –1.5 m</a:t>
            </a:r>
            <a:r>
              <a:rPr lang="en-GB" sz="2200" b="1" i="0" u="none" strike="noStrike" cap="none" baseline="300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200" b="1" i="0" u="none" strike="noStrike" cap="none" baseline="30000" dirty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7"/>
          <p:cNvSpPr txBox="1"/>
          <p:nvPr/>
        </p:nvSpPr>
        <p:spPr>
          <a:xfrm>
            <a:off x="838198" y="2106798"/>
            <a:ext cx="113538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the sum of the areas to get the total area of the cross-section.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7"/>
          <p:cNvSpPr txBox="1"/>
          <p:nvPr/>
        </p:nvSpPr>
        <p:spPr>
          <a:xfrm>
            <a:off x="7428511" y="2916368"/>
            <a:ext cx="421005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the result is negative, this means the fill area is greater than the cut area.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 earthworks contractor will need to bring 1.5 m</a:t>
            </a:r>
            <a:r>
              <a:rPr lang="en-GB" sz="22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extra of earth per metre width of road.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b="1">
                <a:solidFill>
                  <a:srgbClr val="432673"/>
                </a:solidFill>
              </a:rPr>
              <a:t> </a:t>
            </a:r>
            <a:r>
              <a:rPr lang="en-GB"/>
              <a:t>Worked example: Mid-ordinate rule</a:t>
            </a:r>
            <a:endParaRPr/>
          </a:p>
        </p:txBody>
      </p:sp>
      <p:sp>
        <p:nvSpPr>
          <p:cNvPr id="344" name="Google Shape;344;p38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8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sp>
        <p:nvSpPr>
          <p:cNvPr id="346" name="Google Shape;346;p38"/>
          <p:cNvSpPr txBox="1"/>
          <p:nvPr/>
        </p:nvSpPr>
        <p:spPr>
          <a:xfrm>
            <a:off x="838198" y="1588441"/>
            <a:ext cx="106740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7: Calculate the volume of earth to be added or removed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8"/>
          <p:cNvSpPr txBox="1"/>
          <p:nvPr/>
        </p:nvSpPr>
        <p:spPr>
          <a:xfrm>
            <a:off x="911350" y="2751343"/>
            <a:ext cx="6220970" cy="3561552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Total area = –1.5 m</a:t>
            </a:r>
            <a:r>
              <a:rPr lang="en-GB" sz="2200" b="0" i="0" u="none" strike="noStrike" cap="none" baseline="300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baseline="30000" dirty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Volume = cross-section area × width of road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8"/>
          <p:cNvSpPr txBox="1"/>
          <p:nvPr/>
        </p:nvSpPr>
        <p:spPr>
          <a:xfrm>
            <a:off x="838198" y="2106798"/>
            <a:ext cx="113538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the sum of the areas to get the total area of the cross-section.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8"/>
          <p:cNvSpPr txBox="1"/>
          <p:nvPr/>
        </p:nvSpPr>
        <p:spPr>
          <a:xfrm>
            <a:off x="7721119" y="3862242"/>
            <a:ext cx="31876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m</a:t>
            </a:r>
            <a:r>
              <a:rPr lang="en-GB" sz="2200" b="1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GB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earth needs to be added.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8"/>
          <p:cNvSpPr txBox="1"/>
          <p:nvPr/>
        </p:nvSpPr>
        <p:spPr>
          <a:xfrm>
            <a:off x="1922526" y="4246963"/>
            <a:ext cx="609447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= 1.5 m</a:t>
            </a:r>
            <a:r>
              <a:rPr lang="en-GB" sz="2200" b="0" i="0" u="none" strike="noStrike" cap="none" baseline="300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200" b="0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× 8 m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8"/>
          <p:cNvSpPr txBox="1"/>
          <p:nvPr/>
        </p:nvSpPr>
        <p:spPr>
          <a:xfrm>
            <a:off x="1922526" y="4947694"/>
            <a:ext cx="609447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= 12 m</a:t>
            </a:r>
            <a:r>
              <a:rPr lang="en-GB" sz="2200" b="0" i="0" u="none" strike="noStrike" cap="none" baseline="300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 txBox="1">
            <a:spLocks noGrp="1"/>
          </p:cNvSpPr>
          <p:nvPr>
            <p:ph type="title"/>
          </p:nvPr>
        </p:nvSpPr>
        <p:spPr>
          <a:xfrm>
            <a:off x="838200" y="2794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rgbClr val="432673"/>
                </a:solidFill>
              </a:rPr>
              <a:t> </a:t>
            </a:r>
            <a:r>
              <a:rPr lang="en-GB"/>
              <a:t>Using the mid-ordinate rule</a:t>
            </a:r>
            <a:endParaRPr/>
          </a:p>
        </p:txBody>
      </p:sp>
      <p:sp>
        <p:nvSpPr>
          <p:cNvPr id="357" name="Google Shape;357;p39"/>
          <p:cNvSpPr txBox="1">
            <a:spLocks noGrp="1"/>
          </p:cNvSpPr>
          <p:nvPr>
            <p:ph type="body" idx="1"/>
          </p:nvPr>
        </p:nvSpPr>
        <p:spPr>
          <a:xfrm>
            <a:off x="838200" y="1938527"/>
            <a:ext cx="10515600" cy="4103497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648000" rIns="180000" bIns="18000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2"/>
              <a:buFont typeface="Arial"/>
              <a:buNone/>
            </a:pPr>
            <a:r>
              <a:rPr lang="en-GB" sz="1800" dirty="0">
                <a:solidFill>
                  <a:srgbClr val="0D0D0D"/>
                </a:solidFill>
              </a:rPr>
              <a:t>Steps to using the mid-ordinate rule:</a:t>
            </a:r>
            <a:endParaRPr sz="1800" dirty="0"/>
          </a:p>
          <a:p>
            <a:pPr marL="45339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432673"/>
              </a:buClr>
              <a:buSzPts val="1800"/>
              <a:buChar char="•"/>
            </a:pPr>
            <a:r>
              <a:rPr lang="en-GB" sz="1800" b="1" dirty="0">
                <a:solidFill>
                  <a:srgbClr val="0D0D0D"/>
                </a:solidFill>
              </a:rPr>
              <a:t>Step 1: </a:t>
            </a:r>
            <a:r>
              <a:rPr lang="en-GB" sz="1800" dirty="0">
                <a:solidFill>
                  <a:srgbClr val="0D0D0D"/>
                </a:solidFill>
              </a:rPr>
              <a:t>Plot the ‘x’ and ‘y’ co-ordinates on graph paper.</a:t>
            </a:r>
            <a:endParaRPr sz="1800" dirty="0"/>
          </a:p>
          <a:p>
            <a:pPr marL="45339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1800"/>
              <a:buChar char="•"/>
            </a:pPr>
            <a:r>
              <a:rPr lang="en-GB" sz="1800" b="1" dirty="0">
                <a:solidFill>
                  <a:srgbClr val="0D0D0D"/>
                </a:solidFill>
              </a:rPr>
              <a:t>Step 2: </a:t>
            </a:r>
            <a:r>
              <a:rPr lang="en-GB" sz="1800" dirty="0">
                <a:solidFill>
                  <a:srgbClr val="0D0D0D"/>
                </a:solidFill>
              </a:rPr>
              <a:t>Divide the base width of the cross-section into equal intervals.</a:t>
            </a:r>
            <a:endParaRPr sz="1800" dirty="0"/>
          </a:p>
          <a:p>
            <a:pPr marL="45339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1800"/>
              <a:buChar char="•"/>
            </a:pPr>
            <a:r>
              <a:rPr lang="en-GB" sz="1800" b="1" dirty="0">
                <a:solidFill>
                  <a:srgbClr val="0D0D0D"/>
                </a:solidFill>
              </a:rPr>
              <a:t>Step 3: </a:t>
            </a:r>
            <a:r>
              <a:rPr lang="en-GB" sz="1800" dirty="0">
                <a:solidFill>
                  <a:srgbClr val="0D0D0D"/>
                </a:solidFill>
              </a:rPr>
              <a:t>Determine the midpoint of each interval.</a:t>
            </a:r>
            <a:endParaRPr sz="1800" dirty="0"/>
          </a:p>
          <a:p>
            <a:pPr marL="45339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1800"/>
              <a:buChar char="•"/>
            </a:pPr>
            <a:r>
              <a:rPr lang="en-GB" sz="1800" b="1" dirty="0">
                <a:solidFill>
                  <a:srgbClr val="0D0D0D"/>
                </a:solidFill>
              </a:rPr>
              <a:t>Step 4: </a:t>
            </a:r>
            <a:r>
              <a:rPr lang="en-GB" sz="1800" dirty="0">
                <a:solidFill>
                  <a:srgbClr val="0D0D0D"/>
                </a:solidFill>
              </a:rPr>
              <a:t>Measure the height of the cut or fill at each point. </a:t>
            </a:r>
            <a:endParaRPr sz="1800" dirty="0"/>
          </a:p>
          <a:p>
            <a:pPr marL="45339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1800"/>
              <a:buChar char="•"/>
            </a:pPr>
            <a:r>
              <a:rPr lang="en-GB" sz="1800" b="1" dirty="0">
                <a:solidFill>
                  <a:srgbClr val="0D0D0D"/>
                </a:solidFill>
              </a:rPr>
              <a:t>Step 5: </a:t>
            </a:r>
            <a:r>
              <a:rPr lang="en-GB" sz="1800" dirty="0">
                <a:solidFill>
                  <a:srgbClr val="0D0D0D"/>
                </a:solidFill>
              </a:rPr>
              <a:t>Calculate the area of each interval.</a:t>
            </a:r>
            <a:endParaRPr sz="1800" dirty="0"/>
          </a:p>
          <a:p>
            <a:pPr marL="45339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1800"/>
              <a:buChar char="•"/>
            </a:pPr>
            <a:r>
              <a:rPr lang="en-GB" sz="1800" b="1" dirty="0">
                <a:solidFill>
                  <a:srgbClr val="0D0D0D"/>
                </a:solidFill>
              </a:rPr>
              <a:t>Step 6: </a:t>
            </a:r>
            <a:r>
              <a:rPr lang="en-GB" sz="1800" dirty="0">
                <a:solidFill>
                  <a:srgbClr val="0D0D0D"/>
                </a:solidFill>
              </a:rPr>
              <a:t>Find the sum of the areas of all the intervals to estimate the area of the cross-section.</a:t>
            </a:r>
            <a:endParaRPr sz="1800" dirty="0"/>
          </a:p>
          <a:p>
            <a:pPr marL="45339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1800"/>
              <a:buChar char="•"/>
            </a:pPr>
            <a:r>
              <a:rPr lang="en-GB" sz="1800" b="1" dirty="0">
                <a:solidFill>
                  <a:srgbClr val="0D0D0D"/>
                </a:solidFill>
              </a:rPr>
              <a:t>Step 7: </a:t>
            </a:r>
            <a:r>
              <a:rPr lang="en-GB" sz="1800" dirty="0">
                <a:solidFill>
                  <a:srgbClr val="0D0D0D"/>
                </a:solidFill>
              </a:rPr>
              <a:t>Calculate the volume of earth to be added or removed.</a:t>
            </a:r>
            <a:endParaRPr sz="1800" dirty="0"/>
          </a:p>
          <a:p>
            <a:pPr marL="453390" lvl="0" indent="-20193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1800"/>
              <a:buNone/>
            </a:pPr>
            <a:endParaRPr sz="1800" dirty="0">
              <a:solidFill>
                <a:srgbClr val="0D0D0D"/>
              </a:solidFill>
            </a:endParaRPr>
          </a:p>
          <a:p>
            <a:pPr marL="11049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1800"/>
              <a:buNone/>
            </a:pPr>
            <a:r>
              <a:rPr lang="en-GB" sz="1800" dirty="0"/>
              <a:t>Follow along using the Activity 2 Worked example.</a:t>
            </a:r>
            <a:endParaRPr sz="1800" dirty="0"/>
          </a:p>
        </p:txBody>
      </p:sp>
      <p:sp>
        <p:nvSpPr>
          <p:cNvPr id="358" name="Google Shape;358;p39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359" name="Google Shape;359;p39"/>
          <p:cNvSpPr/>
          <p:nvPr/>
        </p:nvSpPr>
        <p:spPr>
          <a:xfrm>
            <a:off x="5589300" y="1431827"/>
            <a:ext cx="1013400" cy="10134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EBDD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3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3024" y="1652703"/>
            <a:ext cx="625951" cy="60927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9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0"/>
          <p:cNvSpPr/>
          <p:nvPr/>
        </p:nvSpPr>
        <p:spPr>
          <a:xfrm>
            <a:off x="996696" y="4946904"/>
            <a:ext cx="5573137" cy="785839"/>
          </a:xfrm>
          <a:prstGeom prst="rect">
            <a:avLst/>
          </a:prstGeom>
          <a:noFill/>
          <a:ln w="25400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Using the mid-ordinate rule</a:t>
            </a:r>
            <a:endParaRPr/>
          </a:p>
        </p:txBody>
      </p:sp>
      <p:sp>
        <p:nvSpPr>
          <p:cNvPr id="368" name="Google Shape;368;p4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2497672"/>
          </a:xfrm>
          <a:prstGeom prst="rect">
            <a:avLst/>
          </a:pr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-74206"/>
            </a:stretch>
          </a:blip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369" name="Google Shape;369;p40"/>
          <p:cNvSpPr/>
          <p:nvPr/>
        </p:nvSpPr>
        <p:spPr>
          <a:xfrm>
            <a:off x="7505998" y="838876"/>
            <a:ext cx="4349458" cy="1323439"/>
          </a:xfrm>
          <a:custGeom>
            <a:avLst/>
            <a:gdLst/>
            <a:ahLst/>
            <a:cxnLst/>
            <a:rect l="l" t="t" r="r" b="b"/>
            <a:pathLst>
              <a:path w="4349458" h="1323439" fill="none" extrusionOk="0">
                <a:moveTo>
                  <a:pt x="0" y="0"/>
                </a:moveTo>
                <a:cubicBezTo>
                  <a:pt x="292916" y="-15478"/>
                  <a:pt x="557627" y="20080"/>
                  <a:pt x="708340" y="0"/>
                </a:cubicBezTo>
                <a:cubicBezTo>
                  <a:pt x="859053" y="-20080"/>
                  <a:pt x="1033229" y="30808"/>
                  <a:pt x="1329691" y="0"/>
                </a:cubicBezTo>
                <a:cubicBezTo>
                  <a:pt x="1626153" y="-30808"/>
                  <a:pt x="1725869" y="13413"/>
                  <a:pt x="1994537" y="0"/>
                </a:cubicBezTo>
                <a:cubicBezTo>
                  <a:pt x="2263205" y="-13413"/>
                  <a:pt x="2315358" y="20059"/>
                  <a:pt x="2485405" y="0"/>
                </a:cubicBezTo>
                <a:cubicBezTo>
                  <a:pt x="2655452" y="-20059"/>
                  <a:pt x="2948358" y="-11896"/>
                  <a:pt x="3150250" y="0"/>
                </a:cubicBezTo>
                <a:cubicBezTo>
                  <a:pt x="3352142" y="11896"/>
                  <a:pt x="3494681" y="12761"/>
                  <a:pt x="3728107" y="0"/>
                </a:cubicBezTo>
                <a:cubicBezTo>
                  <a:pt x="3961533" y="-12761"/>
                  <a:pt x="4172110" y="2923"/>
                  <a:pt x="4349458" y="0"/>
                </a:cubicBezTo>
                <a:cubicBezTo>
                  <a:pt x="4361191" y="255250"/>
                  <a:pt x="4348493" y="336327"/>
                  <a:pt x="4349458" y="661720"/>
                </a:cubicBezTo>
                <a:cubicBezTo>
                  <a:pt x="4350423" y="987113"/>
                  <a:pt x="4344075" y="1189796"/>
                  <a:pt x="4349458" y="1323439"/>
                </a:cubicBezTo>
                <a:cubicBezTo>
                  <a:pt x="4190474" y="1304609"/>
                  <a:pt x="4037261" y="1307491"/>
                  <a:pt x="3771601" y="1323439"/>
                </a:cubicBezTo>
                <a:cubicBezTo>
                  <a:pt x="3505941" y="1339387"/>
                  <a:pt x="3376432" y="1338031"/>
                  <a:pt x="3063261" y="1323439"/>
                </a:cubicBezTo>
                <a:cubicBezTo>
                  <a:pt x="2750090" y="1308847"/>
                  <a:pt x="2762685" y="1334013"/>
                  <a:pt x="2485405" y="1323439"/>
                </a:cubicBezTo>
                <a:cubicBezTo>
                  <a:pt x="2208125" y="1312865"/>
                  <a:pt x="2211620" y="1340603"/>
                  <a:pt x="1994537" y="1323439"/>
                </a:cubicBezTo>
                <a:cubicBezTo>
                  <a:pt x="1777454" y="1306275"/>
                  <a:pt x="1727937" y="1327214"/>
                  <a:pt x="1503670" y="1323439"/>
                </a:cubicBezTo>
                <a:cubicBezTo>
                  <a:pt x="1279403" y="1319664"/>
                  <a:pt x="1236233" y="1324320"/>
                  <a:pt x="1012802" y="1323439"/>
                </a:cubicBezTo>
                <a:cubicBezTo>
                  <a:pt x="789371" y="1322558"/>
                  <a:pt x="314443" y="1298145"/>
                  <a:pt x="0" y="1323439"/>
                </a:cubicBezTo>
                <a:cubicBezTo>
                  <a:pt x="14311" y="1109852"/>
                  <a:pt x="-12924" y="864079"/>
                  <a:pt x="0" y="661720"/>
                </a:cubicBezTo>
                <a:cubicBezTo>
                  <a:pt x="12924" y="459361"/>
                  <a:pt x="5283" y="180846"/>
                  <a:pt x="0" y="0"/>
                </a:cubicBezTo>
                <a:close/>
              </a:path>
              <a:path w="4349458" h="1323439" extrusionOk="0">
                <a:moveTo>
                  <a:pt x="0" y="0"/>
                </a:moveTo>
                <a:cubicBezTo>
                  <a:pt x="273129" y="28901"/>
                  <a:pt x="519222" y="-26322"/>
                  <a:pt x="664846" y="0"/>
                </a:cubicBezTo>
                <a:cubicBezTo>
                  <a:pt x="810470" y="26322"/>
                  <a:pt x="980933" y="-15829"/>
                  <a:pt x="1155713" y="0"/>
                </a:cubicBezTo>
                <a:cubicBezTo>
                  <a:pt x="1330493" y="15829"/>
                  <a:pt x="1681536" y="-28508"/>
                  <a:pt x="1864053" y="0"/>
                </a:cubicBezTo>
                <a:cubicBezTo>
                  <a:pt x="2046570" y="28508"/>
                  <a:pt x="2245928" y="17504"/>
                  <a:pt x="2572394" y="0"/>
                </a:cubicBezTo>
                <a:cubicBezTo>
                  <a:pt x="2898860" y="-17504"/>
                  <a:pt x="2905063" y="-13780"/>
                  <a:pt x="3193745" y="0"/>
                </a:cubicBezTo>
                <a:cubicBezTo>
                  <a:pt x="3482427" y="13780"/>
                  <a:pt x="3778500" y="-40458"/>
                  <a:pt x="4349458" y="0"/>
                </a:cubicBezTo>
                <a:cubicBezTo>
                  <a:pt x="4347104" y="194713"/>
                  <a:pt x="4371718" y="456358"/>
                  <a:pt x="4349458" y="635251"/>
                </a:cubicBezTo>
                <a:cubicBezTo>
                  <a:pt x="4327198" y="814144"/>
                  <a:pt x="4350697" y="1021209"/>
                  <a:pt x="4349458" y="1323439"/>
                </a:cubicBezTo>
                <a:cubicBezTo>
                  <a:pt x="4130849" y="1323866"/>
                  <a:pt x="4092660" y="1347168"/>
                  <a:pt x="3858591" y="1323439"/>
                </a:cubicBezTo>
                <a:cubicBezTo>
                  <a:pt x="3624522" y="1299710"/>
                  <a:pt x="3485789" y="1306087"/>
                  <a:pt x="3324229" y="1323439"/>
                </a:cubicBezTo>
                <a:cubicBezTo>
                  <a:pt x="3162669" y="1340791"/>
                  <a:pt x="2877745" y="1349001"/>
                  <a:pt x="2615888" y="1323439"/>
                </a:cubicBezTo>
                <a:cubicBezTo>
                  <a:pt x="2354031" y="1297877"/>
                  <a:pt x="2275776" y="1301243"/>
                  <a:pt x="2038032" y="1323439"/>
                </a:cubicBezTo>
                <a:cubicBezTo>
                  <a:pt x="1800288" y="1345635"/>
                  <a:pt x="1695829" y="1315935"/>
                  <a:pt x="1547164" y="1323439"/>
                </a:cubicBezTo>
                <a:cubicBezTo>
                  <a:pt x="1398499" y="1330943"/>
                  <a:pt x="1100161" y="1314444"/>
                  <a:pt x="969308" y="1323439"/>
                </a:cubicBezTo>
                <a:cubicBezTo>
                  <a:pt x="838455" y="1332434"/>
                  <a:pt x="297938" y="1296431"/>
                  <a:pt x="0" y="1323439"/>
                </a:cubicBezTo>
                <a:cubicBezTo>
                  <a:pt x="-11086" y="1030911"/>
                  <a:pt x="-30105" y="907363"/>
                  <a:pt x="0" y="648485"/>
                </a:cubicBezTo>
                <a:cubicBezTo>
                  <a:pt x="30105" y="389607"/>
                  <a:pt x="-4476" y="223510"/>
                  <a:pt x="0" y="0"/>
                </a:cubicBezTo>
                <a:close/>
              </a:path>
            </a:pathLst>
          </a:custGeom>
          <a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534" t="-2291" b="-7820"/>
            </a:stretch>
          </a:blipFill>
          <a:ln w="9525" cap="flat" cmpd="sng">
            <a:solidFill>
              <a:srgbClr val="4326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0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0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sp>
        <p:nvSpPr>
          <p:cNvPr id="372" name="Google Shape;372;p40"/>
          <p:cNvSpPr txBox="1"/>
          <p:nvPr/>
        </p:nvSpPr>
        <p:spPr>
          <a:xfrm>
            <a:off x="1219792" y="5139768"/>
            <a:ext cx="51231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≈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interval width ×</a:t>
            </a:r>
            <a:r>
              <a:rPr lang="en-GB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 of mid-ordinates</a:t>
            </a:r>
            <a:endParaRPr sz="2000" b="0" i="0" u="none" strike="noStrike" cap="non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grpSp>
        <p:nvGrpSpPr>
          <p:cNvPr id="373" name="Google Shape;373;p40" descr="A graph of a curve. The curve is divided into equal horizontal intervals. The intervals are labelled with a width of delta x. &#10;Each interval has a rectangle with height equal to the height of the curve at the midpoint of it's top.&#10;One rectangle has the interval midpoint labelled and the height labelled as the mid-ordinate, y i."/>
          <p:cNvGrpSpPr/>
          <p:nvPr/>
        </p:nvGrpSpPr>
        <p:grpSpPr>
          <a:xfrm>
            <a:off x="6983124" y="2302777"/>
            <a:ext cx="4552143" cy="4043413"/>
            <a:chOff x="6020516" y="1158240"/>
            <a:chExt cx="5682548" cy="5047488"/>
          </a:xfrm>
        </p:grpSpPr>
        <p:pic>
          <p:nvPicPr>
            <p:cNvPr id="374" name="Google Shape;374;p40" descr="A graph of a curve. The curve is divided into equal horizontal intervals. The intervals are labelled with a width of delta x. &#10;Each interval has a rectangle with height equal to the height of the curve at the midpoint of it's top.&#10;One rectangle has the interval midpoint labelled and the height labelled as the ordinate, y i.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01280" y="1158240"/>
              <a:ext cx="4001784" cy="50474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" name="Google Shape;375;p40"/>
            <p:cNvSpPr txBox="1"/>
            <p:nvPr/>
          </p:nvSpPr>
          <p:spPr>
            <a:xfrm>
              <a:off x="6020516" y="2632878"/>
              <a:ext cx="1729323" cy="384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mid-ordinate, </a:t>
              </a:r>
              <a:r>
                <a:rPr lang="en-GB" sz="1400" b="0" i="1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lang="en-GB" sz="1400" b="0" i="0" u="none" strike="noStrike" cap="none" baseline="-25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Using the mid-ordinate rule: practice</a:t>
            </a:r>
            <a:endParaRPr/>
          </a:p>
        </p:txBody>
      </p:sp>
      <p:sp>
        <p:nvSpPr>
          <p:cNvPr id="381" name="Google Shape;381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Complete the practice questions on the worksheet. </a:t>
            </a:r>
            <a:endParaRPr/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82" name="Google Shape;382;p41"/>
          <p:cNvSpPr txBox="1">
            <a:spLocks noGrp="1"/>
          </p:cNvSpPr>
          <p:nvPr>
            <p:ph type="body" idx="2"/>
          </p:nvPr>
        </p:nvSpPr>
        <p:spPr>
          <a:xfrm>
            <a:off x="7922029" y="1825625"/>
            <a:ext cx="3740727" cy="4351338"/>
          </a:xfrm>
          <a:prstGeom prst="rect">
            <a:avLst/>
          </a:prstGeom>
          <a:solidFill>
            <a:srgbClr val="EBDDF4"/>
          </a:solidFill>
          <a:ln w="9525" cap="flat" cmpd="sng">
            <a:solidFill>
              <a:srgbClr val="4326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000" b="1"/>
              <a:t>Resources needed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000"/>
              <a:buChar char="•"/>
            </a:pPr>
            <a:r>
              <a:rPr lang="en-GB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L1 Activity 2 Worksheet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000"/>
              <a:buChar char="•"/>
            </a:pPr>
            <a:r>
              <a:rPr lang="en-GB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L1 Activity 2 Worksheet answers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000"/>
              <a:buChar char="•"/>
            </a:pPr>
            <a:r>
              <a:rPr lang="en-GB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Calculator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000"/>
              <a:buChar char="•"/>
            </a:pPr>
            <a:r>
              <a:rPr lang="en-GB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Graph paper</a:t>
            </a:r>
            <a:endParaRPr/>
          </a:p>
        </p:txBody>
      </p:sp>
      <p:sp>
        <p:nvSpPr>
          <p:cNvPr id="383" name="Google Shape;383;p41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1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Reflection questions</a:t>
            </a:r>
            <a:endParaRPr/>
          </a:p>
        </p:txBody>
      </p:sp>
      <p:sp>
        <p:nvSpPr>
          <p:cNvPr id="391" name="Google Shape;391;p42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10420350" cy="4084447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5715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800"/>
              <a:buFont typeface="Arial"/>
              <a:buAutoNum type="arabicPeriod"/>
            </a:pPr>
            <a:r>
              <a:rPr lang="en-GB" sz="2800"/>
              <a:t>Why is it important to divide the base width into equal segments when using the mid-ordinate rule?</a:t>
            </a:r>
            <a:endParaRPr/>
          </a:p>
          <a:p>
            <a:pPr marL="5715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800"/>
              <a:buFont typeface="Arial"/>
              <a:buAutoNum type="arabicPeriod"/>
            </a:pPr>
            <a:r>
              <a:rPr lang="en-GB" sz="2800"/>
              <a:t>How might the shape of the embankment affect the accuracy of your area calculation using the mid-ordinate rule?</a:t>
            </a:r>
            <a:endParaRPr/>
          </a:p>
          <a:p>
            <a:pPr marL="5715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800"/>
              <a:buFont typeface="Arial"/>
              <a:buAutoNum type="arabicPeriod"/>
            </a:pPr>
            <a:r>
              <a:rPr lang="en-GB" sz="2800"/>
              <a:t>In what other real-world situations may the mid-ordinate rule be useful?</a:t>
            </a:r>
            <a:endParaRPr/>
          </a:p>
        </p:txBody>
      </p:sp>
      <p:sp>
        <p:nvSpPr>
          <p:cNvPr id="392" name="Google Shape;392;p42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Plenary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2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In this lesson, we have:</a:t>
            </a:r>
            <a:endParaRPr/>
          </a:p>
        </p:txBody>
      </p:sp>
      <p:sp>
        <p:nvSpPr>
          <p:cNvPr id="399" name="Google Shape;399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explained the concept of cut and fill;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explained how an embankment is created and its purpose in construction;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estimated the area under a curve and applied this to a range of construction situations using the mid-ordinate rule.</a:t>
            </a:r>
            <a:endParaRPr/>
          </a:p>
        </p:txBody>
      </p:sp>
      <p:sp>
        <p:nvSpPr>
          <p:cNvPr id="400" name="Google Shape;400;p43"/>
          <p:cNvSpPr txBox="1">
            <a:spLocks noGrp="1"/>
          </p:cNvSpPr>
          <p:nvPr>
            <p:ph type="body" idx="2"/>
          </p:nvPr>
        </p:nvSpPr>
        <p:spPr>
          <a:xfrm>
            <a:off x="7530353" y="1673224"/>
            <a:ext cx="3823447" cy="453072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400" u="sng"/>
              <a:t>General competencies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400"/>
              <a:t>English: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400" b="1"/>
              <a:t>E2</a:t>
            </a:r>
            <a:r>
              <a:rPr lang="en-GB" sz="1400"/>
              <a:t> Present information and ideas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400" b="1"/>
              <a:t>E5</a:t>
            </a:r>
            <a:r>
              <a:rPr lang="en-GB" sz="1400"/>
              <a:t> Synthesise information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400"/>
              <a:t>Maths: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400" b="1"/>
              <a:t>M2</a:t>
            </a:r>
            <a:r>
              <a:rPr lang="en-GB" sz="1400"/>
              <a:t> Estimate, calculate and spot errors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400" b="1"/>
              <a:t>M3 </a:t>
            </a:r>
            <a:r>
              <a:rPr lang="en-GB" sz="1400"/>
              <a:t>Work with proportion</a:t>
            </a:r>
            <a:endParaRPr sz="1400"/>
          </a:p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400" b="1"/>
              <a:t>M4</a:t>
            </a:r>
            <a:r>
              <a:rPr lang="en-GB" sz="1400"/>
              <a:t> Use rules and formulae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400" b="1"/>
              <a:t>M5</a:t>
            </a:r>
            <a:r>
              <a:rPr lang="en-GB" sz="1400"/>
              <a:t> Process data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400"/>
              <a:t>Digital: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r>
              <a:rPr lang="en-GB" sz="1400" b="1"/>
              <a:t>D3</a:t>
            </a:r>
            <a:r>
              <a:rPr lang="en-GB" sz="1400"/>
              <a:t> Communicate and collaborate</a:t>
            </a:r>
            <a:endParaRPr/>
          </a:p>
        </p:txBody>
      </p:sp>
      <p:sp>
        <p:nvSpPr>
          <p:cNvPr id="401" name="Google Shape;401;p43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Plenary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3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Construction techniques</a:t>
            </a: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4791076" cy="4119562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What do you think is meant by the concept of cut and fill? 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Why is it important in the construction industry?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Why is it an environmentally friendly construction method?</a:t>
            </a:r>
            <a:endParaRPr/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30" name="Google Shape;130;p17" descr="A backhoe making a banked slope on construction site. 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784" y="1825624"/>
            <a:ext cx="5629048" cy="411956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Complete additional practice using the mid-ordinate rule to calculate the area of material needed for other road constructions. 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Carry out some research into other situations where engineers would use the mid-ordinate rule and other roles in the construction industry that may use the mid-ordinate rule.</a:t>
            </a:r>
            <a:endParaRPr/>
          </a:p>
        </p:txBody>
      </p:sp>
      <p:sp>
        <p:nvSpPr>
          <p:cNvPr id="408" name="Google Shape;408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Consolidation</a:t>
            </a:r>
            <a:endParaRPr/>
          </a:p>
        </p:txBody>
      </p:sp>
      <p:sp>
        <p:nvSpPr>
          <p:cNvPr id="409" name="Google Shape;409;p44"/>
          <p:cNvSpPr txBox="1">
            <a:spLocks noGrp="1"/>
          </p:cNvSpPr>
          <p:nvPr>
            <p:ph type="body" idx="2"/>
          </p:nvPr>
        </p:nvSpPr>
        <p:spPr>
          <a:xfrm>
            <a:off x="8179723" y="1825625"/>
            <a:ext cx="3374101" cy="4351338"/>
          </a:xfrm>
          <a:prstGeom prst="rect">
            <a:avLst/>
          </a:prstGeom>
          <a:solidFill>
            <a:srgbClr val="EBDDF4"/>
          </a:solidFill>
          <a:ln w="19050" cap="sq" cmpd="sng">
            <a:solidFill>
              <a:srgbClr val="4326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Resources needed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L1 Consolidation Worksheet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Calculator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Graph paper</a:t>
            </a:r>
            <a:endParaRPr/>
          </a:p>
        </p:txBody>
      </p:sp>
      <p:sp>
        <p:nvSpPr>
          <p:cNvPr id="410" name="Google Shape;410;p44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Consolidation</a:t>
            </a:r>
            <a:endParaRPr/>
          </a:p>
        </p:txBody>
      </p:sp>
      <p:sp>
        <p:nvSpPr>
          <p:cNvPr id="411" name="Google Shape;411;p44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Cut and fill</a:t>
            </a: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Cut and fill is used to modify the topography of a site by:</a:t>
            </a:r>
            <a:endParaRPr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sz="2400"/>
              <a:t>cut: excavating material from one location; </a:t>
            </a:r>
            <a:endParaRPr/>
          </a:p>
          <a:p>
            <a:pPr marL="91440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sz="2400"/>
              <a:t>fill: using the material to fill another location.</a:t>
            </a:r>
            <a:endParaRPr sz="240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Soil, rocks, gravel or other debris are moved to create a level </a:t>
            </a:r>
            <a:br>
              <a:rPr lang="en-GB"/>
            </a:br>
            <a:r>
              <a:rPr lang="en-GB"/>
              <a:t>surface or desired slope for various construction activities.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This method minimises the amount of material that needs </a:t>
            </a:r>
            <a:br>
              <a:rPr lang="en-GB"/>
            </a:br>
            <a:r>
              <a:rPr lang="en-GB"/>
              <a:t>to be transported to or from the site.</a:t>
            </a: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9631910" y="4405744"/>
            <a:ext cx="1566335" cy="1604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BDD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9424" y="4701535"/>
            <a:ext cx="1038162" cy="101049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Embankments</a:t>
            </a:r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48376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What do you think an embankment is?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Have you seen one before? If so, where?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/>
              <a:t>Why are embankments important in road construction?</a:t>
            </a:r>
            <a:endParaRPr/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50" name="Google Shape;150;p19" descr="A truck transporting soil for embankments on a construction site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5818" y="1825625"/>
            <a:ext cx="4287982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/>
              <a:t>What are embankments?</a:t>
            </a:r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sp>
        <p:nvSpPr>
          <p:cNvPr id="160" name="Google Shape;160;p20"/>
          <p:cNvSpPr txBox="1"/>
          <p:nvPr/>
        </p:nvSpPr>
        <p:spPr>
          <a:xfrm>
            <a:off x="8296128" y="1596667"/>
            <a:ext cx="3355601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rabicPeriod"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embankments used for?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rabicPeriod"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materials are used to build embankments?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rabicPeriod"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are profile boards used?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rabicPeriod"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main steps in the construction of an embankment?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nline Media 1" title="Gatsby TEN 2025 Construction PCC Understanding Embankments V4">
            <a:hlinkClick r:id="" action="ppaction://media"/>
            <a:extLst>
              <a:ext uri="{FF2B5EF4-FFF2-40B4-BE49-F238E27FC236}">
                <a16:creationId xmlns:a16="http://schemas.microsoft.com/office/drawing/2014/main" id="{B4EB7AAD-5215-700A-57A6-271BC66BE1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3897" y="1596667"/>
            <a:ext cx="7662532" cy="4316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Embankments</a:t>
            </a:r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200"/>
              <a:buNone/>
            </a:pPr>
            <a:r>
              <a:rPr lang="en-GB" sz="2200"/>
              <a:t>An embankment is a raised structure made of soil, rocks or other materials. They are:</a:t>
            </a:r>
            <a:endParaRPr sz="2200"/>
          </a:p>
          <a:p>
            <a:pPr marL="457200" lvl="0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32673"/>
              </a:buClr>
              <a:buSzPts val="2200"/>
              <a:buChar char="•"/>
            </a:pPr>
            <a:r>
              <a:rPr lang="en-GB" sz="2200"/>
              <a:t>used to support roads, railways or other infrastructure;</a:t>
            </a:r>
            <a:endParaRPr sz="2200"/>
          </a:p>
          <a:p>
            <a:pPr marL="457200" lvl="0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32673"/>
              </a:buClr>
              <a:buSzPts val="2200"/>
              <a:buChar char="•"/>
            </a:pPr>
            <a:r>
              <a:rPr lang="en-GB" sz="2200"/>
              <a:t>used to hold back water with the addition of an impermeable clay core (dam, levee);</a:t>
            </a:r>
            <a:endParaRPr sz="2200"/>
          </a:p>
          <a:p>
            <a:pPr marL="457200" lvl="0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32673"/>
              </a:buClr>
              <a:buSzPts val="2200"/>
              <a:buChar char="•"/>
            </a:pPr>
            <a:r>
              <a:rPr lang="en-GB" sz="2200"/>
              <a:t>carefully compacted in layers to ensure strength and stability. </a:t>
            </a:r>
            <a:endParaRPr sz="2200"/>
          </a:p>
        </p:txBody>
      </p:sp>
      <p:sp>
        <p:nvSpPr>
          <p:cNvPr id="170" name="Google Shape;170;p21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pic>
        <p:nvPicPr>
          <p:cNvPr id="171" name="Google Shape;171;p21" descr="A river with a levee beside it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0816" y="1825625"/>
            <a:ext cx="453538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Construction of an embankment</a:t>
            </a:r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b="1" dirty="0"/>
              <a:t>Preparation: </a:t>
            </a:r>
            <a:r>
              <a:rPr lang="en-GB" dirty="0"/>
              <a:t>Clear the area of vegetation and debris.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b="1" dirty="0"/>
              <a:t>Layering and compacting: </a:t>
            </a:r>
            <a:r>
              <a:rPr lang="en-GB" dirty="0"/>
              <a:t>Add soil in layers, compacting each </a:t>
            </a:r>
            <a:br>
              <a:rPr lang="en-GB" dirty="0"/>
            </a:br>
            <a:r>
              <a:rPr lang="en-GB" dirty="0"/>
              <a:t>layer thoroughly before adding the next.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b="1" dirty="0"/>
              <a:t>Using profile boards: </a:t>
            </a:r>
            <a:r>
              <a:rPr lang="en-GB" dirty="0"/>
              <a:t>Place profile boards along the length of </a:t>
            </a:r>
            <a:br>
              <a:rPr lang="en-GB" dirty="0"/>
            </a:br>
            <a:r>
              <a:rPr lang="en-GB" dirty="0"/>
              <a:t>the embankment to guide the shape and height.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b="1" dirty="0"/>
              <a:t>Final shaping: </a:t>
            </a:r>
            <a:r>
              <a:rPr lang="en-GB" dirty="0"/>
              <a:t>Smooth the shape of the embankment to </a:t>
            </a:r>
            <a:br>
              <a:rPr lang="en-GB" dirty="0"/>
            </a:br>
            <a:r>
              <a:rPr lang="en-GB" dirty="0"/>
              <a:t>the desired dimensions.</a:t>
            </a:r>
            <a:endParaRPr dirty="0"/>
          </a:p>
        </p:txBody>
      </p:sp>
      <p:sp>
        <p:nvSpPr>
          <p:cNvPr id="179" name="Google Shape;179;p2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9631910" y="4405744"/>
            <a:ext cx="1566335" cy="1604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BDD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9424" y="4701535"/>
            <a:ext cx="1038162" cy="1010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Example of cut and fill</a:t>
            </a:r>
            <a:endParaRPr/>
          </a:p>
        </p:txBody>
      </p:sp>
      <p:sp>
        <p:nvSpPr>
          <p:cNvPr id="189" name="Google Shape;189;p23"/>
          <p:cNvSpPr>
            <a:spLocks noGrp="1"/>
          </p:cNvSpPr>
          <p:nvPr>
            <p:ph type="media" idx="2"/>
          </p:nvPr>
        </p:nvSpPr>
        <p:spPr>
          <a:xfrm>
            <a:off x="888111" y="1690910"/>
            <a:ext cx="4210050" cy="452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None/>
            </a:pPr>
            <a:r>
              <a:rPr lang="en-GB" sz="23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This image shows a proposed longitudinal elevation for a new road over an area of terrain.</a:t>
            </a:r>
            <a:endParaRPr/>
          </a:p>
          <a:p>
            <a:pPr marL="0" marR="0" lvl="0" indent="0" algn="l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None/>
            </a:pPr>
            <a:r>
              <a:rPr lang="en-GB" sz="23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Sketch the image and colour in the areas that you think should be ‘cut’ and those that should be ‘fill’.</a:t>
            </a:r>
            <a:endParaRPr/>
          </a:p>
          <a:p>
            <a:pPr marL="0" marR="0" lvl="0" indent="0" algn="l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None/>
            </a:pPr>
            <a:r>
              <a:rPr lang="en-GB" sz="23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Why is it important that the finished road is flat?</a:t>
            </a:r>
            <a:endParaRPr sz="23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rtl="0">
              <a:lnSpc>
                <a:spcPct val="108000"/>
              </a:lnSpc>
              <a:spcBef>
                <a:spcPts val="22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Using the mid-ordinate rule in construction </a:t>
            </a:r>
            <a:endParaRPr/>
          </a:p>
        </p:txBody>
      </p:sp>
      <p:pic>
        <p:nvPicPr>
          <p:cNvPr id="191" name="Google Shape;191;p23" descr="A diagram of a road, showing uneven existing terrain and a proposed level terrain.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420" y="2688336"/>
            <a:ext cx="6341717" cy="246758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/>
        </p:nvSpPr>
        <p:spPr>
          <a:xfrm>
            <a:off x="7370064" y="2073297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Proposed formation level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9593220" y="2110533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of existing terrain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8F4978-E67A-4847-A857-90ABB0BFD493}"/>
</file>

<file path=customXml/itemProps2.xml><?xml version="1.0" encoding="utf-8"?>
<ds:datastoreItem xmlns:ds="http://schemas.openxmlformats.org/officeDocument/2006/customXml" ds:itemID="{D9DE3ABD-4B55-4D7B-8FC9-BFC4E960211A}"/>
</file>

<file path=customXml/itemProps3.xml><?xml version="1.0" encoding="utf-8"?>
<ds:datastoreItem xmlns:ds="http://schemas.openxmlformats.org/officeDocument/2006/customXml" ds:itemID="{692C8B22-89C8-4083-B4D3-B157B9CD214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2206</Words>
  <Application>Microsoft Office PowerPoint</Application>
  <PresentationFormat>Widescreen</PresentationFormat>
  <Paragraphs>317</Paragraphs>
  <Slides>30</Slides>
  <Notes>30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Calibri</vt:lpstr>
      <vt:lpstr>Roboto Medium</vt:lpstr>
      <vt:lpstr>Arial Narrow</vt:lpstr>
      <vt:lpstr>Arial</vt:lpstr>
      <vt:lpstr>Times New Roman</vt:lpstr>
      <vt:lpstr>Noto Sans Symbols</vt:lpstr>
      <vt:lpstr>Office Theme</vt:lpstr>
      <vt:lpstr>Construction</vt:lpstr>
      <vt:lpstr>In this lesson, we will:</vt:lpstr>
      <vt:lpstr>Construction techniques</vt:lpstr>
      <vt:lpstr>Cut and fill</vt:lpstr>
      <vt:lpstr>Embankments</vt:lpstr>
      <vt:lpstr>What are embankments?</vt:lpstr>
      <vt:lpstr>Embankments</vt:lpstr>
      <vt:lpstr>Construction of an embankment</vt:lpstr>
      <vt:lpstr>Example of cut and fill</vt:lpstr>
      <vt:lpstr>Example of cut and fill</vt:lpstr>
      <vt:lpstr> Using the mid-ordinate rule</vt:lpstr>
      <vt:lpstr>Case study: HS2</vt:lpstr>
      <vt:lpstr>Mid-ordinate rule</vt:lpstr>
      <vt:lpstr>Mid-ordinate rule</vt:lpstr>
      <vt:lpstr>Applying mid-ordinate rule to cut and fill</vt:lpstr>
      <vt:lpstr> Worked example: Mid-ordinate rule</vt:lpstr>
      <vt:lpstr> Worked example: Mid-ordinate rule</vt:lpstr>
      <vt:lpstr> Worked example: Mid-ordinate rule</vt:lpstr>
      <vt:lpstr> Worked example: Mid-ordinate rule</vt:lpstr>
      <vt:lpstr> Worked example: Mid-ordinate rule</vt:lpstr>
      <vt:lpstr> Worked example: Mid-ordinate rule</vt:lpstr>
      <vt:lpstr> Worked example: Mid-ordinate rule</vt:lpstr>
      <vt:lpstr> Worked example: Mid-ordinate rule</vt:lpstr>
      <vt:lpstr> Worked example: Mid-ordinate rule</vt:lpstr>
      <vt:lpstr> Using the mid-ordinate rule</vt:lpstr>
      <vt:lpstr>Using the mid-ordinate rule</vt:lpstr>
      <vt:lpstr>Using the mid-ordinate rule: practice</vt:lpstr>
      <vt:lpstr>Reflection questions</vt:lpstr>
      <vt:lpstr>In this lesson, we have:</vt:lpstr>
      <vt:lpstr>Consolidation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2025-09-02T21:15:51Z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