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051" autoAdjust="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nicaleducationnetworks.org.uk/?p=2511&amp;post_type=interactive_resource&amp;preview=1&amp;_ppp=2d739b61b6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nicaleducationnetworks.org.uk/?p=2511&amp;post_type=interactive_resource&amp;preview=1&amp;_ppp=2d739b61b6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Shutterstock/Halfpoint</a:t>
            </a:r>
            <a:endParaRPr/>
          </a:p>
        </p:txBody>
      </p:sp>
      <p:sp>
        <p:nvSpPr>
          <p:cNvPr id="111" name="Google Shape;11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Pexels/Cemrecan Yurtman</a:t>
            </a:r>
            <a:endParaRPr/>
          </a:p>
        </p:txBody>
      </p:sp>
      <p:sp>
        <p:nvSpPr>
          <p:cNvPr id="129" name="Google Shape;12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Stock management interactive: https://www.technicaleducationnetworks.org.uk/interactive/stock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Stock management interactive video walkthrough - https://vimeo.com/1119123407/7990708158</a:t>
            </a:r>
            <a:endParaRPr dirty="0"/>
          </a:p>
        </p:txBody>
      </p:sp>
      <p:sp>
        <p:nvSpPr>
          <p:cNvPr id="139" name="Google Shape;139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Stock</a:t>
            </a:r>
            <a:endParaRPr/>
          </a:p>
        </p:txBody>
      </p:sp>
      <p:sp>
        <p:nvSpPr>
          <p:cNvPr id="149" name="Google Shape;14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Stock</a:t>
            </a:r>
            <a:endParaRPr/>
          </a:p>
        </p:txBody>
      </p:sp>
      <p:sp>
        <p:nvSpPr>
          <p:cNvPr id="159" name="Google Shape;159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9" name="Google Shape;16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7" name="Google Shape;1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6" name="Google Shape;18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Logistics employees in warehouse, wearing PPE, planning transport of products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353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blue and black rectang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35600"/>
            <a:ext cx="12192000" cy="462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 descr="A white cloud with black background&#10;&#10;Description automatically generated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2" y="1896189"/>
            <a:ext cx="1811433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 descr="A black and blue logo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66870" y="2301452"/>
            <a:ext cx="1058259" cy="103803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6096000" y="2977205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2" descr="A picture containing screenshot, graphics, pattern, circle&#10;&#10;Description automatically generated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477753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1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/>
          <p:nvPr/>
        </p:nvSpPr>
        <p:spPr>
          <a:xfrm>
            <a:off x="7937674" y="637026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2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/>
          <p:nvPr/>
        </p:nvSpPr>
        <p:spPr>
          <a:xfrm>
            <a:off x="7586870" y="6345373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4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7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7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7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7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7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7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7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7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7"/>
          <p:cNvSpPr txBox="1"/>
          <p:nvPr/>
        </p:nvSpPr>
        <p:spPr>
          <a:xfrm>
            <a:off x="7513155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8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8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8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nicaleducationnetworks.org.uk/interactive/stoc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vimeo.com/1119123407/7990708158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11111"/>
              <a:buFont typeface="Arial"/>
              <a:buNone/>
            </a:pPr>
            <a:r>
              <a:rPr lang="en-GB"/>
              <a:t>Engineering and Manufacturing</a:t>
            </a:r>
            <a:endParaRPr/>
          </a:p>
        </p:txBody>
      </p:sp>
      <p:sp>
        <p:nvSpPr>
          <p:cNvPr id="114" name="Google Shape;114;p14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Topic: Stock and asset management</a:t>
            </a:r>
            <a:endParaRPr/>
          </a:p>
        </p:txBody>
      </p:sp>
      <p:sp>
        <p:nvSpPr>
          <p:cNvPr id="115" name="Google Shape;115;p14"/>
          <p:cNvSpPr txBox="1">
            <a:spLocks noGrp="1"/>
          </p:cNvSpPr>
          <p:nvPr>
            <p:ph type="body" idx="2"/>
          </p:nvPr>
        </p:nvSpPr>
        <p:spPr>
          <a:xfrm>
            <a:off x="6260592" y="2894811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/>
              <a:t>Route: Engineering and Manufacturing</a:t>
            </a:r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/>
              <a:t>Resource 4: Asset management breakdown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In this resource, we will:</a:t>
            </a:r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recognise the critical role of asset management in ensuring operational efficiency, minimising downtime and maximising asset lifecycle.</a:t>
            </a:r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body" idx="2"/>
          </p:nvPr>
        </p:nvSpPr>
        <p:spPr>
          <a:xfrm>
            <a:off x="7388225" y="1027906"/>
            <a:ext cx="3965575" cy="514905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180975" lvl="0" indent="-180975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1300" u="sng"/>
              <a:t>Skills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MPC-CSD</a:t>
            </a:r>
            <a:r>
              <a:rPr lang="en-GB" sz="1300"/>
              <a:t> Evaluate and quality assure processes and outcomes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MPC-CSA </a:t>
            </a:r>
            <a:r>
              <a:rPr lang="en-GB" sz="1300"/>
              <a:t>Analyse and interpret an Employer Set Brief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MPC-CSB </a:t>
            </a:r>
            <a:r>
              <a:rPr lang="en-GB" sz="1300"/>
              <a:t>Plan and prepare suitable responses to the brief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MPC-CSE </a:t>
            </a:r>
            <a:r>
              <a:rPr lang="en-GB" sz="1300"/>
              <a:t>Communicate and present outcomes and evidence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u="sng"/>
              <a:t>General competencies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/>
              <a:t>English: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EC2 </a:t>
            </a:r>
            <a:r>
              <a:rPr lang="en-GB" sz="1300"/>
              <a:t>Present information and ideas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EC4 </a:t>
            </a:r>
            <a:r>
              <a:rPr lang="en-GB" sz="1300"/>
              <a:t>Summarise information/ideas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EC6 </a:t>
            </a:r>
            <a:r>
              <a:rPr lang="en-GB" sz="1300"/>
              <a:t>Take part in/lead discussions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/>
              <a:t>Maths: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MC2 </a:t>
            </a:r>
            <a:r>
              <a:rPr lang="en-GB" sz="1300"/>
              <a:t>Estimating, calculating and error spotting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MC5 </a:t>
            </a:r>
            <a:r>
              <a:rPr lang="en-GB" sz="1300"/>
              <a:t>Processing data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/>
              <a:t>Digital: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DC3 </a:t>
            </a:r>
            <a:r>
              <a:rPr lang="en-GB" sz="1300"/>
              <a:t>Communicate and collaborate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300"/>
              </a:spcAft>
              <a:buSzPts val="1800"/>
              <a:buNone/>
            </a:pPr>
            <a:r>
              <a:rPr lang="en-GB" sz="1300" b="1"/>
              <a:t>DC4 </a:t>
            </a:r>
            <a:r>
              <a:rPr lang="en-GB" sz="1300"/>
              <a:t>Process and analyse numerical data</a:t>
            </a:r>
            <a:endParaRPr/>
          </a:p>
        </p:txBody>
      </p:sp>
      <p:sp>
        <p:nvSpPr>
          <p:cNvPr id="124" name="Google Shape;124;p15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4: Asset management breakdown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Asset maintenance</a:t>
            </a:r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828607" cy="4351200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600"/>
              <a:buChar char="•"/>
            </a:pPr>
            <a:r>
              <a:rPr lang="en-GB" sz="2600"/>
              <a:t>Think of examples of asset management breakdown.</a:t>
            </a:r>
            <a:endParaRPr sz="2600"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600"/>
              <a:buChar char="•"/>
            </a:pPr>
            <a:r>
              <a:rPr lang="en-GB" sz="2600"/>
              <a:t>Is all production 100% efficient?</a:t>
            </a:r>
            <a:endParaRPr sz="2600"/>
          </a:p>
        </p:txBody>
      </p:sp>
      <p:sp>
        <p:nvSpPr>
          <p:cNvPr id="133" name="Google Shape;133;p16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4: Asset management breakdown</a:t>
            </a:r>
            <a:endParaRPr/>
          </a:p>
        </p:txBody>
      </p:sp>
      <p:sp>
        <p:nvSpPr>
          <p:cNvPr id="134" name="Google Shape;134;p16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16" descr="A modern laser cutter in an industrial environment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16186" y="1825625"/>
            <a:ext cx="4240291" cy="4365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Stock management interactive</a:t>
            </a:r>
            <a:endParaRPr/>
          </a:p>
        </p:txBody>
      </p:sp>
      <p:sp>
        <p:nvSpPr>
          <p:cNvPr id="142" name="Google Shape;142;p17"/>
          <p:cNvSpPr txBox="1">
            <a:spLocks noGrp="1"/>
          </p:cNvSpPr>
          <p:nvPr>
            <p:ph type="body" idx="1"/>
          </p:nvPr>
        </p:nvSpPr>
        <p:spPr>
          <a:xfrm>
            <a:off x="713232" y="1575247"/>
            <a:ext cx="6181838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81081"/>
              <a:buNone/>
            </a:pPr>
            <a:r>
              <a:rPr lang="en-GB" dirty="0"/>
              <a:t>Stock management interactive: </a:t>
            </a:r>
            <a:br>
              <a:rPr lang="en-GB" b="1" dirty="0"/>
            </a:br>
            <a:r>
              <a:rPr lang="en-GB" u="sng" dirty="0">
                <a:solidFill>
                  <a:schemeClr val="hlink"/>
                </a:solidFill>
                <a:hlinkClick r:id="rId3"/>
              </a:rPr>
              <a:t>https://www.technicaleducationnetworks.org.uk/interactive/stock</a:t>
            </a:r>
            <a:r>
              <a:rPr lang="en-GB" dirty="0">
                <a:solidFill>
                  <a:schemeClr val="hlink"/>
                </a:solidFill>
              </a:rPr>
              <a:t>  </a:t>
            </a:r>
            <a:r>
              <a:rPr lang="en-GB" dirty="0">
                <a:solidFill>
                  <a:schemeClr val="dk1"/>
                </a:solidFill>
              </a:rPr>
              <a:t>(Firefox is not recommended for the interactive)</a:t>
            </a:r>
            <a:br>
              <a:rPr lang="en-GB" dirty="0">
                <a:solidFill>
                  <a:schemeClr val="dk1"/>
                </a:solidFill>
              </a:rPr>
            </a:br>
            <a:endParaRPr dirty="0"/>
          </a:p>
          <a:p>
            <a:pPr marL="0" lvl="0" indent="0">
              <a:buSzPct val="81081"/>
              <a:buNone/>
            </a:pPr>
            <a:r>
              <a:rPr lang="en-GB" dirty="0"/>
              <a:t>How to use the stock management interactive video walkthrough: </a:t>
            </a:r>
            <a:r>
              <a:rPr lang="en-GB" dirty="0">
                <a:hlinkClick r:id="rId4"/>
              </a:rPr>
              <a:t>https://vimeo.com/1119123407/7990708158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For written instructions see Stock management interactive user guidance. </a:t>
            </a: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1905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8108"/>
              <a:buNone/>
            </a:pPr>
            <a:endParaRPr dirty="0"/>
          </a:p>
        </p:txBody>
      </p:sp>
      <p:sp>
        <p:nvSpPr>
          <p:cNvPr id="143" name="Google Shape;143;p17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4: Asset management breakdown</a:t>
            </a:r>
            <a:endParaRPr dirty="0"/>
          </a:p>
        </p:txBody>
      </p:sp>
      <p:sp>
        <p:nvSpPr>
          <p:cNvPr id="144" name="Google Shape;144;p17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5" name="Google Shape;145;p17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06282" y="1646100"/>
            <a:ext cx="4734859" cy="4383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Asset management – machine breakdown</a:t>
            </a:r>
            <a:endParaRPr/>
          </a:p>
        </p:txBody>
      </p:sp>
      <p:sp>
        <p:nvSpPr>
          <p:cNvPr id="152" name="Google Shape;152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01960" cy="4410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>
                <a:solidFill>
                  <a:schemeClr val="dk1"/>
                </a:solidFill>
              </a:rPr>
              <a:t>There is a breakdown on the machine 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that populates the printed circuit board 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(PCB) with components. The breakdown 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has happened on Day 7 and will take 5 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days to repair. 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/>
            </a:pPr>
            <a:r>
              <a:rPr lang="en-GB">
                <a:solidFill>
                  <a:schemeClr val="dk1"/>
                </a:solidFill>
              </a:rPr>
              <a:t>Predict which areas breaking down would have the most significant impact on the production overall.</a:t>
            </a:r>
            <a:endParaRPr/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/>
            </a:pPr>
            <a:r>
              <a:rPr lang="en-GB">
                <a:solidFill>
                  <a:schemeClr val="dk1"/>
                </a:solidFill>
              </a:rPr>
              <a:t>How could the impact be minimised? </a:t>
            </a:r>
            <a:endParaRPr/>
          </a:p>
        </p:txBody>
      </p:sp>
      <p:sp>
        <p:nvSpPr>
          <p:cNvPr id="153" name="Google Shape;153;p18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4: Asset management breakdown</a:t>
            </a:r>
            <a:endParaRPr/>
          </a:p>
        </p:txBody>
      </p:sp>
      <p:sp>
        <p:nvSpPr>
          <p:cNvPr id="154" name="Google Shape;154;p18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18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2649" y="1690825"/>
            <a:ext cx="4917879" cy="228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Asset management – machine breakdown</a:t>
            </a:r>
            <a:endParaRPr/>
          </a:p>
        </p:txBody>
      </p:sp>
      <p:sp>
        <p:nvSpPr>
          <p:cNvPr id="162" name="Google Shape;162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394704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ct val="49549"/>
              <a:buNone/>
            </a:pPr>
            <a:r>
              <a:rPr lang="en-GB">
                <a:solidFill>
                  <a:schemeClr val="dk1"/>
                </a:solidFill>
              </a:rPr>
              <a:t>In your group, consider the impact on the stock management process you have been assigned. 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This will be one of:</a:t>
            </a:r>
            <a:endParaRPr/>
          </a:p>
          <a:p>
            <a:pPr marL="457200" lvl="0" indent="-3429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>
                <a:solidFill>
                  <a:schemeClr val="dk1"/>
                </a:solidFill>
              </a:rPr>
              <a:t>MTS;</a:t>
            </a:r>
            <a:endParaRPr/>
          </a:p>
          <a:p>
            <a:pPr marL="457200" lvl="0" indent="-3429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>
                <a:solidFill>
                  <a:schemeClr val="dk1"/>
                </a:solidFill>
              </a:rPr>
              <a:t>MTO;</a:t>
            </a:r>
            <a:endParaRPr/>
          </a:p>
          <a:p>
            <a:pPr marL="457200" lvl="0" indent="-3429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>
                <a:solidFill>
                  <a:schemeClr val="dk1"/>
                </a:solidFill>
              </a:rPr>
              <a:t>JIT.</a:t>
            </a:r>
            <a:endParaRPr/>
          </a:p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SzPct val="81081"/>
              <a:buNone/>
            </a:pPr>
            <a:r>
              <a:rPr lang="en-GB">
                <a:solidFill>
                  <a:schemeClr val="dk1"/>
                </a:solidFill>
              </a:rPr>
              <a:t>Discuss what impact an early or late breakdown would have on production.</a:t>
            </a:r>
            <a:endParaRPr/>
          </a:p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SzPct val="81081"/>
              <a:buNone/>
            </a:pPr>
            <a:r>
              <a:rPr lang="en-GB">
                <a:solidFill>
                  <a:schemeClr val="dk1"/>
                </a:solidFill>
              </a:rPr>
              <a:t>Share your ideas with another group that has also considered the same stock management process.</a:t>
            </a:r>
            <a:endParaRPr/>
          </a:p>
        </p:txBody>
      </p:sp>
      <p:sp>
        <p:nvSpPr>
          <p:cNvPr id="163" name="Google Shape;163;p19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4: Asset management breakdown</a:t>
            </a:r>
            <a:endParaRPr/>
          </a:p>
        </p:txBody>
      </p:sp>
      <p:sp>
        <p:nvSpPr>
          <p:cNvPr id="164" name="Google Shape;164;p19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5" name="Google Shape;165;p19" descr="A screen shot of a computer&#10;&#10;AI-generated content may be incorrect.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26853" y="2001225"/>
            <a:ext cx="4288425" cy="35969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Discussion</a:t>
            </a:r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146004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ts val="2800"/>
              <a:buFont typeface="Arial"/>
              <a:buAutoNum type="arabicPeriod"/>
            </a:pPr>
            <a:r>
              <a:rPr lang="en-GB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other source of disruption might a company be faced with?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ts val="2800"/>
              <a:buFont typeface="Arial"/>
              <a:buAutoNum type="arabicPeriod"/>
            </a:pPr>
            <a:r>
              <a:rPr lang="en-GB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might this have an impact on the line for each of the stock approaches we have looked at?</a:t>
            </a:r>
            <a:endParaRPr/>
          </a:p>
          <a:p>
            <a:pPr marL="91440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some sub-component assembly continue? (Think about display items – delivery time, cost of raw materials, cost of work in progress, etc.)</a:t>
            </a:r>
            <a:endParaRPr/>
          </a:p>
          <a:p>
            <a:pPr marL="45720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ts val="2800"/>
              <a:buFont typeface="Arial"/>
              <a:buAutoNum type="arabicPeriod"/>
            </a:pPr>
            <a:r>
              <a:rPr lang="en-GB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could this be prevented? </a:t>
            </a:r>
            <a:endParaRPr/>
          </a:p>
        </p:txBody>
      </p:sp>
      <p:sp>
        <p:nvSpPr>
          <p:cNvPr id="173" name="Google Shape;173;p20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4: Asset management breakdown</a:t>
            </a:r>
            <a:endParaRPr/>
          </a:p>
        </p:txBody>
      </p:sp>
      <p:sp>
        <p:nvSpPr>
          <p:cNvPr id="174" name="Google Shape;174;p2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Plenary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In this resource, we have:</a:t>
            </a:r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recognised the critical role of asset management in ensuring operational efficiency, minimising downtime and maximising asset lifecycle.</a:t>
            </a:r>
            <a:endParaRPr/>
          </a:p>
        </p:txBody>
      </p:sp>
      <p:sp>
        <p:nvSpPr>
          <p:cNvPr id="181" name="Google Shape;181;p21"/>
          <p:cNvSpPr txBox="1">
            <a:spLocks noGrp="1"/>
          </p:cNvSpPr>
          <p:nvPr>
            <p:ph type="body" idx="2"/>
          </p:nvPr>
        </p:nvSpPr>
        <p:spPr>
          <a:xfrm>
            <a:off x="7388225" y="1027906"/>
            <a:ext cx="3965575" cy="514905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180975" lvl="0" indent="-180975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1300" u="sng"/>
              <a:t>Skills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MPC-CSD</a:t>
            </a:r>
            <a:r>
              <a:rPr lang="en-GB" sz="1300"/>
              <a:t> Evaluate and quality assure processes and outcomes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MPC-CSA </a:t>
            </a:r>
            <a:r>
              <a:rPr lang="en-GB" sz="1300"/>
              <a:t>Analyse and interpret an Employer Set Brief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MPC-CSB </a:t>
            </a:r>
            <a:r>
              <a:rPr lang="en-GB" sz="1300"/>
              <a:t>Plan and prepare suitable responses to the brief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MPC-CSE </a:t>
            </a:r>
            <a:r>
              <a:rPr lang="en-GB" sz="1300"/>
              <a:t>Communicate and present outcomes and evidence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u="sng"/>
              <a:t>General competencies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/>
              <a:t>English: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EC2 </a:t>
            </a:r>
            <a:r>
              <a:rPr lang="en-GB" sz="1300"/>
              <a:t>Present information and ideas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EC4 </a:t>
            </a:r>
            <a:r>
              <a:rPr lang="en-GB" sz="1300"/>
              <a:t>Summarise information/ideas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EC6 </a:t>
            </a:r>
            <a:r>
              <a:rPr lang="en-GB" sz="1300"/>
              <a:t>Take part in/lead discussions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/>
              <a:t>Maths: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MC2 </a:t>
            </a:r>
            <a:r>
              <a:rPr lang="en-GB" sz="1300"/>
              <a:t>Estimating, calculating and error spotting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MC5 </a:t>
            </a:r>
            <a:r>
              <a:rPr lang="en-GB" sz="1300"/>
              <a:t>Processing data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/>
              <a:t>Digital: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GB" sz="1300" b="1"/>
              <a:t>DC3 </a:t>
            </a:r>
            <a:r>
              <a:rPr lang="en-GB" sz="1300"/>
              <a:t>Communicate and collaborate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300"/>
              </a:spcBef>
              <a:spcAft>
                <a:spcPts val="300"/>
              </a:spcAft>
              <a:buSzPts val="1800"/>
              <a:buNone/>
            </a:pPr>
            <a:r>
              <a:rPr lang="en-GB" sz="1300" b="1"/>
              <a:t>DC4 </a:t>
            </a:r>
            <a:r>
              <a:rPr lang="en-GB" sz="1300"/>
              <a:t>Process and analyse numerical data</a:t>
            </a:r>
            <a:endParaRPr/>
          </a:p>
        </p:txBody>
      </p:sp>
      <p:sp>
        <p:nvSpPr>
          <p:cNvPr id="182" name="Google Shape;182;p21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183" name="Google Shape;183;p21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4: Asset management breakdown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Consolidation</a:t>
            </a:r>
            <a:endParaRPr/>
          </a:p>
        </p:txBody>
      </p:sp>
      <p:sp>
        <p:nvSpPr>
          <p:cNvPr id="189" name="Google Shape;189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Answer the questions on the Consolidation Worksheet to check your knowledge.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Check your answers using the answer sheet provided.</a:t>
            </a:r>
            <a:endParaRPr/>
          </a:p>
        </p:txBody>
      </p:sp>
      <p:sp>
        <p:nvSpPr>
          <p:cNvPr id="190" name="Google Shape;190;p22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4: Asset management breakdown</a:t>
            </a:r>
            <a:endParaRPr/>
          </a:p>
        </p:txBody>
      </p:sp>
      <p:sp>
        <p:nvSpPr>
          <p:cNvPr id="191" name="Google Shape;191;p22"/>
          <p:cNvSpPr/>
          <p:nvPr/>
        </p:nvSpPr>
        <p:spPr>
          <a:xfrm>
            <a:off x="7989224" y="1690825"/>
            <a:ext cx="3364576" cy="4176575"/>
          </a:xfrm>
          <a:custGeom>
            <a:avLst/>
            <a:gdLst/>
            <a:ahLst/>
            <a:cxnLst/>
            <a:rect l="l" t="t" r="r" b="b"/>
            <a:pathLst>
              <a:path w="3364576" h="4176575" fill="none" extrusionOk="0">
                <a:moveTo>
                  <a:pt x="0" y="0"/>
                </a:moveTo>
                <a:cubicBezTo>
                  <a:pt x="265979" y="26795"/>
                  <a:pt x="427131" y="-19404"/>
                  <a:pt x="740207" y="0"/>
                </a:cubicBezTo>
                <a:cubicBezTo>
                  <a:pt x="1053283" y="19404"/>
                  <a:pt x="1273749" y="-32317"/>
                  <a:pt x="1480413" y="0"/>
                </a:cubicBezTo>
                <a:cubicBezTo>
                  <a:pt x="1687077" y="32317"/>
                  <a:pt x="1808866" y="23170"/>
                  <a:pt x="2052391" y="0"/>
                </a:cubicBezTo>
                <a:cubicBezTo>
                  <a:pt x="2295916" y="-23170"/>
                  <a:pt x="2463915" y="-29818"/>
                  <a:pt x="2658015" y="0"/>
                </a:cubicBezTo>
                <a:cubicBezTo>
                  <a:pt x="2852115" y="29818"/>
                  <a:pt x="3087943" y="21598"/>
                  <a:pt x="3364576" y="0"/>
                </a:cubicBezTo>
                <a:cubicBezTo>
                  <a:pt x="3349578" y="260231"/>
                  <a:pt x="3374369" y="468209"/>
                  <a:pt x="3364576" y="779627"/>
                </a:cubicBezTo>
                <a:cubicBezTo>
                  <a:pt x="3354783" y="1091045"/>
                  <a:pt x="3370156" y="1176103"/>
                  <a:pt x="3364576" y="1392192"/>
                </a:cubicBezTo>
                <a:cubicBezTo>
                  <a:pt x="3358996" y="1608281"/>
                  <a:pt x="3389102" y="1789352"/>
                  <a:pt x="3364576" y="1962990"/>
                </a:cubicBezTo>
                <a:cubicBezTo>
                  <a:pt x="3340050" y="2136628"/>
                  <a:pt x="3388299" y="2338965"/>
                  <a:pt x="3364576" y="2575555"/>
                </a:cubicBezTo>
                <a:cubicBezTo>
                  <a:pt x="3340853" y="2812146"/>
                  <a:pt x="3341366" y="2999543"/>
                  <a:pt x="3364576" y="3229885"/>
                </a:cubicBezTo>
                <a:cubicBezTo>
                  <a:pt x="3387787" y="3460227"/>
                  <a:pt x="3376247" y="3847372"/>
                  <a:pt x="3364576" y="4176575"/>
                </a:cubicBezTo>
                <a:cubicBezTo>
                  <a:pt x="3212287" y="4159315"/>
                  <a:pt x="2927824" y="4149657"/>
                  <a:pt x="2758952" y="4176575"/>
                </a:cubicBezTo>
                <a:cubicBezTo>
                  <a:pt x="2590080" y="4203493"/>
                  <a:pt x="2211411" y="4195204"/>
                  <a:pt x="2052391" y="4176575"/>
                </a:cubicBezTo>
                <a:cubicBezTo>
                  <a:pt x="1893371" y="4157946"/>
                  <a:pt x="1684390" y="4162718"/>
                  <a:pt x="1345830" y="4176575"/>
                </a:cubicBezTo>
                <a:cubicBezTo>
                  <a:pt x="1007270" y="4190432"/>
                  <a:pt x="803214" y="4155741"/>
                  <a:pt x="639269" y="4176575"/>
                </a:cubicBezTo>
                <a:cubicBezTo>
                  <a:pt x="475324" y="4197409"/>
                  <a:pt x="194367" y="4176778"/>
                  <a:pt x="0" y="4176575"/>
                </a:cubicBezTo>
                <a:cubicBezTo>
                  <a:pt x="-14867" y="3869991"/>
                  <a:pt x="1350" y="3783551"/>
                  <a:pt x="0" y="3396948"/>
                </a:cubicBezTo>
                <a:cubicBezTo>
                  <a:pt x="-1350" y="3010345"/>
                  <a:pt x="-22308" y="3015928"/>
                  <a:pt x="0" y="2826149"/>
                </a:cubicBezTo>
                <a:cubicBezTo>
                  <a:pt x="22308" y="2636370"/>
                  <a:pt x="-7661" y="2478386"/>
                  <a:pt x="0" y="2255351"/>
                </a:cubicBezTo>
                <a:cubicBezTo>
                  <a:pt x="7661" y="2032316"/>
                  <a:pt x="20437" y="1795483"/>
                  <a:pt x="0" y="1517489"/>
                </a:cubicBezTo>
                <a:cubicBezTo>
                  <a:pt x="-20437" y="1239495"/>
                  <a:pt x="15175" y="1177433"/>
                  <a:pt x="0" y="946690"/>
                </a:cubicBezTo>
                <a:cubicBezTo>
                  <a:pt x="-15175" y="715947"/>
                  <a:pt x="-3999" y="469274"/>
                  <a:pt x="0" y="0"/>
                </a:cubicBezTo>
                <a:close/>
              </a:path>
              <a:path w="3364576" h="4176575" extrusionOk="0">
                <a:moveTo>
                  <a:pt x="0" y="0"/>
                </a:moveTo>
                <a:cubicBezTo>
                  <a:pt x="162294" y="21894"/>
                  <a:pt x="420896" y="9074"/>
                  <a:pt x="740207" y="0"/>
                </a:cubicBezTo>
                <a:cubicBezTo>
                  <a:pt x="1059518" y="-9074"/>
                  <a:pt x="1135169" y="-24660"/>
                  <a:pt x="1379476" y="0"/>
                </a:cubicBezTo>
                <a:cubicBezTo>
                  <a:pt x="1623783" y="24660"/>
                  <a:pt x="1873133" y="28590"/>
                  <a:pt x="2119683" y="0"/>
                </a:cubicBezTo>
                <a:cubicBezTo>
                  <a:pt x="2366233" y="-28590"/>
                  <a:pt x="2808304" y="54444"/>
                  <a:pt x="3364576" y="0"/>
                </a:cubicBezTo>
                <a:cubicBezTo>
                  <a:pt x="3328200" y="362417"/>
                  <a:pt x="3332334" y="497179"/>
                  <a:pt x="3364576" y="737862"/>
                </a:cubicBezTo>
                <a:cubicBezTo>
                  <a:pt x="3396818" y="978545"/>
                  <a:pt x="3373194" y="1119654"/>
                  <a:pt x="3364576" y="1350426"/>
                </a:cubicBezTo>
                <a:cubicBezTo>
                  <a:pt x="3355958" y="1581198"/>
                  <a:pt x="3378470" y="1704092"/>
                  <a:pt x="3364576" y="2046522"/>
                </a:cubicBezTo>
                <a:cubicBezTo>
                  <a:pt x="3350682" y="2388952"/>
                  <a:pt x="3385902" y="2339598"/>
                  <a:pt x="3364576" y="2617320"/>
                </a:cubicBezTo>
                <a:cubicBezTo>
                  <a:pt x="3343250" y="2895042"/>
                  <a:pt x="3363487" y="2988940"/>
                  <a:pt x="3364576" y="3313416"/>
                </a:cubicBezTo>
                <a:cubicBezTo>
                  <a:pt x="3365665" y="3637892"/>
                  <a:pt x="3392859" y="4001904"/>
                  <a:pt x="3364576" y="4176575"/>
                </a:cubicBezTo>
                <a:cubicBezTo>
                  <a:pt x="3045394" y="4198124"/>
                  <a:pt x="2989687" y="4186066"/>
                  <a:pt x="2624369" y="4176575"/>
                </a:cubicBezTo>
                <a:cubicBezTo>
                  <a:pt x="2259051" y="4167084"/>
                  <a:pt x="2269218" y="4186072"/>
                  <a:pt x="2052391" y="4176575"/>
                </a:cubicBezTo>
                <a:cubicBezTo>
                  <a:pt x="1835564" y="4167078"/>
                  <a:pt x="1744978" y="4189825"/>
                  <a:pt x="1480413" y="4176575"/>
                </a:cubicBezTo>
                <a:cubicBezTo>
                  <a:pt x="1215848" y="4163325"/>
                  <a:pt x="998880" y="4191668"/>
                  <a:pt x="807498" y="4176575"/>
                </a:cubicBezTo>
                <a:cubicBezTo>
                  <a:pt x="616117" y="4161482"/>
                  <a:pt x="262605" y="4158652"/>
                  <a:pt x="0" y="4176575"/>
                </a:cubicBezTo>
                <a:cubicBezTo>
                  <a:pt x="376" y="3873687"/>
                  <a:pt x="-14159" y="3625344"/>
                  <a:pt x="0" y="3480479"/>
                </a:cubicBezTo>
                <a:cubicBezTo>
                  <a:pt x="14159" y="3335614"/>
                  <a:pt x="14386" y="3101534"/>
                  <a:pt x="0" y="2867915"/>
                </a:cubicBezTo>
                <a:cubicBezTo>
                  <a:pt x="-14386" y="2634296"/>
                  <a:pt x="-29676" y="2274431"/>
                  <a:pt x="0" y="2088288"/>
                </a:cubicBezTo>
                <a:cubicBezTo>
                  <a:pt x="29676" y="1902145"/>
                  <a:pt x="15879" y="1703609"/>
                  <a:pt x="0" y="1475723"/>
                </a:cubicBezTo>
                <a:cubicBezTo>
                  <a:pt x="-15879" y="1247838"/>
                  <a:pt x="-23638" y="953591"/>
                  <a:pt x="0" y="696096"/>
                </a:cubicBezTo>
                <a:cubicBezTo>
                  <a:pt x="23638" y="438601"/>
                  <a:pt x="-16788" y="143984"/>
                  <a:pt x="0" y="0"/>
                </a:cubicBezTo>
                <a:close/>
              </a:path>
            </a:pathLst>
          </a:cu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None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Resources needed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Char char="•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R4 Consolidation Worksheet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Char char="•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R4 Consolidation Worksheet answers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Consolidation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2DB0EEA-1503-4383-AC69-B84A390BDDBD}"/>
</file>

<file path=customXml/itemProps2.xml><?xml version="1.0" encoding="utf-8"?>
<ds:datastoreItem xmlns:ds="http://schemas.openxmlformats.org/officeDocument/2006/customXml" ds:itemID="{3D633B30-0B62-457E-8D59-2D00FA5E12C8}"/>
</file>

<file path=customXml/itemProps3.xml><?xml version="1.0" encoding="utf-8"?>
<ds:datastoreItem xmlns:ds="http://schemas.openxmlformats.org/officeDocument/2006/customXml" ds:itemID="{F078BBDD-E5A6-43B5-9CF0-660ECC704C5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</Words>
  <Application>Microsoft Office PowerPoint</Application>
  <PresentationFormat>Widescreen</PresentationFormat>
  <Paragraphs>96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Engineering and Manufacturing</vt:lpstr>
      <vt:lpstr>In this resource, we will:</vt:lpstr>
      <vt:lpstr>Asset maintenance</vt:lpstr>
      <vt:lpstr>Stock management interactive</vt:lpstr>
      <vt:lpstr>Asset management – machine breakdown</vt:lpstr>
      <vt:lpstr>Asset management – machine breakdown</vt:lpstr>
      <vt:lpstr>Discussion</vt:lpstr>
      <vt:lpstr>In this resource, we have:</vt:lpstr>
      <vt:lpstr>Consolidation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2025-10-13T11:46:32Z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