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1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embeddedFontLst>
    <p:embeddedFont>
      <p:font typeface="Arial Narrow" panose="020B060602020203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117" name="Google Shape;11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4" name="Google Shape;20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3" name="Google Shape;21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</a:t>
            </a:r>
            <a:r>
              <a:rPr lang="en-GB" b="0"/>
              <a:t>Pexels/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FOX ^.ᆽ.^= ∫</a:t>
            </a:r>
            <a:endParaRPr b="0"/>
          </a:p>
        </p:txBody>
      </p:sp>
      <p:sp>
        <p:nvSpPr>
          <p:cNvPr id="223" name="Google Shape;22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Pexels/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Leeloo The First</a:t>
            </a:r>
            <a:endParaRPr b="0"/>
          </a:p>
        </p:txBody>
      </p:sp>
      <p:sp>
        <p:nvSpPr>
          <p:cNvPr id="134" name="Google Shape;13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Amazon – quality assurance video: https://vimeo.com/1119720799/906463fa91</a:t>
            </a:r>
            <a:endParaRPr dirty="0"/>
          </a:p>
        </p:txBody>
      </p:sp>
      <p:sp>
        <p:nvSpPr>
          <p:cNvPr id="143" name="Google Shape;1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3" name="Google Shape;153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2" name="Google Shape;16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Pexels/TimSon Foox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3" name="Google Shape;18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/>
              <a:t>Image © Pexels/Craig Dennis</a:t>
            </a:r>
            <a:endParaRPr/>
          </a:p>
        </p:txBody>
      </p:sp>
      <p:sp>
        <p:nvSpPr>
          <p:cNvPr id="184" name="Google Shape;184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Pexels/</a:t>
            </a:r>
            <a:r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Leeloo The First</a:t>
            </a:r>
            <a:endParaRPr b="0"/>
          </a:p>
        </p:txBody>
      </p:sp>
      <p:sp>
        <p:nvSpPr>
          <p:cNvPr id="195" name="Google Shape;19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Logistics employees in warehouse, wearing PPE, planning transport of products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3233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5600"/>
            <a:ext cx="12192000" cy="46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896189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2301452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7775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2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/>
          <p:nvPr/>
        </p:nvSpPr>
        <p:spPr>
          <a:xfrm>
            <a:off x="7651561" y="635165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8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8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8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8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8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9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October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player.vimeo.com/video/1119720799?h=906463fa91&amp;amp;app_id=122963" TargetMode="Externa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/>
              <a:t>Engineering and Manufacturing</a:t>
            </a:r>
            <a:endParaRPr/>
          </a:p>
        </p:txBody>
      </p:sp>
      <p:sp>
        <p:nvSpPr>
          <p:cNvPr id="120" name="Google Shape;120;p15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Topic: Stock and asset management</a:t>
            </a:r>
            <a:endParaRPr/>
          </a:p>
        </p:txBody>
      </p:sp>
      <p:sp>
        <p:nvSpPr>
          <p:cNvPr id="121" name="Google Shape;121;p15"/>
          <p:cNvSpPr txBox="1">
            <a:spLocks noGrp="1"/>
          </p:cNvSpPr>
          <p:nvPr>
            <p:ph type="body" idx="2"/>
          </p:nvPr>
        </p:nvSpPr>
        <p:spPr>
          <a:xfrm>
            <a:off x="6269736" y="2894811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Engineering and Manufacturing</a:t>
            </a:r>
            <a:endParaRPr/>
          </a:p>
        </p:txBody>
      </p:sp>
      <p:sp>
        <p:nvSpPr>
          <p:cNvPr id="122" name="Google Shape;122;p15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207" name="Google Shape;20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800"/>
              <a:t>True or false?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800"/>
              <a:t>Summary questions</a:t>
            </a:r>
            <a:endParaRPr/>
          </a:p>
        </p:txBody>
      </p:sp>
      <p:sp>
        <p:nvSpPr>
          <p:cNvPr id="208" name="Google Shape;208;p24"/>
          <p:cNvSpPr/>
          <p:nvPr/>
        </p:nvSpPr>
        <p:spPr>
          <a:xfrm>
            <a:off x="7989224" y="1690825"/>
            <a:ext cx="3364576" cy="4176575"/>
          </a:xfrm>
          <a:custGeom>
            <a:avLst/>
            <a:gdLst/>
            <a:ahLst/>
            <a:cxnLst/>
            <a:rect l="l" t="t" r="r" b="b"/>
            <a:pathLst>
              <a:path w="3364576" h="4176575" fill="none" extrusionOk="0">
                <a:moveTo>
                  <a:pt x="0" y="0"/>
                </a:moveTo>
                <a:cubicBezTo>
                  <a:pt x="265979" y="26795"/>
                  <a:pt x="427131" y="-19404"/>
                  <a:pt x="740207" y="0"/>
                </a:cubicBezTo>
                <a:cubicBezTo>
                  <a:pt x="1053283" y="19404"/>
                  <a:pt x="1273749" y="-32317"/>
                  <a:pt x="1480413" y="0"/>
                </a:cubicBezTo>
                <a:cubicBezTo>
                  <a:pt x="1687077" y="32317"/>
                  <a:pt x="1808866" y="23170"/>
                  <a:pt x="2052391" y="0"/>
                </a:cubicBezTo>
                <a:cubicBezTo>
                  <a:pt x="2295916" y="-23170"/>
                  <a:pt x="2463915" y="-29818"/>
                  <a:pt x="2658015" y="0"/>
                </a:cubicBezTo>
                <a:cubicBezTo>
                  <a:pt x="2852115" y="29818"/>
                  <a:pt x="3087943" y="21598"/>
                  <a:pt x="3364576" y="0"/>
                </a:cubicBezTo>
                <a:cubicBezTo>
                  <a:pt x="3349578" y="260231"/>
                  <a:pt x="3374369" y="468209"/>
                  <a:pt x="3364576" y="779627"/>
                </a:cubicBezTo>
                <a:cubicBezTo>
                  <a:pt x="3354783" y="1091045"/>
                  <a:pt x="3370156" y="1176103"/>
                  <a:pt x="3364576" y="1392192"/>
                </a:cubicBezTo>
                <a:cubicBezTo>
                  <a:pt x="3358996" y="1608281"/>
                  <a:pt x="3389102" y="1789352"/>
                  <a:pt x="3364576" y="1962990"/>
                </a:cubicBezTo>
                <a:cubicBezTo>
                  <a:pt x="3340050" y="2136628"/>
                  <a:pt x="3388299" y="2338965"/>
                  <a:pt x="3364576" y="2575555"/>
                </a:cubicBezTo>
                <a:cubicBezTo>
                  <a:pt x="3340853" y="2812146"/>
                  <a:pt x="3341366" y="2999543"/>
                  <a:pt x="3364576" y="3229885"/>
                </a:cubicBezTo>
                <a:cubicBezTo>
                  <a:pt x="3387787" y="3460227"/>
                  <a:pt x="3376247" y="3847372"/>
                  <a:pt x="3364576" y="4176575"/>
                </a:cubicBezTo>
                <a:cubicBezTo>
                  <a:pt x="3212287" y="4159315"/>
                  <a:pt x="2927824" y="4149657"/>
                  <a:pt x="2758952" y="4176575"/>
                </a:cubicBezTo>
                <a:cubicBezTo>
                  <a:pt x="2590080" y="4203493"/>
                  <a:pt x="2211411" y="4195204"/>
                  <a:pt x="2052391" y="4176575"/>
                </a:cubicBezTo>
                <a:cubicBezTo>
                  <a:pt x="1893371" y="4157946"/>
                  <a:pt x="1684390" y="4162718"/>
                  <a:pt x="1345830" y="4176575"/>
                </a:cubicBezTo>
                <a:cubicBezTo>
                  <a:pt x="1007270" y="4190432"/>
                  <a:pt x="803214" y="4155741"/>
                  <a:pt x="639269" y="4176575"/>
                </a:cubicBezTo>
                <a:cubicBezTo>
                  <a:pt x="475324" y="4197409"/>
                  <a:pt x="194367" y="4176778"/>
                  <a:pt x="0" y="4176575"/>
                </a:cubicBezTo>
                <a:cubicBezTo>
                  <a:pt x="-14867" y="3869991"/>
                  <a:pt x="1350" y="3783551"/>
                  <a:pt x="0" y="3396948"/>
                </a:cubicBezTo>
                <a:cubicBezTo>
                  <a:pt x="-1350" y="3010345"/>
                  <a:pt x="-22308" y="3015928"/>
                  <a:pt x="0" y="2826149"/>
                </a:cubicBezTo>
                <a:cubicBezTo>
                  <a:pt x="22308" y="2636370"/>
                  <a:pt x="-7661" y="2478386"/>
                  <a:pt x="0" y="2255351"/>
                </a:cubicBezTo>
                <a:cubicBezTo>
                  <a:pt x="7661" y="2032316"/>
                  <a:pt x="20437" y="1795483"/>
                  <a:pt x="0" y="1517489"/>
                </a:cubicBezTo>
                <a:cubicBezTo>
                  <a:pt x="-20437" y="1239495"/>
                  <a:pt x="15175" y="1177433"/>
                  <a:pt x="0" y="946690"/>
                </a:cubicBezTo>
                <a:cubicBezTo>
                  <a:pt x="-15175" y="715947"/>
                  <a:pt x="-3999" y="469274"/>
                  <a:pt x="0" y="0"/>
                </a:cubicBezTo>
                <a:close/>
              </a:path>
              <a:path w="3364576" h="4176575" extrusionOk="0">
                <a:moveTo>
                  <a:pt x="0" y="0"/>
                </a:moveTo>
                <a:cubicBezTo>
                  <a:pt x="162294" y="21894"/>
                  <a:pt x="420896" y="9074"/>
                  <a:pt x="740207" y="0"/>
                </a:cubicBezTo>
                <a:cubicBezTo>
                  <a:pt x="1059518" y="-9074"/>
                  <a:pt x="1135169" y="-24660"/>
                  <a:pt x="1379476" y="0"/>
                </a:cubicBezTo>
                <a:cubicBezTo>
                  <a:pt x="1623783" y="24660"/>
                  <a:pt x="1873133" y="28590"/>
                  <a:pt x="2119683" y="0"/>
                </a:cubicBezTo>
                <a:cubicBezTo>
                  <a:pt x="2366233" y="-28590"/>
                  <a:pt x="2808304" y="54444"/>
                  <a:pt x="3364576" y="0"/>
                </a:cubicBezTo>
                <a:cubicBezTo>
                  <a:pt x="3328200" y="362417"/>
                  <a:pt x="3332334" y="497179"/>
                  <a:pt x="3364576" y="737862"/>
                </a:cubicBezTo>
                <a:cubicBezTo>
                  <a:pt x="3396818" y="978545"/>
                  <a:pt x="3373194" y="1119654"/>
                  <a:pt x="3364576" y="1350426"/>
                </a:cubicBezTo>
                <a:cubicBezTo>
                  <a:pt x="3355958" y="1581198"/>
                  <a:pt x="3378470" y="1704092"/>
                  <a:pt x="3364576" y="2046522"/>
                </a:cubicBezTo>
                <a:cubicBezTo>
                  <a:pt x="3350682" y="2388952"/>
                  <a:pt x="3385902" y="2339598"/>
                  <a:pt x="3364576" y="2617320"/>
                </a:cubicBezTo>
                <a:cubicBezTo>
                  <a:pt x="3343250" y="2895042"/>
                  <a:pt x="3363487" y="2988940"/>
                  <a:pt x="3364576" y="3313416"/>
                </a:cubicBezTo>
                <a:cubicBezTo>
                  <a:pt x="3365665" y="3637892"/>
                  <a:pt x="3392859" y="4001904"/>
                  <a:pt x="3364576" y="4176575"/>
                </a:cubicBezTo>
                <a:cubicBezTo>
                  <a:pt x="3045394" y="4198124"/>
                  <a:pt x="2989687" y="4186066"/>
                  <a:pt x="2624369" y="4176575"/>
                </a:cubicBezTo>
                <a:cubicBezTo>
                  <a:pt x="2259051" y="4167084"/>
                  <a:pt x="2269218" y="4186072"/>
                  <a:pt x="2052391" y="4176575"/>
                </a:cubicBezTo>
                <a:cubicBezTo>
                  <a:pt x="1835564" y="4167078"/>
                  <a:pt x="1744978" y="4189825"/>
                  <a:pt x="1480413" y="4176575"/>
                </a:cubicBezTo>
                <a:cubicBezTo>
                  <a:pt x="1215848" y="4163325"/>
                  <a:pt x="998880" y="4191668"/>
                  <a:pt x="807498" y="4176575"/>
                </a:cubicBezTo>
                <a:cubicBezTo>
                  <a:pt x="616117" y="4161482"/>
                  <a:pt x="262605" y="4158652"/>
                  <a:pt x="0" y="4176575"/>
                </a:cubicBezTo>
                <a:cubicBezTo>
                  <a:pt x="376" y="3873687"/>
                  <a:pt x="-14159" y="3625344"/>
                  <a:pt x="0" y="3480479"/>
                </a:cubicBezTo>
                <a:cubicBezTo>
                  <a:pt x="14159" y="3335614"/>
                  <a:pt x="14386" y="3101534"/>
                  <a:pt x="0" y="2867915"/>
                </a:cubicBezTo>
                <a:cubicBezTo>
                  <a:pt x="-14386" y="2634296"/>
                  <a:pt x="-29676" y="2274431"/>
                  <a:pt x="0" y="2088288"/>
                </a:cubicBezTo>
                <a:cubicBezTo>
                  <a:pt x="29676" y="1902145"/>
                  <a:pt x="15879" y="1703609"/>
                  <a:pt x="0" y="1475723"/>
                </a:cubicBezTo>
                <a:cubicBezTo>
                  <a:pt x="-15879" y="1247838"/>
                  <a:pt x="-23638" y="953591"/>
                  <a:pt x="0" y="696096"/>
                </a:cubicBezTo>
                <a:cubicBezTo>
                  <a:pt x="23638" y="438601"/>
                  <a:pt x="-16788" y="143984"/>
                  <a:pt x="0" y="0"/>
                </a:cubicBezTo>
                <a:close/>
              </a:path>
            </a:pathLst>
          </a:cu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None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R3 Plenary Worksheet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R3 Plenary Worksheet answers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4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In this resource, we have:</a:t>
            </a:r>
            <a:endParaRPr/>
          </a:p>
        </p:txBody>
      </p:sp>
      <p:sp>
        <p:nvSpPr>
          <p:cNvPr id="216" name="Google Shape;216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analysed the impact of poor stock and asset management on a company.</a:t>
            </a:r>
            <a:endParaRPr/>
          </a:p>
        </p:txBody>
      </p:sp>
      <p:sp>
        <p:nvSpPr>
          <p:cNvPr id="217" name="Google Shape;217;p25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218" name="Google Shape;218;p25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219" name="Google Shape;219;p25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220" name="Google Shape;220;p25"/>
          <p:cNvSpPr txBox="1"/>
          <p:nvPr/>
        </p:nvSpPr>
        <p:spPr>
          <a:xfrm>
            <a:off x="7530353" y="1343819"/>
            <a:ext cx="3946525" cy="48331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180975" marR="0" lvl="0" indent="-180975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0" i="0" u="sng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Skills</a:t>
            </a:r>
            <a:endParaRPr sz="15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MPC-CSD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Evaluate and quality-assure processes and outcomes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MPC-CSA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Analyse and interpret an employer set brief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MPC-CSB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Plan and prepare suitable responses to the brief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MPC-CSE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Communicate and present outcomes and evidence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0" i="0" u="sng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General competencies</a:t>
            </a:r>
            <a:endParaRPr sz="15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English: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EC4 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Summarise information/ideas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EC5 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Synthesise information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Take part in/lead discussions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Digital: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0975" marR="0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None/>
            </a:pPr>
            <a:r>
              <a:rPr lang="en-GB" sz="15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DC3 </a:t>
            </a:r>
            <a:r>
              <a:rPr lang="en-GB" sz="15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Communicate and collaborate</a:t>
            </a:r>
            <a:endParaRPr sz="1500" b="0" i="0" u="none" strike="noStrike" cap="none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57224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90000" tIns="45700" rIns="216000" bIns="45700" anchor="t" anchorCtr="0">
            <a:normAutofit/>
          </a:bodyPr>
          <a:lstStyle/>
          <a:p>
            <a:pPr marL="457200" lvl="0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>
                <a:solidFill>
                  <a:srgbClr val="000000"/>
                </a:solidFill>
              </a:rPr>
              <a:t>Carry out independent research into the production delays experienced by either:</a:t>
            </a:r>
            <a:endParaRPr/>
          </a:p>
          <a:p>
            <a:pPr marL="914400" lvl="1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400">
                <a:solidFill>
                  <a:srgbClr val="000000"/>
                </a:solidFill>
              </a:rPr>
              <a:t>Sony in 2021;</a:t>
            </a:r>
            <a:endParaRPr sz="2400"/>
          </a:p>
          <a:p>
            <a:pPr marL="914400" lvl="1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 sz="2400">
                <a:solidFill>
                  <a:srgbClr val="000000"/>
                </a:solidFill>
              </a:rPr>
              <a:t>Intel from 2020.</a:t>
            </a:r>
            <a:endParaRPr sz="2400"/>
          </a:p>
          <a:p>
            <a:pPr marL="457200" lvl="0" indent="-3429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Char char="•"/>
            </a:pPr>
            <a:r>
              <a:rPr lang="en-GB">
                <a:solidFill>
                  <a:srgbClr val="000000"/>
                </a:solidFill>
              </a:rPr>
              <a:t>Use </a:t>
            </a:r>
            <a:r>
              <a:rPr lang="en-GB"/>
              <a:t>reputable and credible sources of information and be prepared to explain how you have checked this is the case.</a:t>
            </a:r>
            <a:endParaRPr>
              <a:solidFill>
                <a:srgbClr val="000000"/>
              </a:solidFill>
            </a:endParaRPr>
          </a:p>
          <a:p>
            <a:pPr marL="571500" lvl="1" indent="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326367"/>
              </a:buClr>
              <a:buSzPts val="2800"/>
              <a:buNone/>
            </a:pPr>
            <a:endParaRPr sz="2400">
              <a:solidFill>
                <a:srgbClr val="000000"/>
              </a:solidFill>
            </a:endParaRPr>
          </a:p>
        </p:txBody>
      </p:sp>
      <p:sp>
        <p:nvSpPr>
          <p:cNvPr id="226" name="Google Shape;226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Further research</a:t>
            </a:r>
            <a:endParaRPr/>
          </a:p>
        </p:txBody>
      </p:sp>
      <p:sp>
        <p:nvSpPr>
          <p:cNvPr id="227" name="Google Shape;227;p26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sz="1400" b="1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Consolidation</a:t>
            </a:r>
            <a:endParaRPr/>
          </a:p>
        </p:txBody>
      </p:sp>
      <p:sp>
        <p:nvSpPr>
          <p:cNvPr id="228" name="Google Shape;228;p26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pic>
        <p:nvPicPr>
          <p:cNvPr id="229" name="Google Shape;229;p26" descr="A games console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"/>
          <a:stretch/>
        </p:blipFill>
        <p:spPr>
          <a:xfrm>
            <a:off x="7903499" y="1825625"/>
            <a:ext cx="3177960" cy="4328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In this resource, we will:</a:t>
            </a:r>
            <a:endParaRPr/>
          </a:p>
        </p:txBody>
      </p:sp>
      <p:sp>
        <p:nvSpPr>
          <p:cNvPr id="128" name="Google Shape;128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analyse the impact of poor stock and asset management on a company.</a:t>
            </a:r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2"/>
          </p:nvPr>
        </p:nvSpPr>
        <p:spPr>
          <a:xfrm>
            <a:off x="7531099" y="1253331"/>
            <a:ext cx="3946525" cy="4833144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/>
          <a:p>
            <a:pPr marL="180975" lvl="0" indent="-180975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1500" u="sng"/>
              <a:t>Skills</a:t>
            </a:r>
            <a:endParaRPr sz="1500"/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MPC-CSD</a:t>
            </a:r>
            <a:r>
              <a:rPr lang="en-GB" sz="1500"/>
              <a:t> Evaluate and quality-assure processes and outcomes</a:t>
            </a:r>
            <a:endParaRPr sz="1500"/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MPC-CSA</a:t>
            </a:r>
            <a:r>
              <a:rPr lang="en-GB" sz="1500"/>
              <a:t> Analyse and interpret an employer set brief</a:t>
            </a:r>
            <a:endParaRPr sz="1500"/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MPC-CSB</a:t>
            </a:r>
            <a:r>
              <a:rPr lang="en-GB" sz="1500"/>
              <a:t> Plan and prepare suitable responses to the brief</a:t>
            </a:r>
            <a:endParaRPr sz="1500"/>
          </a:p>
          <a:p>
            <a:pPr marL="0" lvl="0" indent="0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MPC-CSE</a:t>
            </a:r>
            <a:r>
              <a:rPr lang="en-GB" sz="1500"/>
              <a:t> Communicate and present outcomes and evidence </a:t>
            </a:r>
            <a:endParaRPr sz="1500"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u="sng"/>
              <a:t>General competencies</a:t>
            </a:r>
            <a:endParaRPr sz="1500"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/>
              <a:t>English:</a:t>
            </a:r>
            <a:endParaRPr sz="1500"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EC4 </a:t>
            </a:r>
            <a:r>
              <a:rPr lang="en-GB" sz="1500"/>
              <a:t>Summarise information/ideas</a:t>
            </a:r>
            <a:endParaRPr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EC5 </a:t>
            </a:r>
            <a:r>
              <a:rPr lang="en-GB" sz="1500"/>
              <a:t>Synthesise information</a:t>
            </a:r>
            <a:endParaRPr sz="1500"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EC6 </a:t>
            </a:r>
            <a:r>
              <a:rPr lang="en-GB" sz="1500"/>
              <a:t>Take part in/lead discussions </a:t>
            </a:r>
            <a:endParaRPr sz="1500"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/>
              <a:t>Digital:</a:t>
            </a:r>
            <a:endParaRPr sz="1500"/>
          </a:p>
          <a:p>
            <a:pPr marL="180975" lvl="0" indent="-180975" algn="l" rtl="0">
              <a:lnSpc>
                <a:spcPct val="108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</a:pPr>
            <a:r>
              <a:rPr lang="en-GB" sz="1500" b="1"/>
              <a:t>DC3 </a:t>
            </a:r>
            <a:r>
              <a:rPr lang="en-GB" sz="1500"/>
              <a:t>Communicate and collaborate</a:t>
            </a:r>
            <a:endParaRPr sz="1500"/>
          </a:p>
        </p:txBody>
      </p:sp>
      <p:sp>
        <p:nvSpPr>
          <p:cNvPr id="130" name="Google Shape;130;p16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31" name="Google Shape;131;p16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Discussion</a:t>
            </a:r>
            <a:endParaRPr/>
          </a:p>
        </p:txBody>
      </p:sp>
      <p:sp>
        <p:nvSpPr>
          <p:cNvPr id="137" name="Google Shape;13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03058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600"/>
              <a:buChar char="•"/>
            </a:pPr>
            <a:r>
              <a:rPr lang="en-GB" sz="2600"/>
              <a:t>Think of examples of when poor stock and asset management has caused issues for a company.</a:t>
            </a:r>
            <a:endParaRPr/>
          </a:p>
        </p:txBody>
      </p:sp>
      <p:sp>
        <p:nvSpPr>
          <p:cNvPr id="138" name="Google Shape;138;p1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pic>
        <p:nvPicPr>
          <p:cNvPr id="140" name="Google Shape;140;p17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24491" y="1253331"/>
            <a:ext cx="4364717" cy="4351338"/>
          </a:xfrm>
          <a:prstGeom prst="flowChartAlternateProcess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Amazon – quality assurance video</a:t>
            </a:r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body" idx="1"/>
          </p:nvPr>
        </p:nvSpPr>
        <p:spPr>
          <a:xfrm>
            <a:off x="713232" y="1570020"/>
            <a:ext cx="2807209" cy="4455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 dirty="0"/>
              <a:t>Watch the video about Amazon and how they approach stock management and quality assurance.</a:t>
            </a:r>
            <a:endParaRPr dirty="0"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 dirty="0"/>
              <a:t>There will be review questions to complete, so take notes. 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>
              <a:solidFill>
                <a:srgbClr val="FF0000"/>
              </a:solidFill>
            </a:endParaRPr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>
              <a:solidFill>
                <a:srgbClr val="FF0000"/>
              </a:solidFill>
            </a:endParaRPr>
          </a:p>
        </p:txBody>
      </p:sp>
      <p:sp>
        <p:nvSpPr>
          <p:cNvPr id="147" name="Google Shape;147;p18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148" name="Google Shape;148;p18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Online Media 1" title="gatsby_ten_2025_em_quality_assurance_Final(1080p)">
            <a:hlinkClick r:id="" action="ppaction://media"/>
            <a:extLst>
              <a:ext uri="{FF2B5EF4-FFF2-40B4-BE49-F238E27FC236}">
                <a16:creationId xmlns:a16="http://schemas.microsoft.com/office/drawing/2014/main" id="{67AFFC00-303F-830A-B289-2E8182CDD9B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850763" y="1570021"/>
            <a:ext cx="7909179" cy="4455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049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Amazon – quality assurance video questions</a:t>
            </a:r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550153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AutoNum type="arabicPeriod"/>
            </a:pPr>
            <a:r>
              <a:rPr lang="en-GB">
                <a:solidFill>
                  <a:schemeClr val="dk1"/>
                </a:solidFill>
              </a:rPr>
              <a:t>What would the impact be on Amazon if they did not have contingency plans in place?</a:t>
            </a:r>
            <a:br>
              <a:rPr lang="en-GB">
                <a:solidFill>
                  <a:schemeClr val="dk1"/>
                </a:solidFill>
              </a:rPr>
            </a:br>
            <a:endParaRPr>
              <a:solidFill>
                <a:schemeClr val="dk1"/>
              </a:solidFill>
            </a:endParaRPr>
          </a:p>
          <a:p>
            <a:pPr marL="4572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2400"/>
              <a:buAutoNum type="arabicPeriod"/>
            </a:pPr>
            <a:r>
              <a:rPr lang="en-GB">
                <a:solidFill>
                  <a:schemeClr val="dk1"/>
                </a:solidFill>
              </a:rPr>
              <a:t>What do you think would happen to the company’s reputation if the stock was not managed effectively?</a:t>
            </a:r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158" name="Google Shape;158;p19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9"/>
          <p:cNvSpPr/>
          <p:nvPr/>
        </p:nvSpPr>
        <p:spPr>
          <a:xfrm>
            <a:off x="7808976" y="1987019"/>
            <a:ext cx="3383373" cy="3426229"/>
          </a:xfrm>
          <a:custGeom>
            <a:avLst/>
            <a:gdLst/>
            <a:ahLst/>
            <a:cxnLst/>
            <a:rect l="l" t="t" r="r" b="b"/>
            <a:pathLst>
              <a:path w="3364576" h="4176575" fill="none" extrusionOk="0">
                <a:moveTo>
                  <a:pt x="0" y="0"/>
                </a:moveTo>
                <a:cubicBezTo>
                  <a:pt x="265979" y="26795"/>
                  <a:pt x="427131" y="-19404"/>
                  <a:pt x="740207" y="0"/>
                </a:cubicBezTo>
                <a:cubicBezTo>
                  <a:pt x="1053283" y="19404"/>
                  <a:pt x="1273749" y="-32317"/>
                  <a:pt x="1480413" y="0"/>
                </a:cubicBezTo>
                <a:cubicBezTo>
                  <a:pt x="1687077" y="32317"/>
                  <a:pt x="1808866" y="23170"/>
                  <a:pt x="2052391" y="0"/>
                </a:cubicBezTo>
                <a:cubicBezTo>
                  <a:pt x="2295916" y="-23170"/>
                  <a:pt x="2463915" y="-29818"/>
                  <a:pt x="2658015" y="0"/>
                </a:cubicBezTo>
                <a:cubicBezTo>
                  <a:pt x="2852115" y="29818"/>
                  <a:pt x="3087943" y="21598"/>
                  <a:pt x="3364576" y="0"/>
                </a:cubicBezTo>
                <a:cubicBezTo>
                  <a:pt x="3349578" y="260231"/>
                  <a:pt x="3374369" y="468209"/>
                  <a:pt x="3364576" y="779627"/>
                </a:cubicBezTo>
                <a:cubicBezTo>
                  <a:pt x="3354783" y="1091045"/>
                  <a:pt x="3370156" y="1176103"/>
                  <a:pt x="3364576" y="1392192"/>
                </a:cubicBezTo>
                <a:cubicBezTo>
                  <a:pt x="3358996" y="1608281"/>
                  <a:pt x="3389102" y="1789352"/>
                  <a:pt x="3364576" y="1962990"/>
                </a:cubicBezTo>
                <a:cubicBezTo>
                  <a:pt x="3340050" y="2136628"/>
                  <a:pt x="3388299" y="2338965"/>
                  <a:pt x="3364576" y="2575555"/>
                </a:cubicBezTo>
                <a:cubicBezTo>
                  <a:pt x="3340853" y="2812146"/>
                  <a:pt x="3341366" y="2999543"/>
                  <a:pt x="3364576" y="3229885"/>
                </a:cubicBezTo>
                <a:cubicBezTo>
                  <a:pt x="3387787" y="3460227"/>
                  <a:pt x="3376247" y="3847372"/>
                  <a:pt x="3364576" y="4176575"/>
                </a:cubicBezTo>
                <a:cubicBezTo>
                  <a:pt x="3212287" y="4159315"/>
                  <a:pt x="2927824" y="4149657"/>
                  <a:pt x="2758952" y="4176575"/>
                </a:cubicBezTo>
                <a:cubicBezTo>
                  <a:pt x="2590080" y="4203493"/>
                  <a:pt x="2211411" y="4195204"/>
                  <a:pt x="2052391" y="4176575"/>
                </a:cubicBezTo>
                <a:cubicBezTo>
                  <a:pt x="1893371" y="4157946"/>
                  <a:pt x="1684390" y="4162718"/>
                  <a:pt x="1345830" y="4176575"/>
                </a:cubicBezTo>
                <a:cubicBezTo>
                  <a:pt x="1007270" y="4190432"/>
                  <a:pt x="803214" y="4155741"/>
                  <a:pt x="639269" y="4176575"/>
                </a:cubicBezTo>
                <a:cubicBezTo>
                  <a:pt x="475324" y="4197409"/>
                  <a:pt x="194367" y="4176778"/>
                  <a:pt x="0" y="4176575"/>
                </a:cubicBezTo>
                <a:cubicBezTo>
                  <a:pt x="-14867" y="3869991"/>
                  <a:pt x="1350" y="3783551"/>
                  <a:pt x="0" y="3396948"/>
                </a:cubicBezTo>
                <a:cubicBezTo>
                  <a:pt x="-1350" y="3010345"/>
                  <a:pt x="-22308" y="3015928"/>
                  <a:pt x="0" y="2826149"/>
                </a:cubicBezTo>
                <a:cubicBezTo>
                  <a:pt x="22308" y="2636370"/>
                  <a:pt x="-7661" y="2478386"/>
                  <a:pt x="0" y="2255351"/>
                </a:cubicBezTo>
                <a:cubicBezTo>
                  <a:pt x="7661" y="2032316"/>
                  <a:pt x="20437" y="1795483"/>
                  <a:pt x="0" y="1517489"/>
                </a:cubicBezTo>
                <a:cubicBezTo>
                  <a:pt x="-20437" y="1239495"/>
                  <a:pt x="15175" y="1177433"/>
                  <a:pt x="0" y="946690"/>
                </a:cubicBezTo>
                <a:cubicBezTo>
                  <a:pt x="-15175" y="715947"/>
                  <a:pt x="-3999" y="469274"/>
                  <a:pt x="0" y="0"/>
                </a:cubicBezTo>
                <a:close/>
              </a:path>
              <a:path w="3364576" h="4176575" extrusionOk="0">
                <a:moveTo>
                  <a:pt x="0" y="0"/>
                </a:moveTo>
                <a:cubicBezTo>
                  <a:pt x="162294" y="21894"/>
                  <a:pt x="420896" y="9074"/>
                  <a:pt x="740207" y="0"/>
                </a:cubicBezTo>
                <a:cubicBezTo>
                  <a:pt x="1059518" y="-9074"/>
                  <a:pt x="1135169" y="-24660"/>
                  <a:pt x="1379476" y="0"/>
                </a:cubicBezTo>
                <a:cubicBezTo>
                  <a:pt x="1623783" y="24660"/>
                  <a:pt x="1873133" y="28590"/>
                  <a:pt x="2119683" y="0"/>
                </a:cubicBezTo>
                <a:cubicBezTo>
                  <a:pt x="2366233" y="-28590"/>
                  <a:pt x="2808304" y="54444"/>
                  <a:pt x="3364576" y="0"/>
                </a:cubicBezTo>
                <a:cubicBezTo>
                  <a:pt x="3328200" y="362417"/>
                  <a:pt x="3332334" y="497179"/>
                  <a:pt x="3364576" y="737862"/>
                </a:cubicBezTo>
                <a:cubicBezTo>
                  <a:pt x="3396818" y="978545"/>
                  <a:pt x="3373194" y="1119654"/>
                  <a:pt x="3364576" y="1350426"/>
                </a:cubicBezTo>
                <a:cubicBezTo>
                  <a:pt x="3355958" y="1581198"/>
                  <a:pt x="3378470" y="1704092"/>
                  <a:pt x="3364576" y="2046522"/>
                </a:cubicBezTo>
                <a:cubicBezTo>
                  <a:pt x="3350682" y="2388952"/>
                  <a:pt x="3385902" y="2339598"/>
                  <a:pt x="3364576" y="2617320"/>
                </a:cubicBezTo>
                <a:cubicBezTo>
                  <a:pt x="3343250" y="2895042"/>
                  <a:pt x="3363487" y="2988940"/>
                  <a:pt x="3364576" y="3313416"/>
                </a:cubicBezTo>
                <a:cubicBezTo>
                  <a:pt x="3365665" y="3637892"/>
                  <a:pt x="3392859" y="4001904"/>
                  <a:pt x="3364576" y="4176575"/>
                </a:cubicBezTo>
                <a:cubicBezTo>
                  <a:pt x="3045394" y="4198124"/>
                  <a:pt x="2989687" y="4186066"/>
                  <a:pt x="2624369" y="4176575"/>
                </a:cubicBezTo>
                <a:cubicBezTo>
                  <a:pt x="2259051" y="4167084"/>
                  <a:pt x="2269218" y="4186072"/>
                  <a:pt x="2052391" y="4176575"/>
                </a:cubicBezTo>
                <a:cubicBezTo>
                  <a:pt x="1835564" y="4167078"/>
                  <a:pt x="1744978" y="4189825"/>
                  <a:pt x="1480413" y="4176575"/>
                </a:cubicBezTo>
                <a:cubicBezTo>
                  <a:pt x="1215848" y="4163325"/>
                  <a:pt x="998880" y="4191668"/>
                  <a:pt x="807498" y="4176575"/>
                </a:cubicBezTo>
                <a:cubicBezTo>
                  <a:pt x="616117" y="4161482"/>
                  <a:pt x="262605" y="4158652"/>
                  <a:pt x="0" y="4176575"/>
                </a:cubicBezTo>
                <a:cubicBezTo>
                  <a:pt x="376" y="3873687"/>
                  <a:pt x="-14159" y="3625344"/>
                  <a:pt x="0" y="3480479"/>
                </a:cubicBezTo>
                <a:cubicBezTo>
                  <a:pt x="14159" y="3335614"/>
                  <a:pt x="14386" y="3101534"/>
                  <a:pt x="0" y="2867915"/>
                </a:cubicBezTo>
                <a:cubicBezTo>
                  <a:pt x="-14386" y="2634296"/>
                  <a:pt x="-29676" y="2274431"/>
                  <a:pt x="0" y="2088288"/>
                </a:cubicBezTo>
                <a:cubicBezTo>
                  <a:pt x="29676" y="1902145"/>
                  <a:pt x="15879" y="1703609"/>
                  <a:pt x="0" y="1475723"/>
                </a:cubicBezTo>
                <a:cubicBezTo>
                  <a:pt x="-15879" y="1247838"/>
                  <a:pt x="-23638" y="953591"/>
                  <a:pt x="0" y="696096"/>
                </a:cubicBezTo>
                <a:cubicBezTo>
                  <a:pt x="23638" y="438601"/>
                  <a:pt x="-16788" y="143984"/>
                  <a:pt x="0" y="0"/>
                </a:cubicBezTo>
                <a:close/>
              </a:path>
            </a:pathLst>
          </a:cu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2400"/>
              <a:buFont typeface="Arial"/>
              <a:buNone/>
            </a:pPr>
            <a:r>
              <a:rPr lang="en-GB" sz="240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R3 Activity 1 Worksheet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/>
        </p:nvSpPr>
        <p:spPr>
          <a:xfrm>
            <a:off x="4529046" y="1836420"/>
            <a:ext cx="6975764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Case study: IC Chip Manufacture Ltd </a:t>
            </a:r>
            <a:endParaRPr/>
          </a:p>
        </p:txBody>
      </p:sp>
      <p:sp>
        <p:nvSpPr>
          <p:cNvPr id="166" name="Google Shape;166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786966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The following slides contain background information on a fictional manufacturing business: IC Chip Manufacture Ltd. 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400"/>
              <a:buChar char="•"/>
            </a:pPr>
            <a:r>
              <a:rPr lang="en-GB"/>
              <a:t>Using the information, you are going to consider the issues raised and consider how the approach to stock and asset management could be improved.</a:t>
            </a:r>
            <a:endParaRPr/>
          </a:p>
        </p:txBody>
      </p:sp>
      <p:sp>
        <p:nvSpPr>
          <p:cNvPr id="167" name="Google Shape;167;p20"/>
          <p:cNvSpPr/>
          <p:nvPr/>
        </p:nvSpPr>
        <p:spPr>
          <a:xfrm>
            <a:off x="8076334" y="2425735"/>
            <a:ext cx="3151200" cy="3151200"/>
          </a:xfrm>
          <a:prstGeom prst="ellipse">
            <a:avLst/>
          </a:prstGeom>
          <a:solidFill>
            <a:schemeClr val="lt1"/>
          </a:solidFill>
          <a:ln w="38100" cap="flat" cmpd="sng">
            <a:solidFill>
              <a:srgbClr val="D2E8E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8" name="Google Shape;168;p20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18766" y="3110469"/>
            <a:ext cx="1816366" cy="178165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0"/>
          <p:cNvSpPr txBox="1">
            <a:spLocks noGrp="1"/>
          </p:cNvSpPr>
          <p:nvPr>
            <p:ph type="body" idx="3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170" name="Google Shape;170;p20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1"/>
          <p:cNvSpPr txBox="1">
            <a:spLocks noGrp="1"/>
          </p:cNvSpPr>
          <p:nvPr>
            <p:ph type="body" idx="1"/>
          </p:nvPr>
        </p:nvSpPr>
        <p:spPr>
          <a:xfrm>
            <a:off x="845565" y="1825624"/>
            <a:ext cx="6850635" cy="4439252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946"/>
              <a:buNone/>
            </a:pPr>
            <a:r>
              <a:rPr lang="en-GB" sz="2000"/>
              <a:t>The company:</a:t>
            </a:r>
            <a:endParaRPr sz="200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162"/>
              <a:buChar char="•"/>
            </a:pPr>
            <a:r>
              <a:rPr lang="en-GB" sz="2000"/>
              <a:t>produces and distributes semiconductor integrated chips (IC) globally to large-scale suppliers in the automotive, pharmaceutical and technology industries;</a:t>
            </a:r>
            <a:endParaRPr sz="200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162"/>
              <a:buChar char="•"/>
            </a:pPr>
            <a:r>
              <a:rPr lang="en-GB" sz="2000"/>
              <a:t>sources the required raw materials from an external provider overseas in bulk quantities;</a:t>
            </a:r>
            <a:endParaRPr sz="200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162"/>
              <a:buChar char="•"/>
            </a:pPr>
            <a:r>
              <a:rPr lang="en-GB" sz="2000"/>
              <a:t>operates a JIT approach, as this has worked for the company in previous financial years;</a:t>
            </a:r>
            <a:endParaRPr sz="2000"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162"/>
              <a:buChar char="•"/>
            </a:pPr>
            <a:r>
              <a:rPr lang="en-GB" sz="2000"/>
              <a:t>does not have a scheduled maintenance plan and uses a local contractor on call for breakdowns.</a:t>
            </a:r>
            <a:endParaRPr sz="2000"/>
          </a:p>
        </p:txBody>
      </p:sp>
      <p:sp>
        <p:nvSpPr>
          <p:cNvPr id="177" name="Google Shape;177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What the company currently does</a:t>
            </a:r>
            <a:endParaRPr/>
          </a:p>
        </p:txBody>
      </p:sp>
      <p:pic>
        <p:nvPicPr>
          <p:cNvPr id="178" name="Google Shape;178;p21" descr="A circuit board"/>
          <p:cNvPicPr preferRelativeResize="0">
            <a:picLocks noGrp="1"/>
          </p:cNvPicPr>
          <p:nvPr>
            <p:ph type="pic" idx="3"/>
          </p:nvPr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03499" y="1825624"/>
            <a:ext cx="3364576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1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180" name="Google Shape;180;p21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Issues</a:t>
            </a:r>
            <a:endParaRPr/>
          </a:p>
        </p:txBody>
      </p:sp>
      <p:sp>
        <p:nvSpPr>
          <p:cNvPr id="187" name="Google Shape;187;p2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858001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10000"/>
          </a:bodyPr>
          <a:lstStyle/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/>
              <a:t>The supplier of the raw materials has informed the company that there is currently a shortage in the silicon required to make the IC.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/>
              <a:t>Current lead time has risen from two weeks to three months.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/>
              <a:t>Freight costs have also increased due to a change in the global market and fuel costs.</a:t>
            </a:r>
            <a:endParaRPr/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</a:pPr>
            <a:r>
              <a:rPr lang="en-GB"/>
              <a:t>A return customer has an order waiting to be fulfilled that includes penalty clauses for any order which is not delivered as agreed. </a:t>
            </a:r>
            <a:endParaRPr/>
          </a:p>
          <a:p>
            <a:pPr marL="4572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endParaRPr/>
          </a:p>
        </p:txBody>
      </p:sp>
      <p:pic>
        <p:nvPicPr>
          <p:cNvPr id="188" name="Google Shape;188;p22" descr="A circuit boar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03499" y="1825625"/>
            <a:ext cx="3364576" cy="245161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2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190" name="Google Shape;190;p22"/>
          <p:cNvSpPr/>
          <p:nvPr/>
        </p:nvSpPr>
        <p:spPr>
          <a:xfrm>
            <a:off x="7903499" y="4389120"/>
            <a:ext cx="3364576" cy="1787843"/>
          </a:xfrm>
          <a:custGeom>
            <a:avLst/>
            <a:gdLst/>
            <a:ahLst/>
            <a:cxnLst/>
            <a:rect l="l" t="t" r="r" b="b"/>
            <a:pathLst>
              <a:path w="3364576" h="1625982" fill="none" extrusionOk="0">
                <a:moveTo>
                  <a:pt x="0" y="0"/>
                </a:moveTo>
                <a:cubicBezTo>
                  <a:pt x="203486" y="13348"/>
                  <a:pt x="491998" y="34023"/>
                  <a:pt x="706561" y="0"/>
                </a:cubicBezTo>
                <a:cubicBezTo>
                  <a:pt x="921124" y="-34023"/>
                  <a:pt x="1063716" y="26836"/>
                  <a:pt x="1345830" y="0"/>
                </a:cubicBezTo>
                <a:cubicBezTo>
                  <a:pt x="1627944" y="-26836"/>
                  <a:pt x="1746844" y="4986"/>
                  <a:pt x="1985100" y="0"/>
                </a:cubicBezTo>
                <a:cubicBezTo>
                  <a:pt x="2223356" y="-4986"/>
                  <a:pt x="2489655" y="22976"/>
                  <a:pt x="2624369" y="0"/>
                </a:cubicBezTo>
                <a:cubicBezTo>
                  <a:pt x="2759083" y="-22976"/>
                  <a:pt x="3041594" y="-10641"/>
                  <a:pt x="3364576" y="0"/>
                </a:cubicBezTo>
                <a:cubicBezTo>
                  <a:pt x="3389484" y="220375"/>
                  <a:pt x="3374099" y="398633"/>
                  <a:pt x="3364576" y="558254"/>
                </a:cubicBezTo>
                <a:cubicBezTo>
                  <a:pt x="3355053" y="717875"/>
                  <a:pt x="3368524" y="854156"/>
                  <a:pt x="3364576" y="1132767"/>
                </a:cubicBezTo>
                <a:cubicBezTo>
                  <a:pt x="3360628" y="1411378"/>
                  <a:pt x="3386413" y="1445447"/>
                  <a:pt x="3364576" y="1625982"/>
                </a:cubicBezTo>
                <a:cubicBezTo>
                  <a:pt x="3083248" y="1597245"/>
                  <a:pt x="2773814" y="1643826"/>
                  <a:pt x="2624369" y="1625982"/>
                </a:cubicBezTo>
                <a:cubicBezTo>
                  <a:pt x="2474924" y="1608138"/>
                  <a:pt x="2287715" y="1616957"/>
                  <a:pt x="2018746" y="1625982"/>
                </a:cubicBezTo>
                <a:cubicBezTo>
                  <a:pt x="1749777" y="1635007"/>
                  <a:pt x="1496927" y="1603346"/>
                  <a:pt x="1278539" y="1625982"/>
                </a:cubicBezTo>
                <a:cubicBezTo>
                  <a:pt x="1060151" y="1648618"/>
                  <a:pt x="942619" y="1602969"/>
                  <a:pt x="639269" y="1625982"/>
                </a:cubicBezTo>
                <a:cubicBezTo>
                  <a:pt x="335919" y="1648996"/>
                  <a:pt x="204132" y="1600600"/>
                  <a:pt x="0" y="1625982"/>
                </a:cubicBezTo>
                <a:cubicBezTo>
                  <a:pt x="2408" y="1339602"/>
                  <a:pt x="-26331" y="1290534"/>
                  <a:pt x="0" y="1051468"/>
                </a:cubicBezTo>
                <a:cubicBezTo>
                  <a:pt x="26331" y="812402"/>
                  <a:pt x="5380" y="788328"/>
                  <a:pt x="0" y="541994"/>
                </a:cubicBezTo>
                <a:cubicBezTo>
                  <a:pt x="-5380" y="295660"/>
                  <a:pt x="261" y="231495"/>
                  <a:pt x="0" y="0"/>
                </a:cubicBezTo>
                <a:close/>
              </a:path>
              <a:path w="3364576" h="1625982" extrusionOk="0">
                <a:moveTo>
                  <a:pt x="0" y="0"/>
                </a:moveTo>
                <a:cubicBezTo>
                  <a:pt x="162294" y="21894"/>
                  <a:pt x="420896" y="9074"/>
                  <a:pt x="740207" y="0"/>
                </a:cubicBezTo>
                <a:cubicBezTo>
                  <a:pt x="1059518" y="-9074"/>
                  <a:pt x="1135169" y="-24660"/>
                  <a:pt x="1379476" y="0"/>
                </a:cubicBezTo>
                <a:cubicBezTo>
                  <a:pt x="1623783" y="24660"/>
                  <a:pt x="1873133" y="28590"/>
                  <a:pt x="2119683" y="0"/>
                </a:cubicBezTo>
                <a:cubicBezTo>
                  <a:pt x="2366233" y="-28590"/>
                  <a:pt x="2808304" y="54444"/>
                  <a:pt x="3364576" y="0"/>
                </a:cubicBezTo>
                <a:cubicBezTo>
                  <a:pt x="3359379" y="154015"/>
                  <a:pt x="3388106" y="378705"/>
                  <a:pt x="3364576" y="558254"/>
                </a:cubicBezTo>
                <a:cubicBezTo>
                  <a:pt x="3341046" y="737803"/>
                  <a:pt x="3388670" y="928600"/>
                  <a:pt x="3364576" y="1067728"/>
                </a:cubicBezTo>
                <a:cubicBezTo>
                  <a:pt x="3340482" y="1206856"/>
                  <a:pt x="3351990" y="1439777"/>
                  <a:pt x="3364576" y="1625982"/>
                </a:cubicBezTo>
                <a:cubicBezTo>
                  <a:pt x="3090245" y="1630955"/>
                  <a:pt x="2953803" y="1616294"/>
                  <a:pt x="2792598" y="1625982"/>
                </a:cubicBezTo>
                <a:cubicBezTo>
                  <a:pt x="2631393" y="1635670"/>
                  <a:pt x="2243735" y="1613585"/>
                  <a:pt x="2086037" y="1625982"/>
                </a:cubicBezTo>
                <a:cubicBezTo>
                  <a:pt x="1928339" y="1638379"/>
                  <a:pt x="1760872" y="1602796"/>
                  <a:pt x="1446768" y="1625982"/>
                </a:cubicBezTo>
                <a:cubicBezTo>
                  <a:pt x="1132664" y="1649168"/>
                  <a:pt x="1071879" y="1635473"/>
                  <a:pt x="706561" y="1625982"/>
                </a:cubicBezTo>
                <a:cubicBezTo>
                  <a:pt x="341243" y="1616491"/>
                  <a:pt x="319570" y="1628511"/>
                  <a:pt x="0" y="1625982"/>
                </a:cubicBezTo>
                <a:cubicBezTo>
                  <a:pt x="16559" y="1460499"/>
                  <a:pt x="-3341" y="1357493"/>
                  <a:pt x="0" y="1132767"/>
                </a:cubicBezTo>
                <a:cubicBezTo>
                  <a:pt x="3341" y="908042"/>
                  <a:pt x="879" y="790320"/>
                  <a:pt x="0" y="623293"/>
                </a:cubicBezTo>
                <a:cubicBezTo>
                  <a:pt x="-879" y="456266"/>
                  <a:pt x="11626" y="287422"/>
                  <a:pt x="0" y="0"/>
                </a:cubicBezTo>
                <a:close/>
              </a:path>
            </a:pathLst>
          </a:cu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marR="0" lvl="0" indent="0" algn="l" rtl="0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Clr>
                <a:srgbClr val="466318"/>
              </a:buClr>
              <a:buSzPts val="2040"/>
              <a:buFont typeface="Arial"/>
              <a:buNone/>
            </a:pPr>
            <a:r>
              <a:rPr lang="en-GB" sz="2040" b="1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40"/>
              <a:buFont typeface="Arial"/>
              <a:buChar char="•"/>
            </a:pPr>
            <a:r>
              <a:rPr lang="en-GB" sz="204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R3 Activity 2 Worksheet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ts val="2040"/>
              <a:buFont typeface="Arial"/>
              <a:buChar char="•"/>
            </a:pPr>
            <a:r>
              <a:rPr lang="en-GB" sz="204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R3 Activity 2 Information sheet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2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/>
              <a:t>Discussion</a:t>
            </a:r>
            <a:endParaRPr/>
          </a:p>
        </p:txBody>
      </p:sp>
      <p:sp>
        <p:nvSpPr>
          <p:cNvPr id="198" name="Google Shape;198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Clr>
                <a:srgbClr val="326367"/>
              </a:buClr>
              <a:buSzPts val="2200"/>
              <a:buNone/>
            </a:pPr>
            <a:r>
              <a:rPr lang="en-GB" sz="2200"/>
              <a:t>Based upon the information you have been given, the business has asked you to:</a:t>
            </a:r>
            <a:endParaRPr/>
          </a:p>
          <a:p>
            <a:pPr marL="81915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200"/>
              <a:buFont typeface="Arial"/>
              <a:buAutoNum type="arabicPeriod"/>
            </a:pPr>
            <a:r>
              <a:rPr lang="en-GB" sz="2200"/>
              <a:t>identify how the issues identified could impact the business, its suppliers, the local economy and the global market;</a:t>
            </a:r>
            <a:endParaRPr/>
          </a:p>
          <a:p>
            <a:pPr marL="81915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200"/>
              <a:buFont typeface="Arial"/>
              <a:buAutoNum type="arabicPeriod"/>
            </a:pPr>
            <a:r>
              <a:rPr lang="en-GB" sz="2200"/>
              <a:t>suggest the most suitable stock management process;</a:t>
            </a:r>
            <a:endParaRPr/>
          </a:p>
          <a:p>
            <a:pPr marL="819150" lvl="1" indent="-457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326367"/>
              </a:buClr>
              <a:buSzPts val="2200"/>
              <a:buFont typeface="Arial"/>
              <a:buAutoNum type="arabicPeriod"/>
            </a:pPr>
            <a:r>
              <a:rPr lang="en-GB" sz="2200"/>
              <a:t>suggest how asset management could be improved.</a:t>
            </a:r>
            <a:endParaRPr/>
          </a:p>
        </p:txBody>
      </p:sp>
      <p:pic>
        <p:nvPicPr>
          <p:cNvPr id="199" name="Google Shape;199;p23"/>
          <p:cNvPicPr preferRelativeResize="0">
            <a:picLocks noGrp="1"/>
          </p:cNvPicPr>
          <p:nvPr>
            <p:ph type="pic" idx="3"/>
          </p:nvPr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3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/>
              <a:t>Resource 3: Impact of poor stock and asset management</a:t>
            </a:r>
            <a:endParaRPr/>
          </a:p>
        </p:txBody>
      </p:sp>
      <p:sp>
        <p:nvSpPr>
          <p:cNvPr id="201" name="Google Shape;201;p23"/>
          <p:cNvSpPr/>
          <p:nvPr/>
        </p:nvSpPr>
        <p:spPr>
          <a:xfrm>
            <a:off x="9984204" y="182562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72FC6FA-7BC4-4C6D-A1E0-7F324E69FFA7}"/>
</file>

<file path=customXml/itemProps2.xml><?xml version="1.0" encoding="utf-8"?>
<ds:datastoreItem xmlns:ds="http://schemas.openxmlformats.org/officeDocument/2006/customXml" ds:itemID="{328DE77E-DD0F-46D3-BC66-93AFA2585581}"/>
</file>

<file path=customXml/itemProps3.xml><?xml version="1.0" encoding="utf-8"?>
<ds:datastoreItem xmlns:ds="http://schemas.openxmlformats.org/officeDocument/2006/customXml" ds:itemID="{882F7F58-18CA-48DA-BEBE-954343FA7728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793</Words>
  <Application>Microsoft Office PowerPoint</Application>
  <PresentationFormat>Widescreen</PresentationFormat>
  <Paragraphs>110</Paragraphs>
  <Slides>12</Slides>
  <Notes>12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Calibri</vt:lpstr>
      <vt:lpstr>Office Theme</vt:lpstr>
      <vt:lpstr>Engineering and Manufacturing</vt:lpstr>
      <vt:lpstr>In this resource, we will:</vt:lpstr>
      <vt:lpstr>Discussion</vt:lpstr>
      <vt:lpstr>Amazon – quality assurance video</vt:lpstr>
      <vt:lpstr>Amazon – quality assurance video questions</vt:lpstr>
      <vt:lpstr>Case study: IC Chip Manufacture Ltd </vt:lpstr>
      <vt:lpstr>What the company currently does</vt:lpstr>
      <vt:lpstr>Issues</vt:lpstr>
      <vt:lpstr>Discussion</vt:lpstr>
      <vt:lpstr>Plenary</vt:lpstr>
      <vt:lpstr>In this resource, we have:</vt:lpstr>
      <vt:lpstr>Further research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2025-10-13T11:36:31Z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