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61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Arial Narrow" panose="020B0606020202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Image © </a:t>
            </a:r>
            <a:r>
              <a:rPr lang="en-GB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Shutterstock/Halfpoint</a:t>
            </a:r>
            <a:endParaRPr/>
          </a:p>
        </p:txBody>
      </p:sp>
      <p:sp>
        <p:nvSpPr>
          <p:cNvPr id="117" name="Google Shape;11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750" lvl="0" indent="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534C29"/>
              </a:buClr>
              <a:buSzPts val="1300"/>
              <a:buFont typeface="Arial"/>
              <a:buNone/>
            </a:pP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/>
              <a:t>Image © </a:t>
            </a:r>
            <a:r>
              <a:rPr lang="en-GB"/>
              <a:t>Unsplash/Arno Senoner</a:t>
            </a:r>
            <a:endParaRPr/>
          </a:p>
        </p:txBody>
      </p:sp>
      <p:sp>
        <p:nvSpPr>
          <p:cNvPr id="218" name="Google Shape;2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Image © </a:t>
            </a:r>
            <a:r>
              <a:rPr lang="en-GB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Shutterstock/Halfpoint</a:t>
            </a:r>
            <a:endParaRPr/>
          </a:p>
        </p:txBody>
      </p:sp>
      <p:sp>
        <p:nvSpPr>
          <p:cNvPr id="135" name="Google Shape;13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Kanban interactive: https://www.technicaleducationnetworks.org.uk/interactive/kanban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Kanban interactive video walkthrough: https://vimeo.com/1118131685/4406764c1a </a:t>
            </a:r>
            <a:endParaRPr/>
          </a:p>
        </p:txBody>
      </p:sp>
      <p:sp>
        <p:nvSpPr>
          <p:cNvPr id="145" name="Google Shape;14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750" marR="0" lvl="0" indent="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534C29"/>
              </a:buClr>
              <a:buSzPts val="1300"/>
              <a:buFont typeface="Arial"/>
              <a:buNone/>
            </a:pPr>
            <a:r>
              <a:rPr lang="en-GB" sz="1400"/>
              <a:t>Image © Shutterstock/Amorn Suriyan</a:t>
            </a:r>
            <a:endParaRPr/>
          </a:p>
          <a:p>
            <a:pPr marL="31750" lvl="0" indent="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534C29"/>
              </a:buClr>
              <a:buSzPts val="1300"/>
              <a:buFont typeface="Arial"/>
              <a:buNone/>
            </a:pP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 descr="Logistics employees in warehouse, wearing PPE, planning transport of products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35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blue and black rectang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35600"/>
            <a:ext cx="12192000" cy="46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 descr="A white cloud with black background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0282" y="1896189"/>
            <a:ext cx="1811433" cy="179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 descr="A black and blue logo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6870" y="2301452"/>
            <a:ext cx="1058259" cy="103803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367"/>
              </a:buClr>
              <a:buSzPts val="5200"/>
              <a:buFont typeface="Arial"/>
              <a:buNone/>
              <a:defRPr sz="5200" b="1">
                <a:solidFill>
                  <a:srgbClr val="3263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October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2"/>
          </p:nvPr>
        </p:nvSpPr>
        <p:spPr>
          <a:xfrm>
            <a:off x="6096000" y="2977205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 i="0" u="none">
                <a:solidFill>
                  <a:srgbClr val="326367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3"/>
          </p:nvPr>
        </p:nvSpPr>
        <p:spPr>
          <a:xfrm>
            <a:off x="1524000" y="56258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2" descr="A picture containing screenshot, graphics, pattern, circle&#10;&#10;Description automatically generated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163" y="2477753"/>
            <a:ext cx="2049637" cy="860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ctivity_video+caption">
  <p:cSld name="1_Activity_video+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>
            <a:spLocks noGrp="1"/>
          </p:cNvSpPr>
          <p:nvPr>
            <p:ph type="media" idx="2"/>
          </p:nvPr>
        </p:nvSpPr>
        <p:spPr>
          <a:xfrm>
            <a:off x="838200" y="1825625"/>
            <a:ext cx="10515600" cy="371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4"/>
          </p:nvPr>
        </p:nvSpPr>
        <p:spPr>
          <a:xfrm>
            <a:off x="838199" y="5744095"/>
            <a:ext cx="10515599" cy="43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October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questions">
  <p:cSld name="Activity_questio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2" descr="A blue and black rectangle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311" y="1610868"/>
            <a:ext cx="4635689" cy="52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2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October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ext+image">
  <p:cSld name="Activity_text+imag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>
            <a:spLocks noGrp="1"/>
          </p:cNvSpPr>
          <p:nvPr>
            <p:ph type="body" idx="1"/>
          </p:nvPr>
        </p:nvSpPr>
        <p:spPr>
          <a:xfrm>
            <a:off x="839788" y="1872343"/>
            <a:ext cx="3932238" cy="398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25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>
            <a:spLocks noGrp="1"/>
          </p:cNvSpPr>
          <p:nvPr>
            <p:ph type="pic" idx="2"/>
          </p:nvPr>
        </p:nvSpPr>
        <p:spPr>
          <a:xfrm>
            <a:off x="5183188" y="1284514"/>
            <a:ext cx="5762398" cy="4576536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13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October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solidation">
  <p:cSld name="Consolida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October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1">
  <p:cSld name="Intro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October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2"/>
          </p:nvPr>
        </p:nvSpPr>
        <p:spPr>
          <a:xfrm>
            <a:off x="7530353" y="1825625"/>
            <a:ext cx="3823447" cy="435133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2">
  <p:cSld name="Intro_2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D2E8E9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October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3">
  <p:cSld name="Intro_3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921829" cy="4351338"/>
          </a:xfrm>
          <a:prstGeom prst="rect">
            <a:avLst/>
          </a:prstGeom>
          <a:solidFill>
            <a:srgbClr val="D2E8E9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>
            <a:spLocks noGrp="1"/>
          </p:cNvSpPr>
          <p:nvPr>
            <p:ph type="pic" idx="3"/>
          </p:nvPr>
        </p:nvSpPr>
        <p:spPr>
          <a:xfrm>
            <a:off x="6989083" y="1825625"/>
            <a:ext cx="4364717" cy="4351338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5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October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wo box">
  <p:cSld name="Activity_two box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838200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D2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6168046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D2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October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ext+box">
  <p:cSld name="Activity_text+box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083829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8179724" y="1825625"/>
            <a:ext cx="3174076" cy="4351338"/>
          </a:xfrm>
          <a:prstGeom prst="rect">
            <a:avLst/>
          </a:prstGeom>
          <a:solidFill>
            <a:srgbClr val="D2E8E9"/>
          </a:solidFill>
          <a:ln w="19050" cap="sq" cmpd="sng">
            <a:solidFill>
              <a:srgbClr val="3263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October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video">
  <p:cSld name="Activity_vide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>
            <a:spLocks noGrp="1"/>
          </p:cNvSpPr>
          <p:nvPr>
            <p:ph type="media" idx="2"/>
          </p:nvPr>
        </p:nvSpPr>
        <p:spPr>
          <a:xfrm>
            <a:off x="1345277" y="1825625"/>
            <a:ext cx="2863468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>
            <a:spLocks noGrp="1"/>
          </p:cNvSpPr>
          <p:nvPr>
            <p:ph type="media" idx="4"/>
          </p:nvPr>
        </p:nvSpPr>
        <p:spPr>
          <a:xfrm>
            <a:off x="4913252" y="1825625"/>
            <a:ext cx="2868020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>
            <a:spLocks noGrp="1"/>
          </p:cNvSpPr>
          <p:nvPr>
            <p:ph type="media" idx="5"/>
          </p:nvPr>
        </p:nvSpPr>
        <p:spPr>
          <a:xfrm>
            <a:off x="8485779" y="1825625"/>
            <a:ext cx="2868020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>
            <a:spLocks noGrp="1"/>
          </p:cNvSpPr>
          <p:nvPr>
            <p:ph type="media" idx="6"/>
          </p:nvPr>
        </p:nvSpPr>
        <p:spPr>
          <a:xfrm>
            <a:off x="3128522" y="4046026"/>
            <a:ext cx="2869506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8"/>
          <p:cNvSpPr>
            <a:spLocks noGrp="1"/>
          </p:cNvSpPr>
          <p:nvPr>
            <p:ph type="media" idx="7"/>
          </p:nvPr>
        </p:nvSpPr>
        <p:spPr>
          <a:xfrm>
            <a:off x="6701049" y="4046026"/>
            <a:ext cx="2869506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838200" y="1825625"/>
            <a:ext cx="507077" cy="507077"/>
          </a:xfrm>
          <a:prstGeom prst="ellipse">
            <a:avLst/>
          </a:prstGeom>
          <a:solidFill>
            <a:srgbClr val="326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4406175" y="1825625"/>
            <a:ext cx="507077" cy="507077"/>
          </a:xfrm>
          <a:prstGeom prst="ellipse">
            <a:avLst/>
          </a:prstGeom>
          <a:solidFill>
            <a:srgbClr val="326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8"/>
          <p:cNvSpPr/>
          <p:nvPr/>
        </p:nvSpPr>
        <p:spPr>
          <a:xfrm>
            <a:off x="7983254" y="1825625"/>
            <a:ext cx="507077" cy="507077"/>
          </a:xfrm>
          <a:prstGeom prst="ellipse">
            <a:avLst/>
          </a:prstGeom>
          <a:solidFill>
            <a:srgbClr val="326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8"/>
          <p:cNvSpPr/>
          <p:nvPr/>
        </p:nvSpPr>
        <p:spPr>
          <a:xfrm>
            <a:off x="2621445" y="4046026"/>
            <a:ext cx="507077" cy="507077"/>
          </a:xfrm>
          <a:prstGeom prst="ellipse">
            <a:avLst/>
          </a:prstGeom>
          <a:solidFill>
            <a:srgbClr val="326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8"/>
          <p:cNvSpPr/>
          <p:nvPr/>
        </p:nvSpPr>
        <p:spPr>
          <a:xfrm>
            <a:off x="6193974" y="4046026"/>
            <a:ext cx="507077" cy="507077"/>
          </a:xfrm>
          <a:prstGeom prst="ellipse">
            <a:avLst/>
          </a:prstGeom>
          <a:solidFill>
            <a:srgbClr val="326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8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October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answers">
  <p:cSld name="Activity_answer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9" descr="A blue and black rectangle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311" y="1610868"/>
            <a:ext cx="4635689" cy="52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2"/>
          </p:nvPr>
        </p:nvSpPr>
        <p:spPr>
          <a:xfrm>
            <a:off x="8175008" y="2892829"/>
            <a:ext cx="3507474" cy="328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body" idx="3"/>
          </p:nvPr>
        </p:nvSpPr>
        <p:spPr>
          <a:xfrm>
            <a:off x="8175008" y="2055812"/>
            <a:ext cx="2689727" cy="62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5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October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4">
  <p:cSld name="Intro_4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28575" cap="flat" cmpd="sng">
            <a:solidFill>
              <a:srgbClr val="D2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October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nicaleducationnetworks.org.uk/interactive/kanba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vimeo.com/1118131685/4406764c1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367"/>
              </a:buClr>
              <a:buSzPct val="111111"/>
              <a:buFont typeface="Arial"/>
              <a:buNone/>
            </a:pPr>
            <a:r>
              <a:rPr lang="en-GB"/>
              <a:t>Engineering and Manufacturing</a:t>
            </a:r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Topic: Stock and asset management</a:t>
            </a:r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2"/>
          </p:nvPr>
        </p:nvSpPr>
        <p:spPr>
          <a:xfrm>
            <a:off x="6269736" y="2894811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/>
              <a:t>Route: Engineering and Manufacturing</a:t>
            </a:r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3"/>
          </p:nvPr>
        </p:nvSpPr>
        <p:spPr>
          <a:xfrm>
            <a:off x="1524000" y="56258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Resource 5: Inventory management using Kanban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/>
              <a:t>Plenary answers</a:t>
            </a:r>
            <a:endParaRPr/>
          </a:p>
        </p:txBody>
      </p:sp>
      <p:sp>
        <p:nvSpPr>
          <p:cNvPr id="204" name="Google Shape;204;p24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0159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326367"/>
              </a:buClr>
              <a:buSzPts val="2800"/>
              <a:buFont typeface="Arial"/>
              <a:buAutoNum type="arabicPeriod"/>
            </a:pPr>
            <a:r>
              <a:rPr lang="en-GB" sz="2800"/>
              <a:t>Stock does not have to be reordered manually – an order is triggered automatically.</a:t>
            </a:r>
            <a:endParaRPr/>
          </a:p>
          <a:p>
            <a:pPr marL="457200" lvl="0" indent="-4572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326367"/>
              </a:buClr>
              <a:buSzPts val="2800"/>
              <a:buFont typeface="Arial"/>
              <a:buAutoNum type="arabicPeriod"/>
            </a:pPr>
            <a:r>
              <a:rPr lang="en-GB" sz="2800"/>
              <a:t>Stock will arrive just in time. </a:t>
            </a:r>
            <a:endParaRPr/>
          </a:p>
          <a:p>
            <a:pPr marL="457200" lvl="0" indent="-4572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326367"/>
              </a:buClr>
              <a:buSzPts val="2800"/>
              <a:buFont typeface="Arial"/>
              <a:buAutoNum type="arabicPeriod"/>
            </a:pPr>
            <a:r>
              <a:rPr lang="en-GB" sz="2800"/>
              <a:t>This avoids overstock, which can tie up cash in unnecessary stock and lead to a lack of storage space.</a:t>
            </a:r>
            <a:endParaRPr/>
          </a:p>
          <a:p>
            <a:pPr marL="457200" lvl="0" indent="-4572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326367"/>
              </a:buClr>
              <a:buSzPts val="2800"/>
              <a:buFont typeface="Arial"/>
              <a:buAutoNum type="arabicPeriod"/>
            </a:pPr>
            <a:r>
              <a:rPr lang="en-GB" sz="2800"/>
              <a:t>It also avoids understock, which can lead to a stop in production and loss of income.</a:t>
            </a:r>
            <a:endParaRPr/>
          </a:p>
          <a:p>
            <a:pPr marL="457200" lvl="0" indent="-2794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326367"/>
              </a:buClr>
              <a:buSzPts val="2800"/>
              <a:buFont typeface="Arial"/>
              <a:buNone/>
            </a:pPr>
            <a:endParaRPr sz="2800"/>
          </a:p>
        </p:txBody>
      </p:sp>
      <p:sp>
        <p:nvSpPr>
          <p:cNvPr id="205" name="Google Shape;205;p24"/>
          <p:cNvSpPr txBox="1">
            <a:spLocks noGrp="1"/>
          </p:cNvSpPr>
          <p:nvPr>
            <p:ph type="body" idx="4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5: Inventory management using Kanban</a:t>
            </a:r>
            <a:endParaRPr/>
          </a:p>
        </p:txBody>
      </p:sp>
      <p:sp>
        <p:nvSpPr>
          <p:cNvPr id="206" name="Google Shape;206;p24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Plenary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In this resource, we have:</a:t>
            </a:r>
            <a:endParaRPr/>
          </a:p>
        </p:txBody>
      </p:sp>
      <p:sp>
        <p:nvSpPr>
          <p:cNvPr id="212" name="Google Shape;212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ts val="2600"/>
              <a:buChar char="•"/>
            </a:pPr>
            <a:r>
              <a:rPr lang="en-GB" sz="2600"/>
              <a:t>recognised how Kanban is used in modern manufacturing to control inventory;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ts val="2600"/>
              <a:buChar char="•"/>
            </a:pPr>
            <a:r>
              <a:rPr lang="en-GB" sz="2600"/>
              <a:t>been able to discuss the advantages of using Kanban in inventory control.</a:t>
            </a:r>
            <a:endParaRPr/>
          </a:p>
        </p:txBody>
      </p:sp>
      <p:sp>
        <p:nvSpPr>
          <p:cNvPr id="213" name="Google Shape;213;p25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5: Inventory management using Kanban</a:t>
            </a:r>
            <a:endParaRPr/>
          </a:p>
        </p:txBody>
      </p:sp>
      <p:sp>
        <p:nvSpPr>
          <p:cNvPr id="214" name="Google Shape;214;p25"/>
          <p:cNvSpPr txBox="1">
            <a:spLocks noGrp="1"/>
          </p:cNvSpPr>
          <p:nvPr>
            <p:ph type="body" idx="2"/>
          </p:nvPr>
        </p:nvSpPr>
        <p:spPr>
          <a:xfrm>
            <a:off x="7423150" y="1249363"/>
            <a:ext cx="4130675" cy="4927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/>
          <a:p>
            <a:pPr marL="180975" lvl="0" indent="-142875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300" u="sng"/>
              <a:t>Skills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-GB" sz="1300" b="1"/>
              <a:t>MPC-CSD</a:t>
            </a:r>
            <a:r>
              <a:rPr lang="en-GB" sz="1300"/>
              <a:t> Evaluate and quality-assure processes and outcomes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-GB" sz="1300" b="1"/>
              <a:t>MPC-CSA</a:t>
            </a:r>
            <a:r>
              <a:rPr lang="en-GB" sz="1300"/>
              <a:t> Analyse and interpret an employer set brief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-GB" sz="1300" b="1"/>
              <a:t>MPC-CSB</a:t>
            </a:r>
            <a:r>
              <a:rPr lang="en-GB" sz="1300"/>
              <a:t> Plan and prepare suitable responses to the brief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-GB" sz="1300" b="1"/>
              <a:t>MPC-CSE</a:t>
            </a:r>
            <a:r>
              <a:rPr lang="en-GB" sz="1300"/>
              <a:t> Communicate and present outcomes and evidence </a:t>
            </a:r>
            <a:endParaRPr/>
          </a:p>
          <a:p>
            <a:pPr marL="180975" lvl="0" indent="-142875" algn="l" rtl="0">
              <a:lnSpc>
                <a:spcPct val="108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-GB" sz="1300" u="sng"/>
              <a:t>General competencies</a:t>
            </a:r>
            <a:endParaRPr/>
          </a:p>
          <a:p>
            <a:pPr marL="180975" lvl="0" indent="-142875" algn="l" rtl="0">
              <a:lnSpc>
                <a:spcPct val="108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-GB" sz="1300"/>
              <a:t>English:</a:t>
            </a:r>
            <a:endParaRPr/>
          </a:p>
          <a:p>
            <a:pPr marL="180975" lvl="0" indent="-142875" algn="l" rtl="0">
              <a:lnSpc>
                <a:spcPct val="108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-GB" sz="1300" b="1"/>
              <a:t>EC2 </a:t>
            </a:r>
            <a:r>
              <a:rPr lang="en-GB" sz="1300"/>
              <a:t>Present information and ideas</a:t>
            </a:r>
            <a:endParaRPr/>
          </a:p>
          <a:p>
            <a:pPr marL="180975" lvl="0" indent="-142875" algn="l" rtl="0">
              <a:lnSpc>
                <a:spcPct val="108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-GB" sz="1300" b="1"/>
              <a:t>EC4 </a:t>
            </a:r>
            <a:r>
              <a:rPr lang="en-GB" sz="1300"/>
              <a:t>Summarise information/ideas</a:t>
            </a:r>
            <a:endParaRPr/>
          </a:p>
          <a:p>
            <a:pPr marL="180975" lvl="0" indent="-142875" algn="l" rtl="0">
              <a:lnSpc>
                <a:spcPct val="108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-GB" sz="1300" b="1"/>
              <a:t>EC6 </a:t>
            </a:r>
            <a:r>
              <a:rPr lang="en-GB" sz="1300"/>
              <a:t>Take part in/lead discussions </a:t>
            </a:r>
            <a:endParaRPr/>
          </a:p>
          <a:p>
            <a:pPr marL="180975" lvl="0" indent="-142875" algn="l" rtl="0">
              <a:lnSpc>
                <a:spcPct val="108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-GB" sz="1300"/>
              <a:t>Maths:</a:t>
            </a:r>
            <a:endParaRPr/>
          </a:p>
          <a:p>
            <a:pPr marL="180975" lvl="0" indent="-142875" algn="l" rtl="0">
              <a:lnSpc>
                <a:spcPct val="108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-GB" sz="1300" b="1"/>
              <a:t>MC2 </a:t>
            </a:r>
            <a:r>
              <a:rPr lang="en-GB" sz="1300"/>
              <a:t>Estimating, calculating and error spotting</a:t>
            </a:r>
            <a:endParaRPr/>
          </a:p>
          <a:p>
            <a:pPr marL="180975" lvl="0" indent="-142875" algn="l" rtl="0">
              <a:lnSpc>
                <a:spcPct val="108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-GB" sz="1300" b="1"/>
              <a:t>MC5 </a:t>
            </a:r>
            <a:r>
              <a:rPr lang="en-GB" sz="1300"/>
              <a:t>Processing data </a:t>
            </a:r>
            <a:endParaRPr/>
          </a:p>
          <a:p>
            <a:pPr marL="180975" lvl="0" indent="-142875" algn="l" rtl="0">
              <a:lnSpc>
                <a:spcPct val="108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-GB" sz="1300"/>
              <a:t>Digital:</a:t>
            </a:r>
            <a:endParaRPr/>
          </a:p>
          <a:p>
            <a:pPr marL="180975" lvl="0" indent="-142875" algn="l" rtl="0">
              <a:lnSpc>
                <a:spcPct val="108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-GB" sz="1300" b="1"/>
              <a:t>DC1 </a:t>
            </a:r>
            <a:r>
              <a:rPr lang="en-GB" sz="1300"/>
              <a:t>Use digital technology and media effectively </a:t>
            </a:r>
            <a:endParaRPr/>
          </a:p>
          <a:p>
            <a:pPr marL="180975" lvl="0" indent="-142875" algn="l" rtl="0">
              <a:lnSpc>
                <a:spcPct val="108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-GB" sz="1300" b="1"/>
              <a:t>DC4 </a:t>
            </a:r>
            <a:r>
              <a:rPr lang="en-GB" sz="1300"/>
              <a:t>Process and analyse numerical data</a:t>
            </a:r>
            <a:endParaRPr sz="1300"/>
          </a:p>
        </p:txBody>
      </p:sp>
      <p:sp>
        <p:nvSpPr>
          <p:cNvPr id="215" name="Google Shape;215;p25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Plenary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Consolidation</a:t>
            </a:r>
            <a:endParaRPr/>
          </a:p>
        </p:txBody>
      </p:sp>
      <p:sp>
        <p:nvSpPr>
          <p:cNvPr id="221" name="Google Shape;221;p26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77001" cy="4353502"/>
          </a:xfrm>
          <a:prstGeom prst="rect">
            <a:avLst/>
          </a:prstGeom>
          <a:solidFill>
            <a:srgbClr val="D2E8E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326367"/>
              </a:buClr>
              <a:buSzPts val="2800"/>
              <a:buNone/>
            </a:pPr>
            <a:r>
              <a:rPr lang="en-GB" sz="2200">
                <a:solidFill>
                  <a:schemeClr val="dk1"/>
                </a:solidFill>
              </a:rPr>
              <a:t>Carry out some research into how companies use the Kanban inventory control system. Suggested companies include: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326367"/>
              </a:buClr>
              <a:buSzPts val="2800"/>
              <a:buChar char="•"/>
            </a:pP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Toyota </a:t>
            </a:r>
            <a:endParaRPr sz="2200"/>
          </a:p>
          <a:p>
            <a:pPr marL="457200" lvl="0" indent="-34290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326367"/>
              </a:buClr>
              <a:buSzPts val="2800"/>
              <a:buChar char="•"/>
            </a:pP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Boeing</a:t>
            </a:r>
            <a:endParaRPr sz="2200"/>
          </a:p>
          <a:p>
            <a:pPr marL="457200" lvl="0" indent="-34290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326367"/>
              </a:buClr>
              <a:buSzPts val="2800"/>
              <a:buChar char="•"/>
            </a:pPr>
            <a:r>
              <a:rPr lang="en-GB" sz="2200">
                <a:solidFill>
                  <a:schemeClr val="dk1"/>
                </a:solidFill>
              </a:rPr>
              <a:t>Intel</a:t>
            </a:r>
            <a:endParaRPr/>
          </a:p>
          <a:p>
            <a:pPr marL="457200" lvl="0" indent="-34290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326367"/>
              </a:buClr>
              <a:buSzPts val="2800"/>
              <a:buChar char="•"/>
            </a:pPr>
            <a:r>
              <a:rPr lang="en-GB" sz="2200">
                <a:solidFill>
                  <a:schemeClr val="dk1"/>
                </a:solidFill>
              </a:rPr>
              <a:t>Zara</a:t>
            </a:r>
            <a:endParaRPr/>
          </a:p>
          <a:p>
            <a:pPr marL="457200" lvl="0" indent="-34290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326367"/>
              </a:buClr>
              <a:buSzPts val="2800"/>
              <a:buChar char="•"/>
            </a:pP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Dell.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6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4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Consolidation</a:t>
            </a:r>
            <a:endParaRPr/>
          </a:p>
        </p:txBody>
      </p:sp>
      <p:sp>
        <p:nvSpPr>
          <p:cNvPr id="223" name="Google Shape;223;p26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5: Inventory management using Kanban</a:t>
            </a:r>
            <a:endParaRPr/>
          </a:p>
        </p:txBody>
      </p:sp>
      <p:pic>
        <p:nvPicPr>
          <p:cNvPr id="224" name="Google Shape;224;p26" descr="An automated warehouse showing stock on shelves and robotic devices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7824" y="1825624"/>
            <a:ext cx="3594331" cy="435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In this resource, we will:</a:t>
            </a:r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ts val="2600"/>
              <a:buChar char="•"/>
            </a:pPr>
            <a:r>
              <a:rPr lang="en-GB" sz="2600"/>
              <a:t>recognise how Kanban is used in modern manufacturing to control inventory;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ts val="2600"/>
              <a:buChar char="•"/>
            </a:pPr>
            <a:r>
              <a:rPr lang="en-GB" sz="2600"/>
              <a:t>be able to discuss the advantages of using Kanban in inventory control.</a:t>
            </a:r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2"/>
          </p:nvPr>
        </p:nvSpPr>
        <p:spPr>
          <a:xfrm>
            <a:off x="7423150" y="1249363"/>
            <a:ext cx="4130675" cy="4927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/>
          <a:p>
            <a:pPr marL="180975" lvl="0" indent="-142875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300" u="sng"/>
              <a:t>Skills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-GB" sz="1300" b="1"/>
              <a:t>MPC-CSD</a:t>
            </a:r>
            <a:r>
              <a:rPr lang="en-GB" sz="1300"/>
              <a:t> Evaluate and quality-assure processes and outcomes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-GB" sz="1300" b="1"/>
              <a:t>MPC-CSA</a:t>
            </a:r>
            <a:r>
              <a:rPr lang="en-GB" sz="1300"/>
              <a:t> Analyse and interpret an employer set brief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-GB" sz="1300" b="1"/>
              <a:t>MPC-CSB</a:t>
            </a:r>
            <a:r>
              <a:rPr lang="en-GB" sz="1300"/>
              <a:t> Plan and prepare suitable responses to the brief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-GB" sz="1300" b="1"/>
              <a:t>MPC-CSE</a:t>
            </a:r>
            <a:r>
              <a:rPr lang="en-GB" sz="1300"/>
              <a:t> Communicate and present outcomes and evidence </a:t>
            </a:r>
            <a:endParaRPr/>
          </a:p>
          <a:p>
            <a:pPr marL="180975" lvl="0" indent="-142875" algn="l" rtl="0">
              <a:lnSpc>
                <a:spcPct val="108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-GB" sz="1300" u="sng"/>
              <a:t>General competencies</a:t>
            </a:r>
            <a:endParaRPr/>
          </a:p>
          <a:p>
            <a:pPr marL="180975" lvl="0" indent="-142875" algn="l" rtl="0">
              <a:lnSpc>
                <a:spcPct val="108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-GB" sz="1300"/>
              <a:t>English:</a:t>
            </a:r>
            <a:endParaRPr/>
          </a:p>
          <a:p>
            <a:pPr marL="180975" lvl="0" indent="-142875" algn="l" rtl="0">
              <a:lnSpc>
                <a:spcPct val="108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-GB" sz="1300" b="1"/>
              <a:t>EC2 </a:t>
            </a:r>
            <a:r>
              <a:rPr lang="en-GB" sz="1300"/>
              <a:t>Present information and ideas</a:t>
            </a:r>
            <a:endParaRPr/>
          </a:p>
          <a:p>
            <a:pPr marL="180975" lvl="0" indent="-142875" algn="l" rtl="0">
              <a:lnSpc>
                <a:spcPct val="108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-GB" sz="1300" b="1"/>
              <a:t>EC4 </a:t>
            </a:r>
            <a:r>
              <a:rPr lang="en-GB" sz="1300"/>
              <a:t>Summarise information/ideas</a:t>
            </a:r>
            <a:endParaRPr/>
          </a:p>
          <a:p>
            <a:pPr marL="180975" lvl="0" indent="-142875" algn="l" rtl="0">
              <a:lnSpc>
                <a:spcPct val="108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-GB" sz="1300" b="1"/>
              <a:t>EC6 </a:t>
            </a:r>
            <a:r>
              <a:rPr lang="en-GB" sz="1300"/>
              <a:t>Take part in/lead discussions </a:t>
            </a:r>
            <a:endParaRPr/>
          </a:p>
          <a:p>
            <a:pPr marL="180975" lvl="0" indent="-142875" algn="l" rtl="0">
              <a:lnSpc>
                <a:spcPct val="108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-GB" sz="1300"/>
              <a:t>Maths:</a:t>
            </a:r>
            <a:endParaRPr/>
          </a:p>
          <a:p>
            <a:pPr marL="180975" lvl="0" indent="-142875" algn="l" rtl="0">
              <a:lnSpc>
                <a:spcPct val="108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-GB" sz="1300" b="1"/>
              <a:t>MC2 </a:t>
            </a:r>
            <a:r>
              <a:rPr lang="en-GB" sz="1300"/>
              <a:t>Estimating, calculating and error spotting</a:t>
            </a:r>
            <a:endParaRPr/>
          </a:p>
          <a:p>
            <a:pPr marL="180975" lvl="0" indent="-142875" algn="l" rtl="0">
              <a:lnSpc>
                <a:spcPct val="108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-GB" sz="1300" b="1"/>
              <a:t>MC5 </a:t>
            </a:r>
            <a:r>
              <a:rPr lang="en-GB" sz="1300"/>
              <a:t>Processing data </a:t>
            </a:r>
            <a:endParaRPr/>
          </a:p>
          <a:p>
            <a:pPr marL="180975" lvl="0" indent="-142875" algn="l" rtl="0">
              <a:lnSpc>
                <a:spcPct val="108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-GB" sz="1300"/>
              <a:t>Digital:</a:t>
            </a:r>
            <a:endParaRPr/>
          </a:p>
          <a:p>
            <a:pPr marL="180975" lvl="0" indent="-142875" algn="l" rtl="0">
              <a:lnSpc>
                <a:spcPct val="108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-GB" sz="1300" b="1"/>
              <a:t>DC1 </a:t>
            </a:r>
            <a:r>
              <a:rPr lang="en-GB" sz="1300"/>
              <a:t>Use digital technology and media effectively </a:t>
            </a:r>
            <a:endParaRPr/>
          </a:p>
          <a:p>
            <a:pPr marL="180975" lvl="0" indent="-142875" algn="l" rtl="0">
              <a:lnSpc>
                <a:spcPct val="108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-GB" sz="1300" b="1"/>
              <a:t>DC4 </a:t>
            </a:r>
            <a:r>
              <a:rPr lang="en-GB" sz="1300"/>
              <a:t>Process and analyse numerical data</a:t>
            </a:r>
            <a:endParaRPr sz="1300"/>
          </a:p>
        </p:txBody>
      </p:sp>
      <p:sp>
        <p:nvSpPr>
          <p:cNvPr id="130" name="Google Shape;130;p16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5: Inventory management using Kanban</a:t>
            </a:r>
            <a:endParaRPr/>
          </a:p>
        </p:txBody>
      </p:sp>
      <p:sp>
        <p:nvSpPr>
          <p:cNvPr id="131" name="Google Shape;131;p16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Introduction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Inventory management using Kanban </a:t>
            </a:r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730025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ts val="2400"/>
              <a:buFont typeface="Arial"/>
              <a:buChar char="•"/>
            </a:pPr>
            <a:r>
              <a:rPr lang="en-GB"/>
              <a:t>One way of controlling inventory is by automatically triggering orders for new stock at different points in the workflow. </a:t>
            </a:r>
            <a:endParaRPr/>
          </a:p>
          <a:p>
            <a:pPr marL="3429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ts val="2400"/>
              <a:buFont typeface="Arial"/>
              <a:buChar char="•"/>
            </a:pPr>
            <a:r>
              <a:rPr lang="en-GB"/>
              <a:t>This is often done using visual markers or signal cards which indicate when more goods are needed.</a:t>
            </a:r>
            <a:endParaRPr/>
          </a:p>
          <a:p>
            <a:pPr marL="3429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ts val="2400"/>
              <a:buFont typeface="Arial"/>
              <a:buChar char="•"/>
            </a:pPr>
            <a:r>
              <a:rPr lang="en-GB"/>
              <a:t>These visual markers or signal cards are known as kanbans.</a:t>
            </a:r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body" idx="4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5: Inventory management using Kanban</a:t>
            </a:r>
            <a:endParaRPr/>
          </a:p>
        </p:txBody>
      </p:sp>
      <p:sp>
        <p:nvSpPr>
          <p:cNvPr id="140" name="Google Shape;140;p17"/>
          <p:cNvSpPr/>
          <p:nvPr/>
        </p:nvSpPr>
        <p:spPr>
          <a:xfrm>
            <a:off x="9984204" y="182562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17" descr="Logistics employees in warehouse, wearing PPE, planning transport of products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9082" y="1843225"/>
            <a:ext cx="4364717" cy="43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Kanban interactive &amp; walkthrough</a:t>
            </a:r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257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81081"/>
              <a:buNone/>
            </a:pPr>
            <a:r>
              <a:rPr lang="en-GB" dirty="0"/>
              <a:t>Link to the </a:t>
            </a:r>
            <a:r>
              <a:rPr lang="en-GB" b="1" dirty="0"/>
              <a:t>Kanban interactive </a:t>
            </a:r>
            <a:r>
              <a:rPr lang="en-GB" dirty="0"/>
              <a:t>–</a:t>
            </a:r>
            <a:r>
              <a:rPr lang="en-GB" b="1" dirty="0"/>
              <a:t> </a:t>
            </a:r>
            <a:r>
              <a:rPr lang="en-GB" dirty="0"/>
              <a:t>this includes written user instructions:</a:t>
            </a:r>
            <a:endParaRPr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81081"/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https://www.technicaleducationnetworks.org.uk/interactive/kanban</a:t>
            </a:r>
            <a:r>
              <a:rPr lang="en-GB" u="sng" dirty="0">
                <a:solidFill>
                  <a:schemeClr val="hlink"/>
                </a:solidFill>
              </a:rPr>
              <a:t> </a:t>
            </a:r>
            <a:endParaRPr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81081"/>
              <a:buNone/>
            </a:pPr>
            <a:r>
              <a:rPr lang="en-GB" dirty="0">
                <a:solidFill>
                  <a:schemeClr val="dk1"/>
                </a:solidFill>
              </a:rPr>
              <a:t>Please note – the Firefox browser is not recommended for the interactive.</a:t>
            </a:r>
            <a:endParaRPr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81081"/>
              <a:buNone/>
            </a:pPr>
            <a:endParaRPr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81081"/>
              <a:buNone/>
            </a:pPr>
            <a:r>
              <a:rPr lang="en-GB" dirty="0"/>
              <a:t>Link to </a:t>
            </a:r>
            <a:r>
              <a:rPr lang="en-GB" b="1" dirty="0"/>
              <a:t>How to use the kanban interactive </a:t>
            </a:r>
            <a:r>
              <a:rPr lang="en-GB" dirty="0"/>
              <a:t>video walkthrough:</a:t>
            </a:r>
            <a:endParaRPr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341674"/>
              <a:buNone/>
            </a:pPr>
            <a:r>
              <a:rPr lang="en-GB" u="sng" dirty="0">
                <a:solidFill>
                  <a:schemeClr val="hlink"/>
                </a:solidFill>
                <a:hlinkClick r:id="rId4"/>
              </a:rPr>
              <a:t>https://vimeo.com/1118131685/4406764c1a</a:t>
            </a:r>
            <a:r>
              <a:rPr lang="en-GB" u="sng" dirty="0">
                <a:solidFill>
                  <a:schemeClr val="hlink"/>
                </a:solidFill>
              </a:rPr>
              <a:t> </a:t>
            </a:r>
            <a:br>
              <a:rPr lang="en-GB" u="sng" dirty="0">
                <a:solidFill>
                  <a:schemeClr val="hlink"/>
                </a:solidFill>
              </a:rPr>
            </a:br>
            <a:endParaRPr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81081"/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81081"/>
              <a:buNone/>
            </a:pPr>
            <a:endParaRPr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81081"/>
              <a:buNone/>
            </a:pPr>
            <a:endParaRPr dirty="0"/>
          </a:p>
        </p:txBody>
      </p:sp>
      <p:sp>
        <p:nvSpPr>
          <p:cNvPr id="149" name="Google Shape;149;p18"/>
          <p:cNvSpPr txBox="1">
            <a:spLocks noGrp="1"/>
          </p:cNvSpPr>
          <p:nvPr>
            <p:ph type="body" idx="4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5: Inventory management using Kanban</a:t>
            </a:r>
            <a:endParaRPr/>
          </a:p>
        </p:txBody>
      </p:sp>
      <p:sp>
        <p:nvSpPr>
          <p:cNvPr id="150" name="Google Shape;150;p18"/>
          <p:cNvSpPr/>
          <p:nvPr/>
        </p:nvSpPr>
        <p:spPr>
          <a:xfrm>
            <a:off x="9984204" y="182562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18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975811"/>
            <a:ext cx="5681393" cy="3825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Kanban interactive</a:t>
            </a:r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body" idx="1"/>
          </p:nvPr>
        </p:nvSpPr>
        <p:spPr>
          <a:xfrm>
            <a:off x="838199" y="1781236"/>
            <a:ext cx="4520879" cy="4575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07916"/>
              </a:lnSpc>
              <a:spcBef>
                <a:spcPts val="600"/>
              </a:spcBef>
              <a:spcAft>
                <a:spcPts val="0"/>
              </a:spcAft>
              <a:buSzPct val="74844"/>
              <a:buNone/>
            </a:pPr>
            <a:r>
              <a:rPr lang="en-GB" sz="2600">
                <a:solidFill>
                  <a:schemeClr val="dk1"/>
                </a:solidFill>
              </a:rPr>
              <a:t>Experiment with deciding where the kanban goes to ensure stock arrives just in time.</a:t>
            </a:r>
            <a:endParaRPr sz="2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600"/>
              </a:spcBef>
              <a:spcAft>
                <a:spcPts val="0"/>
              </a:spcAft>
              <a:buSzPct val="74844"/>
              <a:buNone/>
            </a:pPr>
            <a:r>
              <a:rPr lang="en-GB" sz="2600">
                <a:solidFill>
                  <a:schemeClr val="dk1"/>
                </a:solidFill>
              </a:rPr>
              <a:t>Set the values to:</a:t>
            </a:r>
            <a:endParaRPr/>
          </a:p>
          <a:p>
            <a:pPr marL="457200" lvl="0" indent="-457200" algn="l" rtl="0">
              <a:lnSpc>
                <a:spcPct val="107916"/>
              </a:lnSpc>
              <a:spcBef>
                <a:spcPts val="600"/>
              </a:spcBef>
              <a:spcAft>
                <a:spcPts val="0"/>
              </a:spcAft>
              <a:buClr>
                <a:srgbClr val="326367"/>
              </a:buClr>
              <a:buSzPct val="100000"/>
              <a:buChar char="•"/>
            </a:pPr>
            <a:r>
              <a:rPr lang="en-GB" sz="2600">
                <a:solidFill>
                  <a:schemeClr val="dk1"/>
                </a:solidFill>
              </a:rPr>
              <a:t>batch size: 8 for chips; </a:t>
            </a:r>
            <a:br>
              <a:rPr lang="en-GB" sz="2600">
                <a:solidFill>
                  <a:schemeClr val="dk1"/>
                </a:solidFill>
              </a:rPr>
            </a:br>
            <a:r>
              <a:rPr lang="en-GB" sz="2600">
                <a:solidFill>
                  <a:schemeClr val="dk1"/>
                </a:solidFill>
              </a:rPr>
              <a:t>10 for screens</a:t>
            </a:r>
            <a:endParaRPr/>
          </a:p>
          <a:p>
            <a:pPr marL="457200" lvl="0" indent="-457200" algn="l" rtl="0">
              <a:lnSpc>
                <a:spcPct val="107916"/>
              </a:lnSpc>
              <a:spcBef>
                <a:spcPts val="600"/>
              </a:spcBef>
              <a:spcAft>
                <a:spcPts val="0"/>
              </a:spcAft>
              <a:buClr>
                <a:srgbClr val="326367"/>
              </a:buClr>
              <a:buSzPct val="100000"/>
              <a:buChar char="•"/>
            </a:pPr>
            <a:r>
              <a:rPr lang="en-GB" sz="2600">
                <a:solidFill>
                  <a:schemeClr val="dk1"/>
                </a:solidFill>
              </a:rPr>
              <a:t>lead time: 3 days for chips; </a:t>
            </a:r>
            <a:br>
              <a:rPr lang="en-GB" sz="2600">
                <a:solidFill>
                  <a:schemeClr val="dk1"/>
                </a:solidFill>
              </a:rPr>
            </a:br>
            <a:r>
              <a:rPr lang="en-GB" sz="2600">
                <a:solidFill>
                  <a:schemeClr val="dk1"/>
                </a:solidFill>
              </a:rPr>
              <a:t>2 days for screens</a:t>
            </a:r>
            <a:endParaRPr/>
          </a:p>
          <a:p>
            <a:pPr marL="457200" lvl="0" indent="-457200" algn="l" rtl="0">
              <a:lnSpc>
                <a:spcPct val="107916"/>
              </a:lnSpc>
              <a:spcBef>
                <a:spcPts val="600"/>
              </a:spcBef>
              <a:spcAft>
                <a:spcPts val="0"/>
              </a:spcAft>
              <a:buClr>
                <a:srgbClr val="326367"/>
              </a:buClr>
              <a:buSzPct val="100000"/>
              <a:buChar char="•"/>
            </a:pPr>
            <a:r>
              <a:rPr lang="en-GB" sz="2600">
                <a:solidFill>
                  <a:schemeClr val="dk1"/>
                </a:solidFill>
              </a:rPr>
              <a:t>used per day: 2 for chips; </a:t>
            </a:r>
            <a:br>
              <a:rPr lang="en-GB" sz="2600">
                <a:solidFill>
                  <a:schemeClr val="dk1"/>
                </a:solidFill>
              </a:rPr>
            </a:br>
            <a:r>
              <a:rPr lang="en-GB" sz="2600">
                <a:solidFill>
                  <a:schemeClr val="dk1"/>
                </a:solidFill>
              </a:rPr>
              <a:t>1 for screens.</a:t>
            </a:r>
            <a:endParaRPr sz="2600">
              <a:solidFill>
                <a:schemeClr val="dk1"/>
              </a:solidFill>
            </a:endParaRPr>
          </a:p>
          <a:p>
            <a:pPr marL="114300" lvl="0" indent="0" algn="l" rtl="0">
              <a:lnSpc>
                <a:spcPct val="107916"/>
              </a:lnSpc>
              <a:spcBef>
                <a:spcPts val="600"/>
              </a:spcBef>
              <a:spcAft>
                <a:spcPts val="0"/>
              </a:spcAft>
              <a:buClr>
                <a:srgbClr val="326367"/>
              </a:buClr>
              <a:buSzPct val="108107"/>
              <a:buNone/>
            </a:pPr>
            <a:r>
              <a:rPr lang="en-GB" sz="2600">
                <a:solidFill>
                  <a:schemeClr val="dk1"/>
                </a:solidFill>
              </a:rPr>
              <a:t>Where should you place the kanban </a:t>
            </a:r>
            <a:r>
              <a:rPr lang="en-GB"/>
              <a:t>so that you don’t overstock or run out of components</a:t>
            </a:r>
            <a:r>
              <a:rPr lang="en-GB" sz="2600">
                <a:solidFill>
                  <a:schemeClr val="dk1"/>
                </a:solidFill>
              </a:rPr>
              <a:t>?</a:t>
            </a:r>
            <a:endParaRPr sz="2600">
              <a:solidFill>
                <a:schemeClr val="dk1"/>
              </a:solidFill>
            </a:endParaRPr>
          </a:p>
          <a:p>
            <a:pPr marL="114300" lvl="0" indent="0" algn="l" rtl="0">
              <a:lnSpc>
                <a:spcPct val="107916"/>
              </a:lnSpc>
              <a:spcBef>
                <a:spcPts val="600"/>
              </a:spcBef>
              <a:spcAft>
                <a:spcPts val="0"/>
              </a:spcAft>
              <a:buClr>
                <a:srgbClr val="326367"/>
              </a:buClr>
              <a:buSzPct val="108107"/>
              <a:buNone/>
            </a:pPr>
            <a:r>
              <a:rPr lang="en-GB" sz="2600">
                <a:solidFill>
                  <a:schemeClr val="dk1"/>
                </a:solidFill>
              </a:rPr>
              <a:t>Why? 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59" name="Google Shape;159;p19"/>
          <p:cNvSpPr txBox="1">
            <a:spLocks noGrp="1"/>
          </p:cNvSpPr>
          <p:nvPr>
            <p:ph type="body" idx="4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5: Inventory management using Kanban</a:t>
            </a:r>
            <a:endParaRPr/>
          </a:p>
        </p:txBody>
      </p:sp>
      <p:sp>
        <p:nvSpPr>
          <p:cNvPr id="160" name="Google Shape;160;p19"/>
          <p:cNvSpPr/>
          <p:nvPr/>
        </p:nvSpPr>
        <p:spPr>
          <a:xfrm>
            <a:off x="9984204" y="182562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1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2478" y="1781236"/>
            <a:ext cx="6239325" cy="4201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Discussion</a:t>
            </a:r>
            <a:endParaRPr/>
          </a:p>
        </p:txBody>
      </p:sp>
      <p:sp>
        <p:nvSpPr>
          <p:cNvPr id="168" name="Google Shape;168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210048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326367"/>
              </a:buClr>
              <a:buSzPts val="2800"/>
              <a:buChar char="•"/>
            </a:pPr>
            <a:r>
              <a:rPr lang="en-GB" sz="2000">
                <a:solidFill>
                  <a:schemeClr val="dk1"/>
                </a:solidFill>
              </a:rPr>
              <a:t>What does ‘lead time’ mean? </a:t>
            </a:r>
            <a:br>
              <a:rPr lang="en-GB" sz="2000">
                <a:solidFill>
                  <a:schemeClr val="dk1"/>
                </a:solidFill>
              </a:rPr>
            </a:br>
            <a:r>
              <a:rPr lang="en-GB" sz="2000">
                <a:solidFill>
                  <a:schemeClr val="dk1"/>
                </a:solidFill>
              </a:rPr>
              <a:t>Is this stock to site or actually </a:t>
            </a:r>
            <a:br>
              <a:rPr lang="en-GB" sz="2000">
                <a:solidFill>
                  <a:schemeClr val="dk1"/>
                </a:solidFill>
              </a:rPr>
            </a:br>
            <a:r>
              <a:rPr lang="en-GB" sz="2000">
                <a:solidFill>
                  <a:schemeClr val="dk1"/>
                </a:solidFill>
              </a:rPr>
              <a:t>in use? </a:t>
            </a:r>
            <a:endParaRPr sz="2000"/>
          </a:p>
          <a:p>
            <a:pPr marL="457200" lvl="0" indent="-342900" algn="l" rtl="0">
              <a:lnSpc>
                <a:spcPct val="107916"/>
              </a:lnSpc>
              <a:spcBef>
                <a:spcPts val="600"/>
              </a:spcBef>
              <a:spcAft>
                <a:spcPts val="0"/>
              </a:spcAft>
              <a:buClr>
                <a:srgbClr val="326367"/>
              </a:buClr>
              <a:buSzPts val="2800"/>
              <a:buChar char="•"/>
            </a:pPr>
            <a:r>
              <a:rPr lang="en-GB" sz="2000">
                <a:solidFill>
                  <a:schemeClr val="dk1"/>
                </a:solidFill>
              </a:rPr>
              <a:t>What impact does batch size have on where the kanban goes? </a:t>
            </a:r>
            <a:endParaRPr sz="20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600"/>
              </a:spcBef>
              <a:spcAft>
                <a:spcPts val="600"/>
              </a:spcAft>
              <a:buClr>
                <a:srgbClr val="326367"/>
              </a:buClr>
              <a:buSzPts val="2800"/>
              <a:buChar char="•"/>
            </a:pPr>
            <a:r>
              <a:rPr lang="en-GB" sz="2000">
                <a:solidFill>
                  <a:schemeClr val="dk1"/>
                </a:solidFill>
              </a:rPr>
              <a:t>What impact does the lead time have on where the kanban goes? </a:t>
            </a:r>
            <a:endParaRPr sz="2000"/>
          </a:p>
        </p:txBody>
      </p:sp>
      <p:sp>
        <p:nvSpPr>
          <p:cNvPr id="169" name="Google Shape;169;p20"/>
          <p:cNvSpPr txBox="1">
            <a:spLocks noGrp="1"/>
          </p:cNvSpPr>
          <p:nvPr>
            <p:ph type="body" idx="4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5: Inventory management using Kanban</a:t>
            </a:r>
            <a:endParaRPr/>
          </a:p>
        </p:txBody>
      </p:sp>
      <p:sp>
        <p:nvSpPr>
          <p:cNvPr id="170" name="Google Shape;170;p20"/>
          <p:cNvSpPr/>
          <p:nvPr/>
        </p:nvSpPr>
        <p:spPr>
          <a:xfrm>
            <a:off x="9984204" y="182562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2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9329" y="1507525"/>
            <a:ext cx="6239325" cy="4201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/>
              <a:t>Scenario</a:t>
            </a:r>
            <a:endParaRPr/>
          </a:p>
        </p:txBody>
      </p:sp>
      <p:sp>
        <p:nvSpPr>
          <p:cNvPr id="177" name="Google Shape;177;p21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433568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200"/>
              <a:t>Using the Kanban interactive, run this scenario:</a:t>
            </a:r>
            <a:endParaRPr sz="220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ts val="2800"/>
              <a:buChar char="•"/>
            </a:pPr>
            <a:r>
              <a:rPr lang="en-GB" sz="2200">
                <a:solidFill>
                  <a:schemeClr val="dk1"/>
                </a:solidFill>
              </a:rPr>
              <a:t>batch size: 6 for chips; </a:t>
            </a:r>
            <a:br>
              <a:rPr lang="en-GB" sz="2200">
                <a:solidFill>
                  <a:schemeClr val="dk1"/>
                </a:solidFill>
              </a:rPr>
            </a:br>
            <a:r>
              <a:rPr lang="en-GB" sz="2200">
                <a:solidFill>
                  <a:schemeClr val="dk1"/>
                </a:solidFill>
              </a:rPr>
              <a:t>8 for screens</a:t>
            </a:r>
            <a:endParaRPr sz="220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ts val="2800"/>
              <a:buChar char="•"/>
            </a:pPr>
            <a:r>
              <a:rPr lang="en-GB" sz="2200"/>
              <a:t>lead time: </a:t>
            </a:r>
            <a:r>
              <a:rPr lang="en-GB" sz="2200">
                <a:solidFill>
                  <a:schemeClr val="dk1"/>
                </a:solidFill>
              </a:rPr>
              <a:t>4 days for chips; </a:t>
            </a:r>
            <a:br>
              <a:rPr lang="en-GB" sz="2200">
                <a:solidFill>
                  <a:schemeClr val="dk1"/>
                </a:solidFill>
              </a:rPr>
            </a:br>
            <a:r>
              <a:rPr lang="en-GB" sz="2200">
                <a:solidFill>
                  <a:schemeClr val="dk1"/>
                </a:solidFill>
              </a:rPr>
              <a:t>4 days for screens 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ts val="2800"/>
              <a:buChar char="•"/>
            </a:pPr>
            <a:r>
              <a:rPr lang="en-GB" sz="2200"/>
              <a:t>number used per day: </a:t>
            </a:r>
            <a:r>
              <a:rPr lang="en-GB" sz="2200">
                <a:solidFill>
                  <a:schemeClr val="dk1"/>
                </a:solidFill>
              </a:rPr>
              <a:t>2 for chips; 1 for screens.</a:t>
            </a:r>
            <a:endParaRPr sz="2200"/>
          </a:p>
          <a:p>
            <a:pPr marL="457200" lvl="0" indent="-1651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ts val="2800"/>
              <a:buNone/>
            </a:pPr>
            <a:endParaRPr sz="2200"/>
          </a:p>
        </p:txBody>
      </p:sp>
      <p:sp>
        <p:nvSpPr>
          <p:cNvPr id="178" name="Google Shape;178;p21"/>
          <p:cNvSpPr txBox="1">
            <a:spLocks noGrp="1"/>
          </p:cNvSpPr>
          <p:nvPr>
            <p:ph type="body" idx="4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5: Inventory management using Kanban</a:t>
            </a:r>
            <a:endParaRPr/>
          </a:p>
        </p:txBody>
      </p:sp>
      <p:sp>
        <p:nvSpPr>
          <p:cNvPr id="179" name="Google Shape;179;p21"/>
          <p:cNvSpPr/>
          <p:nvPr/>
        </p:nvSpPr>
        <p:spPr>
          <a:xfrm>
            <a:off x="9984204" y="182562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2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8881" y="1690688"/>
            <a:ext cx="6329394" cy="4240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/>
              <a:t>Scenario result</a:t>
            </a:r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00425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800"/>
              <a:t>You will always run out of chip components – no matter where you place the kanban.</a:t>
            </a:r>
            <a:endParaRPr sz="2800"/>
          </a:p>
        </p:txBody>
      </p:sp>
      <p:sp>
        <p:nvSpPr>
          <p:cNvPr id="187" name="Google Shape;187;p22"/>
          <p:cNvSpPr txBox="1">
            <a:spLocks noGrp="1"/>
          </p:cNvSpPr>
          <p:nvPr>
            <p:ph type="body" idx="4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5: Inventory management using Kanban</a:t>
            </a:r>
            <a:endParaRPr/>
          </a:p>
        </p:txBody>
      </p:sp>
      <p:sp>
        <p:nvSpPr>
          <p:cNvPr id="188" name="Google Shape;188;p22"/>
          <p:cNvSpPr/>
          <p:nvPr/>
        </p:nvSpPr>
        <p:spPr>
          <a:xfrm>
            <a:off x="9984204" y="182562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2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0823" y="1491242"/>
            <a:ext cx="6452176" cy="4336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/>
              <a:t>Plenary</a:t>
            </a:r>
            <a:endParaRPr/>
          </a:p>
        </p:txBody>
      </p:sp>
      <p:sp>
        <p:nvSpPr>
          <p:cNvPr id="195" name="Google Shape;195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257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326367"/>
              </a:buClr>
              <a:buSzPts val="2800"/>
              <a:buNone/>
            </a:pPr>
            <a:r>
              <a:rPr lang="en-GB" sz="2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 </a:t>
            </a:r>
            <a:r>
              <a:rPr lang="en-GB" sz="2800">
                <a:solidFill>
                  <a:srgbClr val="000000"/>
                </a:solidFill>
              </a:rPr>
              <a:t>the advantages of using the Kanban system, as shown in the interactive.</a:t>
            </a:r>
            <a:endParaRPr sz="2800"/>
          </a:p>
        </p:txBody>
      </p:sp>
      <p:sp>
        <p:nvSpPr>
          <p:cNvPr id="196" name="Google Shape;196;p23"/>
          <p:cNvSpPr txBox="1">
            <a:spLocks noGrp="1"/>
          </p:cNvSpPr>
          <p:nvPr>
            <p:ph type="body" idx="4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5: Inventory management using Kanban</a:t>
            </a:r>
            <a:endParaRPr/>
          </a:p>
        </p:txBody>
      </p:sp>
      <p:sp>
        <p:nvSpPr>
          <p:cNvPr id="197" name="Google Shape;197;p23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Plenary</a:t>
            </a:r>
            <a:endParaRPr/>
          </a:p>
        </p:txBody>
      </p:sp>
      <p:pic>
        <p:nvPicPr>
          <p:cNvPr id="198" name="Google Shape;198;p23" descr="Group of workers wearing PPE helmets and gloves in factory, in discussion with laptop. 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8204" y="2047163"/>
            <a:ext cx="5475595" cy="3650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CBE4BB3A37E488EBA36778162DF73" ma:contentTypeVersion="14" ma:contentTypeDescription="Create a new document." ma:contentTypeScope="" ma:versionID="0ca46bf19ef785bbbc8660e038fa42bd">
  <xsd:schema xmlns:xsd="http://www.w3.org/2001/XMLSchema" xmlns:xs="http://www.w3.org/2001/XMLSchema" xmlns:p="http://schemas.microsoft.com/office/2006/metadata/properties" xmlns:ns2="793c77ee-4b4c-4c71-81d8-13ade05a2728" xmlns:ns3="35bd0bae-f88e-4010-86b3-4f837abcc0be" targetNamespace="http://schemas.microsoft.com/office/2006/metadata/properties" ma:root="true" ma:fieldsID="5715f077389cd6616b2945872cd585d5" ns2:_="" ns3:_="">
    <xsd:import namespace="793c77ee-4b4c-4c71-81d8-13ade05a2728"/>
    <xsd:import namespace="35bd0bae-f88e-4010-86b3-4f837abcc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c77ee-4b4c-4c71-81d8-13ade05a2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c323eb9-42bf-4c5f-9fdb-2be1ed835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d0bae-f88e-4010-86b3-4f837abcc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28b4b58-1043-4966-96c8-0b089c760a9f}" ma:internalName="TaxCatchAll" ma:showField="CatchAllData" ma:web="35bd0bae-f88e-4010-86b3-4f837abcc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bd0bae-f88e-4010-86b3-4f837abcc0be" xsi:nil="true"/>
    <lcf76f155ced4ddcb4097134ff3c332f xmlns="793c77ee-4b4c-4c71-81d8-13ade05a27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08AAA59-9AA2-450B-AC7B-A417AE507715}"/>
</file>

<file path=customXml/itemProps2.xml><?xml version="1.0" encoding="utf-8"?>
<ds:datastoreItem xmlns:ds="http://schemas.openxmlformats.org/officeDocument/2006/customXml" ds:itemID="{468EBD03-3923-490E-8380-3ED71C907D5B}"/>
</file>

<file path=customXml/itemProps3.xml><?xml version="1.0" encoding="utf-8"?>
<ds:datastoreItem xmlns:ds="http://schemas.openxmlformats.org/officeDocument/2006/customXml" ds:itemID="{FE3E91DB-92BC-4EF0-AD30-F3980FB481D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802</Words>
  <Application>Microsoft Office PowerPoint</Application>
  <PresentationFormat>Widescreen</PresentationFormat>
  <Paragraphs>120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Narrow</vt:lpstr>
      <vt:lpstr>Calibri</vt:lpstr>
      <vt:lpstr>Office Theme</vt:lpstr>
      <vt:lpstr>Engineering and Manufacturing</vt:lpstr>
      <vt:lpstr>In this resource, we will:</vt:lpstr>
      <vt:lpstr>Inventory management using Kanban </vt:lpstr>
      <vt:lpstr>Kanban interactive &amp; walkthrough</vt:lpstr>
      <vt:lpstr>Kanban interactive</vt:lpstr>
      <vt:lpstr>Discussion</vt:lpstr>
      <vt:lpstr>Scenario</vt:lpstr>
      <vt:lpstr>Scenario result</vt:lpstr>
      <vt:lpstr>Plenary</vt:lpstr>
      <vt:lpstr>Plenary answers</vt:lpstr>
      <vt:lpstr>In this resource, we have:</vt:lpstr>
      <vt:lpstr>Consolidation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/>
  <cp:revision>1</cp:revision>
  <dcterms:modified xsi:type="dcterms:W3CDTF">2025-10-13T11:50:28Z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0x010100823CBE4BB3A37E488EBA36778162DF73</vt:lpwstr>
  </property>
</Properties>
</file>