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62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embeddedFontLst>
    <p:embeddedFont>
      <p:font typeface="Arial Narrow" panose="020B0606020202030204" pitchFamily="34" charset="0"/>
      <p:regular r:id="rId39"/>
      <p:bold r:id="rId40"/>
      <p:italic r:id="rId41"/>
      <p:boldItalic r:id="rId4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4.fntdata"/><Relationship Id="rId47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font" Target="fonts/font2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Shutterstock/Halfpoint</a:t>
            </a:r>
            <a:endParaRPr/>
          </a:p>
        </p:txBody>
      </p:sp>
      <p:sp>
        <p:nvSpPr>
          <p:cNvPr id="120" name="Google Shape;12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4" name="Google Shape;19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2" name="Google Shape;20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0" name="Google Shape;21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8" name="Google Shape;21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4" name="Google Shape;23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2" name="Google Shape;24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0" name="Google Shape;25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8" name="Google Shape;25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6" name="Google Shape;26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4" name="Google Shape;27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2" name="Google Shape;28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0" name="Google Shape;29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8" name="Google Shape;29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6" name="Google Shape;30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4" name="Google Shape;31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2" name="Google Shape;32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0" name="Google Shape;33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8" name="Google Shape;33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6" name="Google Shape;346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7" name="Google Shape;13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4" name="Google Shape;354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2" name="Google Shape;36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0" name="Google Shape;370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8" name="Google Shape;378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7" name="Google Shape;387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5" name="Google Shape;395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4" name="Google Shape;404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2" name="Google Shape;16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0" name="Google Shape;17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8" name="Google Shape;17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6" name="Google Shape;18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Logistics employees in warehouse, wearing PPE, planning transport of products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1947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blue and black rectang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35600"/>
            <a:ext cx="12192000" cy="462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 descr="A white cloud with black background&#10;&#10;Description automatically generated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2" y="1896189"/>
            <a:ext cx="1811433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 descr="A black and blue logo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66870" y="2301452"/>
            <a:ext cx="1058259" cy="103803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6096000" y="2977205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2" descr="A picture containing screenshot, graphics, pattern, circle&#10;&#10;Description automatically generated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477753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3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 txBox="1"/>
          <p:nvPr/>
        </p:nvSpPr>
        <p:spPr>
          <a:xfrm>
            <a:off x="7651561" y="6356349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4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1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1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1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1_Intro_2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9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9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9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9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9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9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9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0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0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0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11111"/>
              <a:buFont typeface="Arial"/>
              <a:buNone/>
            </a:pPr>
            <a:r>
              <a:rPr lang="en-GB"/>
              <a:t>Engineering and Manufacturing</a:t>
            </a:r>
            <a:endParaRPr/>
          </a:p>
        </p:txBody>
      </p:sp>
      <p:sp>
        <p:nvSpPr>
          <p:cNvPr id="123" name="Google Shape;123;p16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Topic: Stock and asset management</a:t>
            </a:r>
            <a:endParaRPr/>
          </a:p>
        </p:txBody>
      </p:sp>
      <p:sp>
        <p:nvSpPr>
          <p:cNvPr id="124" name="Google Shape;124;p16"/>
          <p:cNvSpPr txBox="1">
            <a:spLocks noGrp="1"/>
          </p:cNvSpPr>
          <p:nvPr>
            <p:ph type="body" idx="2"/>
          </p:nvPr>
        </p:nvSpPr>
        <p:spPr>
          <a:xfrm>
            <a:off x="6297168" y="2894811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/>
              <a:t>Route: Engineering and Manufacturing</a:t>
            </a:r>
            <a:endParaRPr/>
          </a:p>
        </p:txBody>
      </p:sp>
      <p:sp>
        <p:nvSpPr>
          <p:cNvPr id="125" name="Google Shape;125;p16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/>
              <a:t>Resource 6: Preparing for assessment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197" name="Google Shape;197;p25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198" name="Google Shape;198;p25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5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4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term for the minimum level of inventory that a company should maintain to avoid stockouts?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safety stock</a:t>
            </a:r>
            <a:endParaRPr sz="2000" b="1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reorder point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economic order quantity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lead time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05" name="Google Shape;205;p26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06" name="Google Shape;206;p26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6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5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of these is a characteristic of a ‘pull’ inventory system?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Production is based on forecasted demand.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Items are produced or ordered only when a customer demand or subsequent process signals a need.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It typically results in higher inventory levels.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Large batches are produced to achieve economies of scale.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13" name="Google Shape;213;p27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14" name="Google Shape;214;p27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27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5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of these is a characteristic of a ‘pull’ inventory system?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Production is based on forecasted demand.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Items are produced or ordered only when a customer demand or subsequent process signals a need.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It typically results in higher inventory levels.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Large batches are produced to achieve economies of scale.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21" name="Google Shape;221;p28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22" name="Google Shape;222;p28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28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6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term for the time it takes to replenish inventory after an order is placed?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lead time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reorder point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safety stock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economic order quantity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29" name="Google Shape;229;p29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30" name="Google Shape;230;p29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29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6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term for the time it takes to replenish inventory after an order is placed?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lead time</a:t>
            </a:r>
            <a:endParaRPr sz="2000" b="1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reorder point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safety stock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economic order quantity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37" name="Google Shape;237;p30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38" name="Google Shape;238;p30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30"/>
          <p:cNvSpPr txBox="1"/>
          <p:nvPr/>
        </p:nvSpPr>
        <p:spPr>
          <a:xfrm>
            <a:off x="838200" y="1825625"/>
            <a:ext cx="10744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7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primary objective of just-in-time (JIT) inventory management?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eliminate waste by producing or delivering items only when </a:t>
            </a:r>
            <a:b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needed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increase buffer stock for unexpected demand surges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maximise economies of scale through large batch production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centralise all inventory in one large warehouse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45" name="Google Shape;245;p31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46" name="Google Shape;246;p31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1"/>
          <p:cNvSpPr txBox="1"/>
          <p:nvPr/>
        </p:nvSpPr>
        <p:spPr>
          <a:xfrm>
            <a:off x="838200" y="1825625"/>
            <a:ext cx="1068324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7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primary objective of just-in-time (JIT) inventory management?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eliminate waste by producing or delivering items only when needed</a:t>
            </a:r>
            <a:endParaRPr sz="2000" b="1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increase buffer stock for unexpected demand surges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maximise economies of scale through large batch production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centralise all inventory in one large warehouse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53" name="Google Shape;253;p32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54" name="Google Shape;254;p32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32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8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primary goal of inventory control?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maximise profits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minimise costs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improve customer satisfaction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reduce lead times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61" name="Google Shape;261;p33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62" name="Google Shape;262;p33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33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8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primary goal of inventory control?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maximise profits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minimise costs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improve customer satisfaction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reduce lead times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69" name="Google Shape;269;p34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70" name="Google Shape;270;p34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34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9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term for the process of tracking and managing assets throughout their lifecycle?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asset management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inventory control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demand forecasting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production planning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In this resource, we will:</a:t>
            </a:r>
            <a:endParaRPr/>
          </a:p>
        </p:txBody>
      </p:sp>
      <p:sp>
        <p:nvSpPr>
          <p:cNvPr id="131" name="Google Shape;131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consolidate our understanding of key terms and concepts explored in Resources 1 to 5.</a:t>
            </a:r>
            <a:endParaRPr/>
          </a:p>
        </p:txBody>
      </p:sp>
      <p:sp>
        <p:nvSpPr>
          <p:cNvPr id="132" name="Google Shape;132;p17"/>
          <p:cNvSpPr txBox="1">
            <a:spLocks noGrp="1"/>
          </p:cNvSpPr>
          <p:nvPr>
            <p:ph type="body" idx="2"/>
          </p:nvPr>
        </p:nvSpPr>
        <p:spPr>
          <a:xfrm>
            <a:off x="7531100" y="1825625"/>
            <a:ext cx="3822700" cy="4060825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lnSpcReduction="10000"/>
          </a:bodyPr>
          <a:lstStyle/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u="sng"/>
              <a:t>Skills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MPC-CSA</a:t>
            </a:r>
            <a:r>
              <a:rPr lang="en-GB" sz="1600"/>
              <a:t> Analyse and interpret an employer set brief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MPC-CSB</a:t>
            </a:r>
            <a:r>
              <a:rPr lang="en-GB" sz="1600"/>
              <a:t> Plan and prepare suitable responses to the brief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MPC-CSE</a:t>
            </a:r>
            <a:r>
              <a:rPr lang="en-GB" sz="1600"/>
              <a:t> Communicate and present outcomes and evidence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u="sng"/>
              <a:t>General competencies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/>
              <a:t>English: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EC4 </a:t>
            </a:r>
            <a:r>
              <a:rPr lang="en-GB" sz="1600"/>
              <a:t>Summarise information/ideas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EC5 </a:t>
            </a:r>
            <a:r>
              <a:rPr lang="en-GB" sz="1600"/>
              <a:t>Synthesise information </a:t>
            </a:r>
            <a:endParaRPr/>
          </a:p>
        </p:txBody>
      </p:sp>
      <p:sp>
        <p:nvSpPr>
          <p:cNvPr id="133" name="Google Shape;133;p1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7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77" name="Google Shape;277;p35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78" name="Google Shape;278;p35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35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9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term for the process of tracking and managing assets throughout their lifecycle?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asset management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inventory control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demand forecasting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production planning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85" name="Google Shape;285;p36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86" name="Google Shape;286;p36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6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0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of the following is NOT a main component of asset management?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acquisition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utilisation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disposal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quality control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293" name="Google Shape;293;p37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294" name="Google Shape;294;p37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37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0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of the following is NOT a main component of asset management?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acquisition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utilisation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disposal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quality control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01" name="Google Shape;301;p38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02" name="Google Shape;302;p38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38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1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a ‘stockout’ in inventory management?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 method for counting physical inventory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an excess of inventory beyond demand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the process of moving stock from one location to another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 situation where a company runs out of a particular item when needed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09" name="Google Shape;309;p39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10" name="Google Shape;310;p39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39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1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a ‘stockout’ in inventory management?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 method for counting physical inventory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an excess of inventory beyond demand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the process of moving stock from one location to another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 situation where a company runs out of a particular item when needed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17" name="Google Shape;317;p40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18" name="Google Shape;318;p40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40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2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The ‘reorder point’ in inventory management is the level of inventory at which: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products are moved from the warehouse to the retail store.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inventory should be completely depleted.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 new order should be placed to replenish stock.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the annual holding costs equal the annual ordering costs.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25" name="Google Shape;325;p41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26" name="Google Shape;326;p41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41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2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The ‘reorder point’ in inventory management is the level of inventory at which: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products are moved from the warehouse to the retail store.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inventory should be completely depleted.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 new order should be placed to replenish stock.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the annual holding costs equal the annual ordering costs.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33" name="Google Shape;333;p42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34" name="Google Shape;334;p42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42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3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of the following is NOT typically considered a cost of holding inventory?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insurance on goods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obsolescence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cost of placing an order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storage space expenses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41" name="Google Shape;341;p43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42" name="Google Shape;342;p43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43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3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of the following is NOT typically considered a cost of holding inventory?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insurance on goods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obsolescence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cost of placing an order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storage space expenses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49" name="Google Shape;349;p44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50" name="Google Shape;350;p44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44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4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of these is NOT a source of disruption for a manufacturing company?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machine breakdown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stockout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minimal downtime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transport problems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140" name="Google Shape;140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/>
            </a:pPr>
            <a:r>
              <a:rPr lang="en-GB"/>
              <a:t>Which of the following is NOT a main component of stock management?</a:t>
            </a:r>
            <a:endParaRPr/>
          </a:p>
          <a:p>
            <a:pPr marL="904875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/>
              <a:t>inventory control</a:t>
            </a:r>
            <a:endParaRPr/>
          </a:p>
          <a:p>
            <a:pPr marL="904875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/>
              <a:t>quality control</a:t>
            </a:r>
            <a:endParaRPr/>
          </a:p>
          <a:p>
            <a:pPr marL="904875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/>
              <a:t>demand forecasting</a:t>
            </a:r>
            <a:endParaRPr/>
          </a:p>
          <a:p>
            <a:pPr marL="904875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/>
              <a:t>production planning</a:t>
            </a:r>
            <a:endParaRPr/>
          </a:p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type="body" idx="2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142" name="Google Shape;142;p18"/>
          <p:cNvSpPr/>
          <p:nvPr/>
        </p:nvSpPr>
        <p:spPr>
          <a:xfrm>
            <a:off x="7989224" y="3846786"/>
            <a:ext cx="3364576" cy="2020614"/>
          </a:xfrm>
          <a:custGeom>
            <a:avLst/>
            <a:gdLst/>
            <a:ahLst/>
            <a:cxnLst/>
            <a:rect l="l" t="t" r="r" b="b"/>
            <a:pathLst>
              <a:path w="3364576" h="4176575" fill="none" extrusionOk="0">
                <a:moveTo>
                  <a:pt x="0" y="0"/>
                </a:moveTo>
                <a:cubicBezTo>
                  <a:pt x="265979" y="26795"/>
                  <a:pt x="427131" y="-19404"/>
                  <a:pt x="740207" y="0"/>
                </a:cubicBezTo>
                <a:cubicBezTo>
                  <a:pt x="1053283" y="19404"/>
                  <a:pt x="1273749" y="-32317"/>
                  <a:pt x="1480413" y="0"/>
                </a:cubicBezTo>
                <a:cubicBezTo>
                  <a:pt x="1687077" y="32317"/>
                  <a:pt x="1808866" y="23170"/>
                  <a:pt x="2052391" y="0"/>
                </a:cubicBezTo>
                <a:cubicBezTo>
                  <a:pt x="2295916" y="-23170"/>
                  <a:pt x="2463915" y="-29818"/>
                  <a:pt x="2658015" y="0"/>
                </a:cubicBezTo>
                <a:cubicBezTo>
                  <a:pt x="2852115" y="29818"/>
                  <a:pt x="3087943" y="21598"/>
                  <a:pt x="3364576" y="0"/>
                </a:cubicBezTo>
                <a:cubicBezTo>
                  <a:pt x="3349578" y="260231"/>
                  <a:pt x="3374369" y="468209"/>
                  <a:pt x="3364576" y="779627"/>
                </a:cubicBezTo>
                <a:cubicBezTo>
                  <a:pt x="3354783" y="1091045"/>
                  <a:pt x="3370156" y="1176103"/>
                  <a:pt x="3364576" y="1392192"/>
                </a:cubicBezTo>
                <a:cubicBezTo>
                  <a:pt x="3358996" y="1608281"/>
                  <a:pt x="3389102" y="1789352"/>
                  <a:pt x="3364576" y="1962990"/>
                </a:cubicBezTo>
                <a:cubicBezTo>
                  <a:pt x="3340050" y="2136628"/>
                  <a:pt x="3388299" y="2338965"/>
                  <a:pt x="3364576" y="2575555"/>
                </a:cubicBezTo>
                <a:cubicBezTo>
                  <a:pt x="3340853" y="2812146"/>
                  <a:pt x="3341366" y="2999543"/>
                  <a:pt x="3364576" y="3229885"/>
                </a:cubicBezTo>
                <a:cubicBezTo>
                  <a:pt x="3387787" y="3460227"/>
                  <a:pt x="3376247" y="3847372"/>
                  <a:pt x="3364576" y="4176575"/>
                </a:cubicBezTo>
                <a:cubicBezTo>
                  <a:pt x="3212287" y="4159315"/>
                  <a:pt x="2927824" y="4149657"/>
                  <a:pt x="2758952" y="4176575"/>
                </a:cubicBezTo>
                <a:cubicBezTo>
                  <a:pt x="2590080" y="4203493"/>
                  <a:pt x="2211411" y="4195204"/>
                  <a:pt x="2052391" y="4176575"/>
                </a:cubicBezTo>
                <a:cubicBezTo>
                  <a:pt x="1893371" y="4157946"/>
                  <a:pt x="1684390" y="4162718"/>
                  <a:pt x="1345830" y="4176575"/>
                </a:cubicBezTo>
                <a:cubicBezTo>
                  <a:pt x="1007270" y="4190432"/>
                  <a:pt x="803214" y="4155741"/>
                  <a:pt x="639269" y="4176575"/>
                </a:cubicBezTo>
                <a:cubicBezTo>
                  <a:pt x="475324" y="4197409"/>
                  <a:pt x="194367" y="4176778"/>
                  <a:pt x="0" y="4176575"/>
                </a:cubicBezTo>
                <a:cubicBezTo>
                  <a:pt x="-14867" y="3869991"/>
                  <a:pt x="1350" y="3783551"/>
                  <a:pt x="0" y="3396948"/>
                </a:cubicBezTo>
                <a:cubicBezTo>
                  <a:pt x="-1350" y="3010345"/>
                  <a:pt x="-22308" y="3015928"/>
                  <a:pt x="0" y="2826149"/>
                </a:cubicBezTo>
                <a:cubicBezTo>
                  <a:pt x="22308" y="2636370"/>
                  <a:pt x="-7661" y="2478386"/>
                  <a:pt x="0" y="2255351"/>
                </a:cubicBezTo>
                <a:cubicBezTo>
                  <a:pt x="7661" y="2032316"/>
                  <a:pt x="20437" y="1795483"/>
                  <a:pt x="0" y="1517489"/>
                </a:cubicBezTo>
                <a:cubicBezTo>
                  <a:pt x="-20437" y="1239495"/>
                  <a:pt x="15175" y="1177433"/>
                  <a:pt x="0" y="946690"/>
                </a:cubicBezTo>
                <a:cubicBezTo>
                  <a:pt x="-15175" y="715947"/>
                  <a:pt x="-3999" y="469274"/>
                  <a:pt x="0" y="0"/>
                </a:cubicBezTo>
                <a:close/>
              </a:path>
              <a:path w="3364576" h="4176575" extrusionOk="0">
                <a:moveTo>
                  <a:pt x="0" y="0"/>
                </a:moveTo>
                <a:cubicBezTo>
                  <a:pt x="162294" y="21894"/>
                  <a:pt x="420896" y="9074"/>
                  <a:pt x="740207" y="0"/>
                </a:cubicBezTo>
                <a:cubicBezTo>
                  <a:pt x="1059518" y="-9074"/>
                  <a:pt x="1135169" y="-24660"/>
                  <a:pt x="1379476" y="0"/>
                </a:cubicBezTo>
                <a:cubicBezTo>
                  <a:pt x="1623783" y="24660"/>
                  <a:pt x="1873133" y="28590"/>
                  <a:pt x="2119683" y="0"/>
                </a:cubicBezTo>
                <a:cubicBezTo>
                  <a:pt x="2366233" y="-28590"/>
                  <a:pt x="2808304" y="54444"/>
                  <a:pt x="3364576" y="0"/>
                </a:cubicBezTo>
                <a:cubicBezTo>
                  <a:pt x="3328200" y="362417"/>
                  <a:pt x="3332334" y="497179"/>
                  <a:pt x="3364576" y="737862"/>
                </a:cubicBezTo>
                <a:cubicBezTo>
                  <a:pt x="3396818" y="978545"/>
                  <a:pt x="3373194" y="1119654"/>
                  <a:pt x="3364576" y="1350426"/>
                </a:cubicBezTo>
                <a:cubicBezTo>
                  <a:pt x="3355958" y="1581198"/>
                  <a:pt x="3378470" y="1704092"/>
                  <a:pt x="3364576" y="2046522"/>
                </a:cubicBezTo>
                <a:cubicBezTo>
                  <a:pt x="3350682" y="2388952"/>
                  <a:pt x="3385902" y="2339598"/>
                  <a:pt x="3364576" y="2617320"/>
                </a:cubicBezTo>
                <a:cubicBezTo>
                  <a:pt x="3343250" y="2895042"/>
                  <a:pt x="3363487" y="2988940"/>
                  <a:pt x="3364576" y="3313416"/>
                </a:cubicBezTo>
                <a:cubicBezTo>
                  <a:pt x="3365665" y="3637892"/>
                  <a:pt x="3392859" y="4001904"/>
                  <a:pt x="3364576" y="4176575"/>
                </a:cubicBezTo>
                <a:cubicBezTo>
                  <a:pt x="3045394" y="4198124"/>
                  <a:pt x="2989687" y="4186066"/>
                  <a:pt x="2624369" y="4176575"/>
                </a:cubicBezTo>
                <a:cubicBezTo>
                  <a:pt x="2259051" y="4167084"/>
                  <a:pt x="2269218" y="4186072"/>
                  <a:pt x="2052391" y="4176575"/>
                </a:cubicBezTo>
                <a:cubicBezTo>
                  <a:pt x="1835564" y="4167078"/>
                  <a:pt x="1744978" y="4189825"/>
                  <a:pt x="1480413" y="4176575"/>
                </a:cubicBezTo>
                <a:cubicBezTo>
                  <a:pt x="1215848" y="4163325"/>
                  <a:pt x="998880" y="4191668"/>
                  <a:pt x="807498" y="4176575"/>
                </a:cubicBezTo>
                <a:cubicBezTo>
                  <a:pt x="616117" y="4161482"/>
                  <a:pt x="262605" y="4158652"/>
                  <a:pt x="0" y="4176575"/>
                </a:cubicBezTo>
                <a:cubicBezTo>
                  <a:pt x="376" y="3873687"/>
                  <a:pt x="-14159" y="3625344"/>
                  <a:pt x="0" y="3480479"/>
                </a:cubicBezTo>
                <a:cubicBezTo>
                  <a:pt x="14159" y="3335614"/>
                  <a:pt x="14386" y="3101534"/>
                  <a:pt x="0" y="2867915"/>
                </a:cubicBezTo>
                <a:cubicBezTo>
                  <a:pt x="-14386" y="2634296"/>
                  <a:pt x="-29676" y="2274431"/>
                  <a:pt x="0" y="2088288"/>
                </a:cubicBezTo>
                <a:cubicBezTo>
                  <a:pt x="29676" y="1902145"/>
                  <a:pt x="15879" y="1703609"/>
                  <a:pt x="0" y="1475723"/>
                </a:cubicBezTo>
                <a:cubicBezTo>
                  <a:pt x="-15879" y="1247838"/>
                  <a:pt x="-23638" y="953591"/>
                  <a:pt x="0" y="696096"/>
                </a:cubicBezTo>
                <a:cubicBezTo>
                  <a:pt x="23638" y="438601"/>
                  <a:pt x="-16788" y="143984"/>
                  <a:pt x="0" y="0"/>
                </a:cubicBezTo>
                <a:close/>
              </a:path>
            </a:pathLst>
          </a:cu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None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Resources needed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Char char="•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R6 Activity 1 assessment quiz and answers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8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57" name="Google Shape;357;p45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58" name="Google Shape;358;p45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45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4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of these is NOT a source of disruption for a manufacturing company?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machine breakdown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stockout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minimal downtime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transport problems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65" name="Google Shape;365;p46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66" name="Google Shape;366;p46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46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5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term for the process of tracking the movement of inventory from the supplier to the customer?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supply chain management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inventory control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demand forecasting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production planning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373" name="Google Shape;373;p47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74" name="Google Shape;374;p47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47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563563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15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term for the process of tracking the movement of inventory from the supplier to the customer?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supply chain management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inventory control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demand forecasting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production planning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Exam-style questions</a:t>
            </a:r>
            <a:endParaRPr/>
          </a:p>
        </p:txBody>
      </p:sp>
      <p:sp>
        <p:nvSpPr>
          <p:cNvPr id="381" name="Google Shape;381;p48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6395978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Answer the questions in the worksheet.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Check your answers individually or with the class.</a:t>
            </a:r>
            <a:endParaRPr/>
          </a:p>
        </p:txBody>
      </p:sp>
      <p:sp>
        <p:nvSpPr>
          <p:cNvPr id="382" name="Google Shape;382;p48"/>
          <p:cNvSpPr/>
          <p:nvPr/>
        </p:nvSpPr>
        <p:spPr>
          <a:xfrm>
            <a:off x="7989224" y="2006287"/>
            <a:ext cx="3364576" cy="4176575"/>
          </a:xfrm>
          <a:custGeom>
            <a:avLst/>
            <a:gdLst/>
            <a:ahLst/>
            <a:cxnLst/>
            <a:rect l="l" t="t" r="r" b="b"/>
            <a:pathLst>
              <a:path w="3364576" h="4176575" fill="none" extrusionOk="0">
                <a:moveTo>
                  <a:pt x="0" y="0"/>
                </a:moveTo>
                <a:cubicBezTo>
                  <a:pt x="265979" y="26795"/>
                  <a:pt x="427131" y="-19404"/>
                  <a:pt x="740207" y="0"/>
                </a:cubicBezTo>
                <a:cubicBezTo>
                  <a:pt x="1053283" y="19404"/>
                  <a:pt x="1273749" y="-32317"/>
                  <a:pt x="1480413" y="0"/>
                </a:cubicBezTo>
                <a:cubicBezTo>
                  <a:pt x="1687077" y="32317"/>
                  <a:pt x="1808866" y="23170"/>
                  <a:pt x="2052391" y="0"/>
                </a:cubicBezTo>
                <a:cubicBezTo>
                  <a:pt x="2295916" y="-23170"/>
                  <a:pt x="2463915" y="-29818"/>
                  <a:pt x="2658015" y="0"/>
                </a:cubicBezTo>
                <a:cubicBezTo>
                  <a:pt x="2852115" y="29818"/>
                  <a:pt x="3087943" y="21598"/>
                  <a:pt x="3364576" y="0"/>
                </a:cubicBezTo>
                <a:cubicBezTo>
                  <a:pt x="3349578" y="260231"/>
                  <a:pt x="3374369" y="468209"/>
                  <a:pt x="3364576" y="779627"/>
                </a:cubicBezTo>
                <a:cubicBezTo>
                  <a:pt x="3354783" y="1091045"/>
                  <a:pt x="3370156" y="1176103"/>
                  <a:pt x="3364576" y="1392192"/>
                </a:cubicBezTo>
                <a:cubicBezTo>
                  <a:pt x="3358996" y="1608281"/>
                  <a:pt x="3389102" y="1789352"/>
                  <a:pt x="3364576" y="1962990"/>
                </a:cubicBezTo>
                <a:cubicBezTo>
                  <a:pt x="3340050" y="2136628"/>
                  <a:pt x="3388299" y="2338965"/>
                  <a:pt x="3364576" y="2575555"/>
                </a:cubicBezTo>
                <a:cubicBezTo>
                  <a:pt x="3340853" y="2812146"/>
                  <a:pt x="3341366" y="2999543"/>
                  <a:pt x="3364576" y="3229885"/>
                </a:cubicBezTo>
                <a:cubicBezTo>
                  <a:pt x="3387787" y="3460227"/>
                  <a:pt x="3376247" y="3847372"/>
                  <a:pt x="3364576" y="4176575"/>
                </a:cubicBezTo>
                <a:cubicBezTo>
                  <a:pt x="3212287" y="4159315"/>
                  <a:pt x="2927824" y="4149657"/>
                  <a:pt x="2758952" y="4176575"/>
                </a:cubicBezTo>
                <a:cubicBezTo>
                  <a:pt x="2590080" y="4203493"/>
                  <a:pt x="2211411" y="4195204"/>
                  <a:pt x="2052391" y="4176575"/>
                </a:cubicBezTo>
                <a:cubicBezTo>
                  <a:pt x="1893371" y="4157946"/>
                  <a:pt x="1684390" y="4162718"/>
                  <a:pt x="1345830" y="4176575"/>
                </a:cubicBezTo>
                <a:cubicBezTo>
                  <a:pt x="1007270" y="4190432"/>
                  <a:pt x="803214" y="4155741"/>
                  <a:pt x="639269" y="4176575"/>
                </a:cubicBezTo>
                <a:cubicBezTo>
                  <a:pt x="475324" y="4197409"/>
                  <a:pt x="194367" y="4176778"/>
                  <a:pt x="0" y="4176575"/>
                </a:cubicBezTo>
                <a:cubicBezTo>
                  <a:pt x="-14867" y="3869991"/>
                  <a:pt x="1350" y="3783551"/>
                  <a:pt x="0" y="3396948"/>
                </a:cubicBezTo>
                <a:cubicBezTo>
                  <a:pt x="-1350" y="3010345"/>
                  <a:pt x="-22308" y="3015928"/>
                  <a:pt x="0" y="2826149"/>
                </a:cubicBezTo>
                <a:cubicBezTo>
                  <a:pt x="22308" y="2636370"/>
                  <a:pt x="-7661" y="2478386"/>
                  <a:pt x="0" y="2255351"/>
                </a:cubicBezTo>
                <a:cubicBezTo>
                  <a:pt x="7661" y="2032316"/>
                  <a:pt x="20437" y="1795483"/>
                  <a:pt x="0" y="1517489"/>
                </a:cubicBezTo>
                <a:cubicBezTo>
                  <a:pt x="-20437" y="1239495"/>
                  <a:pt x="15175" y="1177433"/>
                  <a:pt x="0" y="946690"/>
                </a:cubicBezTo>
                <a:cubicBezTo>
                  <a:pt x="-15175" y="715947"/>
                  <a:pt x="-3999" y="469274"/>
                  <a:pt x="0" y="0"/>
                </a:cubicBezTo>
                <a:close/>
              </a:path>
              <a:path w="3364576" h="4176575" extrusionOk="0">
                <a:moveTo>
                  <a:pt x="0" y="0"/>
                </a:moveTo>
                <a:cubicBezTo>
                  <a:pt x="162294" y="21894"/>
                  <a:pt x="420896" y="9074"/>
                  <a:pt x="740207" y="0"/>
                </a:cubicBezTo>
                <a:cubicBezTo>
                  <a:pt x="1059518" y="-9074"/>
                  <a:pt x="1135169" y="-24660"/>
                  <a:pt x="1379476" y="0"/>
                </a:cubicBezTo>
                <a:cubicBezTo>
                  <a:pt x="1623783" y="24660"/>
                  <a:pt x="1873133" y="28590"/>
                  <a:pt x="2119683" y="0"/>
                </a:cubicBezTo>
                <a:cubicBezTo>
                  <a:pt x="2366233" y="-28590"/>
                  <a:pt x="2808304" y="54444"/>
                  <a:pt x="3364576" y="0"/>
                </a:cubicBezTo>
                <a:cubicBezTo>
                  <a:pt x="3328200" y="362417"/>
                  <a:pt x="3332334" y="497179"/>
                  <a:pt x="3364576" y="737862"/>
                </a:cubicBezTo>
                <a:cubicBezTo>
                  <a:pt x="3396818" y="978545"/>
                  <a:pt x="3373194" y="1119654"/>
                  <a:pt x="3364576" y="1350426"/>
                </a:cubicBezTo>
                <a:cubicBezTo>
                  <a:pt x="3355958" y="1581198"/>
                  <a:pt x="3378470" y="1704092"/>
                  <a:pt x="3364576" y="2046522"/>
                </a:cubicBezTo>
                <a:cubicBezTo>
                  <a:pt x="3350682" y="2388952"/>
                  <a:pt x="3385902" y="2339598"/>
                  <a:pt x="3364576" y="2617320"/>
                </a:cubicBezTo>
                <a:cubicBezTo>
                  <a:pt x="3343250" y="2895042"/>
                  <a:pt x="3363487" y="2988940"/>
                  <a:pt x="3364576" y="3313416"/>
                </a:cubicBezTo>
                <a:cubicBezTo>
                  <a:pt x="3365665" y="3637892"/>
                  <a:pt x="3392859" y="4001904"/>
                  <a:pt x="3364576" y="4176575"/>
                </a:cubicBezTo>
                <a:cubicBezTo>
                  <a:pt x="3045394" y="4198124"/>
                  <a:pt x="2989687" y="4186066"/>
                  <a:pt x="2624369" y="4176575"/>
                </a:cubicBezTo>
                <a:cubicBezTo>
                  <a:pt x="2259051" y="4167084"/>
                  <a:pt x="2269218" y="4186072"/>
                  <a:pt x="2052391" y="4176575"/>
                </a:cubicBezTo>
                <a:cubicBezTo>
                  <a:pt x="1835564" y="4167078"/>
                  <a:pt x="1744978" y="4189825"/>
                  <a:pt x="1480413" y="4176575"/>
                </a:cubicBezTo>
                <a:cubicBezTo>
                  <a:pt x="1215848" y="4163325"/>
                  <a:pt x="998880" y="4191668"/>
                  <a:pt x="807498" y="4176575"/>
                </a:cubicBezTo>
                <a:cubicBezTo>
                  <a:pt x="616117" y="4161482"/>
                  <a:pt x="262605" y="4158652"/>
                  <a:pt x="0" y="4176575"/>
                </a:cubicBezTo>
                <a:cubicBezTo>
                  <a:pt x="376" y="3873687"/>
                  <a:pt x="-14159" y="3625344"/>
                  <a:pt x="0" y="3480479"/>
                </a:cubicBezTo>
                <a:cubicBezTo>
                  <a:pt x="14159" y="3335614"/>
                  <a:pt x="14386" y="3101534"/>
                  <a:pt x="0" y="2867915"/>
                </a:cubicBezTo>
                <a:cubicBezTo>
                  <a:pt x="-14386" y="2634296"/>
                  <a:pt x="-29676" y="2274431"/>
                  <a:pt x="0" y="2088288"/>
                </a:cubicBezTo>
                <a:cubicBezTo>
                  <a:pt x="29676" y="1902145"/>
                  <a:pt x="15879" y="1703609"/>
                  <a:pt x="0" y="1475723"/>
                </a:cubicBezTo>
                <a:cubicBezTo>
                  <a:pt x="-15879" y="1247838"/>
                  <a:pt x="-23638" y="953591"/>
                  <a:pt x="0" y="696096"/>
                </a:cubicBezTo>
                <a:cubicBezTo>
                  <a:pt x="23638" y="438601"/>
                  <a:pt x="-16788" y="143984"/>
                  <a:pt x="0" y="0"/>
                </a:cubicBezTo>
                <a:close/>
              </a:path>
            </a:pathLst>
          </a:cu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None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Resources needed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Char char="•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R6 Activity 2 Worksheet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Char char="•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R6 Activity 2 Worksheet mark scheme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48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48"/>
          <p:cNvSpPr txBox="1"/>
          <p:nvPr/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Resource 6: Preparing for assessment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A time to reflect</a:t>
            </a:r>
            <a:endParaRPr/>
          </a:p>
        </p:txBody>
      </p:sp>
      <p:sp>
        <p:nvSpPr>
          <p:cNvPr id="390" name="Google Shape;390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03935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600"/>
              <a:buChar char="•"/>
            </a:pPr>
            <a:r>
              <a:rPr lang="en-GB" sz="2600"/>
              <a:t>What new skills have you learned?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ts val="2600"/>
              <a:buChar char="•"/>
            </a:pPr>
            <a:r>
              <a:rPr lang="en-GB" sz="2600"/>
              <a:t>Were there any aspects you found especially hard?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ts val="2600"/>
              <a:buChar char="•"/>
            </a:pPr>
            <a:r>
              <a:rPr lang="en-GB" sz="2600"/>
              <a:t>Which of these skills are you using on placements?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800"/>
              </a:spcBef>
              <a:spcAft>
                <a:spcPts val="0"/>
              </a:spcAft>
              <a:buClr>
                <a:srgbClr val="326367"/>
              </a:buClr>
              <a:buSzPts val="2600"/>
              <a:buChar char="•"/>
            </a:pPr>
            <a:r>
              <a:rPr lang="en-GB" sz="2600"/>
              <a:t>Do you feel you have consolidated the knowledge you have gained so far?</a:t>
            </a:r>
            <a:endParaRPr/>
          </a:p>
        </p:txBody>
      </p:sp>
      <p:sp>
        <p:nvSpPr>
          <p:cNvPr id="391" name="Google Shape;391;p49"/>
          <p:cNvSpPr txBox="1">
            <a:spLocks noGrp="1"/>
          </p:cNvSpPr>
          <p:nvPr>
            <p:ph type="body" idx="2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392" name="Google Shape;392;p49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5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In this resource, we have:</a:t>
            </a:r>
            <a:endParaRPr/>
          </a:p>
        </p:txBody>
      </p:sp>
      <p:sp>
        <p:nvSpPr>
          <p:cNvPr id="398" name="Google Shape;398;p5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consolidated our understanding of key terms and concepts explored in Resources 1 to 5.</a:t>
            </a:r>
            <a:endParaRPr/>
          </a:p>
        </p:txBody>
      </p:sp>
      <p:sp>
        <p:nvSpPr>
          <p:cNvPr id="399" name="Google Shape;399;p50"/>
          <p:cNvSpPr txBox="1">
            <a:spLocks noGrp="1"/>
          </p:cNvSpPr>
          <p:nvPr>
            <p:ph type="body" idx="2"/>
          </p:nvPr>
        </p:nvSpPr>
        <p:spPr>
          <a:xfrm>
            <a:off x="7531100" y="1825625"/>
            <a:ext cx="3822700" cy="4060825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rmAutofit lnSpcReduction="10000"/>
          </a:bodyPr>
          <a:lstStyle/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u="sng"/>
              <a:t>Skills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MPC-CSA</a:t>
            </a:r>
            <a:r>
              <a:rPr lang="en-GB" sz="1600"/>
              <a:t> Analyse and interpret an employer set brief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MPC-CSB</a:t>
            </a:r>
            <a:r>
              <a:rPr lang="en-GB" sz="1600"/>
              <a:t> Plan and prepare suitable responses to the brief</a:t>
            </a:r>
            <a:endParaRPr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MPC-CSE</a:t>
            </a:r>
            <a:r>
              <a:rPr lang="en-GB" sz="1600"/>
              <a:t> Communicate and present outcomes and evidence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u="sng"/>
              <a:t>General competencies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/>
              <a:t>English: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EC4 </a:t>
            </a:r>
            <a:r>
              <a:rPr lang="en-GB" sz="1600"/>
              <a:t>Summarise information/ideas 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600" b="1"/>
              <a:t>EC5 </a:t>
            </a:r>
            <a:r>
              <a:rPr lang="en-GB" sz="1600"/>
              <a:t>Synthesise information </a:t>
            </a:r>
            <a:endParaRPr/>
          </a:p>
        </p:txBody>
      </p:sp>
      <p:sp>
        <p:nvSpPr>
          <p:cNvPr id="400" name="Google Shape;400;p5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1" name="Google Shape;401;p50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5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Consolidation</a:t>
            </a:r>
            <a:endParaRPr/>
          </a:p>
        </p:txBody>
      </p:sp>
      <p:sp>
        <p:nvSpPr>
          <p:cNvPr id="407" name="Google Shape;407;p5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Research real-world examples of companies using innovative stock and asset management techniques.</a:t>
            </a:r>
            <a:endParaRPr/>
          </a:p>
          <a:p>
            <a:pPr marL="457200" lvl="0" indent="-342900" algn="l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Explore careers related to inventory management and logistics within the engineering and manufacturing sector.</a:t>
            </a:r>
            <a:endParaRPr/>
          </a:p>
          <a:p>
            <a:pPr marL="457200" lvl="0" indent="-342900" algn="l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Debate the ethical implications of optimising stock levels to reduce waste.</a:t>
            </a:r>
            <a:endParaRPr/>
          </a:p>
        </p:txBody>
      </p:sp>
      <p:sp>
        <p:nvSpPr>
          <p:cNvPr id="408" name="Google Shape;408;p51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Consolidation</a:t>
            </a:r>
            <a:endParaRPr/>
          </a:p>
        </p:txBody>
      </p:sp>
      <p:sp>
        <p:nvSpPr>
          <p:cNvPr id="409" name="Google Shape;409;p5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149" name="Google Shape;149;p19"/>
          <p:cNvSpPr txBox="1">
            <a:spLocks noGrp="1"/>
          </p:cNvSpPr>
          <p:nvPr>
            <p:ph type="body" idx="2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150" name="Google Shape;150;p19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/>
            </a:pPr>
            <a:r>
              <a:rPr lang="en-GB"/>
              <a:t>Which of the following is NOT a main component of stock management?</a:t>
            </a:r>
            <a:endParaRPr/>
          </a:p>
          <a:p>
            <a:pPr marL="904875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/>
              <a:t>inventory control</a:t>
            </a:r>
            <a:endParaRPr/>
          </a:p>
          <a:p>
            <a:pPr marL="904875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/>
              <a:t>quality control</a:t>
            </a:r>
            <a:endParaRPr b="1"/>
          </a:p>
          <a:p>
            <a:pPr marL="904875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/>
              <a:t>demand forecasting</a:t>
            </a:r>
            <a:endParaRPr/>
          </a:p>
          <a:p>
            <a:pPr marL="904875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/>
              <a:t>production planning</a:t>
            </a:r>
            <a:endParaRPr/>
          </a:p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157" name="Google Shape;157;p20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158" name="Google Shape;158;p20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0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2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primary purpose of asset management?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maximise profits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reduce costs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ensure efficient use of resources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improve customer satisfaction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165" name="Google Shape;165;p21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166" name="Google Shape;166;p21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1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2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primary purpose of asset management?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maximise profits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reduce costs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ensure efficient use of resources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to improve customer satisfaction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173" name="Google Shape;173;p22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174" name="Google Shape;174;p22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2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3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stock management technique involves maintaining </a:t>
            </a:r>
            <a:b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just enough inventory to meet immediate demand, using a pull system where production is triggered by customer demand?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just-in-time (JIT)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economic order quantity (EOQ)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made-to-stock (MTS)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made-to-order (MTO)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181" name="Google Shape;181;p23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182" name="Google Shape;182;p23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3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3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Which stock management technique involves maintaining </a:t>
            </a:r>
            <a:b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just enough inventory to meet immediate demand, using a pull system where production is triggered by customer demand?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just-in-time (JIT)</a:t>
            </a:r>
            <a:endParaRPr sz="2000" b="1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economic order quantity (EOQ)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made-to-stock (MTS)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made-to-order (MTO)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Assessment quiz</a:t>
            </a:r>
            <a:endParaRPr/>
          </a:p>
        </p:txBody>
      </p:sp>
      <p:sp>
        <p:nvSpPr>
          <p:cNvPr id="189" name="Google Shape;189;p24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6: Preparing for assessment</a:t>
            </a:r>
            <a:endParaRPr/>
          </a:p>
        </p:txBody>
      </p:sp>
      <p:sp>
        <p:nvSpPr>
          <p:cNvPr id="190" name="Google Shape;190;p24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4"/>
          <p:cNvSpPr txBox="1"/>
          <p:nvPr/>
        </p:nvSpPr>
        <p:spPr>
          <a:xfrm>
            <a:off x="838200" y="1825625"/>
            <a:ext cx="10628586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71500" marR="0" lvl="0" indent="-4572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rabicPeriod" startAt="4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is the term for the minimum level of inventory that a company should maintain to avoid stockouts?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safety stock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reorder point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economic order quantity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04875" marR="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AutoNum type="alphaUcPeriod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lead time</a:t>
            </a:r>
            <a:endParaRPr sz="20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64819E4-7C09-4448-9CEE-4A1796D4EB17}"/>
</file>

<file path=customXml/itemProps2.xml><?xml version="1.0" encoding="utf-8"?>
<ds:datastoreItem xmlns:ds="http://schemas.openxmlformats.org/officeDocument/2006/customXml" ds:itemID="{C75AD861-F595-4D74-8D7E-D1ED6212E202}"/>
</file>

<file path=customXml/itemProps3.xml><?xml version="1.0" encoding="utf-8"?>
<ds:datastoreItem xmlns:ds="http://schemas.openxmlformats.org/officeDocument/2006/customXml" ds:itemID="{5FAE127A-D4BA-49B8-A4FE-1E400673324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1585</Words>
  <Application>Microsoft Office PowerPoint</Application>
  <PresentationFormat>Widescreen</PresentationFormat>
  <Paragraphs>293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Arial Narrow</vt:lpstr>
      <vt:lpstr>Calibri</vt:lpstr>
      <vt:lpstr>Office Theme</vt:lpstr>
      <vt:lpstr>Engineering and Manufacturing</vt:lpstr>
      <vt:lpstr>In this resource, we will: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Assessment quiz</vt:lpstr>
      <vt:lpstr>Exam-style questions</vt:lpstr>
      <vt:lpstr>A time to reflect</vt:lpstr>
      <vt:lpstr>In this resource, we have:</vt:lpstr>
      <vt:lpstr>Consolidation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2025-10-13T11:53:09Z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