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Arial Narrow" panose="020B0606020202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68" autoAdjust="0"/>
  </p:normalViewPr>
  <p:slideViewPr>
    <p:cSldViewPr snapToGrid="0">
      <p:cViewPr varScale="1">
        <p:scale>
          <a:sx n="67" d="100"/>
          <a:sy n="67" d="100"/>
        </p:scale>
        <p:origin x="620" y="44"/>
      </p:cViewPr>
      <p:guideLst>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a:t>
            </a:r>
            <a:r>
              <a:rPr lang="en-GB" b="0" i="0">
                <a:solidFill>
                  <a:srgbClr val="000000"/>
                </a:solidFill>
                <a:latin typeface="Calibri"/>
                <a:ea typeface="Calibri"/>
                <a:cs typeface="Calibri"/>
                <a:sym typeface="Calibri"/>
              </a:rPr>
              <a:t>Shutterstock/Halfpoint</a:t>
            </a:r>
            <a:endParaRPr/>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Rolling averages interactive: https://www.technicaleducationnetworks.org.uk/interactive/rolling-average </a:t>
            </a:r>
            <a:endParaRPr/>
          </a:p>
        </p:txBody>
      </p:sp>
      <p:sp>
        <p:nvSpPr>
          <p:cNvPr id="239" name="Google Shape;239;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Rolling averages interactive video walkthrough - https://vimeo.com/1118129817/d46b8ceec0 </a:t>
            </a:r>
            <a:endParaRPr dirty="0"/>
          </a:p>
        </p:txBody>
      </p:sp>
      <p:sp>
        <p:nvSpPr>
          <p:cNvPr id="249" name="Google Shape;24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Stock management interactive: </a:t>
            </a:r>
            <a:r>
              <a:rPr lang="en-GB" u="sng" dirty="0"/>
              <a:t>https://www.technicaleducationnetworks.org.uk/interactive/stock-management/</a:t>
            </a:r>
            <a:br>
              <a:rPr lang="en-GB" u="sng" dirty="0"/>
            </a:br>
            <a:r>
              <a:rPr lang="en-GB" dirty="0"/>
              <a:t>Stock interactive walkthrough video: </a:t>
            </a:r>
            <a:r>
              <a:rPr lang="en-GB" u="sng" dirty="0">
                <a:solidFill>
                  <a:schemeClr val="hlink"/>
                </a:solidFill>
              </a:rPr>
              <a:t>https://vimeo.com/1119123407/7990708158</a:t>
            </a:r>
            <a:endParaRPr dirty="0"/>
          </a:p>
        </p:txBody>
      </p:sp>
      <p:sp>
        <p:nvSpPr>
          <p:cNvPr id="311" name="Google Shape;31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a:p>
        </p:txBody>
      </p:sp>
      <p:sp>
        <p:nvSpPr>
          <p:cNvPr id="351" name="Google Shape;35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a:p>
        </p:txBody>
      </p:sp>
      <p:sp>
        <p:nvSpPr>
          <p:cNvPr id="362" name="Google Shape;362;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Image © Pexels/Tiger Lily</a:t>
            </a:r>
            <a:endParaRPr/>
          </a:p>
        </p:txBody>
      </p:sp>
      <p:sp>
        <p:nvSpPr>
          <p:cNvPr id="372" name="Google Shape;3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Pexels/Blaz Erzetic</a:t>
            </a:r>
            <a:endParaRPr/>
          </a:p>
        </p:txBody>
      </p:sp>
      <p:sp>
        <p:nvSpPr>
          <p:cNvPr id="135" name="Google Shape;135;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Image © Pexels/Blaz Erzetic</a:t>
            </a:r>
            <a:endParaRPr/>
          </a:p>
          <a:p>
            <a:pPr marL="0" lvl="0" indent="0" algn="l" rtl="0">
              <a:lnSpc>
                <a:spcPct val="100000"/>
              </a:lnSpc>
              <a:spcBef>
                <a:spcPts val="0"/>
              </a:spcBef>
              <a:spcAft>
                <a:spcPts val="0"/>
              </a:spcAft>
              <a:buSzPts val="1400"/>
              <a:buNone/>
            </a:pPr>
            <a:endParaRPr/>
          </a:p>
        </p:txBody>
      </p:sp>
      <p:sp>
        <p:nvSpPr>
          <p:cNvPr id="148" name="Google Shape;14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Pexels/Tiger Lily</a:t>
            </a:r>
            <a:endParaRPr/>
          </a:p>
        </p:txBody>
      </p:sp>
      <p:sp>
        <p:nvSpPr>
          <p:cNvPr id="162" name="Google Shape;16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Image © Pexels/Tiger Lily</a:t>
            </a:r>
            <a:endParaRPr/>
          </a:p>
        </p:txBody>
      </p:sp>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Image © Pexels/Tiger Lily</a:t>
            </a:r>
            <a:endParaRPr/>
          </a:p>
          <a:p>
            <a:pPr marL="0" lvl="0" indent="0" algn="l" rtl="0">
              <a:lnSpc>
                <a:spcPct val="100000"/>
              </a:lnSpc>
              <a:spcBef>
                <a:spcPts val="0"/>
              </a:spcBef>
              <a:spcAft>
                <a:spcPts val="0"/>
              </a:spcAft>
              <a:buSzPts val="1400"/>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Image © Pexels/Tiger Lily</a:t>
            </a: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Image © Pexels/Lukas</a:t>
            </a:r>
            <a:endParaRPr/>
          </a:p>
        </p:txBody>
      </p:sp>
      <p:sp>
        <p:nvSpPr>
          <p:cNvPr id="202" name="Google Shape;202;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2" descr="Logistics employees in warehouse, wearing PPE, planning transport of products"/>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 y="0"/>
            <a:ext cx="12192000" cy="5212284"/>
          </a:xfrm>
          <a:prstGeom prst="rect">
            <a:avLst/>
          </a:prstGeom>
          <a:noFill/>
          <a:ln>
            <a:noFill/>
          </a:ln>
        </p:spPr>
      </p:pic>
      <p:pic>
        <p:nvPicPr>
          <p:cNvPr id="14" name="Google Shape;14;p2" descr="A blue and black rectang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35600"/>
            <a:ext cx="12192000" cy="4622400"/>
          </a:xfrm>
          <a:prstGeom prst="rect">
            <a:avLst/>
          </a:prstGeom>
          <a:noFill/>
          <a:ln>
            <a:noFill/>
          </a:ln>
        </p:spPr>
      </p:pic>
      <p:pic>
        <p:nvPicPr>
          <p:cNvPr id="15" name="Google Shape;15;p2" descr="A white cloud with black background&#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2" y="1896189"/>
            <a:ext cx="1811433" cy="1799998"/>
          </a:xfrm>
          <a:prstGeom prst="rect">
            <a:avLst/>
          </a:prstGeom>
          <a:noFill/>
          <a:ln>
            <a:noFill/>
          </a:ln>
        </p:spPr>
      </p:pic>
      <p:pic>
        <p:nvPicPr>
          <p:cNvPr id="16" name="Google Shape;16;p2" descr="A black and blue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66870" y="2301452"/>
            <a:ext cx="1058259" cy="1038033"/>
          </a:xfrm>
          <a:prstGeom prst="rect">
            <a:avLst/>
          </a:prstGeom>
          <a:noFill/>
          <a:ln>
            <a:noFill/>
          </a:ln>
        </p:spPr>
      </p:pic>
      <p:sp>
        <p:nvSpPr>
          <p:cNvPr id="17" name="Google Shape;17;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26367"/>
              </a:buClr>
              <a:buSzPts val="5200"/>
              <a:buFont typeface="Arial"/>
              <a:buNone/>
              <a:defRPr sz="5200" b="1">
                <a:solidFill>
                  <a:srgbClr val="32636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
        <p:nvSpPr>
          <p:cNvPr id="20" name="Google Shape;20;p2"/>
          <p:cNvSpPr txBox="1">
            <a:spLocks noGrp="1"/>
          </p:cNvSpPr>
          <p:nvPr>
            <p:ph type="body" idx="2"/>
          </p:nvPr>
        </p:nvSpPr>
        <p:spPr>
          <a:xfrm>
            <a:off x="6096000" y="2977205"/>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326367"/>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2477753"/>
            <a:ext cx="2049637" cy="8604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87"/>
        <p:cNvGrpSpPr/>
        <p:nvPr/>
      </p:nvGrpSpPr>
      <p:grpSpPr>
        <a:xfrm>
          <a:off x="0" y="0"/>
          <a:ext cx="0" cy="0"/>
          <a:chOff x="0" y="0"/>
          <a:chExt cx="0" cy="0"/>
        </a:xfrm>
      </p:grpSpPr>
      <p:sp>
        <p:nvSpPr>
          <p:cNvPr id="88" name="Google Shape;88;p11"/>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a:spLocks noGrp="1"/>
          </p:cNvSpPr>
          <p:nvPr>
            <p:ph type="media" idx="2"/>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94"/>
        <p:cNvGrpSpPr/>
        <p:nvPr/>
      </p:nvGrpSpPr>
      <p:grpSpPr>
        <a:xfrm>
          <a:off x="0" y="0"/>
          <a:ext cx="0" cy="0"/>
          <a:chOff x="0" y="0"/>
          <a:chExt cx="0" cy="0"/>
        </a:xfrm>
      </p:grpSpPr>
      <p:pic>
        <p:nvPicPr>
          <p:cNvPr id="95" name="Google Shape;95;p12" descr="A blue and black rectangl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8"/>
            <a:ext cx="4635689" cy="5247132"/>
          </a:xfrm>
          <a:prstGeom prst="rect">
            <a:avLst/>
          </a:prstGeom>
          <a:noFill/>
          <a:ln>
            <a:noFill/>
          </a:ln>
        </p:spPr>
      </p:pic>
      <p:sp>
        <p:nvSpPr>
          <p:cNvPr id="96" name="Google Shape;9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1"/>
        <p:cNvGrpSpPr/>
        <p:nvPr/>
      </p:nvGrpSpPr>
      <p:grpSpPr>
        <a:xfrm>
          <a:off x="0" y="0"/>
          <a:ext cx="0" cy="0"/>
          <a:chOff x="0" y="0"/>
          <a:chExt cx="0" cy="0"/>
        </a:xfrm>
      </p:grpSpPr>
      <p:sp>
        <p:nvSpPr>
          <p:cNvPr id="102" name="Google Shape;102;p13"/>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3"/>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3"/>
          <p:cNvSpPr>
            <a:spLocks noGrp="1"/>
          </p:cNvSpPr>
          <p:nvPr>
            <p:ph type="pic" idx="2"/>
          </p:nvPr>
        </p:nvSpPr>
        <p:spPr>
          <a:xfrm>
            <a:off x="5183188" y="1284514"/>
            <a:ext cx="5762398" cy="4576536"/>
          </a:xfrm>
          <a:prstGeom prst="rect">
            <a:avLst/>
          </a:prstGeom>
          <a:noFill/>
          <a:ln>
            <a:noFill/>
          </a:ln>
        </p:spPr>
      </p:sp>
      <p:sp>
        <p:nvSpPr>
          <p:cNvPr id="105" name="Google Shape;105;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4"/>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solidFill>
            <a:srgbClr val="D2E8E9"/>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199" y="1825625"/>
            <a:ext cx="5921829" cy="4351338"/>
          </a:xfrm>
          <a:prstGeom prst="rect">
            <a:avLst/>
          </a:prstGeom>
          <a:solidFill>
            <a:srgbClr val="D2E8E9"/>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a:spLocks noGrp="1"/>
          </p:cNvSpPr>
          <p:nvPr>
            <p:ph type="pic" idx="3"/>
          </p:nvPr>
        </p:nvSpPr>
        <p:spPr>
          <a:xfrm>
            <a:off x="6989083" y="1825625"/>
            <a:ext cx="4364717" cy="4351338"/>
          </a:xfrm>
          <a:prstGeom prst="rect">
            <a:avLst/>
          </a:prstGeom>
          <a:noFill/>
          <a:ln>
            <a:noFill/>
          </a:ln>
        </p:spPr>
      </p:sp>
      <p:sp>
        <p:nvSpPr>
          <p:cNvPr id="41" name="Google Shape;41;p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978025"/>
            <a:ext cx="5196840" cy="4351338"/>
          </a:xfrm>
          <a:prstGeom prst="rect">
            <a:avLst/>
          </a:prstGeom>
          <a:noFill/>
          <a:ln w="28575" cap="flat" cmpd="sng">
            <a:solidFill>
              <a:srgbClr val="D2E8E9"/>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6168046" y="1978025"/>
            <a:ext cx="5196840" cy="4351338"/>
          </a:xfrm>
          <a:prstGeom prst="rect">
            <a:avLst/>
          </a:prstGeom>
          <a:noFill/>
          <a:ln w="28575" cap="flat" cmpd="sng">
            <a:solidFill>
              <a:srgbClr val="D2E8E9"/>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body" idx="2"/>
          </p:nvPr>
        </p:nvSpPr>
        <p:spPr>
          <a:xfrm>
            <a:off x="8179724" y="1825625"/>
            <a:ext cx="3174076" cy="4351338"/>
          </a:xfrm>
          <a:prstGeom prst="rect">
            <a:avLst/>
          </a:pr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57"/>
        <p:cNvGrpSpPr/>
        <p:nvPr/>
      </p:nvGrpSpPr>
      <p:grpSpPr>
        <a:xfrm>
          <a:off x="0" y="0"/>
          <a:ext cx="0" cy="0"/>
          <a:chOff x="0" y="0"/>
          <a:chExt cx="0" cy="0"/>
        </a:xfrm>
      </p:grpSpPr>
      <p:sp>
        <p:nvSpPr>
          <p:cNvPr id="58" name="Google Shape;58;p8"/>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8"/>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8"/>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8"/>
          <p:cNvSpPr/>
          <p:nvPr/>
        </p:nvSpPr>
        <p:spPr>
          <a:xfrm>
            <a:off x="838200" y="1825625"/>
            <a:ext cx="507077" cy="507077"/>
          </a:xfrm>
          <a:prstGeom prst="ellipse">
            <a:avLst/>
          </a:prstGeom>
          <a:solidFill>
            <a:srgbClr val="3263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7" name="Google Shape;67;p8"/>
          <p:cNvSpPr/>
          <p:nvPr/>
        </p:nvSpPr>
        <p:spPr>
          <a:xfrm>
            <a:off x="4406175" y="1825625"/>
            <a:ext cx="507077" cy="507077"/>
          </a:xfrm>
          <a:prstGeom prst="ellipse">
            <a:avLst/>
          </a:prstGeom>
          <a:solidFill>
            <a:srgbClr val="3263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8" name="Google Shape;68;p8"/>
          <p:cNvSpPr/>
          <p:nvPr/>
        </p:nvSpPr>
        <p:spPr>
          <a:xfrm>
            <a:off x="7983254" y="1825625"/>
            <a:ext cx="507077" cy="507077"/>
          </a:xfrm>
          <a:prstGeom prst="ellipse">
            <a:avLst/>
          </a:prstGeom>
          <a:solidFill>
            <a:srgbClr val="3263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9" name="Google Shape;69;p8"/>
          <p:cNvSpPr/>
          <p:nvPr/>
        </p:nvSpPr>
        <p:spPr>
          <a:xfrm>
            <a:off x="2621445" y="4046026"/>
            <a:ext cx="507077" cy="507077"/>
          </a:xfrm>
          <a:prstGeom prst="ellipse">
            <a:avLst/>
          </a:prstGeom>
          <a:solidFill>
            <a:srgbClr val="3263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0" name="Google Shape;70;p8"/>
          <p:cNvSpPr/>
          <p:nvPr/>
        </p:nvSpPr>
        <p:spPr>
          <a:xfrm>
            <a:off x="6193974" y="4046026"/>
            <a:ext cx="507077" cy="507077"/>
          </a:xfrm>
          <a:prstGeom prst="ellipse">
            <a:avLst/>
          </a:prstGeom>
          <a:solidFill>
            <a:srgbClr val="3263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71" name="Google Shape;71;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72"/>
        <p:cNvGrpSpPr/>
        <p:nvPr/>
      </p:nvGrpSpPr>
      <p:grpSpPr>
        <a:xfrm>
          <a:off x="0" y="0"/>
          <a:ext cx="0" cy="0"/>
          <a:chOff x="0" y="0"/>
          <a:chExt cx="0" cy="0"/>
        </a:xfrm>
      </p:grpSpPr>
      <p:pic>
        <p:nvPicPr>
          <p:cNvPr id="73" name="Google Shape;73;p9" descr="A blue and black rectangl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8"/>
            <a:ext cx="4635689" cy="5247132"/>
          </a:xfrm>
          <a:prstGeom prst="rect">
            <a:avLst/>
          </a:prstGeom>
          <a:noFill/>
          <a:ln>
            <a:noFill/>
          </a:ln>
        </p:spPr>
      </p:pic>
      <p:sp>
        <p:nvSpPr>
          <p:cNvPr id="74" name="Google Shape;7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9"/>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9"/>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9"/>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body" idx="1"/>
          </p:nvPr>
        </p:nvSpPr>
        <p:spPr>
          <a:xfrm>
            <a:off x="838200" y="1825625"/>
            <a:ext cx="10515600" cy="4351338"/>
          </a:xfrm>
          <a:prstGeom prst="rect">
            <a:avLst/>
          </a:prstGeom>
          <a:noFill/>
          <a:ln w="28575" cap="flat" cmpd="sng">
            <a:solidFill>
              <a:srgbClr val="D2E8E9"/>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0"/>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October 2025</a:t>
            </a:r>
            <a:endParaRPr sz="1200" b="0" i="0" u="none" strike="noStrike" cap="none">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chnicaleducationnetworks.org.uk/interactive/rolling-avera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player.vimeo.com/video/1118129817?h=d46b8ceec0&amp;amp;app_id=122963"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chnicaleducationnetworks.org.uk/interactive/stoc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vimeo.com/1119123407/799070815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326367"/>
              </a:buClr>
              <a:buSzPct val="111111"/>
              <a:buFont typeface="Arial"/>
              <a:buNone/>
            </a:pPr>
            <a:r>
              <a:rPr lang="en-GB"/>
              <a:t>Engineering and Manufacturing</a:t>
            </a:r>
            <a:endParaRPr/>
          </a:p>
        </p:txBody>
      </p:sp>
      <p:sp>
        <p:nvSpPr>
          <p:cNvPr id="120" name="Google Shape;120;p15"/>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Stock and asset management</a:t>
            </a:r>
            <a:endParaRPr/>
          </a:p>
        </p:txBody>
      </p:sp>
      <p:sp>
        <p:nvSpPr>
          <p:cNvPr id="121" name="Google Shape;121;p15"/>
          <p:cNvSpPr txBox="1">
            <a:spLocks noGrp="1"/>
          </p:cNvSpPr>
          <p:nvPr>
            <p:ph type="body" idx="2"/>
          </p:nvPr>
        </p:nvSpPr>
        <p:spPr>
          <a:xfrm>
            <a:off x="6306312" y="2894811"/>
            <a:ext cx="5623668" cy="534189"/>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a:t>Route: Engineering and Manufacturing</a:t>
            </a:r>
            <a:endParaRPr/>
          </a:p>
        </p:txBody>
      </p:sp>
      <p:sp>
        <p:nvSpPr>
          <p:cNvPr id="122" name="Google Shape;122;p15"/>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Resource 2: Stock control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Rolling averages continued</a:t>
            </a:r>
            <a:endParaRPr/>
          </a:p>
        </p:txBody>
      </p:sp>
      <p:sp>
        <p:nvSpPr>
          <p:cNvPr id="215" name="Google Shape;215;p24"/>
          <p:cNvSpPr txBox="1">
            <a:spLocks noGrp="1"/>
          </p:cNvSpPr>
          <p:nvPr>
            <p:ph type="body" idx="1"/>
          </p:nvPr>
        </p:nvSpPr>
        <p:spPr>
          <a:xfrm>
            <a:off x="838199" y="1825625"/>
            <a:ext cx="10632312" cy="4351200"/>
          </a:xfrm>
          <a:prstGeom prst="rect">
            <a:avLst/>
          </a:prstGeom>
          <a:noFill/>
          <a:ln>
            <a:noFill/>
          </a:ln>
        </p:spPr>
        <p:txBody>
          <a:bodyPr spcFirstLastPara="1" wrap="square" lIns="91425" tIns="45700" rIns="91425" bIns="45700" anchor="t" anchorCtr="0">
            <a:normAutofit/>
          </a:bodyPr>
          <a:lstStyle/>
          <a:p>
            <a:pPr marL="342900" lvl="0" indent="-342900" algn="l" rtl="0">
              <a:lnSpc>
                <a:spcPct val="108000"/>
              </a:lnSpc>
              <a:spcBef>
                <a:spcPts val="1000"/>
              </a:spcBef>
              <a:spcAft>
                <a:spcPts val="0"/>
              </a:spcAft>
              <a:buClr>
                <a:srgbClr val="326367"/>
              </a:buClr>
              <a:buSzPts val="2400"/>
              <a:buChar char="•"/>
            </a:pPr>
            <a:r>
              <a:rPr lang="en-GB"/>
              <a:t>Rolling averages are a statistical tool used to smooth out fluctuations in data over time. </a:t>
            </a:r>
            <a:endParaRPr/>
          </a:p>
          <a:p>
            <a:pPr marL="342900" lvl="0" indent="-342900" algn="l" rtl="0">
              <a:lnSpc>
                <a:spcPct val="108000"/>
              </a:lnSpc>
              <a:spcBef>
                <a:spcPts val="1000"/>
              </a:spcBef>
              <a:spcAft>
                <a:spcPts val="0"/>
              </a:spcAft>
              <a:buClr>
                <a:srgbClr val="326367"/>
              </a:buClr>
              <a:buSzPts val="2400"/>
              <a:buChar char="•"/>
            </a:pPr>
            <a:r>
              <a:rPr lang="en-GB"/>
              <a:t>They are calculated by taking the average of a specific number of data points within a moving window. </a:t>
            </a:r>
            <a:endParaRPr/>
          </a:p>
          <a:p>
            <a:pPr marL="342900" lvl="0" indent="-342900" algn="l" rtl="0">
              <a:lnSpc>
                <a:spcPct val="108000"/>
              </a:lnSpc>
              <a:spcBef>
                <a:spcPts val="1000"/>
              </a:spcBef>
              <a:spcAft>
                <a:spcPts val="0"/>
              </a:spcAft>
              <a:buClr>
                <a:srgbClr val="326367"/>
              </a:buClr>
              <a:buSzPts val="2400"/>
              <a:buChar char="•"/>
            </a:pPr>
            <a:r>
              <a:rPr lang="en-GB"/>
              <a:t>As new data points become available, the window moves forward and the average is recalculated. </a:t>
            </a:r>
            <a:endParaRPr/>
          </a:p>
          <a:p>
            <a:pPr marL="342900" lvl="0" indent="-342900" algn="l" rtl="0">
              <a:lnSpc>
                <a:spcPct val="108000"/>
              </a:lnSpc>
              <a:spcBef>
                <a:spcPts val="1000"/>
              </a:spcBef>
              <a:spcAft>
                <a:spcPts val="0"/>
              </a:spcAft>
              <a:buClr>
                <a:srgbClr val="326367"/>
              </a:buClr>
              <a:buSzPts val="2400"/>
              <a:buChar char="•"/>
            </a:pPr>
            <a:r>
              <a:rPr lang="en-GB"/>
              <a:t>This process helps to identify trends and patterns that might be obscured by short-term variations.</a:t>
            </a:r>
            <a:endParaRPr/>
          </a:p>
        </p:txBody>
      </p:sp>
      <p:sp>
        <p:nvSpPr>
          <p:cNvPr id="216" name="Google Shape;216;p24"/>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17" name="Google Shape;217;p24"/>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Calculating rolling averages </a:t>
            </a:r>
            <a:endParaRPr/>
          </a:p>
        </p:txBody>
      </p:sp>
      <p:sp>
        <p:nvSpPr>
          <p:cNvPr id="224" name="Google Shape;224;p25"/>
          <p:cNvSpPr txBox="1">
            <a:spLocks noGrp="1"/>
          </p:cNvSpPr>
          <p:nvPr>
            <p:ph type="body" idx="1"/>
          </p:nvPr>
        </p:nvSpPr>
        <p:spPr>
          <a:xfrm>
            <a:off x="838199" y="1690825"/>
            <a:ext cx="9603259"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GB" sz="2200">
                <a:solidFill>
                  <a:schemeClr val="dk1"/>
                </a:solidFill>
              </a:rPr>
              <a:t>The calculation of a rolling average depends on the type of moving average you choose. Here are two common types:</a:t>
            </a:r>
            <a:endParaRPr sz="2200">
              <a:solidFill>
                <a:schemeClr val="dk1"/>
              </a:solidFill>
            </a:endParaRPr>
          </a:p>
          <a:p>
            <a:pPr marL="571500" lvl="0" indent="-457200" algn="l" rtl="0">
              <a:lnSpc>
                <a:spcPct val="115000"/>
              </a:lnSpc>
              <a:spcBef>
                <a:spcPts val="1200"/>
              </a:spcBef>
              <a:spcAft>
                <a:spcPts val="0"/>
              </a:spcAft>
              <a:buClr>
                <a:srgbClr val="326367"/>
              </a:buClr>
              <a:buSzPts val="2000"/>
              <a:buFont typeface="Arial"/>
              <a:buAutoNum type="arabicPeriod"/>
            </a:pPr>
            <a:r>
              <a:rPr lang="en-GB" sz="2200" b="1">
                <a:solidFill>
                  <a:schemeClr val="dk1"/>
                </a:solidFill>
              </a:rPr>
              <a:t>Simple moving average (SMA)</a:t>
            </a:r>
            <a:endParaRPr sz="2200" b="1">
              <a:solidFill>
                <a:schemeClr val="dk1"/>
              </a:solidFill>
            </a:endParaRPr>
          </a:p>
          <a:p>
            <a:pPr marL="809625" lvl="1" indent="-266700" algn="l" rtl="0">
              <a:lnSpc>
                <a:spcPct val="115000"/>
              </a:lnSpc>
              <a:spcBef>
                <a:spcPts val="1200"/>
              </a:spcBef>
              <a:spcAft>
                <a:spcPts val="0"/>
              </a:spcAft>
              <a:buClr>
                <a:srgbClr val="326367"/>
              </a:buClr>
              <a:buSzPts val="2200"/>
              <a:buChar char="•"/>
            </a:pPr>
            <a:r>
              <a:rPr lang="en-GB" sz="2200">
                <a:solidFill>
                  <a:schemeClr val="dk1"/>
                </a:solidFill>
              </a:rPr>
              <a:t>This is the most basic type of moving average.</a:t>
            </a:r>
            <a:endParaRPr sz="2200">
              <a:solidFill>
                <a:schemeClr val="dk1"/>
              </a:solidFill>
            </a:endParaRPr>
          </a:p>
          <a:p>
            <a:pPr marL="809625" lvl="1" indent="-266700" algn="l" rtl="0">
              <a:lnSpc>
                <a:spcPct val="115000"/>
              </a:lnSpc>
              <a:spcBef>
                <a:spcPts val="1200"/>
              </a:spcBef>
              <a:spcAft>
                <a:spcPts val="0"/>
              </a:spcAft>
              <a:buClr>
                <a:srgbClr val="326367"/>
              </a:buClr>
              <a:buSzPts val="2200"/>
              <a:buChar char="•"/>
            </a:pPr>
            <a:r>
              <a:rPr lang="en-GB" sz="2200">
                <a:solidFill>
                  <a:schemeClr val="dk1"/>
                </a:solidFill>
              </a:rPr>
              <a:t>It is calculated by summing the values of a specified number of data points and then dividing the sum by the number of data points.</a:t>
            </a:r>
            <a:endParaRPr sz="2200">
              <a:solidFill>
                <a:schemeClr val="dk1"/>
              </a:solidFill>
            </a:endParaRPr>
          </a:p>
          <a:p>
            <a:pPr marL="809625" lvl="1" indent="-266700" algn="l" rtl="0">
              <a:lnSpc>
                <a:spcPct val="115000"/>
              </a:lnSpc>
              <a:spcBef>
                <a:spcPts val="1200"/>
              </a:spcBef>
              <a:spcAft>
                <a:spcPts val="0"/>
              </a:spcAft>
              <a:buClr>
                <a:srgbClr val="326367"/>
              </a:buClr>
              <a:buSzPts val="2200"/>
              <a:buChar char="•"/>
            </a:pPr>
            <a:r>
              <a:rPr lang="en-GB" sz="2200">
                <a:solidFill>
                  <a:schemeClr val="dk1"/>
                </a:solidFill>
              </a:rPr>
              <a:t>For example, a 5-day SMA would be calculated by summing the values of the last 5 days and dividing by 5.</a:t>
            </a:r>
            <a:endParaRPr sz="2200">
              <a:solidFill>
                <a:schemeClr val="dk1"/>
              </a:solidFill>
            </a:endParaRPr>
          </a:p>
          <a:p>
            <a:pPr marL="0" lvl="0" indent="0" algn="l" rtl="0">
              <a:lnSpc>
                <a:spcPct val="108000"/>
              </a:lnSpc>
              <a:spcBef>
                <a:spcPts val="1200"/>
              </a:spcBef>
              <a:spcAft>
                <a:spcPts val="0"/>
              </a:spcAft>
              <a:buSzPts val="1800"/>
              <a:buNone/>
            </a:pPr>
            <a:endParaRPr/>
          </a:p>
        </p:txBody>
      </p:sp>
      <p:sp>
        <p:nvSpPr>
          <p:cNvPr id="225" name="Google Shape;225;p25"/>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26" name="Google Shape;226;p25"/>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a:t>Calculating rolling averages continued </a:t>
            </a:r>
            <a:endParaRPr/>
          </a:p>
        </p:txBody>
      </p:sp>
      <p:sp>
        <p:nvSpPr>
          <p:cNvPr id="233" name="Google Shape;233;p26"/>
          <p:cNvSpPr txBox="1">
            <a:spLocks noGrp="1"/>
          </p:cNvSpPr>
          <p:nvPr>
            <p:ph type="body" idx="1"/>
          </p:nvPr>
        </p:nvSpPr>
        <p:spPr>
          <a:xfrm>
            <a:off x="838200" y="1690824"/>
            <a:ext cx="10270524" cy="466552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en-GB" sz="2200" b="1">
                <a:solidFill>
                  <a:srgbClr val="326367"/>
                </a:solidFill>
              </a:rPr>
              <a:t>2.  </a:t>
            </a:r>
            <a:r>
              <a:rPr lang="en-GB" sz="2200" b="1">
                <a:solidFill>
                  <a:schemeClr val="dk1"/>
                </a:solidFill>
              </a:rPr>
              <a:t>Weighted moving average (WMA)</a:t>
            </a:r>
            <a:endParaRPr sz="2200" b="1">
              <a:solidFill>
                <a:schemeClr val="dk1"/>
              </a:solidFill>
            </a:endParaRPr>
          </a:p>
          <a:p>
            <a:pPr marL="457200" lvl="0" indent="-342900" algn="l" rtl="0">
              <a:lnSpc>
                <a:spcPct val="115000"/>
              </a:lnSpc>
              <a:spcBef>
                <a:spcPts val="1200"/>
              </a:spcBef>
              <a:spcAft>
                <a:spcPts val="0"/>
              </a:spcAft>
              <a:buClr>
                <a:srgbClr val="326367"/>
              </a:buClr>
              <a:buSzPts val="2200"/>
              <a:buChar char="•"/>
            </a:pPr>
            <a:r>
              <a:rPr lang="en-GB" sz="2200">
                <a:solidFill>
                  <a:schemeClr val="dk1"/>
                </a:solidFill>
              </a:rPr>
              <a:t>This type of moving average assigns more weight to recent data points than to older ones.</a:t>
            </a:r>
            <a:endParaRPr sz="2200">
              <a:solidFill>
                <a:schemeClr val="dk1"/>
              </a:solidFill>
            </a:endParaRPr>
          </a:p>
          <a:p>
            <a:pPr marL="457200" lvl="0" indent="-342900" algn="l" rtl="0">
              <a:lnSpc>
                <a:spcPct val="115000"/>
              </a:lnSpc>
              <a:spcBef>
                <a:spcPts val="1200"/>
              </a:spcBef>
              <a:spcAft>
                <a:spcPts val="0"/>
              </a:spcAft>
              <a:buClr>
                <a:srgbClr val="326367"/>
              </a:buClr>
              <a:buSzPts val="2200"/>
              <a:buChar char="•"/>
            </a:pPr>
            <a:r>
              <a:rPr lang="en-GB" sz="2200">
                <a:solidFill>
                  <a:schemeClr val="dk1"/>
                </a:solidFill>
              </a:rPr>
              <a:t>This is done by multiplying each data point by a weight factor and then summing the products.  </a:t>
            </a:r>
            <a:endParaRPr sz="2200">
              <a:solidFill>
                <a:schemeClr val="dk1"/>
              </a:solidFill>
            </a:endParaRPr>
          </a:p>
          <a:p>
            <a:pPr marL="457200" lvl="0" indent="-342900" algn="l" rtl="0">
              <a:lnSpc>
                <a:spcPct val="115000"/>
              </a:lnSpc>
              <a:spcBef>
                <a:spcPts val="1200"/>
              </a:spcBef>
              <a:spcAft>
                <a:spcPts val="0"/>
              </a:spcAft>
              <a:buClr>
                <a:srgbClr val="326367"/>
              </a:buClr>
              <a:buSzPts val="2200"/>
              <a:buChar char="•"/>
            </a:pPr>
            <a:r>
              <a:rPr lang="en-GB" sz="2200">
                <a:solidFill>
                  <a:schemeClr val="dk1"/>
                </a:solidFill>
              </a:rPr>
              <a:t>The sum of the products is then divided by the sum of the weights.</a:t>
            </a:r>
            <a:endParaRPr sz="2200">
              <a:solidFill>
                <a:schemeClr val="dk1"/>
              </a:solidFill>
            </a:endParaRPr>
          </a:p>
          <a:p>
            <a:pPr marL="457200" lvl="0" indent="-342900" algn="l" rtl="0">
              <a:lnSpc>
                <a:spcPct val="115000"/>
              </a:lnSpc>
              <a:spcBef>
                <a:spcPts val="1200"/>
              </a:spcBef>
              <a:spcAft>
                <a:spcPts val="0"/>
              </a:spcAft>
              <a:buClr>
                <a:srgbClr val="326367"/>
              </a:buClr>
              <a:buSzPts val="2200"/>
              <a:buChar char="•"/>
            </a:pPr>
            <a:r>
              <a:rPr lang="en-GB" sz="2200">
                <a:solidFill>
                  <a:schemeClr val="dk1"/>
                </a:solidFill>
              </a:rPr>
              <a:t>For example, a 3-day WMA might assign weights of 3, 2 and 1 to the most recent, second most recent and third most recent data points, respectively.</a:t>
            </a:r>
            <a:endParaRPr/>
          </a:p>
          <a:p>
            <a:pPr marL="457200" lvl="0" indent="-342900" algn="l" rtl="0">
              <a:lnSpc>
                <a:spcPct val="115000"/>
              </a:lnSpc>
              <a:spcBef>
                <a:spcPts val="1200"/>
              </a:spcBef>
              <a:spcAft>
                <a:spcPts val="0"/>
              </a:spcAft>
              <a:buClr>
                <a:srgbClr val="326367"/>
              </a:buClr>
              <a:buSzPts val="2200"/>
              <a:buChar char="•"/>
            </a:pPr>
            <a:r>
              <a:rPr lang="en-GB" sz="2200">
                <a:solidFill>
                  <a:schemeClr val="dk1"/>
                </a:solidFill>
              </a:rPr>
              <a:t>This can make the average more sensitive to new trends, while still considering historical information. </a:t>
            </a:r>
            <a:endParaRPr sz="2200">
              <a:solidFill>
                <a:schemeClr val="dk1"/>
              </a:solidFill>
            </a:endParaRPr>
          </a:p>
          <a:p>
            <a:pPr marL="0" lvl="0" indent="0" algn="l" rtl="0">
              <a:lnSpc>
                <a:spcPct val="108000"/>
              </a:lnSpc>
              <a:spcBef>
                <a:spcPts val="1200"/>
              </a:spcBef>
              <a:spcAft>
                <a:spcPts val="0"/>
              </a:spcAft>
              <a:buSzPts val="1800"/>
              <a:buNone/>
            </a:pPr>
            <a:endParaRPr sz="2200"/>
          </a:p>
        </p:txBody>
      </p:sp>
      <p:sp>
        <p:nvSpPr>
          <p:cNvPr id="234" name="Google Shape;234;p26"/>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35" name="Google Shape;235;p26"/>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Rolling average interactive</a:t>
            </a:r>
            <a:endParaRPr/>
          </a:p>
        </p:txBody>
      </p:sp>
      <p:sp>
        <p:nvSpPr>
          <p:cNvPr id="242" name="Google Shape;242;p27"/>
          <p:cNvSpPr txBox="1">
            <a:spLocks noGrp="1"/>
          </p:cNvSpPr>
          <p:nvPr>
            <p:ph type="body" idx="1"/>
          </p:nvPr>
        </p:nvSpPr>
        <p:spPr>
          <a:xfrm>
            <a:off x="838199" y="1758226"/>
            <a:ext cx="10245812" cy="4346740"/>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107916"/>
              </a:lnSpc>
              <a:spcBef>
                <a:spcPts val="1000"/>
              </a:spcBef>
              <a:spcAft>
                <a:spcPts val="0"/>
              </a:spcAft>
              <a:buClr>
                <a:srgbClr val="326367"/>
              </a:buClr>
              <a:buSzPct val="100000"/>
              <a:buChar char="•"/>
            </a:pPr>
            <a:r>
              <a:rPr lang="en-GB" dirty="0">
                <a:solidFill>
                  <a:schemeClr val="dk1"/>
                </a:solidFill>
                <a:highlight>
                  <a:srgbClr val="FFFFFF"/>
                </a:highlight>
              </a:rPr>
              <a:t>The rolling average interactive </a:t>
            </a:r>
            <a:br>
              <a:rPr lang="en-GB" dirty="0">
                <a:solidFill>
                  <a:schemeClr val="dk1"/>
                </a:solidFill>
                <a:highlight>
                  <a:srgbClr val="FFFFFF"/>
                </a:highlight>
              </a:rPr>
            </a:br>
            <a:r>
              <a:rPr lang="en-GB" dirty="0">
                <a:solidFill>
                  <a:schemeClr val="dk1"/>
                </a:solidFill>
                <a:highlight>
                  <a:srgbClr val="FFFFFF"/>
                </a:highlight>
              </a:rPr>
              <a:t>shows averages calculated using a </a:t>
            </a:r>
            <a:br>
              <a:rPr lang="en-GB" dirty="0">
                <a:solidFill>
                  <a:schemeClr val="dk1"/>
                </a:solidFill>
                <a:highlight>
                  <a:srgbClr val="FFFFFF"/>
                </a:highlight>
              </a:rPr>
            </a:br>
            <a:r>
              <a:rPr lang="en-GB" dirty="0">
                <a:solidFill>
                  <a:schemeClr val="dk1"/>
                </a:solidFill>
                <a:highlight>
                  <a:srgbClr val="FFFFFF"/>
                </a:highlight>
              </a:rPr>
              <a:t>different number of averaging points. </a:t>
            </a:r>
            <a:endParaRPr dirty="0">
              <a:solidFill>
                <a:schemeClr val="dk1"/>
              </a:solidFill>
              <a:highlight>
                <a:srgbClr val="FFFFFF"/>
              </a:highlight>
            </a:endParaRPr>
          </a:p>
          <a:p>
            <a:pPr marL="457200" lvl="0" indent="-406400" algn="l" rtl="0">
              <a:lnSpc>
                <a:spcPct val="107916"/>
              </a:lnSpc>
              <a:spcBef>
                <a:spcPts val="1000"/>
              </a:spcBef>
              <a:spcAft>
                <a:spcPts val="0"/>
              </a:spcAft>
              <a:buClr>
                <a:srgbClr val="326367"/>
              </a:buClr>
              <a:buSzPct val="100000"/>
              <a:buChar char="•"/>
            </a:pPr>
            <a:r>
              <a:rPr lang="en-GB" dirty="0">
                <a:solidFill>
                  <a:schemeClr val="dk1"/>
                </a:solidFill>
                <a:highlight>
                  <a:srgbClr val="FFFFFF"/>
                </a:highlight>
              </a:rPr>
              <a:t>It includes a rolling average </a:t>
            </a:r>
            <a:br>
              <a:rPr lang="en-GB" dirty="0">
                <a:solidFill>
                  <a:schemeClr val="dk1"/>
                </a:solidFill>
                <a:highlight>
                  <a:srgbClr val="FFFFFF"/>
                </a:highlight>
              </a:rPr>
            </a:br>
            <a:r>
              <a:rPr lang="en-GB" dirty="0">
                <a:solidFill>
                  <a:schemeClr val="dk1"/>
                </a:solidFill>
                <a:highlight>
                  <a:srgbClr val="FFFFFF"/>
                </a:highlight>
              </a:rPr>
              <a:t>over several months as a tool for </a:t>
            </a:r>
            <a:br>
              <a:rPr lang="en-GB" dirty="0">
                <a:solidFill>
                  <a:schemeClr val="dk1"/>
                </a:solidFill>
                <a:highlight>
                  <a:srgbClr val="FFFFFF"/>
                </a:highlight>
              </a:rPr>
            </a:br>
            <a:r>
              <a:rPr lang="en-GB" dirty="0">
                <a:solidFill>
                  <a:schemeClr val="dk1"/>
                </a:solidFill>
                <a:highlight>
                  <a:srgbClr val="FFFFFF"/>
                </a:highlight>
              </a:rPr>
              <a:t>identifying demand trends.</a:t>
            </a:r>
            <a:endParaRPr dirty="0"/>
          </a:p>
          <a:p>
            <a:pPr marL="457200" lvl="0" indent="-406400" algn="l" rtl="0">
              <a:lnSpc>
                <a:spcPct val="107916"/>
              </a:lnSpc>
              <a:spcBef>
                <a:spcPts val="1000"/>
              </a:spcBef>
              <a:spcAft>
                <a:spcPts val="0"/>
              </a:spcAft>
              <a:buClr>
                <a:srgbClr val="326367"/>
              </a:buClr>
              <a:buSzPct val="100000"/>
              <a:buChar char="•"/>
            </a:pPr>
            <a:r>
              <a:rPr lang="en-GB" dirty="0">
                <a:solidFill>
                  <a:schemeClr val="dk1"/>
                </a:solidFill>
                <a:highlight>
                  <a:srgbClr val="FFFFFF"/>
                </a:highlight>
              </a:rPr>
              <a:t>This is calculated using a </a:t>
            </a:r>
            <a:br>
              <a:rPr lang="en-GB" dirty="0">
                <a:solidFill>
                  <a:schemeClr val="dk1"/>
                </a:solidFill>
                <a:highlight>
                  <a:srgbClr val="FFFFFF"/>
                </a:highlight>
              </a:rPr>
            </a:br>
            <a:r>
              <a:rPr lang="en-GB" dirty="0">
                <a:solidFill>
                  <a:schemeClr val="dk1"/>
                </a:solidFill>
                <a:highlight>
                  <a:srgbClr val="FFFFFF"/>
                </a:highlight>
              </a:rPr>
              <a:t>simple moving average (SMA).</a:t>
            </a:r>
            <a:endParaRPr dirty="0"/>
          </a:p>
          <a:p>
            <a:pPr marL="457200" lvl="0" indent="-406400" algn="l" rtl="0">
              <a:lnSpc>
                <a:spcPct val="107916"/>
              </a:lnSpc>
              <a:spcBef>
                <a:spcPts val="1000"/>
              </a:spcBef>
              <a:spcAft>
                <a:spcPts val="0"/>
              </a:spcAft>
              <a:buClr>
                <a:srgbClr val="326367"/>
              </a:buClr>
              <a:buSzPct val="100000"/>
              <a:buChar char="•"/>
            </a:pPr>
            <a:r>
              <a:rPr lang="en-GB" dirty="0">
                <a:solidFill>
                  <a:schemeClr val="dk1"/>
                </a:solidFill>
                <a:highlight>
                  <a:srgbClr val="FFFFFF"/>
                </a:highlight>
              </a:rPr>
              <a:t>The interactive can be accessed at: </a:t>
            </a:r>
            <a:r>
              <a:rPr lang="en-GB" u="sng" dirty="0">
                <a:solidFill>
                  <a:schemeClr val="hlink"/>
                </a:solidFill>
                <a:hlinkClick r:id="rId3"/>
              </a:rPr>
              <a:t>https://www.technicaleducationnetworks.org.uk/interactive/rolling-average</a:t>
            </a:r>
            <a:r>
              <a:rPr lang="en-GB" u="sng" dirty="0">
                <a:solidFill>
                  <a:schemeClr val="hlink"/>
                </a:solidFill>
              </a:rPr>
              <a:t>  </a:t>
            </a:r>
            <a:r>
              <a:rPr lang="en-GB" sz="2200" dirty="0">
                <a:solidFill>
                  <a:schemeClr val="dk1"/>
                </a:solidFill>
                <a:latin typeface="Arial"/>
                <a:ea typeface="Arial"/>
                <a:cs typeface="Arial"/>
                <a:sym typeface="Arial"/>
              </a:rPr>
              <a:t>Please note – the Firefox browser is not recommended for the interactives.</a:t>
            </a:r>
            <a:endParaRPr dirty="0"/>
          </a:p>
          <a:p>
            <a:pPr marL="457200" lvl="0" indent="-228600" algn="l" rtl="0">
              <a:lnSpc>
                <a:spcPct val="107916"/>
              </a:lnSpc>
              <a:spcBef>
                <a:spcPts val="0"/>
              </a:spcBef>
              <a:spcAft>
                <a:spcPts val="0"/>
              </a:spcAft>
              <a:buClr>
                <a:srgbClr val="326367"/>
              </a:buClr>
              <a:buSzPct val="116872"/>
              <a:buNone/>
            </a:pPr>
            <a:endParaRPr sz="2800" dirty="0">
              <a:solidFill>
                <a:srgbClr val="0070C0"/>
              </a:solidFill>
            </a:endParaRPr>
          </a:p>
          <a:p>
            <a:pPr marL="0" lvl="0" indent="0" algn="l" rtl="0">
              <a:lnSpc>
                <a:spcPct val="107916"/>
              </a:lnSpc>
              <a:spcBef>
                <a:spcPts val="0"/>
              </a:spcBef>
              <a:spcAft>
                <a:spcPts val="0"/>
              </a:spcAft>
              <a:buClr>
                <a:schemeClr val="dk1"/>
              </a:buClr>
              <a:buSzPct val="63018"/>
              <a:buFont typeface="Arial"/>
              <a:buNone/>
            </a:pPr>
            <a:endParaRPr dirty="0">
              <a:solidFill>
                <a:srgbClr val="444746"/>
              </a:solidFill>
              <a:highlight>
                <a:srgbClr val="FFFFFF"/>
              </a:highlight>
            </a:endParaRPr>
          </a:p>
        </p:txBody>
      </p:sp>
      <p:sp>
        <p:nvSpPr>
          <p:cNvPr id="243" name="Google Shape;243;p27"/>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44" name="Google Shape;244;p27"/>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pic>
        <p:nvPicPr>
          <p:cNvPr id="245" name="Google Shape;245;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26941" y="1799026"/>
            <a:ext cx="4212671" cy="2822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Rolling average interactive walkthrough</a:t>
            </a:r>
            <a:endParaRPr/>
          </a:p>
        </p:txBody>
      </p:sp>
      <p:sp>
        <p:nvSpPr>
          <p:cNvPr id="252" name="Google Shape;252;p28"/>
          <p:cNvSpPr txBox="1">
            <a:spLocks noGrp="1"/>
          </p:cNvSpPr>
          <p:nvPr>
            <p:ph type="body" idx="1"/>
          </p:nvPr>
        </p:nvSpPr>
        <p:spPr>
          <a:xfrm>
            <a:off x="9195436" y="1690826"/>
            <a:ext cx="2158364" cy="2213662"/>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1000"/>
              </a:spcBef>
              <a:spcAft>
                <a:spcPts val="0"/>
              </a:spcAft>
              <a:buSzPts val="1800"/>
              <a:buNone/>
            </a:pPr>
            <a:r>
              <a:rPr lang="en-GB" sz="2200" dirty="0"/>
              <a:t>For written instructions see Rolling average interactive user guidance. </a:t>
            </a:r>
            <a:endParaRPr sz="2200" dirty="0"/>
          </a:p>
        </p:txBody>
      </p:sp>
      <p:sp>
        <p:nvSpPr>
          <p:cNvPr id="253" name="Google Shape;253;p28"/>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54" name="Google Shape;254;p28"/>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pic>
        <p:nvPicPr>
          <p:cNvPr id="2" name="Online Media 1" title="Rolling average interactive walkthrough">
            <a:hlinkClick r:id="" action="ppaction://media"/>
            <a:extLst>
              <a:ext uri="{FF2B5EF4-FFF2-40B4-BE49-F238E27FC236}">
                <a16:creationId xmlns:a16="http://schemas.microsoft.com/office/drawing/2014/main" id="{2CCF7A69-1A7F-BD05-2D08-1DFB99328BAA}"/>
              </a:ext>
            </a:extLst>
          </p:cNvPr>
          <p:cNvPicPr>
            <a:picLocks noRot="1" noChangeAspect="1"/>
          </p:cNvPicPr>
          <p:nvPr>
            <a:videoFile r:link="rId1"/>
          </p:nvPr>
        </p:nvPicPr>
        <p:blipFill>
          <a:blip r:embed="rId4"/>
          <a:stretch>
            <a:fillRect/>
          </a:stretch>
        </p:blipFill>
        <p:spPr>
          <a:xfrm>
            <a:off x="648153" y="1523222"/>
            <a:ext cx="8357235" cy="4708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Rolling averages questions</a:t>
            </a:r>
            <a:endParaRPr/>
          </a:p>
        </p:txBody>
      </p:sp>
      <p:sp>
        <p:nvSpPr>
          <p:cNvPr id="262" name="Google Shape;262;p29"/>
          <p:cNvSpPr txBox="1">
            <a:spLocks noGrp="1"/>
          </p:cNvSpPr>
          <p:nvPr>
            <p:ph type="body" idx="1"/>
          </p:nvPr>
        </p:nvSpPr>
        <p:spPr>
          <a:xfrm>
            <a:off x="755636" y="1690824"/>
            <a:ext cx="5893138" cy="4665525"/>
          </a:xfrm>
          <a:prstGeom prst="rect">
            <a:avLst/>
          </a:prstGeom>
          <a:noFill/>
          <a:ln>
            <a:noFill/>
          </a:ln>
        </p:spPr>
        <p:txBody>
          <a:bodyPr spcFirstLastPara="1" wrap="square" lIns="91425" tIns="45700" rIns="91425" bIns="45700" anchor="t" anchorCtr="0">
            <a:noAutofit/>
          </a:bodyPr>
          <a:lstStyle/>
          <a:p>
            <a:pPr marL="565150" lvl="0" indent="-514350" algn="l" rtl="0">
              <a:lnSpc>
                <a:spcPct val="107916"/>
              </a:lnSpc>
              <a:spcBef>
                <a:spcPts val="0"/>
              </a:spcBef>
              <a:spcAft>
                <a:spcPts val="0"/>
              </a:spcAft>
              <a:buClr>
                <a:srgbClr val="326367"/>
              </a:buClr>
              <a:buSzPts val="2300"/>
              <a:buFont typeface="Arial"/>
              <a:buAutoNum type="arabicPeriod"/>
            </a:pPr>
            <a:r>
              <a:rPr lang="en-GB" sz="2100">
                <a:solidFill>
                  <a:schemeClr val="dk1"/>
                </a:solidFill>
                <a:highlight>
                  <a:srgbClr val="FFFFFF"/>
                </a:highlight>
              </a:rPr>
              <a:t>How would increasing the number of data points in a rolling average of daily production rates have an impact upon: </a:t>
            </a:r>
            <a:endParaRPr sz="2100"/>
          </a:p>
          <a:p>
            <a:pPr marL="1022350" lvl="1" indent="-514350" algn="l" rtl="0">
              <a:lnSpc>
                <a:spcPct val="107916"/>
              </a:lnSpc>
              <a:spcBef>
                <a:spcPts val="0"/>
              </a:spcBef>
              <a:spcAft>
                <a:spcPts val="0"/>
              </a:spcAft>
              <a:buClr>
                <a:srgbClr val="326367"/>
              </a:buClr>
              <a:buSzPts val="2300"/>
              <a:buChar char="•"/>
            </a:pPr>
            <a:r>
              <a:rPr lang="en-GB" sz="2100">
                <a:solidFill>
                  <a:schemeClr val="dk1"/>
                </a:solidFill>
                <a:highlight>
                  <a:srgbClr val="FFFFFF"/>
                </a:highlight>
              </a:rPr>
              <a:t>identification of the start and end of the peak production season</a:t>
            </a:r>
            <a:endParaRPr sz="2100"/>
          </a:p>
          <a:p>
            <a:pPr marL="1022350" lvl="1" indent="-514350" algn="l" rtl="0">
              <a:lnSpc>
                <a:spcPct val="107916"/>
              </a:lnSpc>
              <a:spcBef>
                <a:spcPts val="0"/>
              </a:spcBef>
              <a:spcAft>
                <a:spcPts val="0"/>
              </a:spcAft>
              <a:buClr>
                <a:srgbClr val="326367"/>
              </a:buClr>
              <a:buSzPts val="2300"/>
              <a:buChar char="•"/>
            </a:pPr>
            <a:r>
              <a:rPr lang="en-GB" sz="2100">
                <a:solidFill>
                  <a:schemeClr val="dk1"/>
                </a:solidFill>
                <a:highlight>
                  <a:srgbClr val="FFFFFF"/>
                </a:highlight>
              </a:rPr>
              <a:t>predicting potential material shortages during peak demand?</a:t>
            </a:r>
            <a:br>
              <a:rPr lang="en-GB" sz="2100">
                <a:solidFill>
                  <a:schemeClr val="dk1"/>
                </a:solidFill>
                <a:highlight>
                  <a:srgbClr val="FFFFFF"/>
                </a:highlight>
              </a:rPr>
            </a:br>
            <a:endParaRPr sz="2100"/>
          </a:p>
          <a:p>
            <a:pPr marL="565150" lvl="0" indent="-514350" algn="l" rtl="0">
              <a:lnSpc>
                <a:spcPct val="107916"/>
              </a:lnSpc>
              <a:spcBef>
                <a:spcPts val="0"/>
              </a:spcBef>
              <a:spcAft>
                <a:spcPts val="0"/>
              </a:spcAft>
              <a:buClr>
                <a:srgbClr val="326367"/>
              </a:buClr>
              <a:buSzPts val="2300"/>
              <a:buFont typeface="Arial"/>
              <a:buAutoNum type="arabicPeriod"/>
            </a:pPr>
            <a:r>
              <a:rPr lang="en-GB" sz="2100">
                <a:solidFill>
                  <a:schemeClr val="dk1"/>
                </a:solidFill>
                <a:highlight>
                  <a:srgbClr val="FFFFFF"/>
                </a:highlight>
              </a:rPr>
              <a:t>How would a rolling average of the defect rate with a larger number of data points help identify a gradual increase in defects due to a slow-developing equipment malfunction? </a:t>
            </a:r>
            <a:endParaRPr sz="2100"/>
          </a:p>
        </p:txBody>
      </p:sp>
      <p:sp>
        <p:nvSpPr>
          <p:cNvPr id="263" name="Google Shape;263;p29"/>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64" name="Google Shape;264;p29"/>
          <p:cNvSpPr/>
          <p:nvPr/>
        </p:nvSpPr>
        <p:spPr>
          <a:xfrm>
            <a:off x="7126941" y="4788209"/>
            <a:ext cx="4128247" cy="1184960"/>
          </a:xfrm>
          <a:custGeom>
            <a:avLst/>
            <a:gdLst/>
            <a:ahLst/>
            <a:cxnLst/>
            <a:rect l="l" t="t" r="r" b="b"/>
            <a:pathLst>
              <a:path w="3364576" h="1279525" fill="none" extrusionOk="0">
                <a:moveTo>
                  <a:pt x="0" y="0"/>
                </a:moveTo>
                <a:cubicBezTo>
                  <a:pt x="209530" y="3256"/>
                  <a:pt x="457976" y="1124"/>
                  <a:pt x="605624" y="0"/>
                </a:cubicBezTo>
                <a:cubicBezTo>
                  <a:pt x="753272" y="-1124"/>
                  <a:pt x="946563" y="-7588"/>
                  <a:pt x="1278539" y="0"/>
                </a:cubicBezTo>
                <a:cubicBezTo>
                  <a:pt x="1610515" y="7588"/>
                  <a:pt x="1703350" y="23044"/>
                  <a:pt x="1951454" y="0"/>
                </a:cubicBezTo>
                <a:cubicBezTo>
                  <a:pt x="2199559" y="-23044"/>
                  <a:pt x="2303810" y="22356"/>
                  <a:pt x="2590724" y="0"/>
                </a:cubicBezTo>
                <a:cubicBezTo>
                  <a:pt x="2877638" y="-22356"/>
                  <a:pt x="3019492" y="-1163"/>
                  <a:pt x="3364576" y="0"/>
                </a:cubicBezTo>
                <a:cubicBezTo>
                  <a:pt x="3373038" y="265705"/>
                  <a:pt x="3393807" y="454773"/>
                  <a:pt x="3364576" y="626967"/>
                </a:cubicBezTo>
                <a:cubicBezTo>
                  <a:pt x="3335345" y="799161"/>
                  <a:pt x="3371759" y="1082693"/>
                  <a:pt x="3364576" y="1279525"/>
                </a:cubicBezTo>
                <a:cubicBezTo>
                  <a:pt x="3016235" y="1247576"/>
                  <a:pt x="2837372" y="1253718"/>
                  <a:pt x="2624369" y="1279525"/>
                </a:cubicBezTo>
                <a:cubicBezTo>
                  <a:pt x="2411366" y="1305332"/>
                  <a:pt x="2162814" y="1288022"/>
                  <a:pt x="1951454" y="1279525"/>
                </a:cubicBezTo>
                <a:cubicBezTo>
                  <a:pt x="1740094" y="1271028"/>
                  <a:pt x="1520919" y="1299639"/>
                  <a:pt x="1345830" y="1279525"/>
                </a:cubicBezTo>
                <a:cubicBezTo>
                  <a:pt x="1170741" y="1259411"/>
                  <a:pt x="1021336" y="1292287"/>
                  <a:pt x="773852" y="1279525"/>
                </a:cubicBezTo>
                <a:cubicBezTo>
                  <a:pt x="526368" y="1266763"/>
                  <a:pt x="191118" y="1317273"/>
                  <a:pt x="0" y="1279525"/>
                </a:cubicBezTo>
                <a:cubicBezTo>
                  <a:pt x="16352" y="1126406"/>
                  <a:pt x="-31970" y="930030"/>
                  <a:pt x="0" y="614172"/>
                </a:cubicBezTo>
                <a:cubicBezTo>
                  <a:pt x="31970" y="298314"/>
                  <a:pt x="6578" y="257826"/>
                  <a:pt x="0" y="0"/>
                </a:cubicBezTo>
                <a:close/>
              </a:path>
              <a:path w="3364576" h="1279525" extrusionOk="0">
                <a:moveTo>
                  <a:pt x="0" y="0"/>
                </a:moveTo>
                <a:cubicBezTo>
                  <a:pt x="162294" y="21894"/>
                  <a:pt x="420896" y="9074"/>
                  <a:pt x="740207" y="0"/>
                </a:cubicBezTo>
                <a:cubicBezTo>
                  <a:pt x="1059518" y="-9074"/>
                  <a:pt x="1135169" y="-24660"/>
                  <a:pt x="1379476" y="0"/>
                </a:cubicBezTo>
                <a:cubicBezTo>
                  <a:pt x="1623783" y="24660"/>
                  <a:pt x="1873133" y="28590"/>
                  <a:pt x="2119683" y="0"/>
                </a:cubicBezTo>
                <a:cubicBezTo>
                  <a:pt x="2366233" y="-28590"/>
                  <a:pt x="2808304" y="54444"/>
                  <a:pt x="3364576" y="0"/>
                </a:cubicBezTo>
                <a:cubicBezTo>
                  <a:pt x="3342284" y="269722"/>
                  <a:pt x="3370819" y="397825"/>
                  <a:pt x="3364576" y="652558"/>
                </a:cubicBezTo>
                <a:cubicBezTo>
                  <a:pt x="3358333" y="907291"/>
                  <a:pt x="3387725" y="995743"/>
                  <a:pt x="3364576" y="1279525"/>
                </a:cubicBezTo>
                <a:cubicBezTo>
                  <a:pt x="3038162" y="1277690"/>
                  <a:pt x="2840048" y="1298099"/>
                  <a:pt x="2691661" y="1279525"/>
                </a:cubicBezTo>
                <a:cubicBezTo>
                  <a:pt x="2543275" y="1260951"/>
                  <a:pt x="2338457" y="1278309"/>
                  <a:pt x="2052391" y="1279525"/>
                </a:cubicBezTo>
                <a:cubicBezTo>
                  <a:pt x="1766325" y="1280742"/>
                  <a:pt x="1503528" y="1267128"/>
                  <a:pt x="1345830" y="1279525"/>
                </a:cubicBezTo>
                <a:cubicBezTo>
                  <a:pt x="1188132" y="1291922"/>
                  <a:pt x="1020665" y="1256339"/>
                  <a:pt x="706561" y="1279525"/>
                </a:cubicBezTo>
                <a:cubicBezTo>
                  <a:pt x="392457" y="1302711"/>
                  <a:pt x="196674" y="1313331"/>
                  <a:pt x="0" y="1279525"/>
                </a:cubicBezTo>
                <a:cubicBezTo>
                  <a:pt x="22709" y="1001613"/>
                  <a:pt x="-16633" y="882425"/>
                  <a:pt x="0" y="678148"/>
                </a:cubicBezTo>
                <a:cubicBezTo>
                  <a:pt x="16633" y="473871"/>
                  <a:pt x="-21587" y="325929"/>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220"/>
              <a:buFont typeface="Arial"/>
              <a:buNone/>
            </a:pPr>
            <a:r>
              <a:rPr lang="en-GB" sz="2000" b="1" i="0" u="none" strike="noStrike" cap="none">
                <a:solidFill>
                  <a:srgbClr val="262626"/>
                </a:solidFill>
                <a:latin typeface="Arial"/>
                <a:ea typeface="Arial"/>
                <a:cs typeface="Arial"/>
                <a:sym typeface="Arial"/>
              </a:rPr>
              <a:t>Resources needed</a:t>
            </a:r>
            <a:endParaRPr sz="20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220"/>
              <a:buFont typeface="Arial"/>
              <a:buChar char="•"/>
            </a:pPr>
            <a:r>
              <a:rPr lang="en-GB" sz="2000" b="0" i="0" u="none" strike="noStrike" cap="none">
                <a:solidFill>
                  <a:srgbClr val="262626"/>
                </a:solidFill>
                <a:latin typeface="Arial"/>
                <a:ea typeface="Arial"/>
                <a:cs typeface="Arial"/>
                <a:sym typeface="Arial"/>
              </a:rPr>
              <a:t>R2 Activity 1 Information sheet</a:t>
            </a:r>
            <a:endParaRPr sz="2000" b="0" i="0" u="none" strike="noStrike" cap="none">
              <a:solidFill>
                <a:srgbClr val="000000"/>
              </a:solidFill>
              <a:latin typeface="Arial"/>
              <a:ea typeface="Arial"/>
              <a:cs typeface="Arial"/>
              <a:sym typeface="Arial"/>
            </a:endParaRPr>
          </a:p>
        </p:txBody>
      </p:sp>
      <p:sp>
        <p:nvSpPr>
          <p:cNvPr id="265" name="Google Shape;265;p29"/>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pic>
        <p:nvPicPr>
          <p:cNvPr id="266" name="Google Shape;266;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26941" y="1799026"/>
            <a:ext cx="4212671" cy="2822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Rolling averages activity</a:t>
            </a:r>
            <a:endParaRPr/>
          </a:p>
        </p:txBody>
      </p:sp>
      <p:sp>
        <p:nvSpPr>
          <p:cNvPr id="273" name="Google Shape;273;p30"/>
          <p:cNvSpPr txBox="1">
            <a:spLocks noGrp="1"/>
          </p:cNvSpPr>
          <p:nvPr>
            <p:ph type="body" idx="1"/>
          </p:nvPr>
        </p:nvSpPr>
        <p:spPr>
          <a:xfrm>
            <a:off x="838201" y="1722437"/>
            <a:ext cx="7042042" cy="4816475"/>
          </a:xfrm>
          <a:prstGeom prst="rect">
            <a:avLst/>
          </a:prstGeom>
          <a:noFill/>
          <a:ln>
            <a:noFill/>
          </a:ln>
        </p:spPr>
        <p:txBody>
          <a:bodyPr spcFirstLastPara="1" wrap="square" lIns="91425" tIns="45700" rIns="91425" bIns="45700" anchor="t" anchorCtr="0">
            <a:noAutofit/>
          </a:bodyPr>
          <a:lstStyle/>
          <a:p>
            <a:pPr marL="266700" lvl="0" indent="-266700" algn="l" rtl="0">
              <a:lnSpc>
                <a:spcPct val="107916"/>
              </a:lnSpc>
              <a:spcBef>
                <a:spcPts val="0"/>
              </a:spcBef>
              <a:spcAft>
                <a:spcPts val="0"/>
              </a:spcAft>
              <a:buClr>
                <a:srgbClr val="326367"/>
              </a:buClr>
              <a:buSzPts val="2000"/>
              <a:buFont typeface="Arial"/>
              <a:buAutoNum type="arabicPeriod"/>
            </a:pPr>
            <a:r>
              <a:rPr lang="en-GB" sz="1800">
                <a:solidFill>
                  <a:schemeClr val="dk1"/>
                </a:solidFill>
              </a:rPr>
              <a:t>Look at the rolling 7-, 14- and 21-day averages in the interactive. What happens to the range of the rolling average as the number of averaging points increases?</a:t>
            </a:r>
            <a:br>
              <a:rPr lang="en-GB" sz="1800">
                <a:solidFill>
                  <a:schemeClr val="dk1"/>
                </a:solidFill>
              </a:rPr>
            </a:br>
            <a:endParaRPr sz="1800"/>
          </a:p>
          <a:p>
            <a:pPr marL="266700" lvl="0" indent="-266700" algn="l" rtl="0">
              <a:lnSpc>
                <a:spcPct val="107916"/>
              </a:lnSpc>
              <a:spcBef>
                <a:spcPts val="0"/>
              </a:spcBef>
              <a:spcAft>
                <a:spcPts val="0"/>
              </a:spcAft>
              <a:buClr>
                <a:srgbClr val="326367"/>
              </a:buClr>
              <a:buSzPts val="2000"/>
              <a:buFont typeface="Arial"/>
              <a:buAutoNum type="arabicPeriod"/>
            </a:pPr>
            <a:r>
              <a:rPr lang="en-GB" sz="1800">
                <a:solidFill>
                  <a:schemeClr val="dk1"/>
                </a:solidFill>
              </a:rPr>
              <a:t>The last value in each case is given in the table. The most recent average values are 2. Does this mean that a 7-day average is the same as a 28-day average? </a:t>
            </a:r>
            <a:br>
              <a:rPr lang="en-GB" sz="1800">
                <a:solidFill>
                  <a:schemeClr val="dk1"/>
                </a:solidFill>
              </a:rPr>
            </a:br>
            <a:endParaRPr sz="1800">
              <a:solidFill>
                <a:schemeClr val="dk1"/>
              </a:solidFill>
            </a:endParaRPr>
          </a:p>
          <a:p>
            <a:pPr marL="266700" lvl="0" indent="-266700" algn="l" rtl="0">
              <a:lnSpc>
                <a:spcPct val="107916"/>
              </a:lnSpc>
              <a:spcBef>
                <a:spcPts val="0"/>
              </a:spcBef>
              <a:spcAft>
                <a:spcPts val="0"/>
              </a:spcAft>
              <a:buClr>
                <a:srgbClr val="326367"/>
              </a:buClr>
              <a:buSzPts val="2000"/>
              <a:buFont typeface="Arial"/>
              <a:buAutoNum type="arabicPeriod"/>
            </a:pPr>
            <a:r>
              <a:rPr lang="en-GB" sz="1800">
                <a:solidFill>
                  <a:schemeClr val="dk1"/>
                </a:solidFill>
              </a:rPr>
              <a:t>The organisation will use a 28-day rolling average value to predict the demand for the next 28 days. In this case, the demand will be taken as 2 per day for 28 days, giving a total of 56 items.</a:t>
            </a:r>
            <a:r>
              <a:rPr lang="en-GB" sz="1800" i="1">
                <a:solidFill>
                  <a:schemeClr val="dk1"/>
                </a:solidFill>
              </a:rPr>
              <a:t> </a:t>
            </a:r>
            <a:endParaRPr sz="1800"/>
          </a:p>
          <a:p>
            <a:pPr marL="628650" lvl="0" indent="-342900" algn="l" rtl="0">
              <a:lnSpc>
                <a:spcPct val="107916"/>
              </a:lnSpc>
              <a:spcBef>
                <a:spcPts val="0"/>
              </a:spcBef>
              <a:spcAft>
                <a:spcPts val="0"/>
              </a:spcAft>
              <a:buClr>
                <a:srgbClr val="326367"/>
              </a:buClr>
              <a:buSzPts val="1800"/>
              <a:buChar char="•"/>
            </a:pPr>
            <a:r>
              <a:rPr lang="en-GB" sz="1800">
                <a:solidFill>
                  <a:schemeClr val="dk1"/>
                </a:solidFill>
              </a:rPr>
              <a:t>Is taking the average in this way sensible? </a:t>
            </a:r>
            <a:endParaRPr sz="1800"/>
          </a:p>
          <a:p>
            <a:pPr marL="628650" lvl="0" indent="-342900" algn="l" rtl="0">
              <a:lnSpc>
                <a:spcPct val="107916"/>
              </a:lnSpc>
              <a:spcBef>
                <a:spcPts val="0"/>
              </a:spcBef>
              <a:spcAft>
                <a:spcPts val="0"/>
              </a:spcAft>
              <a:buClr>
                <a:srgbClr val="326367"/>
              </a:buClr>
              <a:buSzPts val="1800"/>
              <a:buChar char="•"/>
            </a:pPr>
            <a:r>
              <a:rPr lang="en-GB" sz="1800">
                <a:solidFill>
                  <a:schemeClr val="dk1"/>
                </a:solidFill>
              </a:rPr>
              <a:t>What factors could lead to problems with the approach? </a:t>
            </a:r>
            <a:endParaRPr sz="1800"/>
          </a:p>
          <a:p>
            <a:pPr marL="628650" lvl="0" indent="-342900" algn="l" rtl="0">
              <a:lnSpc>
                <a:spcPct val="107916"/>
              </a:lnSpc>
              <a:spcBef>
                <a:spcPts val="0"/>
              </a:spcBef>
              <a:spcAft>
                <a:spcPts val="0"/>
              </a:spcAft>
              <a:buClr>
                <a:srgbClr val="326367"/>
              </a:buClr>
              <a:buSzPts val="1800"/>
              <a:buChar char="•"/>
            </a:pPr>
            <a:r>
              <a:rPr lang="en-GB" sz="1800">
                <a:solidFill>
                  <a:schemeClr val="dk1"/>
                </a:solidFill>
              </a:rPr>
              <a:t>How could you correct for these issues?</a:t>
            </a:r>
            <a:endParaRPr sz="1800">
              <a:solidFill>
                <a:schemeClr val="dk1"/>
              </a:solidFill>
            </a:endParaRPr>
          </a:p>
        </p:txBody>
      </p:sp>
      <p:sp>
        <p:nvSpPr>
          <p:cNvPr id="274" name="Google Shape;274;p30"/>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75" name="Google Shape;275;p30"/>
          <p:cNvSpPr/>
          <p:nvPr/>
        </p:nvSpPr>
        <p:spPr>
          <a:xfrm>
            <a:off x="8150171" y="3668108"/>
            <a:ext cx="3473558" cy="1908239"/>
          </a:xfrm>
          <a:custGeom>
            <a:avLst/>
            <a:gdLst/>
            <a:ahLst/>
            <a:cxnLst/>
            <a:rect l="l" t="t" r="r" b="b"/>
            <a:pathLst>
              <a:path w="3507451" h="3135037" fill="none" extrusionOk="0">
                <a:moveTo>
                  <a:pt x="0" y="0"/>
                </a:moveTo>
                <a:cubicBezTo>
                  <a:pt x="303502" y="-27312"/>
                  <a:pt x="334136" y="12977"/>
                  <a:pt x="654724" y="0"/>
                </a:cubicBezTo>
                <a:cubicBezTo>
                  <a:pt x="975312" y="-12977"/>
                  <a:pt x="1163076" y="-26670"/>
                  <a:pt x="1309448" y="0"/>
                </a:cubicBezTo>
                <a:cubicBezTo>
                  <a:pt x="1455820" y="26670"/>
                  <a:pt x="1585643" y="-16610"/>
                  <a:pt x="1788800" y="0"/>
                </a:cubicBezTo>
                <a:cubicBezTo>
                  <a:pt x="1991957" y="16610"/>
                  <a:pt x="2194985" y="18942"/>
                  <a:pt x="2303226" y="0"/>
                </a:cubicBezTo>
                <a:cubicBezTo>
                  <a:pt x="2411467" y="-18942"/>
                  <a:pt x="2585932" y="-23852"/>
                  <a:pt x="2852727" y="0"/>
                </a:cubicBezTo>
                <a:cubicBezTo>
                  <a:pt x="3119522" y="23852"/>
                  <a:pt x="3301137" y="32034"/>
                  <a:pt x="3507451" y="0"/>
                </a:cubicBezTo>
                <a:cubicBezTo>
                  <a:pt x="3507996" y="261992"/>
                  <a:pt x="3491731" y="535172"/>
                  <a:pt x="3507451" y="689708"/>
                </a:cubicBezTo>
                <a:cubicBezTo>
                  <a:pt x="3523171" y="844244"/>
                  <a:pt x="3522994" y="1018650"/>
                  <a:pt x="3507451" y="1222664"/>
                </a:cubicBezTo>
                <a:cubicBezTo>
                  <a:pt x="3491908" y="1426678"/>
                  <a:pt x="3512804" y="1628262"/>
                  <a:pt x="3507451" y="1786971"/>
                </a:cubicBezTo>
                <a:cubicBezTo>
                  <a:pt x="3502098" y="1945680"/>
                  <a:pt x="3510150" y="2195137"/>
                  <a:pt x="3507451" y="2382628"/>
                </a:cubicBezTo>
                <a:cubicBezTo>
                  <a:pt x="3504752" y="2570119"/>
                  <a:pt x="3500723" y="2919058"/>
                  <a:pt x="3507451" y="3135037"/>
                </a:cubicBezTo>
                <a:cubicBezTo>
                  <a:pt x="3297606" y="3120009"/>
                  <a:pt x="3104718" y="3152558"/>
                  <a:pt x="2993025" y="3135037"/>
                </a:cubicBezTo>
                <a:cubicBezTo>
                  <a:pt x="2881332" y="3117516"/>
                  <a:pt x="2574199" y="3141657"/>
                  <a:pt x="2373375" y="3135037"/>
                </a:cubicBezTo>
                <a:cubicBezTo>
                  <a:pt x="2172551" y="3128418"/>
                  <a:pt x="1916449" y="3135938"/>
                  <a:pt x="1753726" y="3135037"/>
                </a:cubicBezTo>
                <a:cubicBezTo>
                  <a:pt x="1591003" y="3134136"/>
                  <a:pt x="1278942" y="3161254"/>
                  <a:pt x="1134076" y="3135037"/>
                </a:cubicBezTo>
                <a:cubicBezTo>
                  <a:pt x="989210" y="3108821"/>
                  <a:pt x="721217" y="3109960"/>
                  <a:pt x="584575" y="3135037"/>
                </a:cubicBezTo>
                <a:cubicBezTo>
                  <a:pt x="447933" y="3160114"/>
                  <a:pt x="254961" y="3152760"/>
                  <a:pt x="0" y="3135037"/>
                </a:cubicBezTo>
                <a:cubicBezTo>
                  <a:pt x="142" y="2825972"/>
                  <a:pt x="13332" y="2714171"/>
                  <a:pt x="0" y="2445329"/>
                </a:cubicBezTo>
                <a:cubicBezTo>
                  <a:pt x="-13332" y="2176487"/>
                  <a:pt x="-16591" y="2147036"/>
                  <a:pt x="0" y="1912373"/>
                </a:cubicBezTo>
                <a:cubicBezTo>
                  <a:pt x="16591" y="1677710"/>
                  <a:pt x="12033" y="1545018"/>
                  <a:pt x="0" y="1254015"/>
                </a:cubicBezTo>
                <a:cubicBezTo>
                  <a:pt x="-12033" y="963012"/>
                  <a:pt x="-180" y="897748"/>
                  <a:pt x="0" y="721059"/>
                </a:cubicBezTo>
                <a:cubicBezTo>
                  <a:pt x="180" y="544370"/>
                  <a:pt x="12231" y="239533"/>
                  <a:pt x="0" y="0"/>
                </a:cubicBezTo>
                <a:close/>
              </a:path>
              <a:path w="3507451" h="3135037" extrusionOk="0">
                <a:moveTo>
                  <a:pt x="0" y="0"/>
                </a:moveTo>
                <a:cubicBezTo>
                  <a:pt x="309422" y="-13999"/>
                  <a:pt x="479300" y="-28269"/>
                  <a:pt x="654724" y="0"/>
                </a:cubicBezTo>
                <a:cubicBezTo>
                  <a:pt x="830148" y="28269"/>
                  <a:pt x="1088839" y="-9336"/>
                  <a:pt x="1204225" y="0"/>
                </a:cubicBezTo>
                <a:cubicBezTo>
                  <a:pt x="1319611" y="9336"/>
                  <a:pt x="1721575" y="-8981"/>
                  <a:pt x="1858949" y="0"/>
                </a:cubicBezTo>
                <a:cubicBezTo>
                  <a:pt x="1996323" y="8981"/>
                  <a:pt x="2357007" y="9957"/>
                  <a:pt x="2513673" y="0"/>
                </a:cubicBezTo>
                <a:cubicBezTo>
                  <a:pt x="2670339" y="-9957"/>
                  <a:pt x="3110112" y="47588"/>
                  <a:pt x="3507451" y="0"/>
                </a:cubicBezTo>
                <a:cubicBezTo>
                  <a:pt x="3531957" y="260023"/>
                  <a:pt x="3507783" y="361909"/>
                  <a:pt x="3507451" y="595657"/>
                </a:cubicBezTo>
                <a:cubicBezTo>
                  <a:pt x="3507119" y="829405"/>
                  <a:pt x="3503225" y="960902"/>
                  <a:pt x="3507451" y="1222664"/>
                </a:cubicBezTo>
                <a:cubicBezTo>
                  <a:pt x="3511677" y="1484426"/>
                  <a:pt x="3484886" y="1557183"/>
                  <a:pt x="3507451" y="1755621"/>
                </a:cubicBezTo>
                <a:cubicBezTo>
                  <a:pt x="3530016" y="1954059"/>
                  <a:pt x="3532975" y="2214993"/>
                  <a:pt x="3507451" y="2382628"/>
                </a:cubicBezTo>
                <a:cubicBezTo>
                  <a:pt x="3481927" y="2550263"/>
                  <a:pt x="3477681" y="2912865"/>
                  <a:pt x="3507451" y="3135037"/>
                </a:cubicBezTo>
                <a:cubicBezTo>
                  <a:pt x="3254488" y="3114833"/>
                  <a:pt x="3088547" y="3128211"/>
                  <a:pt x="2852727" y="3135037"/>
                </a:cubicBezTo>
                <a:cubicBezTo>
                  <a:pt x="2616907" y="3141863"/>
                  <a:pt x="2483914" y="3145936"/>
                  <a:pt x="2373375" y="3135037"/>
                </a:cubicBezTo>
                <a:cubicBezTo>
                  <a:pt x="2262836" y="3124138"/>
                  <a:pt x="2025659" y="3119823"/>
                  <a:pt x="1894024" y="3135037"/>
                </a:cubicBezTo>
                <a:cubicBezTo>
                  <a:pt x="1762389" y="3150251"/>
                  <a:pt x="1524314" y="3131626"/>
                  <a:pt x="1309448" y="3135037"/>
                </a:cubicBezTo>
                <a:cubicBezTo>
                  <a:pt x="1094582" y="3138448"/>
                  <a:pt x="1003726" y="3129057"/>
                  <a:pt x="759948" y="3135037"/>
                </a:cubicBezTo>
                <a:cubicBezTo>
                  <a:pt x="516170" y="3141017"/>
                  <a:pt x="281693" y="3145572"/>
                  <a:pt x="0" y="3135037"/>
                </a:cubicBezTo>
                <a:cubicBezTo>
                  <a:pt x="3868" y="2912870"/>
                  <a:pt x="-14199" y="2719047"/>
                  <a:pt x="0" y="2602081"/>
                </a:cubicBezTo>
                <a:cubicBezTo>
                  <a:pt x="14199" y="2485115"/>
                  <a:pt x="-15402" y="2176810"/>
                  <a:pt x="0" y="1912373"/>
                </a:cubicBezTo>
                <a:cubicBezTo>
                  <a:pt x="15402" y="1647936"/>
                  <a:pt x="-13383" y="1617605"/>
                  <a:pt x="0" y="1348066"/>
                </a:cubicBezTo>
                <a:cubicBezTo>
                  <a:pt x="13383" y="1078527"/>
                  <a:pt x="-1492" y="900876"/>
                  <a:pt x="0" y="658358"/>
                </a:cubicBezTo>
                <a:cubicBezTo>
                  <a:pt x="1492" y="415840"/>
                  <a:pt x="3641" y="262138"/>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000"/>
              <a:buFont typeface="Arial"/>
              <a:buNone/>
            </a:pPr>
            <a:r>
              <a:rPr lang="en-GB" sz="20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Activity 1 Worksheet</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Activity 1 Worksheet answers</a:t>
            </a:r>
            <a:endParaRPr sz="1400" b="0" i="0" u="none" strike="noStrike" cap="none">
              <a:solidFill>
                <a:srgbClr val="000000"/>
              </a:solidFill>
              <a:latin typeface="Arial"/>
              <a:ea typeface="Arial"/>
              <a:cs typeface="Arial"/>
              <a:sym typeface="Arial"/>
            </a:endParaRPr>
          </a:p>
        </p:txBody>
      </p:sp>
      <p:sp>
        <p:nvSpPr>
          <p:cNvPr id="276" name="Google Shape;276;p30"/>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pic>
        <p:nvPicPr>
          <p:cNvPr id="277" name="Google Shape;277;p30"/>
          <p:cNvPicPr preferRelativeResize="0"/>
          <p:nvPr/>
        </p:nvPicPr>
        <p:blipFill rotWithShape="1">
          <a:blip r:embed="rId3">
            <a:alphaModFix/>
          </a:blip>
          <a:srcRect/>
          <a:stretch/>
        </p:blipFill>
        <p:spPr>
          <a:xfrm>
            <a:off x="8150171" y="1740915"/>
            <a:ext cx="3473558" cy="16880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Demand profiles </a:t>
            </a:r>
            <a:endParaRPr/>
          </a:p>
        </p:txBody>
      </p:sp>
      <p:sp>
        <p:nvSpPr>
          <p:cNvPr id="284" name="Google Shape;284;p31"/>
          <p:cNvSpPr txBox="1">
            <a:spLocks noGrp="1"/>
          </p:cNvSpPr>
          <p:nvPr>
            <p:ph type="body" idx="1"/>
          </p:nvPr>
        </p:nvSpPr>
        <p:spPr>
          <a:xfrm>
            <a:off x="838201" y="1825624"/>
            <a:ext cx="4416705" cy="4413129"/>
          </a:xfrm>
          <a:prstGeom prst="rect">
            <a:avLst/>
          </a:prstGeom>
          <a:solidFill>
            <a:srgbClr val="D2E8E9"/>
          </a:solidFill>
          <a:ln>
            <a:noFill/>
          </a:ln>
        </p:spPr>
        <p:txBody>
          <a:bodyPr spcFirstLastPara="1" wrap="square" lIns="91425" tIns="45700" rIns="91425" bIns="45700" anchor="t" anchorCtr="0">
            <a:normAutofit fontScale="92500" lnSpcReduction="20000"/>
          </a:bodyPr>
          <a:lstStyle/>
          <a:p>
            <a:pPr marL="457200" lvl="0" indent="-342900" algn="l" rtl="0">
              <a:lnSpc>
                <a:spcPct val="108000"/>
              </a:lnSpc>
              <a:spcBef>
                <a:spcPts val="1000"/>
              </a:spcBef>
              <a:spcAft>
                <a:spcPts val="0"/>
              </a:spcAft>
              <a:buClr>
                <a:srgbClr val="326367"/>
              </a:buClr>
              <a:buSzPct val="100000"/>
              <a:buChar char="•"/>
            </a:pPr>
            <a:r>
              <a:rPr lang="en-GB"/>
              <a:t>A demand profile is a graphical representation of how much of a product or service is demanded over a specific period of time.</a:t>
            </a:r>
            <a:endParaRPr/>
          </a:p>
          <a:p>
            <a:pPr marL="457200" lvl="0" indent="-342900" algn="l" rtl="0">
              <a:lnSpc>
                <a:spcPct val="108000"/>
              </a:lnSpc>
              <a:spcBef>
                <a:spcPts val="1000"/>
              </a:spcBef>
              <a:spcAft>
                <a:spcPts val="0"/>
              </a:spcAft>
              <a:buClr>
                <a:srgbClr val="326367"/>
              </a:buClr>
              <a:buSzPct val="100000"/>
              <a:buChar char="•"/>
            </a:pPr>
            <a:r>
              <a:rPr lang="en-GB"/>
              <a:t>It usually shows fluctuations based on factors like time of day, day of the week, season or other relevant variables.</a:t>
            </a:r>
            <a:endParaRPr/>
          </a:p>
          <a:p>
            <a:pPr marL="457200" lvl="0" indent="-342900" algn="l" rtl="0">
              <a:lnSpc>
                <a:spcPct val="108000"/>
              </a:lnSpc>
              <a:spcBef>
                <a:spcPts val="1000"/>
              </a:spcBef>
              <a:spcAft>
                <a:spcPts val="0"/>
              </a:spcAft>
              <a:buClr>
                <a:srgbClr val="326367"/>
              </a:buClr>
              <a:buSzPct val="100000"/>
              <a:buChar char="•"/>
            </a:pPr>
            <a:r>
              <a:rPr lang="en-GB"/>
              <a:t>It outlines the pattern of demand for a product or service across different timeframes.</a:t>
            </a:r>
            <a:endParaRPr/>
          </a:p>
          <a:p>
            <a:pPr marL="457200" lvl="0" indent="-228600" algn="l" rtl="0">
              <a:lnSpc>
                <a:spcPct val="108000"/>
              </a:lnSpc>
              <a:spcBef>
                <a:spcPts val="1000"/>
              </a:spcBef>
              <a:spcAft>
                <a:spcPts val="0"/>
              </a:spcAft>
              <a:buSzPct val="81081"/>
              <a:buNone/>
            </a:pPr>
            <a:endParaRPr/>
          </a:p>
          <a:p>
            <a:pPr marL="457200" lvl="0" indent="-228600" algn="l" rtl="0">
              <a:lnSpc>
                <a:spcPct val="108000"/>
              </a:lnSpc>
              <a:spcBef>
                <a:spcPts val="1000"/>
              </a:spcBef>
              <a:spcAft>
                <a:spcPts val="0"/>
              </a:spcAft>
              <a:buSzPct val="81081"/>
              <a:buNone/>
            </a:pPr>
            <a:endParaRPr/>
          </a:p>
          <a:p>
            <a:pPr marL="457200" lvl="0" indent="-228600" algn="l" rtl="0">
              <a:lnSpc>
                <a:spcPct val="108000"/>
              </a:lnSpc>
              <a:spcBef>
                <a:spcPts val="1000"/>
              </a:spcBef>
              <a:spcAft>
                <a:spcPts val="0"/>
              </a:spcAft>
              <a:buSzPct val="81081"/>
              <a:buNone/>
            </a:pPr>
            <a:endParaRPr/>
          </a:p>
          <a:p>
            <a:pPr marL="457200" lvl="0" indent="-228600" algn="l" rtl="0">
              <a:lnSpc>
                <a:spcPct val="108000"/>
              </a:lnSpc>
              <a:spcBef>
                <a:spcPts val="1000"/>
              </a:spcBef>
              <a:spcAft>
                <a:spcPts val="0"/>
              </a:spcAft>
              <a:buSzPct val="81081"/>
              <a:buNone/>
            </a:pPr>
            <a:endParaRPr/>
          </a:p>
        </p:txBody>
      </p:sp>
      <p:sp>
        <p:nvSpPr>
          <p:cNvPr id="285" name="Google Shape;285;p31"/>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286" name="Google Shape;286;p31"/>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pic>
        <p:nvPicPr>
          <p:cNvPr id="287" name="Google Shape;287;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56881" y="2104060"/>
            <a:ext cx="5892354" cy="29571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Demand profiles continued</a:t>
            </a:r>
            <a:endParaRPr/>
          </a:p>
        </p:txBody>
      </p:sp>
      <p:sp>
        <p:nvSpPr>
          <p:cNvPr id="294" name="Google Shape;294;p32"/>
          <p:cNvSpPr txBox="1">
            <a:spLocks noGrp="1"/>
          </p:cNvSpPr>
          <p:nvPr>
            <p:ph type="body" idx="1"/>
          </p:nvPr>
        </p:nvSpPr>
        <p:spPr>
          <a:xfrm>
            <a:off x="838201" y="2740826"/>
            <a:ext cx="4563297" cy="3221823"/>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8000"/>
              </a:lnSpc>
              <a:spcBef>
                <a:spcPts val="1000"/>
              </a:spcBef>
              <a:spcAft>
                <a:spcPts val="0"/>
              </a:spcAft>
              <a:buClr>
                <a:srgbClr val="326367"/>
              </a:buClr>
              <a:buSzPct val="100000"/>
              <a:buChar char="•"/>
            </a:pPr>
            <a:r>
              <a:rPr lang="en-GB"/>
              <a:t>Companies use demand profiles to:</a:t>
            </a:r>
            <a:endParaRPr/>
          </a:p>
          <a:p>
            <a:pPr marL="914400" lvl="1" indent="-342900" algn="l" rtl="0">
              <a:lnSpc>
                <a:spcPct val="108000"/>
              </a:lnSpc>
              <a:spcBef>
                <a:spcPts val="500"/>
              </a:spcBef>
              <a:spcAft>
                <a:spcPts val="0"/>
              </a:spcAft>
              <a:buClr>
                <a:srgbClr val="326367"/>
              </a:buClr>
              <a:buSzPct val="100000"/>
              <a:buChar char="•"/>
            </a:pPr>
            <a:r>
              <a:rPr lang="en-GB" sz="2400"/>
              <a:t>understand customer behaviour;</a:t>
            </a:r>
            <a:endParaRPr/>
          </a:p>
          <a:p>
            <a:pPr marL="914400" lvl="1" indent="-342900" algn="l" rtl="0">
              <a:lnSpc>
                <a:spcPct val="108000"/>
              </a:lnSpc>
              <a:spcBef>
                <a:spcPts val="500"/>
              </a:spcBef>
              <a:spcAft>
                <a:spcPts val="0"/>
              </a:spcAft>
              <a:buClr>
                <a:srgbClr val="326367"/>
              </a:buClr>
              <a:buSzPct val="100000"/>
              <a:buChar char="•"/>
            </a:pPr>
            <a:r>
              <a:rPr lang="en-GB" sz="2400"/>
              <a:t>plan inventory levels;</a:t>
            </a:r>
            <a:endParaRPr/>
          </a:p>
          <a:p>
            <a:pPr marL="914400" lvl="1" indent="-342900" algn="l" rtl="0">
              <a:lnSpc>
                <a:spcPct val="108000"/>
              </a:lnSpc>
              <a:spcBef>
                <a:spcPts val="500"/>
              </a:spcBef>
              <a:spcAft>
                <a:spcPts val="0"/>
              </a:spcAft>
              <a:buClr>
                <a:srgbClr val="326367"/>
              </a:buClr>
              <a:buSzPct val="100000"/>
              <a:buChar char="•"/>
            </a:pPr>
            <a:r>
              <a:rPr lang="en-GB" sz="2400"/>
              <a:t>optimise production schedules;</a:t>
            </a:r>
            <a:endParaRPr/>
          </a:p>
          <a:p>
            <a:pPr marL="914400" lvl="1" indent="-342900" algn="l" rtl="0">
              <a:lnSpc>
                <a:spcPct val="108000"/>
              </a:lnSpc>
              <a:spcBef>
                <a:spcPts val="500"/>
              </a:spcBef>
              <a:spcAft>
                <a:spcPts val="0"/>
              </a:spcAft>
              <a:buClr>
                <a:srgbClr val="326367"/>
              </a:buClr>
              <a:buSzPct val="100000"/>
              <a:buChar char="•"/>
            </a:pPr>
            <a:r>
              <a:rPr lang="en-GB" sz="2400"/>
              <a:t>forecast future demand.</a:t>
            </a:r>
            <a:endParaRPr/>
          </a:p>
          <a:p>
            <a:pPr marL="457200" lvl="0" indent="-228600" algn="l" rtl="0">
              <a:lnSpc>
                <a:spcPct val="108000"/>
              </a:lnSpc>
              <a:spcBef>
                <a:spcPts val="1000"/>
              </a:spcBef>
              <a:spcAft>
                <a:spcPts val="0"/>
              </a:spcAft>
              <a:buSzPct val="81081"/>
              <a:buNone/>
            </a:pPr>
            <a:endParaRPr/>
          </a:p>
          <a:p>
            <a:pPr marL="457200" lvl="0" indent="-228600" algn="l" rtl="0">
              <a:lnSpc>
                <a:spcPct val="108000"/>
              </a:lnSpc>
              <a:spcBef>
                <a:spcPts val="1000"/>
              </a:spcBef>
              <a:spcAft>
                <a:spcPts val="0"/>
              </a:spcAft>
              <a:buSzPct val="81081"/>
              <a:buNone/>
            </a:pPr>
            <a:endParaRPr/>
          </a:p>
          <a:p>
            <a:pPr marL="457200" lvl="0" indent="-228600" algn="l" rtl="0">
              <a:lnSpc>
                <a:spcPct val="108000"/>
              </a:lnSpc>
              <a:spcBef>
                <a:spcPts val="1000"/>
              </a:spcBef>
              <a:spcAft>
                <a:spcPts val="0"/>
              </a:spcAft>
              <a:buSzPct val="81081"/>
              <a:buNone/>
            </a:pPr>
            <a:endParaRPr/>
          </a:p>
        </p:txBody>
      </p:sp>
      <p:sp>
        <p:nvSpPr>
          <p:cNvPr id="295" name="Google Shape;295;p32"/>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296" name="Google Shape;296;p32"/>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297" name="Google Shape;297;p32"/>
          <p:cNvSpPr txBox="1"/>
          <p:nvPr/>
        </p:nvSpPr>
        <p:spPr>
          <a:xfrm>
            <a:off x="838200" y="1869983"/>
            <a:ext cx="10366094" cy="951759"/>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8000"/>
              </a:lnSpc>
              <a:spcBef>
                <a:spcPts val="0"/>
              </a:spcBef>
              <a:spcAft>
                <a:spcPts val="0"/>
              </a:spcAft>
              <a:buClr>
                <a:srgbClr val="326367"/>
              </a:buClr>
              <a:buSzPts val="2200"/>
              <a:buFont typeface="Arial"/>
              <a:buChar char="•"/>
            </a:pPr>
            <a:r>
              <a:rPr lang="en-GB" sz="2200" b="0" i="0" u="none" strike="noStrike" cap="none">
                <a:solidFill>
                  <a:srgbClr val="000000"/>
                </a:solidFill>
                <a:latin typeface="Arial"/>
                <a:ea typeface="Arial"/>
                <a:cs typeface="Arial"/>
                <a:sym typeface="Arial"/>
              </a:rPr>
              <a:t>Demand profiles are typically displayed as graphs or charts.</a:t>
            </a:r>
            <a:endParaRPr sz="1400" b="0" i="0" u="none" strike="noStrike" cap="none">
              <a:solidFill>
                <a:srgbClr val="000000"/>
              </a:solidFill>
              <a:latin typeface="Arial"/>
              <a:ea typeface="Arial"/>
              <a:cs typeface="Arial"/>
              <a:sym typeface="Arial"/>
            </a:endParaRPr>
          </a:p>
          <a:p>
            <a:pPr marL="457200" marR="0" lvl="0" indent="-342900" algn="l" rtl="0">
              <a:lnSpc>
                <a:spcPct val="108000"/>
              </a:lnSpc>
              <a:spcBef>
                <a:spcPts val="1000"/>
              </a:spcBef>
              <a:spcAft>
                <a:spcPts val="0"/>
              </a:spcAft>
              <a:buClr>
                <a:srgbClr val="326367"/>
              </a:buClr>
              <a:buSzPts val="2200"/>
              <a:buFont typeface="Arial"/>
              <a:buChar char="•"/>
            </a:pPr>
            <a:r>
              <a:rPr lang="en-GB" sz="2200" b="0" i="0" u="none" strike="noStrike" cap="none">
                <a:solidFill>
                  <a:srgbClr val="000000"/>
                </a:solidFill>
                <a:latin typeface="Arial"/>
                <a:ea typeface="Arial"/>
                <a:cs typeface="Arial"/>
                <a:sym typeface="Arial"/>
              </a:rPr>
              <a:t>The </a:t>
            </a:r>
            <a:r>
              <a:rPr lang="en-GB" sz="2200" b="0" i="1" u="none" strike="noStrike" cap="none">
                <a:solidFill>
                  <a:srgbClr val="000000"/>
                </a:solidFill>
                <a:latin typeface="Arial"/>
                <a:ea typeface="Arial"/>
                <a:cs typeface="Arial"/>
                <a:sym typeface="Arial"/>
              </a:rPr>
              <a:t>x</a:t>
            </a:r>
            <a:r>
              <a:rPr lang="en-GB" sz="2200" b="0" i="0" u="none" strike="noStrike" cap="none">
                <a:solidFill>
                  <a:srgbClr val="000000"/>
                </a:solidFill>
                <a:latin typeface="Arial"/>
                <a:ea typeface="Arial"/>
                <a:cs typeface="Arial"/>
                <a:sym typeface="Arial"/>
              </a:rPr>
              <a:t>-axis shows time and the </a:t>
            </a:r>
            <a:r>
              <a:rPr lang="en-GB" sz="2200" b="0" i="1" u="none" strike="noStrike" cap="none">
                <a:solidFill>
                  <a:srgbClr val="000000"/>
                </a:solidFill>
                <a:latin typeface="Arial"/>
                <a:ea typeface="Arial"/>
                <a:cs typeface="Arial"/>
                <a:sym typeface="Arial"/>
              </a:rPr>
              <a:t>y</a:t>
            </a:r>
            <a:r>
              <a:rPr lang="en-GB" sz="2200" b="0" i="0" u="none" strike="noStrike" cap="none">
                <a:solidFill>
                  <a:srgbClr val="000000"/>
                </a:solidFill>
                <a:latin typeface="Arial"/>
                <a:ea typeface="Arial"/>
                <a:cs typeface="Arial"/>
                <a:sym typeface="Arial"/>
              </a:rPr>
              <a:t>-axis represents the level of demand. </a:t>
            </a:r>
            <a:endParaRPr sz="1400" b="0" i="0" u="none" strike="noStrike" cap="none">
              <a:solidFill>
                <a:srgbClr val="000000"/>
              </a:solidFill>
              <a:latin typeface="Arial"/>
              <a:ea typeface="Arial"/>
              <a:cs typeface="Arial"/>
              <a:sym typeface="Arial"/>
            </a:endParaRPr>
          </a:p>
        </p:txBody>
      </p:sp>
      <p:pic>
        <p:nvPicPr>
          <p:cNvPr id="298" name="Google Shape;298;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56881" y="3005518"/>
            <a:ext cx="5892354" cy="29571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GB"/>
              <a:t>Demand profile types </a:t>
            </a:r>
            <a:endParaRPr/>
          </a:p>
        </p:txBody>
      </p:sp>
      <p:sp>
        <p:nvSpPr>
          <p:cNvPr id="305" name="Google Shape;305;p33"/>
          <p:cNvSpPr txBox="1">
            <a:spLocks noGrp="1"/>
          </p:cNvSpPr>
          <p:nvPr>
            <p:ph type="body" idx="1"/>
          </p:nvPr>
        </p:nvSpPr>
        <p:spPr>
          <a:xfrm>
            <a:off x="838200" y="1825625"/>
            <a:ext cx="10734900" cy="4351200"/>
          </a:xfrm>
          <a:prstGeom prst="rect">
            <a:avLst/>
          </a:prstGeom>
          <a:noFill/>
          <a:ln>
            <a:noFill/>
          </a:ln>
        </p:spPr>
        <p:txBody>
          <a:bodyPr spcFirstLastPara="1" wrap="square" lIns="91425" tIns="45700" rIns="91425" bIns="45700" anchor="t" anchorCtr="0">
            <a:normAutofit/>
          </a:bodyPr>
          <a:lstStyle/>
          <a:p>
            <a:pPr marL="0" lvl="0" indent="0" algn="l" rtl="0">
              <a:lnSpc>
                <a:spcPct val="107916"/>
              </a:lnSpc>
              <a:spcBef>
                <a:spcPts val="0"/>
              </a:spcBef>
              <a:spcAft>
                <a:spcPts val="0"/>
              </a:spcAft>
              <a:buSzPts val="1800"/>
              <a:buNone/>
            </a:pPr>
            <a:r>
              <a:rPr lang="en-GB" sz="2800" b="1">
                <a:solidFill>
                  <a:srgbClr val="222222"/>
                </a:solidFill>
                <a:highlight>
                  <a:schemeClr val="lt1"/>
                </a:highlight>
              </a:rPr>
              <a:t>Seasonal demand: </a:t>
            </a:r>
            <a:r>
              <a:rPr lang="en-GB" sz="2800">
                <a:solidFill>
                  <a:srgbClr val="222222"/>
                </a:solidFill>
                <a:highlight>
                  <a:schemeClr val="lt1"/>
                </a:highlight>
              </a:rPr>
              <a:t>fluctuations based on seasons of the year. </a:t>
            </a:r>
            <a:endParaRPr sz="2800">
              <a:solidFill>
                <a:srgbClr val="222222"/>
              </a:solidFill>
              <a:highlight>
                <a:schemeClr val="lt1"/>
              </a:highlight>
            </a:endParaRPr>
          </a:p>
          <a:p>
            <a:pPr marL="0" lvl="0" indent="0" algn="l" rtl="0">
              <a:lnSpc>
                <a:spcPct val="107916"/>
              </a:lnSpc>
              <a:spcBef>
                <a:spcPts val="1200"/>
              </a:spcBef>
              <a:spcAft>
                <a:spcPts val="0"/>
              </a:spcAft>
              <a:buSzPts val="1800"/>
              <a:buNone/>
            </a:pPr>
            <a:r>
              <a:rPr lang="en-GB" sz="2800" b="1">
                <a:solidFill>
                  <a:srgbClr val="222222"/>
                </a:solidFill>
                <a:highlight>
                  <a:schemeClr val="lt1"/>
                </a:highlight>
              </a:rPr>
              <a:t>Cyclic demand: </a:t>
            </a:r>
            <a:r>
              <a:rPr lang="en-GB" sz="2800">
                <a:solidFill>
                  <a:srgbClr val="222222"/>
                </a:solidFill>
                <a:highlight>
                  <a:schemeClr val="lt1"/>
                </a:highlight>
              </a:rPr>
              <a:t>fluctuations over longer periods, like economic cycles. </a:t>
            </a:r>
            <a:endParaRPr sz="2800">
              <a:solidFill>
                <a:srgbClr val="222222"/>
              </a:solidFill>
              <a:highlight>
                <a:schemeClr val="lt1"/>
              </a:highlight>
            </a:endParaRPr>
          </a:p>
          <a:p>
            <a:pPr marL="0" lvl="0" indent="0" algn="l" rtl="0">
              <a:lnSpc>
                <a:spcPct val="107916"/>
              </a:lnSpc>
              <a:spcBef>
                <a:spcPts val="1200"/>
              </a:spcBef>
              <a:spcAft>
                <a:spcPts val="0"/>
              </a:spcAft>
              <a:buSzPts val="1800"/>
              <a:buNone/>
            </a:pPr>
            <a:r>
              <a:rPr lang="en-GB" sz="2800" b="1">
                <a:solidFill>
                  <a:srgbClr val="222222"/>
                </a:solidFill>
                <a:highlight>
                  <a:schemeClr val="lt1"/>
                </a:highlight>
              </a:rPr>
              <a:t>Daily demand: </a:t>
            </a:r>
            <a:r>
              <a:rPr lang="en-GB" sz="2800">
                <a:solidFill>
                  <a:srgbClr val="222222"/>
                </a:solidFill>
                <a:highlight>
                  <a:schemeClr val="lt1"/>
                </a:highlight>
              </a:rPr>
              <a:t>variations throughout the day (e.g. peak electricity usage during evening hours). </a:t>
            </a:r>
            <a:endParaRPr sz="2800">
              <a:solidFill>
                <a:srgbClr val="222222"/>
              </a:solidFill>
              <a:highlight>
                <a:schemeClr val="lt1"/>
              </a:highlight>
            </a:endParaRPr>
          </a:p>
          <a:p>
            <a:pPr marL="0" lvl="0" indent="0" algn="l" rtl="0">
              <a:lnSpc>
                <a:spcPct val="107916"/>
              </a:lnSpc>
              <a:spcBef>
                <a:spcPts val="1200"/>
              </a:spcBef>
              <a:spcAft>
                <a:spcPts val="1200"/>
              </a:spcAft>
              <a:buClr>
                <a:schemeClr val="dk1"/>
              </a:buClr>
              <a:buSzPts val="1100"/>
              <a:buFont typeface="Arial"/>
              <a:buNone/>
            </a:pPr>
            <a:r>
              <a:rPr lang="en-GB" sz="2800" b="1">
                <a:solidFill>
                  <a:srgbClr val="222222"/>
                </a:solidFill>
                <a:highlight>
                  <a:schemeClr val="lt1"/>
                </a:highlight>
              </a:rPr>
              <a:t>Intermittent demand:</a:t>
            </a:r>
            <a:r>
              <a:rPr lang="en-GB" sz="2800">
                <a:solidFill>
                  <a:srgbClr val="222222"/>
                </a:solidFill>
                <a:highlight>
                  <a:schemeClr val="lt1"/>
                </a:highlight>
              </a:rPr>
              <a:t> irregular demand with unpredictable spikes.</a:t>
            </a:r>
            <a:endParaRPr sz="2800">
              <a:solidFill>
                <a:srgbClr val="222222"/>
              </a:solidFill>
              <a:highlight>
                <a:schemeClr val="lt1"/>
              </a:highlight>
            </a:endParaRPr>
          </a:p>
        </p:txBody>
      </p:sp>
      <p:sp>
        <p:nvSpPr>
          <p:cNvPr id="306" name="Google Shape;306;p33"/>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307" name="Google Shape;307;p33"/>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In this resource, we will:</a:t>
            </a:r>
            <a:endParaRPr/>
          </a:p>
        </p:txBody>
      </p:sp>
      <p:sp>
        <p:nvSpPr>
          <p:cNvPr id="128" name="Google Shape;128;p16"/>
          <p:cNvSpPr txBox="1">
            <a:spLocks noGrp="1"/>
          </p:cNvSpPr>
          <p:nvPr>
            <p:ph type="body" idx="1"/>
          </p:nvPr>
        </p:nvSpPr>
        <p:spPr>
          <a:xfrm>
            <a:off x="838200" y="1695451"/>
            <a:ext cx="6400800"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8000"/>
              </a:lnSpc>
              <a:spcBef>
                <a:spcPts val="1000"/>
              </a:spcBef>
              <a:spcAft>
                <a:spcPts val="0"/>
              </a:spcAft>
              <a:buClr>
                <a:srgbClr val="326367"/>
              </a:buClr>
              <a:buSzPct val="100000"/>
              <a:buChar char="•"/>
            </a:pPr>
            <a:r>
              <a:rPr lang="en-GB"/>
              <a:t>understand methods of stock management and the factors that contribute to an effective stock management process, with a particular focus on made-to-stock (MTS), made-to-order (MTO) and just-in-time (JIT);</a:t>
            </a:r>
            <a:endParaRPr/>
          </a:p>
          <a:p>
            <a:pPr marL="457200" lvl="0" indent="-342900" algn="l" rtl="0">
              <a:lnSpc>
                <a:spcPct val="108000"/>
              </a:lnSpc>
              <a:spcBef>
                <a:spcPts val="1000"/>
              </a:spcBef>
              <a:spcAft>
                <a:spcPts val="0"/>
              </a:spcAft>
              <a:buClr>
                <a:srgbClr val="326367"/>
              </a:buClr>
              <a:buSzPct val="100000"/>
              <a:buChar char="•"/>
            </a:pPr>
            <a:r>
              <a:rPr lang="en-GB"/>
              <a:t>understand rolling averages and their uses;</a:t>
            </a:r>
            <a:endParaRPr/>
          </a:p>
          <a:p>
            <a:pPr marL="457200" lvl="0" indent="-342900" algn="l" rtl="0">
              <a:lnSpc>
                <a:spcPct val="108000"/>
              </a:lnSpc>
              <a:spcBef>
                <a:spcPts val="1000"/>
              </a:spcBef>
              <a:spcAft>
                <a:spcPts val="0"/>
              </a:spcAft>
              <a:buClr>
                <a:srgbClr val="326367"/>
              </a:buClr>
              <a:buSzPct val="100000"/>
              <a:buChar char="•"/>
            </a:pPr>
            <a:r>
              <a:rPr lang="en-GB"/>
              <a:t>use mathematical reasoning to make decisions around a stock management process and its efficiency;</a:t>
            </a:r>
            <a:endParaRPr/>
          </a:p>
          <a:p>
            <a:pPr marL="457200" lvl="0" indent="-342900" algn="l" rtl="0">
              <a:lnSpc>
                <a:spcPct val="108000"/>
              </a:lnSpc>
              <a:spcBef>
                <a:spcPts val="1000"/>
              </a:spcBef>
              <a:spcAft>
                <a:spcPts val="0"/>
              </a:spcAft>
              <a:buClr>
                <a:srgbClr val="326367"/>
              </a:buClr>
              <a:buSzPct val="100000"/>
              <a:buChar char="•"/>
            </a:pPr>
            <a:r>
              <a:rPr lang="en-GB"/>
              <a:t>select different stock management processes and see the impacts of each choice.</a:t>
            </a:r>
            <a:endParaRPr/>
          </a:p>
          <a:p>
            <a:pPr marL="914400" lvl="1" indent="-228600" algn="l" rtl="0">
              <a:lnSpc>
                <a:spcPct val="108000"/>
              </a:lnSpc>
              <a:spcBef>
                <a:spcPts val="500"/>
              </a:spcBef>
              <a:spcAft>
                <a:spcPts val="0"/>
              </a:spcAft>
              <a:buSzPct val="97297"/>
              <a:buNone/>
            </a:pPr>
            <a:endParaRPr/>
          </a:p>
        </p:txBody>
      </p:sp>
      <p:sp>
        <p:nvSpPr>
          <p:cNvPr id="129" name="Google Shape;129;p16"/>
          <p:cNvSpPr txBox="1">
            <a:spLocks noGrp="1"/>
          </p:cNvSpPr>
          <p:nvPr>
            <p:ph type="body" idx="2"/>
          </p:nvPr>
        </p:nvSpPr>
        <p:spPr>
          <a:xfrm>
            <a:off x="7464425" y="1242218"/>
            <a:ext cx="4127500" cy="4934745"/>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180975" lvl="0" indent="-180975" algn="l" rtl="0">
              <a:lnSpc>
                <a:spcPct val="108000"/>
              </a:lnSpc>
              <a:spcBef>
                <a:spcPts val="0"/>
              </a:spcBef>
              <a:spcAft>
                <a:spcPts val="0"/>
              </a:spcAft>
              <a:buSzPts val="1800"/>
              <a:buNone/>
            </a:pPr>
            <a:r>
              <a:rPr lang="en-GB" sz="1200" u="sng"/>
              <a:t>Skills</a:t>
            </a:r>
            <a:endParaRPr sz="1200"/>
          </a:p>
          <a:p>
            <a:pPr marL="0" lvl="0" indent="0" algn="l" rtl="0">
              <a:lnSpc>
                <a:spcPct val="108000"/>
              </a:lnSpc>
              <a:spcBef>
                <a:spcPts val="300"/>
              </a:spcBef>
              <a:spcAft>
                <a:spcPts val="0"/>
              </a:spcAft>
              <a:buSzPts val="1800"/>
              <a:buNone/>
            </a:pPr>
            <a:r>
              <a:rPr lang="en-GB" sz="1200" b="1"/>
              <a:t>MPC-CSD</a:t>
            </a:r>
            <a:r>
              <a:rPr lang="en-GB" sz="1200"/>
              <a:t> Evaluate and quality-assure processes and outcomes</a:t>
            </a:r>
            <a:endParaRPr sz="1200"/>
          </a:p>
          <a:p>
            <a:pPr marL="0" lvl="0" indent="0" algn="l" rtl="0">
              <a:lnSpc>
                <a:spcPct val="108000"/>
              </a:lnSpc>
              <a:spcBef>
                <a:spcPts val="300"/>
              </a:spcBef>
              <a:spcAft>
                <a:spcPts val="0"/>
              </a:spcAft>
              <a:buSzPts val="1800"/>
              <a:buNone/>
            </a:pPr>
            <a:r>
              <a:rPr lang="en-GB" sz="1200" b="1"/>
              <a:t>MPC-CSA </a:t>
            </a:r>
            <a:r>
              <a:rPr lang="en-GB" sz="1200"/>
              <a:t>Analyse and interpret an employer set brief</a:t>
            </a:r>
            <a:endParaRPr sz="1200"/>
          </a:p>
          <a:p>
            <a:pPr marL="0" lvl="0" indent="0" algn="l" rtl="0">
              <a:lnSpc>
                <a:spcPct val="108000"/>
              </a:lnSpc>
              <a:spcBef>
                <a:spcPts val="300"/>
              </a:spcBef>
              <a:spcAft>
                <a:spcPts val="0"/>
              </a:spcAft>
              <a:buSzPts val="1800"/>
              <a:buNone/>
            </a:pPr>
            <a:r>
              <a:rPr lang="en-GB" sz="1200" b="1"/>
              <a:t>MPC-CSB</a:t>
            </a:r>
            <a:r>
              <a:rPr lang="en-GB" sz="1200"/>
              <a:t> Plan and prepare suitable responses to the brief</a:t>
            </a:r>
            <a:endParaRPr sz="1200"/>
          </a:p>
          <a:p>
            <a:pPr marL="0" lvl="0" indent="0" algn="l" rtl="0">
              <a:lnSpc>
                <a:spcPct val="108000"/>
              </a:lnSpc>
              <a:spcBef>
                <a:spcPts val="300"/>
              </a:spcBef>
              <a:spcAft>
                <a:spcPts val="0"/>
              </a:spcAft>
              <a:buSzPts val="1800"/>
              <a:buNone/>
            </a:pPr>
            <a:r>
              <a:rPr lang="en-GB" sz="1200" b="1"/>
              <a:t>MPC-CSE</a:t>
            </a:r>
            <a:r>
              <a:rPr lang="en-GB" sz="1200"/>
              <a:t> Communicate and present outcomes and evidence </a:t>
            </a:r>
            <a:endParaRPr sz="1200"/>
          </a:p>
          <a:p>
            <a:pPr marL="180975" lvl="0" indent="-180975" algn="l" rtl="0">
              <a:lnSpc>
                <a:spcPct val="108000"/>
              </a:lnSpc>
              <a:spcBef>
                <a:spcPts val="300"/>
              </a:spcBef>
              <a:spcAft>
                <a:spcPts val="0"/>
              </a:spcAft>
              <a:buSzPts val="1800"/>
              <a:buNone/>
            </a:pPr>
            <a:r>
              <a:rPr lang="en-GB" sz="1200" u="sng"/>
              <a:t>General competencies</a:t>
            </a:r>
            <a:endParaRPr sz="1200"/>
          </a:p>
          <a:p>
            <a:pPr marL="180975" lvl="0" indent="-180975" algn="l" rtl="0">
              <a:lnSpc>
                <a:spcPct val="108000"/>
              </a:lnSpc>
              <a:spcBef>
                <a:spcPts val="300"/>
              </a:spcBef>
              <a:spcAft>
                <a:spcPts val="0"/>
              </a:spcAft>
              <a:buSzPts val="1800"/>
              <a:buNone/>
            </a:pPr>
            <a:r>
              <a:rPr lang="en-GB" sz="1200"/>
              <a:t>English:</a:t>
            </a:r>
            <a:endParaRPr sz="1200"/>
          </a:p>
          <a:p>
            <a:pPr marL="180975" lvl="0" indent="-180975" algn="l" rtl="0">
              <a:lnSpc>
                <a:spcPct val="108000"/>
              </a:lnSpc>
              <a:spcBef>
                <a:spcPts val="300"/>
              </a:spcBef>
              <a:spcAft>
                <a:spcPts val="0"/>
              </a:spcAft>
              <a:buSzPts val="1800"/>
              <a:buNone/>
            </a:pPr>
            <a:r>
              <a:rPr lang="en-GB" sz="1200" b="1"/>
              <a:t>EC2 </a:t>
            </a:r>
            <a:r>
              <a:rPr lang="en-GB" sz="1200"/>
              <a:t>Present information and ideas</a:t>
            </a:r>
            <a:endParaRPr sz="1200"/>
          </a:p>
          <a:p>
            <a:pPr marL="180975" lvl="0" indent="-180975" algn="l" rtl="0">
              <a:lnSpc>
                <a:spcPct val="108000"/>
              </a:lnSpc>
              <a:spcBef>
                <a:spcPts val="300"/>
              </a:spcBef>
              <a:spcAft>
                <a:spcPts val="0"/>
              </a:spcAft>
              <a:buSzPts val="1800"/>
              <a:buNone/>
            </a:pPr>
            <a:r>
              <a:rPr lang="en-GB" sz="1200" b="1"/>
              <a:t>EC6 </a:t>
            </a:r>
            <a:r>
              <a:rPr lang="en-GB" sz="1200"/>
              <a:t>Take part in/lead discussions </a:t>
            </a:r>
            <a:endParaRPr sz="1200"/>
          </a:p>
          <a:p>
            <a:pPr marL="180975" lvl="0" indent="-180975" algn="l" rtl="0">
              <a:lnSpc>
                <a:spcPct val="108000"/>
              </a:lnSpc>
              <a:spcBef>
                <a:spcPts val="300"/>
              </a:spcBef>
              <a:spcAft>
                <a:spcPts val="0"/>
              </a:spcAft>
              <a:buSzPts val="1800"/>
              <a:buNone/>
            </a:pPr>
            <a:r>
              <a:rPr lang="en-GB" sz="1200"/>
              <a:t>Maths:</a:t>
            </a:r>
            <a:endParaRPr sz="1200"/>
          </a:p>
          <a:p>
            <a:pPr marL="180975" lvl="0" indent="-180975" algn="l" rtl="0">
              <a:lnSpc>
                <a:spcPct val="108000"/>
              </a:lnSpc>
              <a:spcBef>
                <a:spcPts val="300"/>
              </a:spcBef>
              <a:spcAft>
                <a:spcPts val="0"/>
              </a:spcAft>
              <a:buSzPts val="1800"/>
              <a:buNone/>
            </a:pPr>
            <a:r>
              <a:rPr lang="en-GB" sz="1200" b="1"/>
              <a:t>MC2 </a:t>
            </a:r>
            <a:r>
              <a:rPr lang="en-GB" sz="1200"/>
              <a:t>Estimating, calculating and error spotting</a:t>
            </a:r>
            <a:endParaRPr sz="1200"/>
          </a:p>
          <a:p>
            <a:pPr marL="180975" lvl="0" indent="-180975" algn="l" rtl="0">
              <a:lnSpc>
                <a:spcPct val="108000"/>
              </a:lnSpc>
              <a:spcBef>
                <a:spcPts val="300"/>
              </a:spcBef>
              <a:spcAft>
                <a:spcPts val="0"/>
              </a:spcAft>
              <a:buSzPts val="1800"/>
              <a:buNone/>
            </a:pPr>
            <a:r>
              <a:rPr lang="en-GB" sz="1200" b="1"/>
              <a:t>MC6 </a:t>
            </a:r>
            <a:r>
              <a:rPr lang="en-GB" sz="1200"/>
              <a:t>Understanding data and risk </a:t>
            </a:r>
            <a:endParaRPr sz="1200"/>
          </a:p>
          <a:p>
            <a:pPr marL="180975" lvl="0" indent="-180975" algn="l" rtl="0">
              <a:lnSpc>
                <a:spcPct val="108000"/>
              </a:lnSpc>
              <a:spcBef>
                <a:spcPts val="300"/>
              </a:spcBef>
              <a:spcAft>
                <a:spcPts val="0"/>
              </a:spcAft>
              <a:buSzPts val="1800"/>
              <a:buNone/>
            </a:pPr>
            <a:r>
              <a:rPr lang="en-GB" sz="1200" b="1"/>
              <a:t>MC8 </a:t>
            </a:r>
            <a:r>
              <a:rPr lang="en-GB" sz="1200"/>
              <a:t>Communicating using mathematics </a:t>
            </a:r>
            <a:endParaRPr sz="1200"/>
          </a:p>
          <a:p>
            <a:pPr marL="180975" lvl="0" indent="-180975" algn="l" rtl="0">
              <a:lnSpc>
                <a:spcPct val="108000"/>
              </a:lnSpc>
              <a:spcBef>
                <a:spcPts val="300"/>
              </a:spcBef>
              <a:spcAft>
                <a:spcPts val="0"/>
              </a:spcAft>
              <a:buSzPts val="1800"/>
              <a:buNone/>
            </a:pPr>
            <a:r>
              <a:rPr lang="en-GB" sz="1200" b="1"/>
              <a:t>MC10 </a:t>
            </a:r>
            <a:r>
              <a:rPr lang="en-GB" sz="1200"/>
              <a:t>Optimising work processes</a:t>
            </a:r>
            <a:endParaRPr/>
          </a:p>
          <a:p>
            <a:pPr marL="180975" lvl="0" indent="-180975" algn="l" rtl="0">
              <a:lnSpc>
                <a:spcPct val="108000"/>
              </a:lnSpc>
              <a:spcBef>
                <a:spcPts val="600"/>
              </a:spcBef>
              <a:spcAft>
                <a:spcPts val="0"/>
              </a:spcAft>
              <a:buSzPts val="1800"/>
              <a:buNone/>
            </a:pPr>
            <a:r>
              <a:rPr lang="en-GB" sz="1200"/>
              <a:t>Digital:</a:t>
            </a:r>
            <a:endParaRPr/>
          </a:p>
          <a:p>
            <a:pPr marL="180975" lvl="0" indent="-180975" algn="l" rtl="0">
              <a:lnSpc>
                <a:spcPct val="108000"/>
              </a:lnSpc>
              <a:spcBef>
                <a:spcPts val="600"/>
              </a:spcBef>
              <a:spcAft>
                <a:spcPts val="0"/>
              </a:spcAft>
              <a:buSzPts val="1800"/>
              <a:buNone/>
            </a:pPr>
            <a:r>
              <a:rPr lang="en-GB" sz="1200" b="1"/>
              <a:t>DC1</a:t>
            </a:r>
            <a:r>
              <a:rPr lang="en-GB" sz="1200"/>
              <a:t> Use digital technology and media effectively</a:t>
            </a:r>
            <a:endParaRPr/>
          </a:p>
          <a:p>
            <a:pPr marL="180975" lvl="0" indent="-180975" algn="l" rtl="0">
              <a:lnSpc>
                <a:spcPct val="108000"/>
              </a:lnSpc>
              <a:spcBef>
                <a:spcPts val="600"/>
              </a:spcBef>
              <a:spcAft>
                <a:spcPts val="300"/>
              </a:spcAft>
              <a:buSzPts val="1800"/>
              <a:buNone/>
            </a:pPr>
            <a:r>
              <a:rPr lang="en-GB" sz="1200" b="1"/>
              <a:t>DC3</a:t>
            </a:r>
            <a:r>
              <a:rPr lang="en-GB" sz="1200"/>
              <a:t> Communicate and collaborate</a:t>
            </a:r>
            <a:endParaRPr sz="1200"/>
          </a:p>
        </p:txBody>
      </p:sp>
      <p:sp>
        <p:nvSpPr>
          <p:cNvPr id="130" name="Google Shape;130;p16"/>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31" name="Google Shape;131;p16"/>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Stock management interactive</a:t>
            </a:r>
            <a:endParaRPr/>
          </a:p>
        </p:txBody>
      </p:sp>
      <p:sp>
        <p:nvSpPr>
          <p:cNvPr id="314" name="Google Shape;314;p34"/>
          <p:cNvSpPr txBox="1">
            <a:spLocks noGrp="1"/>
          </p:cNvSpPr>
          <p:nvPr>
            <p:ph type="body" idx="1"/>
          </p:nvPr>
        </p:nvSpPr>
        <p:spPr>
          <a:xfrm>
            <a:off x="838200" y="1825625"/>
            <a:ext cx="5958016" cy="4351200"/>
          </a:xfrm>
          <a:prstGeom prst="rect">
            <a:avLst/>
          </a:prstGeom>
          <a:noFill/>
          <a:ln>
            <a:noFill/>
          </a:ln>
        </p:spPr>
        <p:txBody>
          <a:bodyPr spcFirstLastPara="1" wrap="square" lIns="91425" tIns="45700" rIns="91425" bIns="45700" anchor="t" anchorCtr="0">
            <a:normAutofit fontScale="92500"/>
          </a:bodyPr>
          <a:lstStyle/>
          <a:p>
            <a:pPr marL="0" lvl="0" indent="0">
              <a:buSzPct val="81081"/>
              <a:buNone/>
            </a:pPr>
            <a:r>
              <a:rPr lang="en-GB" dirty="0"/>
              <a:t>Stock management interactive: </a:t>
            </a:r>
            <a:br>
              <a:rPr lang="en-GB" b="1" dirty="0"/>
            </a:br>
            <a:r>
              <a:rPr lang="en-GB" u="sng" dirty="0">
                <a:solidFill>
                  <a:schemeClr val="hlink"/>
                </a:solidFill>
                <a:hlinkClick r:id="rId3"/>
              </a:rPr>
              <a:t>https://www.technicaleducationnetworks.org.uk/interactive/stock</a:t>
            </a:r>
            <a:r>
              <a:rPr lang="en-GB" dirty="0">
                <a:solidFill>
                  <a:schemeClr val="hlink"/>
                </a:solidFill>
              </a:rPr>
              <a:t> </a:t>
            </a:r>
            <a:r>
              <a:rPr lang="en-GB" dirty="0">
                <a:solidFill>
                  <a:schemeClr val="dk1"/>
                </a:solidFill>
              </a:rPr>
              <a:t>(Firefox is not recommended for the interactive)</a:t>
            </a:r>
            <a:br>
              <a:rPr lang="en-GB" u="sng" dirty="0">
                <a:solidFill>
                  <a:schemeClr val="hlink"/>
                </a:solidFill>
              </a:rPr>
            </a:br>
            <a:br>
              <a:rPr lang="en-GB" u="sng" dirty="0">
                <a:solidFill>
                  <a:schemeClr val="hlink"/>
                </a:solidFill>
              </a:rPr>
            </a:br>
            <a:r>
              <a:rPr lang="en-GB" dirty="0"/>
              <a:t>How to use the stock management interactive video walkthrough: </a:t>
            </a:r>
            <a:r>
              <a:rPr lang="en-GB" u="sng" dirty="0">
                <a:solidFill>
                  <a:schemeClr val="hlink"/>
                </a:solidFill>
                <a:hlinkClick r:id="rId4"/>
              </a:rPr>
              <a:t>https://vimeo.com/1119123407/7990708158</a:t>
            </a:r>
            <a:r>
              <a:rPr lang="en-GB" u="sng" dirty="0">
                <a:solidFill>
                  <a:schemeClr val="hlink"/>
                </a:solidFill>
              </a:rPr>
              <a:t> </a:t>
            </a:r>
            <a:endParaRPr dirty="0"/>
          </a:p>
          <a:p>
            <a:pPr marL="0" lvl="0" indent="0" algn="l" rtl="0">
              <a:lnSpc>
                <a:spcPct val="108000"/>
              </a:lnSpc>
              <a:spcBef>
                <a:spcPts val="1000"/>
              </a:spcBef>
              <a:spcAft>
                <a:spcPts val="0"/>
              </a:spcAft>
              <a:buSzPct val="81081"/>
              <a:buNone/>
            </a:pPr>
            <a:br>
              <a:rPr lang="en-GB" dirty="0"/>
            </a:br>
            <a:r>
              <a:rPr lang="en-GB" dirty="0"/>
              <a:t>For written instructions see Stock management interactive user guidance. </a:t>
            </a:r>
            <a:endParaRPr dirty="0"/>
          </a:p>
          <a:p>
            <a:pPr marL="0" lvl="0" indent="0" algn="l" rtl="0">
              <a:lnSpc>
                <a:spcPct val="108000"/>
              </a:lnSpc>
              <a:spcBef>
                <a:spcPts val="1000"/>
              </a:spcBef>
              <a:spcAft>
                <a:spcPts val="0"/>
              </a:spcAft>
              <a:buSzPct val="81081"/>
              <a:buNone/>
            </a:pPr>
            <a:endParaRPr dirty="0">
              <a:solidFill>
                <a:srgbClr val="FF0000"/>
              </a:solidFill>
            </a:endParaRPr>
          </a:p>
        </p:txBody>
      </p:sp>
      <p:sp>
        <p:nvSpPr>
          <p:cNvPr id="315" name="Google Shape;315;p34"/>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316" name="Google Shape;316;p34"/>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pic>
        <p:nvPicPr>
          <p:cNvPr id="317" name="Google Shape;317;p3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796216" y="1646100"/>
            <a:ext cx="4734859" cy="4383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Stock management interactive </a:t>
            </a:r>
            <a:endParaRPr/>
          </a:p>
        </p:txBody>
      </p:sp>
      <p:sp>
        <p:nvSpPr>
          <p:cNvPr id="324" name="Google Shape;324;p35"/>
          <p:cNvSpPr txBox="1">
            <a:spLocks noGrp="1"/>
          </p:cNvSpPr>
          <p:nvPr>
            <p:ph type="body" idx="1"/>
          </p:nvPr>
        </p:nvSpPr>
        <p:spPr>
          <a:xfrm>
            <a:off x="838199" y="167385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rgbClr val="326367"/>
              </a:buClr>
              <a:buSzPts val="1400"/>
              <a:buNone/>
            </a:pPr>
            <a:r>
              <a:rPr lang="en-GB" sz="2000">
                <a:solidFill>
                  <a:schemeClr val="dk1"/>
                </a:solidFill>
              </a:rPr>
              <a:t>The interactive shows a four-component manufacturing system making hypothetical mobile phones. </a:t>
            </a:r>
            <a:endParaRPr sz="2000"/>
          </a:p>
          <a:p>
            <a:pPr marL="819150" lvl="1" indent="-361950" algn="l" rtl="0">
              <a:lnSpc>
                <a:spcPct val="107916"/>
              </a:lnSpc>
              <a:spcBef>
                <a:spcPts val="0"/>
              </a:spcBef>
              <a:spcAft>
                <a:spcPts val="0"/>
              </a:spcAft>
              <a:buClr>
                <a:srgbClr val="326367"/>
              </a:buClr>
              <a:buSzPts val="2000"/>
              <a:buChar char="•"/>
            </a:pPr>
            <a:r>
              <a:rPr lang="en-GB">
                <a:solidFill>
                  <a:schemeClr val="dk1"/>
                </a:solidFill>
              </a:rPr>
              <a:t>Two components (the boards and the cases) are produced internally and, if ordered, take a day to produce. </a:t>
            </a:r>
            <a:endParaRPr/>
          </a:p>
          <a:p>
            <a:pPr marL="819150" lvl="1" indent="-361950" algn="l" rtl="0">
              <a:lnSpc>
                <a:spcPct val="107916"/>
              </a:lnSpc>
              <a:spcBef>
                <a:spcPts val="0"/>
              </a:spcBef>
              <a:spcAft>
                <a:spcPts val="0"/>
              </a:spcAft>
              <a:buClr>
                <a:srgbClr val="326367"/>
              </a:buClr>
              <a:buSzPts val="2000"/>
              <a:buChar char="•"/>
            </a:pPr>
            <a:r>
              <a:rPr lang="en-GB">
                <a:solidFill>
                  <a:schemeClr val="dk1"/>
                </a:solidFill>
              </a:rPr>
              <a:t>The other two components (the chips and the screens) are sourced externally and have lead times of 2 and 4 days respectively. </a:t>
            </a:r>
            <a:endParaRPr>
              <a:solidFill>
                <a:schemeClr val="dk1"/>
              </a:solidFill>
            </a:endParaRPr>
          </a:p>
          <a:p>
            <a:pPr marL="800100" lvl="1" indent="-342900" algn="l" rtl="0">
              <a:lnSpc>
                <a:spcPct val="107916"/>
              </a:lnSpc>
              <a:spcBef>
                <a:spcPts val="0"/>
              </a:spcBef>
              <a:spcAft>
                <a:spcPts val="0"/>
              </a:spcAft>
              <a:buClr>
                <a:srgbClr val="326367"/>
              </a:buClr>
              <a:buSzPts val="2000"/>
              <a:buChar char="•"/>
            </a:pPr>
            <a:r>
              <a:rPr lang="en-GB">
                <a:solidFill>
                  <a:schemeClr val="dk1"/>
                </a:solidFill>
              </a:rPr>
              <a:t>It is a 7-day production.</a:t>
            </a:r>
            <a:endParaRPr/>
          </a:p>
          <a:p>
            <a:pPr marL="800100" lvl="1" indent="-342900" algn="l" rtl="0">
              <a:lnSpc>
                <a:spcPct val="107916"/>
              </a:lnSpc>
              <a:spcBef>
                <a:spcPts val="0"/>
              </a:spcBef>
              <a:spcAft>
                <a:spcPts val="0"/>
              </a:spcAft>
              <a:buClr>
                <a:srgbClr val="326367"/>
              </a:buClr>
              <a:buSzPts val="2000"/>
              <a:buChar char="•"/>
            </a:pPr>
            <a:r>
              <a:rPr lang="en-GB">
                <a:solidFill>
                  <a:schemeClr val="dk1"/>
                </a:solidFill>
              </a:rPr>
              <a:t>The simulation will run for 28 days.</a:t>
            </a:r>
            <a:endParaRPr/>
          </a:p>
          <a:p>
            <a:pPr marL="800100" lvl="1" indent="-271780" algn="l" rtl="0">
              <a:lnSpc>
                <a:spcPct val="107916"/>
              </a:lnSpc>
              <a:spcBef>
                <a:spcPts val="0"/>
              </a:spcBef>
              <a:spcAft>
                <a:spcPts val="0"/>
              </a:spcAft>
              <a:buClr>
                <a:srgbClr val="326367"/>
              </a:buClr>
              <a:buSzPts val="1120"/>
              <a:buNone/>
            </a:pPr>
            <a:endParaRPr sz="1600">
              <a:solidFill>
                <a:schemeClr val="dk1"/>
              </a:solidFill>
            </a:endParaRPr>
          </a:p>
          <a:p>
            <a:pPr marL="0" lvl="1" indent="0" algn="l" rtl="0">
              <a:lnSpc>
                <a:spcPct val="107916"/>
              </a:lnSpc>
              <a:spcBef>
                <a:spcPts val="0"/>
              </a:spcBef>
              <a:spcAft>
                <a:spcPts val="0"/>
              </a:spcAft>
              <a:buClr>
                <a:srgbClr val="326367"/>
              </a:buClr>
              <a:buSzPts val="1400"/>
              <a:buNone/>
            </a:pPr>
            <a:r>
              <a:rPr lang="en-GB">
                <a:solidFill>
                  <a:schemeClr val="dk1"/>
                </a:solidFill>
              </a:rPr>
              <a:t>Historical/projected demand is an average of two items per day. </a:t>
            </a:r>
            <a:br>
              <a:rPr lang="en-GB">
                <a:solidFill>
                  <a:schemeClr val="dk1"/>
                </a:solidFill>
              </a:rPr>
            </a:br>
            <a:r>
              <a:rPr lang="en-GB">
                <a:solidFill>
                  <a:schemeClr val="dk1"/>
                </a:solidFill>
              </a:rPr>
              <a:t>An item is a batch of hundreds of phones.</a:t>
            </a:r>
            <a:br>
              <a:rPr lang="en-GB">
                <a:solidFill>
                  <a:schemeClr val="dk1"/>
                </a:solidFill>
              </a:rPr>
            </a:br>
            <a:endParaRPr>
              <a:solidFill>
                <a:schemeClr val="dk1"/>
              </a:solidFill>
            </a:endParaRPr>
          </a:p>
          <a:p>
            <a:pPr marL="0" lvl="0" indent="0" algn="l" rtl="0">
              <a:lnSpc>
                <a:spcPct val="107916"/>
              </a:lnSpc>
              <a:spcBef>
                <a:spcPts val="0"/>
              </a:spcBef>
              <a:spcAft>
                <a:spcPts val="0"/>
              </a:spcAft>
              <a:buClr>
                <a:srgbClr val="326367"/>
              </a:buClr>
              <a:buSzPts val="1400"/>
              <a:buNone/>
            </a:pPr>
            <a:r>
              <a:rPr lang="en-GB" sz="2000">
                <a:solidFill>
                  <a:schemeClr val="dk1"/>
                </a:solidFill>
              </a:rPr>
              <a:t>Each single block in the simulation represents a pallet or container of products and not an individual item.</a:t>
            </a:r>
            <a:endParaRPr/>
          </a:p>
          <a:p>
            <a:pPr marL="361950" lvl="0" indent="-234950" algn="l" rtl="0">
              <a:lnSpc>
                <a:spcPct val="107916"/>
              </a:lnSpc>
              <a:spcBef>
                <a:spcPts val="0"/>
              </a:spcBef>
              <a:spcAft>
                <a:spcPts val="0"/>
              </a:spcAft>
              <a:buClr>
                <a:srgbClr val="326367"/>
              </a:buClr>
              <a:buSzPts val="2000"/>
              <a:buNone/>
            </a:pPr>
            <a:endParaRPr sz="2000">
              <a:solidFill>
                <a:schemeClr val="dk1"/>
              </a:solidFill>
            </a:endParaRPr>
          </a:p>
          <a:p>
            <a:pPr marL="0" lvl="0" indent="0" algn="l" rtl="0">
              <a:lnSpc>
                <a:spcPct val="107916"/>
              </a:lnSpc>
              <a:spcBef>
                <a:spcPts val="800"/>
              </a:spcBef>
              <a:spcAft>
                <a:spcPts val="0"/>
              </a:spcAft>
              <a:buSzPts val="1800"/>
              <a:buNone/>
            </a:pPr>
            <a:endParaRPr sz="2000">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sz="2000"/>
          </a:p>
        </p:txBody>
      </p:sp>
      <p:sp>
        <p:nvSpPr>
          <p:cNvPr id="325" name="Google Shape;325;p35"/>
          <p:cNvSpPr txBox="1"/>
          <p:nvPr/>
        </p:nvSpPr>
        <p:spPr>
          <a:xfrm>
            <a:off x="8564080" y="4237727"/>
            <a:ext cx="2789720" cy="946423"/>
          </a:xfrm>
          <a:prstGeom prst="rect">
            <a:avLst/>
          </a:prstGeom>
          <a:solidFill>
            <a:srgbClr val="D2E8E9"/>
          </a:solidFill>
          <a:ln w="9525" cap="flat" cmpd="sng">
            <a:solidFill>
              <a:srgbClr val="326367"/>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7916"/>
              </a:lnSpc>
              <a:spcBef>
                <a:spcPts val="0"/>
              </a:spcBef>
              <a:spcAft>
                <a:spcPts val="0"/>
              </a:spcAft>
              <a:buClr>
                <a:schemeClr val="dk1"/>
              </a:buClr>
              <a:buSzPts val="1100"/>
              <a:buFont typeface="Arial"/>
              <a:buNone/>
            </a:pPr>
            <a:r>
              <a:rPr lang="en-GB" sz="1500" b="1" i="0" u="none" strike="noStrike" cap="none">
                <a:solidFill>
                  <a:schemeClr val="dk1"/>
                </a:solidFill>
                <a:latin typeface="Arial"/>
                <a:ea typeface="Arial"/>
                <a:cs typeface="Arial"/>
                <a:sym typeface="Arial"/>
              </a:rPr>
              <a:t>Projected demand for 28 days of operation </a:t>
            </a:r>
            <a:endParaRPr sz="1500" b="1" i="0" u="none" strike="noStrike" cap="none">
              <a:solidFill>
                <a:schemeClr val="dk1"/>
              </a:solidFill>
              <a:latin typeface="Arial"/>
              <a:ea typeface="Arial"/>
              <a:cs typeface="Arial"/>
              <a:sym typeface="Arial"/>
            </a:endParaRPr>
          </a:p>
          <a:p>
            <a:pPr marL="0" marR="0" lvl="0" indent="0" algn="ctr" rtl="0">
              <a:lnSpc>
                <a:spcPct val="107916"/>
              </a:lnSpc>
              <a:spcBef>
                <a:spcPts val="800"/>
              </a:spcBef>
              <a:spcAft>
                <a:spcPts val="0"/>
              </a:spcAft>
              <a:buClr>
                <a:schemeClr val="dk1"/>
              </a:buClr>
              <a:buSzPts val="1100"/>
              <a:buFont typeface="Arial"/>
              <a:buNone/>
            </a:pPr>
            <a:r>
              <a:rPr lang="en-GB" sz="1500" b="1" i="0" u="none" strike="noStrike" cap="none">
                <a:solidFill>
                  <a:schemeClr val="dk1"/>
                </a:solidFill>
                <a:latin typeface="Arial"/>
                <a:ea typeface="Arial"/>
                <a:cs typeface="Arial"/>
                <a:sym typeface="Arial"/>
              </a:rPr>
              <a:t>28 × 2 = 56 items</a:t>
            </a:r>
            <a:endParaRPr sz="2400" b="1" i="0" u="none" strike="noStrike" cap="none">
              <a:solidFill>
                <a:srgbClr val="262626"/>
              </a:solidFill>
              <a:latin typeface="Arial"/>
              <a:ea typeface="Arial"/>
              <a:cs typeface="Arial"/>
              <a:sym typeface="Arial"/>
            </a:endParaRPr>
          </a:p>
        </p:txBody>
      </p:sp>
      <p:sp>
        <p:nvSpPr>
          <p:cNvPr id="326" name="Google Shape;326;p35"/>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327" name="Google Shape;327;p35"/>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Interactive demand profiles</a:t>
            </a:r>
            <a:endParaRPr/>
          </a:p>
        </p:txBody>
      </p:sp>
      <p:sp>
        <p:nvSpPr>
          <p:cNvPr id="334" name="Google Shape;334;p36"/>
          <p:cNvSpPr txBox="1">
            <a:spLocks noGrp="1"/>
          </p:cNvSpPr>
          <p:nvPr>
            <p:ph type="body" idx="1"/>
          </p:nvPr>
        </p:nvSpPr>
        <p:spPr>
          <a:xfrm>
            <a:off x="838199" y="1825625"/>
            <a:ext cx="7403758"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7916"/>
              </a:lnSpc>
              <a:spcBef>
                <a:spcPts val="0"/>
              </a:spcBef>
              <a:spcAft>
                <a:spcPts val="0"/>
              </a:spcAft>
              <a:buClr>
                <a:schemeClr val="dk1"/>
              </a:buClr>
              <a:buSzPct val="54053"/>
              <a:buFont typeface="Arial"/>
              <a:buNone/>
            </a:pPr>
            <a:r>
              <a:rPr lang="en-GB" sz="2200">
                <a:solidFill>
                  <a:schemeClr val="dk1"/>
                </a:solidFill>
              </a:rPr>
              <a:t>In the interactive, there are three different demand profiles, </a:t>
            </a:r>
            <a:br>
              <a:rPr lang="en-GB" sz="2200">
                <a:solidFill>
                  <a:schemeClr val="dk1"/>
                </a:solidFill>
              </a:rPr>
            </a:br>
            <a:r>
              <a:rPr lang="en-GB" sz="2200">
                <a:solidFill>
                  <a:schemeClr val="dk1"/>
                </a:solidFill>
              </a:rPr>
              <a:t>each running over 28 days:</a:t>
            </a:r>
            <a:br>
              <a:rPr lang="en-GB" sz="2200">
                <a:solidFill>
                  <a:schemeClr val="dk1"/>
                </a:solidFill>
              </a:rPr>
            </a:br>
            <a:endParaRPr sz="2200">
              <a:solidFill>
                <a:schemeClr val="dk1"/>
              </a:solidFill>
            </a:endParaRPr>
          </a:p>
          <a:p>
            <a:pPr marL="482600" lvl="0" indent="-342900" algn="l" rtl="0">
              <a:lnSpc>
                <a:spcPct val="107916"/>
              </a:lnSpc>
              <a:spcBef>
                <a:spcPts val="0"/>
              </a:spcBef>
              <a:spcAft>
                <a:spcPts val="0"/>
              </a:spcAft>
              <a:buClr>
                <a:srgbClr val="326367"/>
              </a:buClr>
              <a:buSzPct val="108107"/>
              <a:buFont typeface="Arial"/>
              <a:buChar char="•"/>
            </a:pPr>
            <a:r>
              <a:rPr lang="en-GB" sz="2200">
                <a:solidFill>
                  <a:schemeClr val="dk1"/>
                </a:solidFill>
              </a:rPr>
              <a:t>Nominal demand profile</a:t>
            </a:r>
            <a:endParaRPr sz="2200">
              <a:solidFill>
                <a:schemeClr val="dk1"/>
              </a:solidFill>
            </a:endParaRPr>
          </a:p>
          <a:p>
            <a:pPr marL="939800" lvl="1" indent="-342900" algn="l" rtl="0">
              <a:lnSpc>
                <a:spcPct val="107916"/>
              </a:lnSpc>
              <a:spcBef>
                <a:spcPts val="0"/>
              </a:spcBef>
              <a:spcAft>
                <a:spcPts val="0"/>
              </a:spcAft>
              <a:buClr>
                <a:srgbClr val="326367"/>
              </a:buClr>
              <a:buSzPct val="108107"/>
              <a:buFont typeface="Arial"/>
              <a:buChar char="•"/>
            </a:pPr>
            <a:r>
              <a:rPr lang="en-GB" sz="2200">
                <a:solidFill>
                  <a:schemeClr val="dk1"/>
                </a:solidFill>
              </a:rPr>
              <a:t>Total demand is 56 items.</a:t>
            </a:r>
            <a:br>
              <a:rPr lang="en-GB" sz="2200">
                <a:solidFill>
                  <a:schemeClr val="dk1"/>
                </a:solidFill>
              </a:rPr>
            </a:br>
            <a:endParaRPr sz="2200">
              <a:solidFill>
                <a:schemeClr val="dk1"/>
              </a:solidFill>
            </a:endParaRPr>
          </a:p>
          <a:p>
            <a:pPr marL="482600" lvl="0" indent="-342900" algn="l" rtl="0">
              <a:lnSpc>
                <a:spcPct val="107916"/>
              </a:lnSpc>
              <a:spcBef>
                <a:spcPts val="0"/>
              </a:spcBef>
              <a:spcAft>
                <a:spcPts val="0"/>
              </a:spcAft>
              <a:buClr>
                <a:srgbClr val="326367"/>
              </a:buClr>
              <a:buSzPct val="108107"/>
              <a:buFont typeface="Arial"/>
              <a:buChar char="•"/>
            </a:pPr>
            <a:r>
              <a:rPr lang="en-GB" sz="2200">
                <a:solidFill>
                  <a:schemeClr val="dk1"/>
                </a:solidFill>
              </a:rPr>
              <a:t>Low demand profile</a:t>
            </a:r>
            <a:endParaRPr sz="2200">
              <a:solidFill>
                <a:schemeClr val="dk1"/>
              </a:solidFill>
            </a:endParaRPr>
          </a:p>
          <a:p>
            <a:pPr marL="939800" lvl="1" indent="-342900" algn="l" rtl="0">
              <a:lnSpc>
                <a:spcPct val="107916"/>
              </a:lnSpc>
              <a:spcBef>
                <a:spcPts val="0"/>
              </a:spcBef>
              <a:spcAft>
                <a:spcPts val="0"/>
              </a:spcAft>
              <a:buClr>
                <a:srgbClr val="326367"/>
              </a:buClr>
              <a:buSzPct val="108107"/>
              <a:buFont typeface="Arial"/>
              <a:buChar char="•"/>
            </a:pPr>
            <a:r>
              <a:rPr lang="en-GB" sz="2200">
                <a:solidFill>
                  <a:schemeClr val="dk1"/>
                </a:solidFill>
              </a:rPr>
              <a:t>Total demand is 50 items.</a:t>
            </a:r>
            <a:br>
              <a:rPr lang="en-GB" sz="2200">
                <a:solidFill>
                  <a:schemeClr val="dk1"/>
                </a:solidFill>
              </a:rPr>
            </a:br>
            <a:endParaRPr sz="2200">
              <a:solidFill>
                <a:schemeClr val="dk1"/>
              </a:solidFill>
            </a:endParaRPr>
          </a:p>
          <a:p>
            <a:pPr marL="482600" lvl="0" indent="-342900" algn="l" rtl="0">
              <a:lnSpc>
                <a:spcPct val="107916"/>
              </a:lnSpc>
              <a:spcBef>
                <a:spcPts val="0"/>
              </a:spcBef>
              <a:spcAft>
                <a:spcPts val="0"/>
              </a:spcAft>
              <a:buClr>
                <a:srgbClr val="326367"/>
              </a:buClr>
              <a:buSzPct val="108107"/>
              <a:buFont typeface="Arial"/>
              <a:buChar char="•"/>
            </a:pPr>
            <a:r>
              <a:rPr lang="en-GB" sz="2200">
                <a:solidFill>
                  <a:schemeClr val="dk1"/>
                </a:solidFill>
              </a:rPr>
              <a:t>High demand profile</a:t>
            </a:r>
            <a:endParaRPr sz="2200">
              <a:solidFill>
                <a:schemeClr val="dk1"/>
              </a:solidFill>
            </a:endParaRPr>
          </a:p>
          <a:p>
            <a:pPr marL="939800" lvl="1" indent="-342900" algn="l" rtl="0">
              <a:lnSpc>
                <a:spcPct val="107916"/>
              </a:lnSpc>
              <a:spcBef>
                <a:spcPts val="0"/>
              </a:spcBef>
              <a:spcAft>
                <a:spcPts val="0"/>
              </a:spcAft>
              <a:buClr>
                <a:srgbClr val="326367"/>
              </a:buClr>
              <a:buSzPct val="108107"/>
              <a:buFont typeface="Arial"/>
              <a:buChar char="•"/>
            </a:pPr>
            <a:r>
              <a:rPr lang="en-GB" sz="2200">
                <a:solidFill>
                  <a:schemeClr val="dk1"/>
                </a:solidFill>
              </a:rPr>
              <a:t>Total demand is 62 items.</a:t>
            </a:r>
            <a:endParaRPr/>
          </a:p>
          <a:p>
            <a:pPr marL="596900" lvl="1" indent="0" algn="l" rtl="0">
              <a:lnSpc>
                <a:spcPct val="107916"/>
              </a:lnSpc>
              <a:spcBef>
                <a:spcPts val="0"/>
              </a:spcBef>
              <a:spcAft>
                <a:spcPts val="0"/>
              </a:spcAft>
              <a:buClr>
                <a:srgbClr val="326367"/>
              </a:buClr>
              <a:buSzPct val="108107"/>
              <a:buNone/>
            </a:pPr>
            <a:endParaRPr sz="2200">
              <a:solidFill>
                <a:schemeClr val="dk1"/>
              </a:solidFill>
            </a:endParaRPr>
          </a:p>
          <a:p>
            <a:pPr marL="0" lvl="1" indent="0" algn="l" rtl="0">
              <a:lnSpc>
                <a:spcPct val="107916"/>
              </a:lnSpc>
              <a:spcBef>
                <a:spcPts val="0"/>
              </a:spcBef>
              <a:spcAft>
                <a:spcPts val="0"/>
              </a:spcAft>
              <a:buClr>
                <a:srgbClr val="326367"/>
              </a:buClr>
              <a:buSzPct val="108107"/>
              <a:buNone/>
            </a:pPr>
            <a:r>
              <a:rPr lang="en-GB" sz="2200">
                <a:solidFill>
                  <a:schemeClr val="dk1"/>
                </a:solidFill>
              </a:rPr>
              <a:t>Using the interactive, fill in the table in R2 Activity 2 Worksheet.</a:t>
            </a:r>
            <a:endParaRPr/>
          </a:p>
        </p:txBody>
      </p:sp>
      <p:sp>
        <p:nvSpPr>
          <p:cNvPr id="335" name="Google Shape;335;p36"/>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336" name="Google Shape;336;p36"/>
          <p:cNvSpPr/>
          <p:nvPr/>
        </p:nvSpPr>
        <p:spPr>
          <a:xfrm>
            <a:off x="8471137" y="1873388"/>
            <a:ext cx="3364576" cy="3842070"/>
          </a:xfrm>
          <a:custGeom>
            <a:avLst/>
            <a:gdLst/>
            <a:ahLst/>
            <a:cxnLst/>
            <a:rect l="l" t="t" r="r" b="b"/>
            <a:pathLst>
              <a:path w="3364576" h="4090850" fill="none" extrusionOk="0">
                <a:moveTo>
                  <a:pt x="0" y="0"/>
                </a:moveTo>
                <a:cubicBezTo>
                  <a:pt x="265979" y="26795"/>
                  <a:pt x="427131" y="-19404"/>
                  <a:pt x="740207" y="0"/>
                </a:cubicBezTo>
                <a:cubicBezTo>
                  <a:pt x="1053283" y="19404"/>
                  <a:pt x="1273749" y="-32317"/>
                  <a:pt x="1480413" y="0"/>
                </a:cubicBezTo>
                <a:cubicBezTo>
                  <a:pt x="1687077" y="32317"/>
                  <a:pt x="1808866" y="23170"/>
                  <a:pt x="2052391" y="0"/>
                </a:cubicBezTo>
                <a:cubicBezTo>
                  <a:pt x="2295916" y="-23170"/>
                  <a:pt x="2463915" y="-29818"/>
                  <a:pt x="2658015" y="0"/>
                </a:cubicBezTo>
                <a:cubicBezTo>
                  <a:pt x="2852115" y="29818"/>
                  <a:pt x="3087943" y="21598"/>
                  <a:pt x="3364576" y="0"/>
                </a:cubicBezTo>
                <a:cubicBezTo>
                  <a:pt x="3345382" y="358237"/>
                  <a:pt x="3396929" y="521404"/>
                  <a:pt x="3364576" y="763625"/>
                </a:cubicBezTo>
                <a:cubicBezTo>
                  <a:pt x="3332223" y="1005846"/>
                  <a:pt x="3350577" y="1173720"/>
                  <a:pt x="3364576" y="1363617"/>
                </a:cubicBezTo>
                <a:cubicBezTo>
                  <a:pt x="3378575" y="1553514"/>
                  <a:pt x="3375682" y="1731747"/>
                  <a:pt x="3364576" y="1922700"/>
                </a:cubicBezTo>
                <a:cubicBezTo>
                  <a:pt x="3353470" y="2113653"/>
                  <a:pt x="3387877" y="2261037"/>
                  <a:pt x="3364576" y="2522691"/>
                </a:cubicBezTo>
                <a:cubicBezTo>
                  <a:pt x="3341275" y="2784345"/>
                  <a:pt x="3338722" y="2965266"/>
                  <a:pt x="3364576" y="3163591"/>
                </a:cubicBezTo>
                <a:cubicBezTo>
                  <a:pt x="3390430" y="3361916"/>
                  <a:pt x="3319677" y="3866378"/>
                  <a:pt x="3364576" y="4090850"/>
                </a:cubicBezTo>
                <a:cubicBezTo>
                  <a:pt x="3212287" y="4073590"/>
                  <a:pt x="2927824" y="4063932"/>
                  <a:pt x="2758952" y="4090850"/>
                </a:cubicBezTo>
                <a:cubicBezTo>
                  <a:pt x="2590080" y="4117768"/>
                  <a:pt x="2211411" y="4109479"/>
                  <a:pt x="2052391" y="4090850"/>
                </a:cubicBezTo>
                <a:cubicBezTo>
                  <a:pt x="1893371" y="4072221"/>
                  <a:pt x="1684390" y="4076993"/>
                  <a:pt x="1345830" y="4090850"/>
                </a:cubicBezTo>
                <a:cubicBezTo>
                  <a:pt x="1007270" y="4104707"/>
                  <a:pt x="803214" y="4070016"/>
                  <a:pt x="639269" y="4090850"/>
                </a:cubicBezTo>
                <a:cubicBezTo>
                  <a:pt x="475324" y="4111684"/>
                  <a:pt x="194367" y="4091053"/>
                  <a:pt x="0" y="4090850"/>
                </a:cubicBezTo>
                <a:cubicBezTo>
                  <a:pt x="3710" y="3900658"/>
                  <a:pt x="15420" y="3529217"/>
                  <a:pt x="0" y="3327225"/>
                </a:cubicBezTo>
                <a:cubicBezTo>
                  <a:pt x="-15420" y="3125233"/>
                  <a:pt x="2634" y="2919641"/>
                  <a:pt x="0" y="2768142"/>
                </a:cubicBezTo>
                <a:cubicBezTo>
                  <a:pt x="-2634" y="2616643"/>
                  <a:pt x="14273" y="2458311"/>
                  <a:pt x="0" y="2209059"/>
                </a:cubicBezTo>
                <a:cubicBezTo>
                  <a:pt x="-14273" y="1959807"/>
                  <a:pt x="-10226" y="1634689"/>
                  <a:pt x="0" y="1486342"/>
                </a:cubicBezTo>
                <a:cubicBezTo>
                  <a:pt x="10226" y="1337995"/>
                  <a:pt x="3432" y="1132155"/>
                  <a:pt x="0" y="927259"/>
                </a:cubicBezTo>
                <a:cubicBezTo>
                  <a:pt x="-3432" y="722363"/>
                  <a:pt x="-15041" y="460353"/>
                  <a:pt x="0" y="0"/>
                </a:cubicBezTo>
                <a:close/>
              </a:path>
              <a:path w="3364576" h="4090850" extrusionOk="0">
                <a:moveTo>
                  <a:pt x="0" y="0"/>
                </a:moveTo>
                <a:cubicBezTo>
                  <a:pt x="162294" y="21894"/>
                  <a:pt x="420896" y="9074"/>
                  <a:pt x="740207" y="0"/>
                </a:cubicBezTo>
                <a:cubicBezTo>
                  <a:pt x="1059518" y="-9074"/>
                  <a:pt x="1135169" y="-24660"/>
                  <a:pt x="1379476" y="0"/>
                </a:cubicBezTo>
                <a:cubicBezTo>
                  <a:pt x="1623783" y="24660"/>
                  <a:pt x="1873133" y="28590"/>
                  <a:pt x="2119683" y="0"/>
                </a:cubicBezTo>
                <a:cubicBezTo>
                  <a:pt x="2366233" y="-28590"/>
                  <a:pt x="2808304" y="54444"/>
                  <a:pt x="3364576" y="0"/>
                </a:cubicBezTo>
                <a:cubicBezTo>
                  <a:pt x="3349406" y="164456"/>
                  <a:pt x="3370564" y="449797"/>
                  <a:pt x="3364576" y="722717"/>
                </a:cubicBezTo>
                <a:cubicBezTo>
                  <a:pt x="3358588" y="995637"/>
                  <a:pt x="3377376" y="1201131"/>
                  <a:pt x="3364576" y="1322708"/>
                </a:cubicBezTo>
                <a:cubicBezTo>
                  <a:pt x="3351776" y="1444285"/>
                  <a:pt x="3374836" y="1750835"/>
                  <a:pt x="3364576" y="2004517"/>
                </a:cubicBezTo>
                <a:cubicBezTo>
                  <a:pt x="3354316" y="2258199"/>
                  <a:pt x="3363021" y="2307100"/>
                  <a:pt x="3364576" y="2563599"/>
                </a:cubicBezTo>
                <a:cubicBezTo>
                  <a:pt x="3366131" y="2820098"/>
                  <a:pt x="3346151" y="3021304"/>
                  <a:pt x="3364576" y="3245408"/>
                </a:cubicBezTo>
                <a:cubicBezTo>
                  <a:pt x="3383001" y="3469512"/>
                  <a:pt x="3379041" y="3675055"/>
                  <a:pt x="3364576" y="4090850"/>
                </a:cubicBezTo>
                <a:cubicBezTo>
                  <a:pt x="3045394" y="4112399"/>
                  <a:pt x="2989687" y="4100341"/>
                  <a:pt x="2624369" y="4090850"/>
                </a:cubicBezTo>
                <a:cubicBezTo>
                  <a:pt x="2259051" y="4081359"/>
                  <a:pt x="2269218" y="4100347"/>
                  <a:pt x="2052391" y="4090850"/>
                </a:cubicBezTo>
                <a:cubicBezTo>
                  <a:pt x="1835564" y="4081353"/>
                  <a:pt x="1744978" y="4104100"/>
                  <a:pt x="1480413" y="4090850"/>
                </a:cubicBezTo>
                <a:cubicBezTo>
                  <a:pt x="1215848" y="4077600"/>
                  <a:pt x="998880" y="4105943"/>
                  <a:pt x="807498" y="4090850"/>
                </a:cubicBezTo>
                <a:cubicBezTo>
                  <a:pt x="616117" y="4075757"/>
                  <a:pt x="262605" y="4072927"/>
                  <a:pt x="0" y="4090850"/>
                </a:cubicBezTo>
                <a:cubicBezTo>
                  <a:pt x="23726" y="3887752"/>
                  <a:pt x="-3994" y="3665824"/>
                  <a:pt x="0" y="3409042"/>
                </a:cubicBezTo>
                <a:cubicBezTo>
                  <a:pt x="3994" y="3152260"/>
                  <a:pt x="-6712" y="3101466"/>
                  <a:pt x="0" y="2809050"/>
                </a:cubicBezTo>
                <a:cubicBezTo>
                  <a:pt x="6712" y="2516634"/>
                  <a:pt x="36579" y="2315965"/>
                  <a:pt x="0" y="2045425"/>
                </a:cubicBezTo>
                <a:cubicBezTo>
                  <a:pt x="-36579" y="1774886"/>
                  <a:pt x="21221" y="1620071"/>
                  <a:pt x="0" y="1445434"/>
                </a:cubicBezTo>
                <a:cubicBezTo>
                  <a:pt x="-21221" y="1270797"/>
                  <a:pt x="-4861" y="872234"/>
                  <a:pt x="0" y="681808"/>
                </a:cubicBezTo>
                <a:cubicBezTo>
                  <a:pt x="4861" y="491382"/>
                  <a:pt x="19597" y="314302"/>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000"/>
              <a:buFont typeface="Arial"/>
              <a:buNone/>
            </a:pPr>
            <a:r>
              <a:rPr lang="en-GB" sz="20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Stock management interactive</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Activity 2 Worksheet</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Activity 2 Worksheet answers</a:t>
            </a: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Discussion </a:t>
            </a:r>
            <a:endParaRPr/>
          </a:p>
        </p:txBody>
      </p:sp>
      <p:sp>
        <p:nvSpPr>
          <p:cNvPr id="344" name="Google Shape;344;p37"/>
          <p:cNvSpPr txBox="1">
            <a:spLocks noGrp="1"/>
          </p:cNvSpPr>
          <p:nvPr>
            <p:ph type="body" idx="1"/>
          </p:nvPr>
        </p:nvSpPr>
        <p:spPr>
          <a:xfrm>
            <a:off x="838199" y="1825625"/>
            <a:ext cx="6886575" cy="4351338"/>
          </a:xfrm>
          <a:prstGeom prst="rect">
            <a:avLst/>
          </a:prstGeom>
          <a:noFill/>
          <a:ln>
            <a:noFill/>
          </a:ln>
        </p:spPr>
        <p:txBody>
          <a:bodyPr spcFirstLastPara="1" wrap="square" lIns="91425" tIns="45700" rIns="91425" bIns="45700" anchor="t" anchorCtr="0">
            <a:normAutofit fontScale="85000" lnSpcReduction="10000"/>
          </a:bodyPr>
          <a:lstStyle/>
          <a:p>
            <a:pPr marL="114300" lvl="0" indent="0" algn="l" rtl="0">
              <a:lnSpc>
                <a:spcPct val="108000"/>
              </a:lnSpc>
              <a:spcBef>
                <a:spcPts val="1000"/>
              </a:spcBef>
              <a:spcAft>
                <a:spcPts val="0"/>
              </a:spcAft>
              <a:buSzPct val="88235"/>
              <a:buNone/>
            </a:pPr>
            <a:r>
              <a:rPr lang="en-GB" b="1"/>
              <a:t>For made-to-stock (MTS):</a:t>
            </a:r>
            <a:endParaRPr/>
          </a:p>
          <a:p>
            <a:pPr marL="457200" lvl="0" indent="-342900" algn="l" rtl="0">
              <a:lnSpc>
                <a:spcPct val="108000"/>
              </a:lnSpc>
              <a:spcBef>
                <a:spcPts val="1000"/>
              </a:spcBef>
              <a:spcAft>
                <a:spcPts val="0"/>
              </a:spcAft>
              <a:buClr>
                <a:srgbClr val="326367"/>
              </a:buClr>
              <a:buSzPct val="100000"/>
              <a:buChar char="•"/>
            </a:pPr>
            <a:r>
              <a:rPr lang="en-GB"/>
              <a:t>What does the machine do when it is not assembling the phone items? </a:t>
            </a:r>
            <a:endParaRPr/>
          </a:p>
          <a:p>
            <a:pPr marL="457200" lvl="0" indent="-342900" algn="l" rtl="0">
              <a:lnSpc>
                <a:spcPct val="108000"/>
              </a:lnSpc>
              <a:spcBef>
                <a:spcPts val="1000"/>
              </a:spcBef>
              <a:spcAft>
                <a:spcPts val="0"/>
              </a:spcAft>
              <a:buClr>
                <a:srgbClr val="326367"/>
              </a:buClr>
              <a:buSzPct val="100000"/>
              <a:buChar char="•"/>
            </a:pPr>
            <a:r>
              <a:rPr lang="en-GB"/>
              <a:t>Can it be used for something else, or does it sit idle?</a:t>
            </a:r>
            <a:endParaRPr/>
          </a:p>
          <a:p>
            <a:pPr marL="114300" lvl="0" indent="0" algn="l" rtl="0">
              <a:lnSpc>
                <a:spcPct val="108000"/>
              </a:lnSpc>
              <a:spcBef>
                <a:spcPts val="1000"/>
              </a:spcBef>
              <a:spcAft>
                <a:spcPts val="0"/>
              </a:spcAft>
              <a:buSzPct val="88235"/>
              <a:buNone/>
            </a:pPr>
            <a:r>
              <a:rPr lang="en-GB" b="1"/>
              <a:t>For made-to-order (MTO) and just-in-time (JIT): </a:t>
            </a:r>
            <a:endParaRPr/>
          </a:p>
          <a:p>
            <a:pPr marL="457200" lvl="0" indent="-342900" algn="l" rtl="0">
              <a:lnSpc>
                <a:spcPct val="108000"/>
              </a:lnSpc>
              <a:spcBef>
                <a:spcPts val="1000"/>
              </a:spcBef>
              <a:spcAft>
                <a:spcPts val="0"/>
              </a:spcAft>
              <a:buClr>
                <a:srgbClr val="326367"/>
              </a:buClr>
              <a:buSzPct val="100000"/>
              <a:buChar char="•"/>
            </a:pPr>
            <a:r>
              <a:rPr lang="en-GB"/>
              <a:t>Is the production capacity too high? </a:t>
            </a:r>
            <a:endParaRPr/>
          </a:p>
          <a:p>
            <a:pPr marL="457200" lvl="0" indent="-342900" algn="l" rtl="0">
              <a:lnSpc>
                <a:spcPct val="108000"/>
              </a:lnSpc>
              <a:spcBef>
                <a:spcPts val="1000"/>
              </a:spcBef>
              <a:spcAft>
                <a:spcPts val="0"/>
              </a:spcAft>
              <a:buClr>
                <a:srgbClr val="326367"/>
              </a:buClr>
              <a:buSzPct val="100000"/>
              <a:buChar char="•"/>
            </a:pPr>
            <a:r>
              <a:rPr lang="en-GB"/>
              <a:t>Would smaller/fewer machines be better? </a:t>
            </a:r>
            <a:endParaRPr/>
          </a:p>
          <a:p>
            <a:pPr marL="457200" lvl="0" indent="-342900" algn="l" rtl="0">
              <a:lnSpc>
                <a:spcPct val="108000"/>
              </a:lnSpc>
              <a:spcBef>
                <a:spcPts val="1000"/>
              </a:spcBef>
              <a:spcAft>
                <a:spcPts val="0"/>
              </a:spcAft>
              <a:buClr>
                <a:srgbClr val="326367"/>
              </a:buClr>
              <a:buSzPct val="100000"/>
              <a:buChar char="•"/>
            </a:pPr>
            <a:r>
              <a:rPr lang="en-GB"/>
              <a:t>Can the machine be used for something else?</a:t>
            </a:r>
            <a:endParaRPr/>
          </a:p>
          <a:p>
            <a:pPr marL="457200" lvl="0" indent="-342900" algn="l" rtl="0">
              <a:lnSpc>
                <a:spcPct val="108000"/>
              </a:lnSpc>
              <a:spcBef>
                <a:spcPts val="1000"/>
              </a:spcBef>
              <a:spcAft>
                <a:spcPts val="0"/>
              </a:spcAft>
              <a:buClr>
                <a:srgbClr val="326367"/>
              </a:buClr>
              <a:buSzPct val="100000"/>
              <a:buChar char="•"/>
            </a:pPr>
            <a:r>
              <a:rPr lang="en-GB"/>
              <a:t>If the machine can be used for something else, how long does it take to change over? </a:t>
            </a:r>
            <a:endParaRPr/>
          </a:p>
        </p:txBody>
      </p:sp>
      <p:sp>
        <p:nvSpPr>
          <p:cNvPr id="345" name="Google Shape;345;p37"/>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346" name="Google Shape;346;p37"/>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347" name="Google Shape;347;p37"/>
          <p:cNvSpPr/>
          <p:nvPr/>
        </p:nvSpPr>
        <p:spPr>
          <a:xfrm>
            <a:off x="7989224" y="1825625"/>
            <a:ext cx="3364576" cy="3842070"/>
          </a:xfrm>
          <a:custGeom>
            <a:avLst/>
            <a:gdLst/>
            <a:ahLst/>
            <a:cxnLst/>
            <a:rect l="l" t="t" r="r" b="b"/>
            <a:pathLst>
              <a:path w="3364576" h="4090850" fill="none" extrusionOk="0">
                <a:moveTo>
                  <a:pt x="0" y="0"/>
                </a:moveTo>
                <a:cubicBezTo>
                  <a:pt x="265979" y="26795"/>
                  <a:pt x="427131" y="-19404"/>
                  <a:pt x="740207" y="0"/>
                </a:cubicBezTo>
                <a:cubicBezTo>
                  <a:pt x="1053283" y="19404"/>
                  <a:pt x="1273749" y="-32317"/>
                  <a:pt x="1480413" y="0"/>
                </a:cubicBezTo>
                <a:cubicBezTo>
                  <a:pt x="1687077" y="32317"/>
                  <a:pt x="1808866" y="23170"/>
                  <a:pt x="2052391" y="0"/>
                </a:cubicBezTo>
                <a:cubicBezTo>
                  <a:pt x="2295916" y="-23170"/>
                  <a:pt x="2463915" y="-29818"/>
                  <a:pt x="2658015" y="0"/>
                </a:cubicBezTo>
                <a:cubicBezTo>
                  <a:pt x="2852115" y="29818"/>
                  <a:pt x="3087943" y="21598"/>
                  <a:pt x="3364576" y="0"/>
                </a:cubicBezTo>
                <a:cubicBezTo>
                  <a:pt x="3345382" y="358237"/>
                  <a:pt x="3396929" y="521404"/>
                  <a:pt x="3364576" y="763625"/>
                </a:cubicBezTo>
                <a:cubicBezTo>
                  <a:pt x="3332223" y="1005846"/>
                  <a:pt x="3350577" y="1173720"/>
                  <a:pt x="3364576" y="1363617"/>
                </a:cubicBezTo>
                <a:cubicBezTo>
                  <a:pt x="3378575" y="1553514"/>
                  <a:pt x="3375682" y="1731747"/>
                  <a:pt x="3364576" y="1922700"/>
                </a:cubicBezTo>
                <a:cubicBezTo>
                  <a:pt x="3353470" y="2113653"/>
                  <a:pt x="3387877" y="2261037"/>
                  <a:pt x="3364576" y="2522691"/>
                </a:cubicBezTo>
                <a:cubicBezTo>
                  <a:pt x="3341275" y="2784345"/>
                  <a:pt x="3338722" y="2965266"/>
                  <a:pt x="3364576" y="3163591"/>
                </a:cubicBezTo>
                <a:cubicBezTo>
                  <a:pt x="3390430" y="3361916"/>
                  <a:pt x="3319677" y="3866378"/>
                  <a:pt x="3364576" y="4090850"/>
                </a:cubicBezTo>
                <a:cubicBezTo>
                  <a:pt x="3212287" y="4073590"/>
                  <a:pt x="2927824" y="4063932"/>
                  <a:pt x="2758952" y="4090850"/>
                </a:cubicBezTo>
                <a:cubicBezTo>
                  <a:pt x="2590080" y="4117768"/>
                  <a:pt x="2211411" y="4109479"/>
                  <a:pt x="2052391" y="4090850"/>
                </a:cubicBezTo>
                <a:cubicBezTo>
                  <a:pt x="1893371" y="4072221"/>
                  <a:pt x="1684390" y="4076993"/>
                  <a:pt x="1345830" y="4090850"/>
                </a:cubicBezTo>
                <a:cubicBezTo>
                  <a:pt x="1007270" y="4104707"/>
                  <a:pt x="803214" y="4070016"/>
                  <a:pt x="639269" y="4090850"/>
                </a:cubicBezTo>
                <a:cubicBezTo>
                  <a:pt x="475324" y="4111684"/>
                  <a:pt x="194367" y="4091053"/>
                  <a:pt x="0" y="4090850"/>
                </a:cubicBezTo>
                <a:cubicBezTo>
                  <a:pt x="3710" y="3900658"/>
                  <a:pt x="15420" y="3529217"/>
                  <a:pt x="0" y="3327225"/>
                </a:cubicBezTo>
                <a:cubicBezTo>
                  <a:pt x="-15420" y="3125233"/>
                  <a:pt x="2634" y="2919641"/>
                  <a:pt x="0" y="2768142"/>
                </a:cubicBezTo>
                <a:cubicBezTo>
                  <a:pt x="-2634" y="2616643"/>
                  <a:pt x="14273" y="2458311"/>
                  <a:pt x="0" y="2209059"/>
                </a:cubicBezTo>
                <a:cubicBezTo>
                  <a:pt x="-14273" y="1959807"/>
                  <a:pt x="-10226" y="1634689"/>
                  <a:pt x="0" y="1486342"/>
                </a:cubicBezTo>
                <a:cubicBezTo>
                  <a:pt x="10226" y="1337995"/>
                  <a:pt x="3432" y="1132155"/>
                  <a:pt x="0" y="927259"/>
                </a:cubicBezTo>
                <a:cubicBezTo>
                  <a:pt x="-3432" y="722363"/>
                  <a:pt x="-15041" y="460353"/>
                  <a:pt x="0" y="0"/>
                </a:cubicBezTo>
                <a:close/>
              </a:path>
              <a:path w="3364576" h="4090850" extrusionOk="0">
                <a:moveTo>
                  <a:pt x="0" y="0"/>
                </a:moveTo>
                <a:cubicBezTo>
                  <a:pt x="162294" y="21894"/>
                  <a:pt x="420896" y="9074"/>
                  <a:pt x="740207" y="0"/>
                </a:cubicBezTo>
                <a:cubicBezTo>
                  <a:pt x="1059518" y="-9074"/>
                  <a:pt x="1135169" y="-24660"/>
                  <a:pt x="1379476" y="0"/>
                </a:cubicBezTo>
                <a:cubicBezTo>
                  <a:pt x="1623783" y="24660"/>
                  <a:pt x="1873133" y="28590"/>
                  <a:pt x="2119683" y="0"/>
                </a:cubicBezTo>
                <a:cubicBezTo>
                  <a:pt x="2366233" y="-28590"/>
                  <a:pt x="2808304" y="54444"/>
                  <a:pt x="3364576" y="0"/>
                </a:cubicBezTo>
                <a:cubicBezTo>
                  <a:pt x="3349406" y="164456"/>
                  <a:pt x="3370564" y="449797"/>
                  <a:pt x="3364576" y="722717"/>
                </a:cubicBezTo>
                <a:cubicBezTo>
                  <a:pt x="3358588" y="995637"/>
                  <a:pt x="3377376" y="1201131"/>
                  <a:pt x="3364576" y="1322708"/>
                </a:cubicBezTo>
                <a:cubicBezTo>
                  <a:pt x="3351776" y="1444285"/>
                  <a:pt x="3374836" y="1750835"/>
                  <a:pt x="3364576" y="2004517"/>
                </a:cubicBezTo>
                <a:cubicBezTo>
                  <a:pt x="3354316" y="2258199"/>
                  <a:pt x="3363021" y="2307100"/>
                  <a:pt x="3364576" y="2563599"/>
                </a:cubicBezTo>
                <a:cubicBezTo>
                  <a:pt x="3366131" y="2820098"/>
                  <a:pt x="3346151" y="3021304"/>
                  <a:pt x="3364576" y="3245408"/>
                </a:cubicBezTo>
                <a:cubicBezTo>
                  <a:pt x="3383001" y="3469512"/>
                  <a:pt x="3379041" y="3675055"/>
                  <a:pt x="3364576" y="4090850"/>
                </a:cubicBezTo>
                <a:cubicBezTo>
                  <a:pt x="3045394" y="4112399"/>
                  <a:pt x="2989687" y="4100341"/>
                  <a:pt x="2624369" y="4090850"/>
                </a:cubicBezTo>
                <a:cubicBezTo>
                  <a:pt x="2259051" y="4081359"/>
                  <a:pt x="2269218" y="4100347"/>
                  <a:pt x="2052391" y="4090850"/>
                </a:cubicBezTo>
                <a:cubicBezTo>
                  <a:pt x="1835564" y="4081353"/>
                  <a:pt x="1744978" y="4104100"/>
                  <a:pt x="1480413" y="4090850"/>
                </a:cubicBezTo>
                <a:cubicBezTo>
                  <a:pt x="1215848" y="4077600"/>
                  <a:pt x="998880" y="4105943"/>
                  <a:pt x="807498" y="4090850"/>
                </a:cubicBezTo>
                <a:cubicBezTo>
                  <a:pt x="616117" y="4075757"/>
                  <a:pt x="262605" y="4072927"/>
                  <a:pt x="0" y="4090850"/>
                </a:cubicBezTo>
                <a:cubicBezTo>
                  <a:pt x="23726" y="3887752"/>
                  <a:pt x="-3994" y="3665824"/>
                  <a:pt x="0" y="3409042"/>
                </a:cubicBezTo>
                <a:cubicBezTo>
                  <a:pt x="3994" y="3152260"/>
                  <a:pt x="-6712" y="3101466"/>
                  <a:pt x="0" y="2809050"/>
                </a:cubicBezTo>
                <a:cubicBezTo>
                  <a:pt x="6712" y="2516634"/>
                  <a:pt x="36579" y="2315965"/>
                  <a:pt x="0" y="2045425"/>
                </a:cubicBezTo>
                <a:cubicBezTo>
                  <a:pt x="-36579" y="1774886"/>
                  <a:pt x="21221" y="1620071"/>
                  <a:pt x="0" y="1445434"/>
                </a:cubicBezTo>
                <a:cubicBezTo>
                  <a:pt x="-21221" y="1270797"/>
                  <a:pt x="-4861" y="872234"/>
                  <a:pt x="0" y="681808"/>
                </a:cubicBezTo>
                <a:cubicBezTo>
                  <a:pt x="4861" y="491382"/>
                  <a:pt x="19597" y="314302"/>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000"/>
              <a:buFont typeface="Arial"/>
              <a:buNone/>
            </a:pPr>
            <a:r>
              <a:rPr lang="en-GB" sz="20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400"/>
              <a:buFont typeface="Arial"/>
              <a:buChar char="•"/>
            </a:pPr>
            <a:r>
              <a:rPr lang="en-GB" sz="2000" b="0" i="0" u="none" strike="noStrike" cap="none">
                <a:solidFill>
                  <a:srgbClr val="262626"/>
                </a:solidFill>
                <a:latin typeface="Arial"/>
                <a:ea typeface="Arial"/>
                <a:cs typeface="Arial"/>
                <a:sym typeface="Arial"/>
              </a:rPr>
              <a:t>R2 Activity 2 Information sheet</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Nominal demand forecasting: questions</a:t>
            </a:r>
            <a:endParaRPr/>
          </a:p>
        </p:txBody>
      </p:sp>
      <p:sp>
        <p:nvSpPr>
          <p:cNvPr id="354" name="Google Shape;354;p38"/>
          <p:cNvSpPr txBox="1">
            <a:spLocks noGrp="1"/>
          </p:cNvSpPr>
          <p:nvPr>
            <p:ph type="body" idx="1"/>
          </p:nvPr>
        </p:nvSpPr>
        <p:spPr>
          <a:xfrm>
            <a:off x="838200" y="1825625"/>
            <a:ext cx="4629150" cy="4351338"/>
          </a:xfrm>
          <a:prstGeom prst="rect">
            <a:avLst/>
          </a:prstGeom>
          <a:noFill/>
          <a:ln>
            <a:noFill/>
          </a:ln>
        </p:spPr>
        <p:txBody>
          <a:bodyPr spcFirstLastPara="1" wrap="square" lIns="91425" tIns="45700" rIns="91425" bIns="45700" anchor="t" anchorCtr="0">
            <a:noAutofit/>
          </a:bodyPr>
          <a:lstStyle/>
          <a:p>
            <a:pPr marL="114300" lvl="0" indent="0" algn="l" rtl="0">
              <a:lnSpc>
                <a:spcPct val="108000"/>
              </a:lnSpc>
              <a:spcBef>
                <a:spcPts val="1000"/>
              </a:spcBef>
              <a:spcAft>
                <a:spcPts val="0"/>
              </a:spcAft>
              <a:buSzPts val="1800"/>
              <a:buNone/>
            </a:pPr>
            <a:r>
              <a:rPr lang="en-GB"/>
              <a:t>Here is a four-week example of previous demand data.</a:t>
            </a:r>
            <a:endParaRPr/>
          </a:p>
          <a:p>
            <a:pPr marL="571500" lvl="0" indent="-457200" algn="l" rtl="0">
              <a:lnSpc>
                <a:spcPct val="108000"/>
              </a:lnSpc>
              <a:spcBef>
                <a:spcPts val="1000"/>
              </a:spcBef>
              <a:spcAft>
                <a:spcPts val="0"/>
              </a:spcAft>
              <a:buClr>
                <a:srgbClr val="326367"/>
              </a:buClr>
              <a:buSzPts val="2400"/>
              <a:buFont typeface="Arial"/>
              <a:buAutoNum type="arabicPeriod"/>
            </a:pPr>
            <a:r>
              <a:rPr lang="en-GB"/>
              <a:t>Estimate what the expected daily demand will be for the next 28-day period.</a:t>
            </a:r>
            <a:endParaRPr/>
          </a:p>
          <a:p>
            <a:pPr marL="571500" lvl="0" indent="-457200" algn="l" rtl="0">
              <a:lnSpc>
                <a:spcPct val="108000"/>
              </a:lnSpc>
              <a:spcBef>
                <a:spcPts val="1000"/>
              </a:spcBef>
              <a:spcAft>
                <a:spcPts val="0"/>
              </a:spcAft>
              <a:buClr>
                <a:srgbClr val="326367"/>
              </a:buClr>
              <a:buSzPts val="2400"/>
              <a:buFont typeface="Arial"/>
              <a:buAutoNum type="arabicPeriod"/>
            </a:pPr>
            <a:r>
              <a:rPr lang="en-GB"/>
              <a:t>How could the data be used to make a prediction about demand over the next 28 days?</a:t>
            </a:r>
            <a:endParaRPr/>
          </a:p>
          <a:p>
            <a:pPr marL="457200" lvl="0" indent="-228600" algn="l" rtl="0">
              <a:lnSpc>
                <a:spcPct val="108000"/>
              </a:lnSpc>
              <a:spcBef>
                <a:spcPts val="1000"/>
              </a:spcBef>
              <a:spcAft>
                <a:spcPts val="0"/>
              </a:spcAft>
              <a:buSzPts val="1800"/>
              <a:buNone/>
            </a:pPr>
            <a:endParaRPr/>
          </a:p>
        </p:txBody>
      </p:sp>
      <p:sp>
        <p:nvSpPr>
          <p:cNvPr id="355" name="Google Shape;355;p38"/>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3</a:t>
            </a:r>
            <a:endParaRPr sz="1400" b="0" i="0" u="none" strike="noStrike" cap="none">
              <a:solidFill>
                <a:srgbClr val="000000"/>
              </a:solidFill>
              <a:latin typeface="Arial"/>
              <a:ea typeface="Arial"/>
              <a:cs typeface="Arial"/>
              <a:sym typeface="Arial"/>
            </a:endParaRPr>
          </a:p>
        </p:txBody>
      </p:sp>
      <p:sp>
        <p:nvSpPr>
          <p:cNvPr id="356" name="Google Shape;356;p38"/>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357" name="Google Shape;357;p38"/>
          <p:cNvSpPr/>
          <p:nvPr/>
        </p:nvSpPr>
        <p:spPr>
          <a:xfrm>
            <a:off x="8056606" y="1683059"/>
            <a:ext cx="3297194" cy="953729"/>
          </a:xfrm>
          <a:custGeom>
            <a:avLst/>
            <a:gdLst/>
            <a:ahLst/>
            <a:cxnLst/>
            <a:rect l="l" t="t" r="r" b="b"/>
            <a:pathLst>
              <a:path w="3364576" h="4090850" fill="none" extrusionOk="0">
                <a:moveTo>
                  <a:pt x="0" y="0"/>
                </a:moveTo>
                <a:cubicBezTo>
                  <a:pt x="265979" y="26795"/>
                  <a:pt x="427131" y="-19404"/>
                  <a:pt x="740207" y="0"/>
                </a:cubicBezTo>
                <a:cubicBezTo>
                  <a:pt x="1053283" y="19404"/>
                  <a:pt x="1273749" y="-32317"/>
                  <a:pt x="1480413" y="0"/>
                </a:cubicBezTo>
                <a:cubicBezTo>
                  <a:pt x="1687077" y="32317"/>
                  <a:pt x="1808866" y="23170"/>
                  <a:pt x="2052391" y="0"/>
                </a:cubicBezTo>
                <a:cubicBezTo>
                  <a:pt x="2295916" y="-23170"/>
                  <a:pt x="2463915" y="-29818"/>
                  <a:pt x="2658015" y="0"/>
                </a:cubicBezTo>
                <a:cubicBezTo>
                  <a:pt x="2852115" y="29818"/>
                  <a:pt x="3087943" y="21598"/>
                  <a:pt x="3364576" y="0"/>
                </a:cubicBezTo>
                <a:cubicBezTo>
                  <a:pt x="3345382" y="358237"/>
                  <a:pt x="3396929" y="521404"/>
                  <a:pt x="3364576" y="763625"/>
                </a:cubicBezTo>
                <a:cubicBezTo>
                  <a:pt x="3332223" y="1005846"/>
                  <a:pt x="3350577" y="1173720"/>
                  <a:pt x="3364576" y="1363617"/>
                </a:cubicBezTo>
                <a:cubicBezTo>
                  <a:pt x="3378575" y="1553514"/>
                  <a:pt x="3375682" y="1731747"/>
                  <a:pt x="3364576" y="1922700"/>
                </a:cubicBezTo>
                <a:cubicBezTo>
                  <a:pt x="3353470" y="2113653"/>
                  <a:pt x="3387877" y="2261037"/>
                  <a:pt x="3364576" y="2522691"/>
                </a:cubicBezTo>
                <a:cubicBezTo>
                  <a:pt x="3341275" y="2784345"/>
                  <a:pt x="3338722" y="2965266"/>
                  <a:pt x="3364576" y="3163591"/>
                </a:cubicBezTo>
                <a:cubicBezTo>
                  <a:pt x="3390430" y="3361916"/>
                  <a:pt x="3319677" y="3866378"/>
                  <a:pt x="3364576" y="4090850"/>
                </a:cubicBezTo>
                <a:cubicBezTo>
                  <a:pt x="3212287" y="4073590"/>
                  <a:pt x="2927824" y="4063932"/>
                  <a:pt x="2758952" y="4090850"/>
                </a:cubicBezTo>
                <a:cubicBezTo>
                  <a:pt x="2590080" y="4117768"/>
                  <a:pt x="2211411" y="4109479"/>
                  <a:pt x="2052391" y="4090850"/>
                </a:cubicBezTo>
                <a:cubicBezTo>
                  <a:pt x="1893371" y="4072221"/>
                  <a:pt x="1684390" y="4076993"/>
                  <a:pt x="1345830" y="4090850"/>
                </a:cubicBezTo>
                <a:cubicBezTo>
                  <a:pt x="1007270" y="4104707"/>
                  <a:pt x="803214" y="4070016"/>
                  <a:pt x="639269" y="4090850"/>
                </a:cubicBezTo>
                <a:cubicBezTo>
                  <a:pt x="475324" y="4111684"/>
                  <a:pt x="194367" y="4091053"/>
                  <a:pt x="0" y="4090850"/>
                </a:cubicBezTo>
                <a:cubicBezTo>
                  <a:pt x="3710" y="3900658"/>
                  <a:pt x="15420" y="3529217"/>
                  <a:pt x="0" y="3327225"/>
                </a:cubicBezTo>
                <a:cubicBezTo>
                  <a:pt x="-15420" y="3125233"/>
                  <a:pt x="2634" y="2919641"/>
                  <a:pt x="0" y="2768142"/>
                </a:cubicBezTo>
                <a:cubicBezTo>
                  <a:pt x="-2634" y="2616643"/>
                  <a:pt x="14273" y="2458311"/>
                  <a:pt x="0" y="2209059"/>
                </a:cubicBezTo>
                <a:cubicBezTo>
                  <a:pt x="-14273" y="1959807"/>
                  <a:pt x="-10226" y="1634689"/>
                  <a:pt x="0" y="1486342"/>
                </a:cubicBezTo>
                <a:cubicBezTo>
                  <a:pt x="10226" y="1337995"/>
                  <a:pt x="3432" y="1132155"/>
                  <a:pt x="0" y="927259"/>
                </a:cubicBezTo>
                <a:cubicBezTo>
                  <a:pt x="-3432" y="722363"/>
                  <a:pt x="-15041" y="460353"/>
                  <a:pt x="0" y="0"/>
                </a:cubicBezTo>
                <a:close/>
              </a:path>
              <a:path w="3364576" h="4090850" extrusionOk="0">
                <a:moveTo>
                  <a:pt x="0" y="0"/>
                </a:moveTo>
                <a:cubicBezTo>
                  <a:pt x="162294" y="21894"/>
                  <a:pt x="420896" y="9074"/>
                  <a:pt x="740207" y="0"/>
                </a:cubicBezTo>
                <a:cubicBezTo>
                  <a:pt x="1059518" y="-9074"/>
                  <a:pt x="1135169" y="-24660"/>
                  <a:pt x="1379476" y="0"/>
                </a:cubicBezTo>
                <a:cubicBezTo>
                  <a:pt x="1623783" y="24660"/>
                  <a:pt x="1873133" y="28590"/>
                  <a:pt x="2119683" y="0"/>
                </a:cubicBezTo>
                <a:cubicBezTo>
                  <a:pt x="2366233" y="-28590"/>
                  <a:pt x="2808304" y="54444"/>
                  <a:pt x="3364576" y="0"/>
                </a:cubicBezTo>
                <a:cubicBezTo>
                  <a:pt x="3349406" y="164456"/>
                  <a:pt x="3370564" y="449797"/>
                  <a:pt x="3364576" y="722717"/>
                </a:cubicBezTo>
                <a:cubicBezTo>
                  <a:pt x="3358588" y="995637"/>
                  <a:pt x="3377376" y="1201131"/>
                  <a:pt x="3364576" y="1322708"/>
                </a:cubicBezTo>
                <a:cubicBezTo>
                  <a:pt x="3351776" y="1444285"/>
                  <a:pt x="3374836" y="1750835"/>
                  <a:pt x="3364576" y="2004517"/>
                </a:cubicBezTo>
                <a:cubicBezTo>
                  <a:pt x="3354316" y="2258199"/>
                  <a:pt x="3363021" y="2307100"/>
                  <a:pt x="3364576" y="2563599"/>
                </a:cubicBezTo>
                <a:cubicBezTo>
                  <a:pt x="3366131" y="2820098"/>
                  <a:pt x="3346151" y="3021304"/>
                  <a:pt x="3364576" y="3245408"/>
                </a:cubicBezTo>
                <a:cubicBezTo>
                  <a:pt x="3383001" y="3469512"/>
                  <a:pt x="3379041" y="3675055"/>
                  <a:pt x="3364576" y="4090850"/>
                </a:cubicBezTo>
                <a:cubicBezTo>
                  <a:pt x="3045394" y="4112399"/>
                  <a:pt x="2989687" y="4100341"/>
                  <a:pt x="2624369" y="4090850"/>
                </a:cubicBezTo>
                <a:cubicBezTo>
                  <a:pt x="2259051" y="4081359"/>
                  <a:pt x="2269218" y="4100347"/>
                  <a:pt x="2052391" y="4090850"/>
                </a:cubicBezTo>
                <a:cubicBezTo>
                  <a:pt x="1835564" y="4081353"/>
                  <a:pt x="1744978" y="4104100"/>
                  <a:pt x="1480413" y="4090850"/>
                </a:cubicBezTo>
                <a:cubicBezTo>
                  <a:pt x="1215848" y="4077600"/>
                  <a:pt x="998880" y="4105943"/>
                  <a:pt x="807498" y="4090850"/>
                </a:cubicBezTo>
                <a:cubicBezTo>
                  <a:pt x="616117" y="4075757"/>
                  <a:pt x="262605" y="4072927"/>
                  <a:pt x="0" y="4090850"/>
                </a:cubicBezTo>
                <a:cubicBezTo>
                  <a:pt x="23726" y="3887752"/>
                  <a:pt x="-3994" y="3665824"/>
                  <a:pt x="0" y="3409042"/>
                </a:cubicBezTo>
                <a:cubicBezTo>
                  <a:pt x="3994" y="3152260"/>
                  <a:pt x="-6712" y="3101466"/>
                  <a:pt x="0" y="2809050"/>
                </a:cubicBezTo>
                <a:cubicBezTo>
                  <a:pt x="6712" y="2516634"/>
                  <a:pt x="36579" y="2315965"/>
                  <a:pt x="0" y="2045425"/>
                </a:cubicBezTo>
                <a:cubicBezTo>
                  <a:pt x="-36579" y="1774886"/>
                  <a:pt x="21221" y="1620071"/>
                  <a:pt x="0" y="1445434"/>
                </a:cubicBezTo>
                <a:cubicBezTo>
                  <a:pt x="-21221" y="1270797"/>
                  <a:pt x="-4861" y="872234"/>
                  <a:pt x="0" y="681808"/>
                </a:cubicBezTo>
                <a:cubicBezTo>
                  <a:pt x="4861" y="491382"/>
                  <a:pt x="19597" y="314302"/>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88000"/>
              </a:lnSpc>
              <a:spcBef>
                <a:spcPts val="0"/>
              </a:spcBef>
              <a:spcAft>
                <a:spcPts val="0"/>
              </a:spcAft>
              <a:buClr>
                <a:srgbClr val="466318"/>
              </a:buClr>
              <a:buSzPts val="1700"/>
              <a:buFont typeface="Arial"/>
              <a:buNone/>
            </a:pPr>
            <a:r>
              <a:rPr lang="en-GB" sz="17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88000"/>
              </a:lnSpc>
              <a:spcBef>
                <a:spcPts val="1000"/>
              </a:spcBef>
              <a:spcAft>
                <a:spcPts val="0"/>
              </a:spcAft>
              <a:buClr>
                <a:srgbClr val="326367"/>
              </a:buClr>
              <a:buSzPts val="1700"/>
              <a:buFont typeface="Arial"/>
              <a:buChar char="•"/>
            </a:pPr>
            <a:r>
              <a:rPr lang="en-GB" sz="1700" b="0" i="0" u="none" strike="noStrike" cap="none">
                <a:solidFill>
                  <a:srgbClr val="262626"/>
                </a:solidFill>
                <a:latin typeface="Arial"/>
                <a:ea typeface="Arial"/>
                <a:cs typeface="Arial"/>
                <a:sym typeface="Arial"/>
              </a:rPr>
              <a:t>R2 Activity 3 Spreadsheet</a:t>
            </a:r>
            <a:endParaRPr sz="1400" b="0" i="0" u="none" strike="noStrike" cap="none">
              <a:solidFill>
                <a:srgbClr val="000000"/>
              </a:solidFill>
              <a:latin typeface="Arial"/>
              <a:ea typeface="Arial"/>
              <a:cs typeface="Arial"/>
              <a:sym typeface="Arial"/>
            </a:endParaRPr>
          </a:p>
        </p:txBody>
      </p:sp>
      <p:pic>
        <p:nvPicPr>
          <p:cNvPr id="358" name="Google Shape;358;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50771" y="2886277"/>
            <a:ext cx="5603029" cy="32162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Nominal demand forecasting: answers</a:t>
            </a:r>
            <a:endParaRPr/>
          </a:p>
        </p:txBody>
      </p:sp>
      <p:sp>
        <p:nvSpPr>
          <p:cNvPr id="365" name="Google Shape;365;p39"/>
          <p:cNvSpPr txBox="1">
            <a:spLocks noGrp="1"/>
          </p:cNvSpPr>
          <p:nvPr>
            <p:ph type="body" idx="1"/>
          </p:nvPr>
        </p:nvSpPr>
        <p:spPr>
          <a:xfrm>
            <a:off x="684451" y="1690825"/>
            <a:ext cx="4740166" cy="43512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SzPts val="1800"/>
              <a:buNone/>
            </a:pPr>
            <a:r>
              <a:rPr lang="en-GB" sz="2100">
                <a:solidFill>
                  <a:srgbClr val="326367"/>
                </a:solidFill>
              </a:rPr>
              <a:t>1.   </a:t>
            </a:r>
            <a:r>
              <a:rPr lang="en-GB" sz="2100">
                <a:solidFill>
                  <a:schemeClr val="dk1"/>
                </a:solidFill>
              </a:rPr>
              <a:t>Daily demand is not constant.</a:t>
            </a:r>
            <a:endParaRPr/>
          </a:p>
          <a:p>
            <a:pPr marL="457200" lvl="0" indent="-317500" algn="l" rtl="0">
              <a:lnSpc>
                <a:spcPct val="107916"/>
              </a:lnSpc>
              <a:spcBef>
                <a:spcPts val="0"/>
              </a:spcBef>
              <a:spcAft>
                <a:spcPts val="0"/>
              </a:spcAft>
              <a:buClr>
                <a:srgbClr val="326367"/>
              </a:buClr>
              <a:buSzPts val="2100"/>
              <a:buChar char="•"/>
            </a:pPr>
            <a:r>
              <a:rPr lang="en-GB" sz="2100">
                <a:solidFill>
                  <a:schemeClr val="dk1"/>
                </a:solidFill>
              </a:rPr>
              <a:t>There is an expected maximum daily demand.</a:t>
            </a:r>
            <a:endParaRPr sz="2100">
              <a:solidFill>
                <a:schemeClr val="dk1"/>
              </a:solidFill>
            </a:endParaRPr>
          </a:p>
          <a:p>
            <a:pPr marL="457200" lvl="0" indent="-317500" algn="l" rtl="0">
              <a:lnSpc>
                <a:spcPct val="107916"/>
              </a:lnSpc>
              <a:spcBef>
                <a:spcPts val="0"/>
              </a:spcBef>
              <a:spcAft>
                <a:spcPts val="0"/>
              </a:spcAft>
              <a:buClr>
                <a:srgbClr val="326367"/>
              </a:buClr>
              <a:buSzPts val="2100"/>
              <a:buChar char="•"/>
            </a:pPr>
            <a:r>
              <a:rPr lang="en-GB" sz="2100">
                <a:solidFill>
                  <a:schemeClr val="dk1"/>
                </a:solidFill>
              </a:rPr>
              <a:t>The daily demand can be zero.</a:t>
            </a:r>
            <a:endParaRPr sz="2100">
              <a:solidFill>
                <a:schemeClr val="dk1"/>
              </a:solidFill>
            </a:endParaRPr>
          </a:p>
          <a:p>
            <a:pPr marL="457200" lvl="0" indent="-317500" algn="l" rtl="0">
              <a:lnSpc>
                <a:spcPct val="107916"/>
              </a:lnSpc>
              <a:spcBef>
                <a:spcPts val="0"/>
              </a:spcBef>
              <a:spcAft>
                <a:spcPts val="0"/>
              </a:spcAft>
              <a:buClr>
                <a:srgbClr val="326367"/>
              </a:buClr>
              <a:buSzPts val="2100"/>
              <a:buChar char="•"/>
            </a:pPr>
            <a:r>
              <a:rPr lang="en-GB" sz="2100">
                <a:solidFill>
                  <a:schemeClr val="dk1"/>
                </a:solidFill>
              </a:rPr>
              <a:t>There is no apparent structure or trend to the daily demand values.</a:t>
            </a:r>
            <a:endParaRPr sz="2100">
              <a:solidFill>
                <a:schemeClr val="dk1"/>
              </a:solidFill>
            </a:endParaRPr>
          </a:p>
          <a:p>
            <a:pPr marL="457200" lvl="0" indent="0" algn="l" rtl="0">
              <a:lnSpc>
                <a:spcPct val="107916"/>
              </a:lnSpc>
              <a:spcBef>
                <a:spcPts val="0"/>
              </a:spcBef>
              <a:spcAft>
                <a:spcPts val="0"/>
              </a:spcAft>
              <a:buSzPts val="1800"/>
              <a:buNone/>
            </a:pPr>
            <a:endParaRPr sz="2100">
              <a:solidFill>
                <a:schemeClr val="dk1"/>
              </a:solidFill>
            </a:endParaRPr>
          </a:p>
          <a:p>
            <a:pPr marL="447675" lvl="0" indent="-447675" algn="l" rtl="0">
              <a:lnSpc>
                <a:spcPct val="107916"/>
              </a:lnSpc>
              <a:spcBef>
                <a:spcPts val="0"/>
              </a:spcBef>
              <a:spcAft>
                <a:spcPts val="0"/>
              </a:spcAft>
              <a:buSzPts val="1800"/>
              <a:buNone/>
            </a:pPr>
            <a:r>
              <a:rPr lang="en-GB" sz="2100">
                <a:solidFill>
                  <a:srgbClr val="326367"/>
                </a:solidFill>
              </a:rPr>
              <a:t>2.	</a:t>
            </a:r>
            <a:r>
              <a:rPr lang="en-GB" sz="2100">
                <a:solidFill>
                  <a:schemeClr val="dk1"/>
                </a:solidFill>
              </a:rPr>
              <a:t>Use the same data and assume the daily variation is as before. </a:t>
            </a:r>
            <a:r>
              <a:rPr lang="en-GB" sz="2100" i="1">
                <a:solidFill>
                  <a:srgbClr val="326367"/>
                </a:solidFill>
              </a:rPr>
              <a:t>OR</a:t>
            </a:r>
            <a:endParaRPr sz="2100" i="1">
              <a:solidFill>
                <a:srgbClr val="326367"/>
              </a:solidFill>
            </a:endParaRPr>
          </a:p>
          <a:p>
            <a:pPr marL="447675" lvl="0" indent="0" algn="l" rtl="0">
              <a:lnSpc>
                <a:spcPct val="107916"/>
              </a:lnSpc>
              <a:spcBef>
                <a:spcPts val="0"/>
              </a:spcBef>
              <a:spcAft>
                <a:spcPts val="0"/>
              </a:spcAft>
              <a:buClr>
                <a:schemeClr val="dk1"/>
              </a:buClr>
              <a:buSzPts val="1400"/>
              <a:buNone/>
            </a:pPr>
            <a:r>
              <a:rPr lang="en-GB" sz="2100">
                <a:solidFill>
                  <a:schemeClr val="dk1"/>
                </a:solidFill>
              </a:rPr>
              <a:t>Take an average of some or all of the values and apply a constant daily average value.</a:t>
            </a:r>
            <a:endParaRPr sz="2100">
              <a:solidFill>
                <a:schemeClr val="dk1"/>
              </a:solidFill>
            </a:endParaRPr>
          </a:p>
        </p:txBody>
      </p:sp>
      <p:sp>
        <p:nvSpPr>
          <p:cNvPr id="366" name="Google Shape;366;p39"/>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367" name="Google Shape;367;p39"/>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3</a:t>
            </a:r>
            <a:endParaRPr sz="1400" b="0" i="0" u="none" strike="noStrike" cap="none">
              <a:solidFill>
                <a:srgbClr val="000000"/>
              </a:solidFill>
              <a:latin typeface="Arial"/>
              <a:ea typeface="Arial"/>
              <a:cs typeface="Arial"/>
              <a:sym typeface="Arial"/>
            </a:endParaRPr>
          </a:p>
        </p:txBody>
      </p:sp>
      <p:sp>
        <p:nvSpPr>
          <p:cNvPr id="368" name="Google Shape;368;p39"/>
          <p:cNvSpPr/>
          <p:nvPr/>
        </p:nvSpPr>
        <p:spPr>
          <a:xfrm>
            <a:off x="8056606" y="1683059"/>
            <a:ext cx="3297194" cy="953729"/>
          </a:xfrm>
          <a:custGeom>
            <a:avLst/>
            <a:gdLst/>
            <a:ahLst/>
            <a:cxnLst/>
            <a:rect l="l" t="t" r="r" b="b"/>
            <a:pathLst>
              <a:path w="3364576" h="4090850" fill="none" extrusionOk="0">
                <a:moveTo>
                  <a:pt x="0" y="0"/>
                </a:moveTo>
                <a:cubicBezTo>
                  <a:pt x="265979" y="26795"/>
                  <a:pt x="427131" y="-19404"/>
                  <a:pt x="740207" y="0"/>
                </a:cubicBezTo>
                <a:cubicBezTo>
                  <a:pt x="1053283" y="19404"/>
                  <a:pt x="1273749" y="-32317"/>
                  <a:pt x="1480413" y="0"/>
                </a:cubicBezTo>
                <a:cubicBezTo>
                  <a:pt x="1687077" y="32317"/>
                  <a:pt x="1808866" y="23170"/>
                  <a:pt x="2052391" y="0"/>
                </a:cubicBezTo>
                <a:cubicBezTo>
                  <a:pt x="2295916" y="-23170"/>
                  <a:pt x="2463915" y="-29818"/>
                  <a:pt x="2658015" y="0"/>
                </a:cubicBezTo>
                <a:cubicBezTo>
                  <a:pt x="2852115" y="29818"/>
                  <a:pt x="3087943" y="21598"/>
                  <a:pt x="3364576" y="0"/>
                </a:cubicBezTo>
                <a:cubicBezTo>
                  <a:pt x="3345382" y="358237"/>
                  <a:pt x="3396929" y="521404"/>
                  <a:pt x="3364576" y="763625"/>
                </a:cubicBezTo>
                <a:cubicBezTo>
                  <a:pt x="3332223" y="1005846"/>
                  <a:pt x="3350577" y="1173720"/>
                  <a:pt x="3364576" y="1363617"/>
                </a:cubicBezTo>
                <a:cubicBezTo>
                  <a:pt x="3378575" y="1553514"/>
                  <a:pt x="3375682" y="1731747"/>
                  <a:pt x="3364576" y="1922700"/>
                </a:cubicBezTo>
                <a:cubicBezTo>
                  <a:pt x="3353470" y="2113653"/>
                  <a:pt x="3387877" y="2261037"/>
                  <a:pt x="3364576" y="2522691"/>
                </a:cubicBezTo>
                <a:cubicBezTo>
                  <a:pt x="3341275" y="2784345"/>
                  <a:pt x="3338722" y="2965266"/>
                  <a:pt x="3364576" y="3163591"/>
                </a:cubicBezTo>
                <a:cubicBezTo>
                  <a:pt x="3390430" y="3361916"/>
                  <a:pt x="3319677" y="3866378"/>
                  <a:pt x="3364576" y="4090850"/>
                </a:cubicBezTo>
                <a:cubicBezTo>
                  <a:pt x="3212287" y="4073590"/>
                  <a:pt x="2927824" y="4063932"/>
                  <a:pt x="2758952" y="4090850"/>
                </a:cubicBezTo>
                <a:cubicBezTo>
                  <a:pt x="2590080" y="4117768"/>
                  <a:pt x="2211411" y="4109479"/>
                  <a:pt x="2052391" y="4090850"/>
                </a:cubicBezTo>
                <a:cubicBezTo>
                  <a:pt x="1893371" y="4072221"/>
                  <a:pt x="1684390" y="4076993"/>
                  <a:pt x="1345830" y="4090850"/>
                </a:cubicBezTo>
                <a:cubicBezTo>
                  <a:pt x="1007270" y="4104707"/>
                  <a:pt x="803214" y="4070016"/>
                  <a:pt x="639269" y="4090850"/>
                </a:cubicBezTo>
                <a:cubicBezTo>
                  <a:pt x="475324" y="4111684"/>
                  <a:pt x="194367" y="4091053"/>
                  <a:pt x="0" y="4090850"/>
                </a:cubicBezTo>
                <a:cubicBezTo>
                  <a:pt x="3710" y="3900658"/>
                  <a:pt x="15420" y="3529217"/>
                  <a:pt x="0" y="3327225"/>
                </a:cubicBezTo>
                <a:cubicBezTo>
                  <a:pt x="-15420" y="3125233"/>
                  <a:pt x="2634" y="2919641"/>
                  <a:pt x="0" y="2768142"/>
                </a:cubicBezTo>
                <a:cubicBezTo>
                  <a:pt x="-2634" y="2616643"/>
                  <a:pt x="14273" y="2458311"/>
                  <a:pt x="0" y="2209059"/>
                </a:cubicBezTo>
                <a:cubicBezTo>
                  <a:pt x="-14273" y="1959807"/>
                  <a:pt x="-10226" y="1634689"/>
                  <a:pt x="0" y="1486342"/>
                </a:cubicBezTo>
                <a:cubicBezTo>
                  <a:pt x="10226" y="1337995"/>
                  <a:pt x="3432" y="1132155"/>
                  <a:pt x="0" y="927259"/>
                </a:cubicBezTo>
                <a:cubicBezTo>
                  <a:pt x="-3432" y="722363"/>
                  <a:pt x="-15041" y="460353"/>
                  <a:pt x="0" y="0"/>
                </a:cubicBezTo>
                <a:close/>
              </a:path>
              <a:path w="3364576" h="4090850" extrusionOk="0">
                <a:moveTo>
                  <a:pt x="0" y="0"/>
                </a:moveTo>
                <a:cubicBezTo>
                  <a:pt x="162294" y="21894"/>
                  <a:pt x="420896" y="9074"/>
                  <a:pt x="740207" y="0"/>
                </a:cubicBezTo>
                <a:cubicBezTo>
                  <a:pt x="1059518" y="-9074"/>
                  <a:pt x="1135169" y="-24660"/>
                  <a:pt x="1379476" y="0"/>
                </a:cubicBezTo>
                <a:cubicBezTo>
                  <a:pt x="1623783" y="24660"/>
                  <a:pt x="1873133" y="28590"/>
                  <a:pt x="2119683" y="0"/>
                </a:cubicBezTo>
                <a:cubicBezTo>
                  <a:pt x="2366233" y="-28590"/>
                  <a:pt x="2808304" y="54444"/>
                  <a:pt x="3364576" y="0"/>
                </a:cubicBezTo>
                <a:cubicBezTo>
                  <a:pt x="3349406" y="164456"/>
                  <a:pt x="3370564" y="449797"/>
                  <a:pt x="3364576" y="722717"/>
                </a:cubicBezTo>
                <a:cubicBezTo>
                  <a:pt x="3358588" y="995637"/>
                  <a:pt x="3377376" y="1201131"/>
                  <a:pt x="3364576" y="1322708"/>
                </a:cubicBezTo>
                <a:cubicBezTo>
                  <a:pt x="3351776" y="1444285"/>
                  <a:pt x="3374836" y="1750835"/>
                  <a:pt x="3364576" y="2004517"/>
                </a:cubicBezTo>
                <a:cubicBezTo>
                  <a:pt x="3354316" y="2258199"/>
                  <a:pt x="3363021" y="2307100"/>
                  <a:pt x="3364576" y="2563599"/>
                </a:cubicBezTo>
                <a:cubicBezTo>
                  <a:pt x="3366131" y="2820098"/>
                  <a:pt x="3346151" y="3021304"/>
                  <a:pt x="3364576" y="3245408"/>
                </a:cubicBezTo>
                <a:cubicBezTo>
                  <a:pt x="3383001" y="3469512"/>
                  <a:pt x="3379041" y="3675055"/>
                  <a:pt x="3364576" y="4090850"/>
                </a:cubicBezTo>
                <a:cubicBezTo>
                  <a:pt x="3045394" y="4112399"/>
                  <a:pt x="2989687" y="4100341"/>
                  <a:pt x="2624369" y="4090850"/>
                </a:cubicBezTo>
                <a:cubicBezTo>
                  <a:pt x="2259051" y="4081359"/>
                  <a:pt x="2269218" y="4100347"/>
                  <a:pt x="2052391" y="4090850"/>
                </a:cubicBezTo>
                <a:cubicBezTo>
                  <a:pt x="1835564" y="4081353"/>
                  <a:pt x="1744978" y="4104100"/>
                  <a:pt x="1480413" y="4090850"/>
                </a:cubicBezTo>
                <a:cubicBezTo>
                  <a:pt x="1215848" y="4077600"/>
                  <a:pt x="998880" y="4105943"/>
                  <a:pt x="807498" y="4090850"/>
                </a:cubicBezTo>
                <a:cubicBezTo>
                  <a:pt x="616117" y="4075757"/>
                  <a:pt x="262605" y="4072927"/>
                  <a:pt x="0" y="4090850"/>
                </a:cubicBezTo>
                <a:cubicBezTo>
                  <a:pt x="23726" y="3887752"/>
                  <a:pt x="-3994" y="3665824"/>
                  <a:pt x="0" y="3409042"/>
                </a:cubicBezTo>
                <a:cubicBezTo>
                  <a:pt x="3994" y="3152260"/>
                  <a:pt x="-6712" y="3101466"/>
                  <a:pt x="0" y="2809050"/>
                </a:cubicBezTo>
                <a:cubicBezTo>
                  <a:pt x="6712" y="2516634"/>
                  <a:pt x="36579" y="2315965"/>
                  <a:pt x="0" y="2045425"/>
                </a:cubicBezTo>
                <a:cubicBezTo>
                  <a:pt x="-36579" y="1774886"/>
                  <a:pt x="21221" y="1620071"/>
                  <a:pt x="0" y="1445434"/>
                </a:cubicBezTo>
                <a:cubicBezTo>
                  <a:pt x="-21221" y="1270797"/>
                  <a:pt x="-4861" y="872234"/>
                  <a:pt x="0" y="681808"/>
                </a:cubicBezTo>
                <a:cubicBezTo>
                  <a:pt x="4861" y="491382"/>
                  <a:pt x="19597" y="314302"/>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88000"/>
              </a:lnSpc>
              <a:spcBef>
                <a:spcPts val="0"/>
              </a:spcBef>
              <a:spcAft>
                <a:spcPts val="0"/>
              </a:spcAft>
              <a:buClr>
                <a:srgbClr val="466318"/>
              </a:buClr>
              <a:buSzPts val="1700"/>
              <a:buFont typeface="Arial"/>
              <a:buNone/>
            </a:pPr>
            <a:r>
              <a:rPr lang="en-GB" sz="17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88000"/>
              </a:lnSpc>
              <a:spcBef>
                <a:spcPts val="1000"/>
              </a:spcBef>
              <a:spcAft>
                <a:spcPts val="0"/>
              </a:spcAft>
              <a:buClr>
                <a:srgbClr val="326367"/>
              </a:buClr>
              <a:buSzPts val="1700"/>
              <a:buFont typeface="Arial"/>
              <a:buChar char="•"/>
            </a:pPr>
            <a:r>
              <a:rPr lang="en-GB" sz="1700" b="0" i="0" u="none" strike="noStrike" cap="none">
                <a:solidFill>
                  <a:srgbClr val="262626"/>
                </a:solidFill>
                <a:latin typeface="Arial"/>
                <a:ea typeface="Arial"/>
                <a:cs typeface="Arial"/>
                <a:sym typeface="Arial"/>
              </a:rPr>
              <a:t>R2 Activity 3 Spreadsheet</a:t>
            </a:r>
            <a:endParaRPr sz="1400" b="0" i="0" u="none" strike="noStrike" cap="none">
              <a:solidFill>
                <a:srgbClr val="000000"/>
              </a:solidFill>
              <a:latin typeface="Arial"/>
              <a:ea typeface="Arial"/>
              <a:cs typeface="Arial"/>
              <a:sym typeface="Arial"/>
            </a:endParaRPr>
          </a:p>
        </p:txBody>
      </p:sp>
      <p:pic>
        <p:nvPicPr>
          <p:cNvPr id="369" name="Google Shape;369;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50771" y="2886277"/>
            <a:ext cx="5603029" cy="32162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Plenary discussion</a:t>
            </a:r>
            <a:endParaRPr/>
          </a:p>
        </p:txBody>
      </p:sp>
      <p:sp>
        <p:nvSpPr>
          <p:cNvPr id="375" name="Google Shape;375;p40" descr="Men carrying boxes in a warehouse"/>
          <p:cNvSpPr txBox="1">
            <a:spLocks noGrp="1"/>
          </p:cNvSpPr>
          <p:nvPr>
            <p:ph type="body" idx="1"/>
          </p:nvPr>
        </p:nvSpPr>
        <p:spPr>
          <a:xfrm>
            <a:off x="838200" y="1825625"/>
            <a:ext cx="5725787" cy="3937000"/>
          </a:xfrm>
          <a:prstGeom prst="rect">
            <a:avLst/>
          </a:prstGeom>
          <a:solidFill>
            <a:srgbClr val="D2E8E9"/>
          </a:solidFill>
          <a:ln>
            <a:noFill/>
          </a:ln>
        </p:spPr>
        <p:txBody>
          <a:bodyPr spcFirstLastPara="1" wrap="square" lIns="91425" tIns="45700" rIns="91425" bIns="45700" anchor="t" anchorCtr="0">
            <a:noAutofit/>
          </a:bodyPr>
          <a:lstStyle/>
          <a:p>
            <a:pPr marL="542925" lvl="1" indent="-342900" algn="l" rtl="0">
              <a:lnSpc>
                <a:spcPct val="108000"/>
              </a:lnSpc>
              <a:spcBef>
                <a:spcPts val="500"/>
              </a:spcBef>
              <a:spcAft>
                <a:spcPts val="0"/>
              </a:spcAft>
              <a:buClr>
                <a:srgbClr val="326367"/>
              </a:buClr>
              <a:buSzPts val="2300"/>
              <a:buChar char="•"/>
            </a:pPr>
            <a:r>
              <a:rPr lang="en-GB" sz="2300"/>
              <a:t>Which production system is most appropriate for industries with high product variety?</a:t>
            </a:r>
            <a:endParaRPr sz="2300"/>
          </a:p>
          <a:p>
            <a:pPr marL="542925" lvl="1" indent="-342900" algn="l" rtl="0">
              <a:lnSpc>
                <a:spcPct val="108000"/>
              </a:lnSpc>
              <a:spcBef>
                <a:spcPts val="500"/>
              </a:spcBef>
              <a:spcAft>
                <a:spcPts val="0"/>
              </a:spcAft>
              <a:buClr>
                <a:srgbClr val="326367"/>
              </a:buClr>
              <a:buSzPts val="2300"/>
              <a:buChar char="•"/>
            </a:pPr>
            <a:r>
              <a:rPr lang="en-GB" sz="2300"/>
              <a:t>What are the advantages of made-to-order (MTO) for industries with short product life cycles?</a:t>
            </a:r>
            <a:endParaRPr sz="2300"/>
          </a:p>
          <a:p>
            <a:pPr marL="542925" lvl="1" indent="-342900" algn="l" rtl="0">
              <a:lnSpc>
                <a:spcPct val="108000"/>
              </a:lnSpc>
              <a:spcBef>
                <a:spcPts val="500"/>
              </a:spcBef>
              <a:spcAft>
                <a:spcPts val="0"/>
              </a:spcAft>
              <a:buClr>
                <a:srgbClr val="326367"/>
              </a:buClr>
              <a:buSzPts val="2300"/>
              <a:buChar char="•"/>
            </a:pPr>
            <a:r>
              <a:rPr lang="en-GB" sz="2300"/>
              <a:t>How can just-in-time (JIT) be implemented in industries with seasonal demand patterns?  </a:t>
            </a:r>
            <a:endParaRPr sz="2300"/>
          </a:p>
        </p:txBody>
      </p:sp>
      <p:pic>
        <p:nvPicPr>
          <p:cNvPr id="376" name="Google Shape;376;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33362" y="1825625"/>
            <a:ext cx="4613451" cy="3937000"/>
          </a:xfrm>
          <a:prstGeom prst="rect">
            <a:avLst/>
          </a:prstGeom>
          <a:noFill/>
          <a:ln>
            <a:noFill/>
          </a:ln>
        </p:spPr>
      </p:pic>
      <p:sp>
        <p:nvSpPr>
          <p:cNvPr id="377" name="Google Shape;377;p4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378" name="Google Shape;378;p40"/>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1"/>
          <p:cNvSpPr txBox="1">
            <a:spLocks noGrp="1"/>
          </p:cNvSpPr>
          <p:nvPr>
            <p:ph type="body" idx="1"/>
          </p:nvPr>
        </p:nvSpPr>
        <p:spPr>
          <a:xfrm>
            <a:off x="838200" y="1695451"/>
            <a:ext cx="6400800"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8000"/>
              </a:lnSpc>
              <a:spcBef>
                <a:spcPts val="1000"/>
              </a:spcBef>
              <a:spcAft>
                <a:spcPts val="0"/>
              </a:spcAft>
              <a:buClr>
                <a:srgbClr val="326367"/>
              </a:buClr>
              <a:buSzPct val="100000"/>
              <a:buChar char="•"/>
            </a:pPr>
            <a:r>
              <a:rPr lang="en-GB"/>
              <a:t>understand methods of stock management and the factors that contribute to an effective stock management process, with a particular focus on made-to-stock (MTS), made-to-order (MTO) and just-in-time (JIT);</a:t>
            </a:r>
            <a:endParaRPr/>
          </a:p>
          <a:p>
            <a:pPr marL="457200" lvl="0" indent="-342900" algn="l" rtl="0">
              <a:lnSpc>
                <a:spcPct val="108000"/>
              </a:lnSpc>
              <a:spcBef>
                <a:spcPts val="1000"/>
              </a:spcBef>
              <a:spcAft>
                <a:spcPts val="0"/>
              </a:spcAft>
              <a:buClr>
                <a:srgbClr val="326367"/>
              </a:buClr>
              <a:buSzPct val="100000"/>
              <a:buChar char="•"/>
            </a:pPr>
            <a:r>
              <a:rPr lang="en-GB"/>
              <a:t>understand rolling averages and their uses;</a:t>
            </a:r>
            <a:endParaRPr/>
          </a:p>
          <a:p>
            <a:pPr marL="457200" lvl="0" indent="-342900" algn="l" rtl="0">
              <a:lnSpc>
                <a:spcPct val="108000"/>
              </a:lnSpc>
              <a:spcBef>
                <a:spcPts val="1000"/>
              </a:spcBef>
              <a:spcAft>
                <a:spcPts val="0"/>
              </a:spcAft>
              <a:buClr>
                <a:srgbClr val="326367"/>
              </a:buClr>
              <a:buSzPct val="100000"/>
              <a:buChar char="•"/>
            </a:pPr>
            <a:r>
              <a:rPr lang="en-GB"/>
              <a:t>use mathematical reasoning to make decisions around a stock management process and its efficiency;</a:t>
            </a:r>
            <a:endParaRPr/>
          </a:p>
          <a:p>
            <a:pPr marL="457200" lvl="0" indent="-342900" algn="l" rtl="0">
              <a:lnSpc>
                <a:spcPct val="108000"/>
              </a:lnSpc>
              <a:spcBef>
                <a:spcPts val="1000"/>
              </a:spcBef>
              <a:spcAft>
                <a:spcPts val="0"/>
              </a:spcAft>
              <a:buClr>
                <a:srgbClr val="326367"/>
              </a:buClr>
              <a:buSzPct val="100000"/>
              <a:buChar char="•"/>
            </a:pPr>
            <a:r>
              <a:rPr lang="en-GB"/>
              <a:t>select different stock management processes and see the impacts of each choice.</a:t>
            </a:r>
            <a:endParaRPr/>
          </a:p>
          <a:p>
            <a:pPr marL="914400" lvl="1" indent="-228600" algn="l" rtl="0">
              <a:lnSpc>
                <a:spcPct val="108000"/>
              </a:lnSpc>
              <a:spcBef>
                <a:spcPts val="500"/>
              </a:spcBef>
              <a:spcAft>
                <a:spcPts val="0"/>
              </a:spcAft>
              <a:buSzPct val="97297"/>
              <a:buNone/>
            </a:pPr>
            <a:endParaRPr/>
          </a:p>
        </p:txBody>
      </p:sp>
      <p:sp>
        <p:nvSpPr>
          <p:cNvPr id="384" name="Google Shape;38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In this resource, we have:</a:t>
            </a:r>
            <a:endParaRPr/>
          </a:p>
        </p:txBody>
      </p:sp>
      <p:sp>
        <p:nvSpPr>
          <p:cNvPr id="385" name="Google Shape;385;p41"/>
          <p:cNvSpPr txBox="1">
            <a:spLocks noGrp="1"/>
          </p:cNvSpPr>
          <p:nvPr>
            <p:ph type="body" idx="2"/>
          </p:nvPr>
        </p:nvSpPr>
        <p:spPr>
          <a:xfrm>
            <a:off x="7451725" y="1242217"/>
            <a:ext cx="4127500" cy="4934745"/>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180975" lvl="0" indent="-180975" algn="l" rtl="0">
              <a:lnSpc>
                <a:spcPct val="108000"/>
              </a:lnSpc>
              <a:spcBef>
                <a:spcPts val="0"/>
              </a:spcBef>
              <a:spcAft>
                <a:spcPts val="0"/>
              </a:spcAft>
              <a:buSzPts val="1800"/>
              <a:buNone/>
            </a:pPr>
            <a:r>
              <a:rPr lang="en-GB" sz="1200" u="sng"/>
              <a:t>Skills</a:t>
            </a:r>
            <a:endParaRPr sz="1200"/>
          </a:p>
          <a:p>
            <a:pPr marL="0" lvl="0" indent="0" algn="l" rtl="0">
              <a:lnSpc>
                <a:spcPct val="108000"/>
              </a:lnSpc>
              <a:spcBef>
                <a:spcPts val="300"/>
              </a:spcBef>
              <a:spcAft>
                <a:spcPts val="0"/>
              </a:spcAft>
              <a:buSzPts val="1800"/>
              <a:buNone/>
            </a:pPr>
            <a:r>
              <a:rPr lang="en-GB" sz="1200" b="1"/>
              <a:t>MPC-CSD</a:t>
            </a:r>
            <a:r>
              <a:rPr lang="en-GB" sz="1200"/>
              <a:t> Evaluate and quality-assure processes and outcomes</a:t>
            </a:r>
            <a:endParaRPr sz="1200"/>
          </a:p>
          <a:p>
            <a:pPr marL="0" lvl="0" indent="0" algn="l" rtl="0">
              <a:lnSpc>
                <a:spcPct val="108000"/>
              </a:lnSpc>
              <a:spcBef>
                <a:spcPts val="300"/>
              </a:spcBef>
              <a:spcAft>
                <a:spcPts val="0"/>
              </a:spcAft>
              <a:buSzPts val="1800"/>
              <a:buNone/>
            </a:pPr>
            <a:r>
              <a:rPr lang="en-GB" sz="1200" b="1"/>
              <a:t>MPC-CSA </a:t>
            </a:r>
            <a:r>
              <a:rPr lang="en-GB" sz="1200"/>
              <a:t>Analyse and interpret an employer set brief</a:t>
            </a:r>
            <a:endParaRPr sz="1200"/>
          </a:p>
          <a:p>
            <a:pPr marL="0" lvl="0" indent="0" algn="l" rtl="0">
              <a:lnSpc>
                <a:spcPct val="108000"/>
              </a:lnSpc>
              <a:spcBef>
                <a:spcPts val="300"/>
              </a:spcBef>
              <a:spcAft>
                <a:spcPts val="0"/>
              </a:spcAft>
              <a:buSzPts val="1800"/>
              <a:buNone/>
            </a:pPr>
            <a:r>
              <a:rPr lang="en-GB" sz="1200" b="1"/>
              <a:t>MPC-CSB</a:t>
            </a:r>
            <a:r>
              <a:rPr lang="en-GB" sz="1200"/>
              <a:t> Plan and prepare suitable responses to the brief</a:t>
            </a:r>
            <a:endParaRPr sz="1200"/>
          </a:p>
          <a:p>
            <a:pPr marL="0" lvl="0" indent="0" algn="l" rtl="0">
              <a:lnSpc>
                <a:spcPct val="108000"/>
              </a:lnSpc>
              <a:spcBef>
                <a:spcPts val="300"/>
              </a:spcBef>
              <a:spcAft>
                <a:spcPts val="0"/>
              </a:spcAft>
              <a:buSzPts val="1800"/>
              <a:buNone/>
            </a:pPr>
            <a:r>
              <a:rPr lang="en-GB" sz="1200" b="1"/>
              <a:t>MPC-CSE</a:t>
            </a:r>
            <a:r>
              <a:rPr lang="en-GB" sz="1200"/>
              <a:t> Communicate and present outcomes and evidence </a:t>
            </a:r>
            <a:endParaRPr sz="1200"/>
          </a:p>
          <a:p>
            <a:pPr marL="180975" lvl="0" indent="-180975" algn="l" rtl="0">
              <a:lnSpc>
                <a:spcPct val="108000"/>
              </a:lnSpc>
              <a:spcBef>
                <a:spcPts val="300"/>
              </a:spcBef>
              <a:spcAft>
                <a:spcPts val="0"/>
              </a:spcAft>
              <a:buSzPts val="1800"/>
              <a:buNone/>
            </a:pPr>
            <a:r>
              <a:rPr lang="en-GB" sz="1200" u="sng"/>
              <a:t>General competencies</a:t>
            </a:r>
            <a:endParaRPr sz="1200"/>
          </a:p>
          <a:p>
            <a:pPr marL="180975" lvl="0" indent="-180975" algn="l" rtl="0">
              <a:lnSpc>
                <a:spcPct val="108000"/>
              </a:lnSpc>
              <a:spcBef>
                <a:spcPts val="300"/>
              </a:spcBef>
              <a:spcAft>
                <a:spcPts val="0"/>
              </a:spcAft>
              <a:buSzPts val="1800"/>
              <a:buNone/>
            </a:pPr>
            <a:r>
              <a:rPr lang="en-GB" sz="1200"/>
              <a:t>English:</a:t>
            </a:r>
            <a:endParaRPr sz="1200"/>
          </a:p>
          <a:p>
            <a:pPr marL="180975" lvl="0" indent="-180975" algn="l" rtl="0">
              <a:lnSpc>
                <a:spcPct val="108000"/>
              </a:lnSpc>
              <a:spcBef>
                <a:spcPts val="300"/>
              </a:spcBef>
              <a:spcAft>
                <a:spcPts val="0"/>
              </a:spcAft>
              <a:buSzPts val="1800"/>
              <a:buNone/>
            </a:pPr>
            <a:r>
              <a:rPr lang="en-GB" sz="1200" b="1"/>
              <a:t>EC2 </a:t>
            </a:r>
            <a:r>
              <a:rPr lang="en-GB" sz="1200"/>
              <a:t>Present information and ideas</a:t>
            </a:r>
            <a:endParaRPr sz="1200"/>
          </a:p>
          <a:p>
            <a:pPr marL="180975" lvl="0" indent="-180975" algn="l" rtl="0">
              <a:lnSpc>
                <a:spcPct val="108000"/>
              </a:lnSpc>
              <a:spcBef>
                <a:spcPts val="300"/>
              </a:spcBef>
              <a:spcAft>
                <a:spcPts val="0"/>
              </a:spcAft>
              <a:buSzPts val="1800"/>
              <a:buNone/>
            </a:pPr>
            <a:r>
              <a:rPr lang="en-GB" sz="1200" b="1"/>
              <a:t>EC6 </a:t>
            </a:r>
            <a:r>
              <a:rPr lang="en-GB" sz="1200"/>
              <a:t>Take part in/lead discussions </a:t>
            </a:r>
            <a:endParaRPr sz="1200"/>
          </a:p>
          <a:p>
            <a:pPr marL="180975" lvl="0" indent="-180975" algn="l" rtl="0">
              <a:lnSpc>
                <a:spcPct val="108000"/>
              </a:lnSpc>
              <a:spcBef>
                <a:spcPts val="300"/>
              </a:spcBef>
              <a:spcAft>
                <a:spcPts val="0"/>
              </a:spcAft>
              <a:buSzPts val="1800"/>
              <a:buNone/>
            </a:pPr>
            <a:r>
              <a:rPr lang="en-GB" sz="1200"/>
              <a:t>Maths:</a:t>
            </a:r>
            <a:endParaRPr sz="1200"/>
          </a:p>
          <a:p>
            <a:pPr marL="180975" lvl="0" indent="-180975" algn="l" rtl="0">
              <a:lnSpc>
                <a:spcPct val="108000"/>
              </a:lnSpc>
              <a:spcBef>
                <a:spcPts val="300"/>
              </a:spcBef>
              <a:spcAft>
                <a:spcPts val="0"/>
              </a:spcAft>
              <a:buSzPts val="1800"/>
              <a:buNone/>
            </a:pPr>
            <a:r>
              <a:rPr lang="en-GB" sz="1200" b="1"/>
              <a:t>MC2 </a:t>
            </a:r>
            <a:r>
              <a:rPr lang="en-GB" sz="1200"/>
              <a:t>Estimating, calculating and error spotting</a:t>
            </a:r>
            <a:endParaRPr sz="1200"/>
          </a:p>
          <a:p>
            <a:pPr marL="180975" lvl="0" indent="-180975" algn="l" rtl="0">
              <a:lnSpc>
                <a:spcPct val="108000"/>
              </a:lnSpc>
              <a:spcBef>
                <a:spcPts val="300"/>
              </a:spcBef>
              <a:spcAft>
                <a:spcPts val="0"/>
              </a:spcAft>
              <a:buSzPts val="1800"/>
              <a:buNone/>
            </a:pPr>
            <a:r>
              <a:rPr lang="en-GB" sz="1200" b="1"/>
              <a:t>MC6 </a:t>
            </a:r>
            <a:r>
              <a:rPr lang="en-GB" sz="1200"/>
              <a:t>Understanding data and risk </a:t>
            </a:r>
            <a:endParaRPr sz="1200"/>
          </a:p>
          <a:p>
            <a:pPr marL="180975" lvl="0" indent="-180975" algn="l" rtl="0">
              <a:lnSpc>
                <a:spcPct val="108000"/>
              </a:lnSpc>
              <a:spcBef>
                <a:spcPts val="300"/>
              </a:spcBef>
              <a:spcAft>
                <a:spcPts val="0"/>
              </a:spcAft>
              <a:buSzPts val="1800"/>
              <a:buNone/>
            </a:pPr>
            <a:r>
              <a:rPr lang="en-GB" sz="1200" b="1"/>
              <a:t>MC8 </a:t>
            </a:r>
            <a:r>
              <a:rPr lang="en-GB" sz="1200"/>
              <a:t>Communicating using mathematics </a:t>
            </a:r>
            <a:endParaRPr sz="1200"/>
          </a:p>
          <a:p>
            <a:pPr marL="180975" lvl="0" indent="-180975" algn="l" rtl="0">
              <a:lnSpc>
                <a:spcPct val="108000"/>
              </a:lnSpc>
              <a:spcBef>
                <a:spcPts val="300"/>
              </a:spcBef>
              <a:spcAft>
                <a:spcPts val="0"/>
              </a:spcAft>
              <a:buSzPts val="1800"/>
              <a:buNone/>
            </a:pPr>
            <a:r>
              <a:rPr lang="en-GB" sz="1200" b="1"/>
              <a:t>MC10 </a:t>
            </a:r>
            <a:r>
              <a:rPr lang="en-GB" sz="1200"/>
              <a:t>Optimising work processes</a:t>
            </a:r>
            <a:endParaRPr/>
          </a:p>
          <a:p>
            <a:pPr marL="180975" lvl="0" indent="-180975" algn="l" rtl="0">
              <a:lnSpc>
                <a:spcPct val="108000"/>
              </a:lnSpc>
              <a:spcBef>
                <a:spcPts val="600"/>
              </a:spcBef>
              <a:spcAft>
                <a:spcPts val="0"/>
              </a:spcAft>
              <a:buSzPts val="1800"/>
              <a:buNone/>
            </a:pPr>
            <a:r>
              <a:rPr lang="en-GB" sz="1200"/>
              <a:t>Digital:</a:t>
            </a:r>
            <a:endParaRPr/>
          </a:p>
          <a:p>
            <a:pPr marL="180975" lvl="0" indent="-180975" algn="l" rtl="0">
              <a:lnSpc>
                <a:spcPct val="108000"/>
              </a:lnSpc>
              <a:spcBef>
                <a:spcPts val="600"/>
              </a:spcBef>
              <a:spcAft>
                <a:spcPts val="0"/>
              </a:spcAft>
              <a:buSzPts val="1800"/>
              <a:buNone/>
            </a:pPr>
            <a:r>
              <a:rPr lang="en-GB" sz="1200" b="1"/>
              <a:t>DC1</a:t>
            </a:r>
            <a:r>
              <a:rPr lang="en-GB" sz="1200"/>
              <a:t> Use digital technology and media effectively</a:t>
            </a:r>
            <a:endParaRPr/>
          </a:p>
          <a:p>
            <a:pPr marL="180975" lvl="0" indent="-180975" algn="l" rtl="0">
              <a:lnSpc>
                <a:spcPct val="108000"/>
              </a:lnSpc>
              <a:spcBef>
                <a:spcPts val="600"/>
              </a:spcBef>
              <a:spcAft>
                <a:spcPts val="0"/>
              </a:spcAft>
              <a:buSzPts val="1800"/>
              <a:buNone/>
            </a:pPr>
            <a:r>
              <a:rPr lang="en-GB" sz="1200" b="1"/>
              <a:t>DC3</a:t>
            </a:r>
            <a:r>
              <a:rPr lang="en-GB" sz="1200"/>
              <a:t> Communicate and collaborate</a:t>
            </a:r>
            <a:endParaRPr/>
          </a:p>
          <a:p>
            <a:pPr marL="180975" lvl="0" indent="-180975" algn="l" rtl="0">
              <a:lnSpc>
                <a:spcPct val="108000"/>
              </a:lnSpc>
              <a:spcBef>
                <a:spcPts val="600"/>
              </a:spcBef>
              <a:spcAft>
                <a:spcPts val="300"/>
              </a:spcAft>
              <a:buSzPts val="1800"/>
              <a:buNone/>
            </a:pPr>
            <a:endParaRPr/>
          </a:p>
        </p:txBody>
      </p:sp>
      <p:sp>
        <p:nvSpPr>
          <p:cNvPr id="386" name="Google Shape;386;p41"/>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87" name="Google Shape;387;p41"/>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Consolidation</a:t>
            </a:r>
            <a:endParaRPr/>
          </a:p>
        </p:txBody>
      </p:sp>
      <p:sp>
        <p:nvSpPr>
          <p:cNvPr id="393" name="Google Shape;393;p42"/>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Autofit/>
          </a:bodyPr>
          <a:lstStyle/>
          <a:p>
            <a:pPr marL="542925" lvl="1" indent="-342900" algn="l" rtl="0">
              <a:lnSpc>
                <a:spcPct val="108000"/>
              </a:lnSpc>
              <a:spcBef>
                <a:spcPts val="500"/>
              </a:spcBef>
              <a:spcAft>
                <a:spcPts val="0"/>
              </a:spcAft>
              <a:buClr>
                <a:srgbClr val="326367"/>
              </a:buClr>
              <a:buSzPts val="2600"/>
              <a:buChar char="•"/>
            </a:pPr>
            <a:r>
              <a:rPr lang="en-GB" sz="2600"/>
              <a:t>Work through the questions on the consolidation worksheet.</a:t>
            </a:r>
            <a:endParaRPr/>
          </a:p>
        </p:txBody>
      </p:sp>
      <p:sp>
        <p:nvSpPr>
          <p:cNvPr id="394" name="Google Shape;394;p42"/>
          <p:cNvSpPr/>
          <p:nvPr/>
        </p:nvSpPr>
        <p:spPr>
          <a:xfrm>
            <a:off x="9951232" y="182562"/>
            <a:ext cx="2078545" cy="365125"/>
          </a:xfrm>
          <a:prstGeom prst="flowChartAlternateProcess">
            <a:avLst/>
          </a:prstGeom>
          <a:solidFill>
            <a:srgbClr val="8E53E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1400"/>
              <a:buFont typeface="Arial"/>
              <a:buNone/>
            </a:pPr>
            <a:r>
              <a:rPr lang="en-GB" sz="1400" b="1" i="0" u="none" strike="noStrike" cap="none">
                <a:solidFill>
                  <a:srgbClr val="FFFFFF"/>
                </a:solidFill>
                <a:latin typeface="Arial Narrow"/>
                <a:ea typeface="Arial Narrow"/>
                <a:cs typeface="Arial Narrow"/>
                <a:sym typeface="Arial Narrow"/>
              </a:rPr>
              <a:t>Consolidation</a:t>
            </a:r>
            <a:endParaRPr sz="1400" b="0" i="0" u="none" strike="noStrike" cap="none">
              <a:solidFill>
                <a:srgbClr val="000000"/>
              </a:solidFill>
              <a:latin typeface="Arial"/>
              <a:ea typeface="Arial"/>
              <a:cs typeface="Arial"/>
              <a:sym typeface="Arial"/>
            </a:endParaRPr>
          </a:p>
        </p:txBody>
      </p:sp>
      <p:sp>
        <p:nvSpPr>
          <p:cNvPr id="395" name="Google Shape;395;p42"/>
          <p:cNvSpPr/>
          <p:nvPr/>
        </p:nvSpPr>
        <p:spPr>
          <a:xfrm>
            <a:off x="7989224" y="1690825"/>
            <a:ext cx="3364576" cy="4176575"/>
          </a:xfrm>
          <a:custGeom>
            <a:avLst/>
            <a:gdLst/>
            <a:ahLst/>
            <a:cxnLst/>
            <a:rect l="l" t="t" r="r" b="b"/>
            <a:pathLst>
              <a:path w="3364576" h="4176575" fill="none" extrusionOk="0">
                <a:moveTo>
                  <a:pt x="0" y="0"/>
                </a:moveTo>
                <a:cubicBezTo>
                  <a:pt x="265979" y="26795"/>
                  <a:pt x="427131" y="-19404"/>
                  <a:pt x="740207" y="0"/>
                </a:cubicBezTo>
                <a:cubicBezTo>
                  <a:pt x="1053283" y="19404"/>
                  <a:pt x="1273749" y="-32317"/>
                  <a:pt x="1480413" y="0"/>
                </a:cubicBezTo>
                <a:cubicBezTo>
                  <a:pt x="1687077" y="32317"/>
                  <a:pt x="1808866" y="23170"/>
                  <a:pt x="2052391" y="0"/>
                </a:cubicBezTo>
                <a:cubicBezTo>
                  <a:pt x="2295916" y="-23170"/>
                  <a:pt x="2463915" y="-29818"/>
                  <a:pt x="2658015" y="0"/>
                </a:cubicBezTo>
                <a:cubicBezTo>
                  <a:pt x="2852115" y="29818"/>
                  <a:pt x="3087943" y="21598"/>
                  <a:pt x="3364576" y="0"/>
                </a:cubicBezTo>
                <a:cubicBezTo>
                  <a:pt x="3349578" y="260231"/>
                  <a:pt x="3374369" y="468209"/>
                  <a:pt x="3364576" y="779627"/>
                </a:cubicBezTo>
                <a:cubicBezTo>
                  <a:pt x="3354783" y="1091045"/>
                  <a:pt x="3370156" y="1176103"/>
                  <a:pt x="3364576" y="1392192"/>
                </a:cubicBezTo>
                <a:cubicBezTo>
                  <a:pt x="3358996" y="1608281"/>
                  <a:pt x="3389102" y="1789352"/>
                  <a:pt x="3364576" y="1962990"/>
                </a:cubicBezTo>
                <a:cubicBezTo>
                  <a:pt x="3340050" y="2136628"/>
                  <a:pt x="3388299" y="2338965"/>
                  <a:pt x="3364576" y="2575555"/>
                </a:cubicBezTo>
                <a:cubicBezTo>
                  <a:pt x="3340853" y="2812146"/>
                  <a:pt x="3341366" y="2999543"/>
                  <a:pt x="3364576" y="3229885"/>
                </a:cubicBezTo>
                <a:cubicBezTo>
                  <a:pt x="3387787" y="3460227"/>
                  <a:pt x="3376247" y="3847372"/>
                  <a:pt x="3364576" y="4176575"/>
                </a:cubicBezTo>
                <a:cubicBezTo>
                  <a:pt x="3212287" y="4159315"/>
                  <a:pt x="2927824" y="4149657"/>
                  <a:pt x="2758952" y="4176575"/>
                </a:cubicBezTo>
                <a:cubicBezTo>
                  <a:pt x="2590080" y="4203493"/>
                  <a:pt x="2211411" y="4195204"/>
                  <a:pt x="2052391" y="4176575"/>
                </a:cubicBezTo>
                <a:cubicBezTo>
                  <a:pt x="1893371" y="4157946"/>
                  <a:pt x="1684390" y="4162718"/>
                  <a:pt x="1345830" y="4176575"/>
                </a:cubicBezTo>
                <a:cubicBezTo>
                  <a:pt x="1007270" y="4190432"/>
                  <a:pt x="803214" y="4155741"/>
                  <a:pt x="639269" y="4176575"/>
                </a:cubicBezTo>
                <a:cubicBezTo>
                  <a:pt x="475324" y="4197409"/>
                  <a:pt x="194367" y="4176778"/>
                  <a:pt x="0" y="4176575"/>
                </a:cubicBezTo>
                <a:cubicBezTo>
                  <a:pt x="-14867" y="3869991"/>
                  <a:pt x="1350" y="3783551"/>
                  <a:pt x="0" y="3396948"/>
                </a:cubicBezTo>
                <a:cubicBezTo>
                  <a:pt x="-1350" y="3010345"/>
                  <a:pt x="-22308" y="3015928"/>
                  <a:pt x="0" y="2826149"/>
                </a:cubicBezTo>
                <a:cubicBezTo>
                  <a:pt x="22308" y="2636370"/>
                  <a:pt x="-7661" y="2478386"/>
                  <a:pt x="0" y="2255351"/>
                </a:cubicBezTo>
                <a:cubicBezTo>
                  <a:pt x="7661" y="2032316"/>
                  <a:pt x="20437" y="1795483"/>
                  <a:pt x="0" y="1517489"/>
                </a:cubicBezTo>
                <a:cubicBezTo>
                  <a:pt x="-20437" y="1239495"/>
                  <a:pt x="15175" y="1177433"/>
                  <a:pt x="0" y="946690"/>
                </a:cubicBezTo>
                <a:cubicBezTo>
                  <a:pt x="-15175" y="715947"/>
                  <a:pt x="-3999" y="469274"/>
                  <a:pt x="0" y="0"/>
                </a:cubicBezTo>
                <a:close/>
              </a:path>
              <a:path w="3364576" h="4176575" extrusionOk="0">
                <a:moveTo>
                  <a:pt x="0" y="0"/>
                </a:moveTo>
                <a:cubicBezTo>
                  <a:pt x="162294" y="21894"/>
                  <a:pt x="420896" y="9074"/>
                  <a:pt x="740207" y="0"/>
                </a:cubicBezTo>
                <a:cubicBezTo>
                  <a:pt x="1059518" y="-9074"/>
                  <a:pt x="1135169" y="-24660"/>
                  <a:pt x="1379476" y="0"/>
                </a:cubicBezTo>
                <a:cubicBezTo>
                  <a:pt x="1623783" y="24660"/>
                  <a:pt x="1873133" y="28590"/>
                  <a:pt x="2119683" y="0"/>
                </a:cubicBezTo>
                <a:cubicBezTo>
                  <a:pt x="2366233" y="-28590"/>
                  <a:pt x="2808304" y="54444"/>
                  <a:pt x="3364576" y="0"/>
                </a:cubicBezTo>
                <a:cubicBezTo>
                  <a:pt x="3328200" y="362417"/>
                  <a:pt x="3332334" y="497179"/>
                  <a:pt x="3364576" y="737862"/>
                </a:cubicBezTo>
                <a:cubicBezTo>
                  <a:pt x="3396818" y="978545"/>
                  <a:pt x="3373194" y="1119654"/>
                  <a:pt x="3364576" y="1350426"/>
                </a:cubicBezTo>
                <a:cubicBezTo>
                  <a:pt x="3355958" y="1581198"/>
                  <a:pt x="3378470" y="1704092"/>
                  <a:pt x="3364576" y="2046522"/>
                </a:cubicBezTo>
                <a:cubicBezTo>
                  <a:pt x="3350682" y="2388952"/>
                  <a:pt x="3385902" y="2339598"/>
                  <a:pt x="3364576" y="2617320"/>
                </a:cubicBezTo>
                <a:cubicBezTo>
                  <a:pt x="3343250" y="2895042"/>
                  <a:pt x="3363487" y="2988940"/>
                  <a:pt x="3364576" y="3313416"/>
                </a:cubicBezTo>
                <a:cubicBezTo>
                  <a:pt x="3365665" y="3637892"/>
                  <a:pt x="3392859" y="4001904"/>
                  <a:pt x="3364576" y="4176575"/>
                </a:cubicBezTo>
                <a:cubicBezTo>
                  <a:pt x="3045394" y="4198124"/>
                  <a:pt x="2989687" y="4186066"/>
                  <a:pt x="2624369" y="4176575"/>
                </a:cubicBezTo>
                <a:cubicBezTo>
                  <a:pt x="2259051" y="4167084"/>
                  <a:pt x="2269218" y="4186072"/>
                  <a:pt x="2052391" y="4176575"/>
                </a:cubicBezTo>
                <a:cubicBezTo>
                  <a:pt x="1835564" y="4167078"/>
                  <a:pt x="1744978" y="4189825"/>
                  <a:pt x="1480413" y="4176575"/>
                </a:cubicBezTo>
                <a:cubicBezTo>
                  <a:pt x="1215848" y="4163325"/>
                  <a:pt x="998880" y="4191668"/>
                  <a:pt x="807498" y="4176575"/>
                </a:cubicBezTo>
                <a:cubicBezTo>
                  <a:pt x="616117" y="4161482"/>
                  <a:pt x="262605" y="4158652"/>
                  <a:pt x="0" y="4176575"/>
                </a:cubicBezTo>
                <a:cubicBezTo>
                  <a:pt x="376" y="3873687"/>
                  <a:pt x="-14159" y="3625344"/>
                  <a:pt x="0" y="3480479"/>
                </a:cubicBezTo>
                <a:cubicBezTo>
                  <a:pt x="14159" y="3335614"/>
                  <a:pt x="14386" y="3101534"/>
                  <a:pt x="0" y="2867915"/>
                </a:cubicBezTo>
                <a:cubicBezTo>
                  <a:pt x="-14386" y="2634296"/>
                  <a:pt x="-29676" y="2274431"/>
                  <a:pt x="0" y="2088288"/>
                </a:cubicBezTo>
                <a:cubicBezTo>
                  <a:pt x="29676" y="1902145"/>
                  <a:pt x="15879" y="1703609"/>
                  <a:pt x="0" y="1475723"/>
                </a:cubicBezTo>
                <a:cubicBezTo>
                  <a:pt x="-15879" y="1247838"/>
                  <a:pt x="-23638" y="953591"/>
                  <a:pt x="0" y="696096"/>
                </a:cubicBezTo>
                <a:cubicBezTo>
                  <a:pt x="23638" y="438601"/>
                  <a:pt x="-16788" y="143984"/>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400"/>
              <a:buFont typeface="Arial"/>
              <a:buNone/>
            </a:pPr>
            <a:r>
              <a:rPr lang="en-GB" sz="24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400"/>
              <a:buFont typeface="Arial"/>
              <a:buChar char="•"/>
            </a:pPr>
            <a:r>
              <a:rPr lang="en-GB" sz="2400" b="0" i="0" u="none" strike="noStrike" cap="none">
                <a:solidFill>
                  <a:srgbClr val="262626"/>
                </a:solidFill>
                <a:latin typeface="Arial"/>
                <a:ea typeface="Arial"/>
                <a:cs typeface="Arial"/>
                <a:sym typeface="Arial"/>
              </a:rPr>
              <a:t>R2 Consolidation Worksheet</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400"/>
              <a:buFont typeface="Arial"/>
              <a:buChar char="•"/>
            </a:pPr>
            <a:r>
              <a:rPr lang="en-GB" sz="2400" b="0" i="0" u="none" strike="noStrike" cap="none">
                <a:solidFill>
                  <a:srgbClr val="262626"/>
                </a:solidFill>
                <a:latin typeface="Arial"/>
                <a:ea typeface="Arial"/>
                <a:cs typeface="Arial"/>
                <a:sym typeface="Arial"/>
              </a:rPr>
              <a:t>R2 Consolidation Worksheet answers</a:t>
            </a:r>
            <a:endParaRPr sz="1400" b="0" i="0" u="none" strike="noStrike" cap="none">
              <a:solidFill>
                <a:srgbClr val="000000"/>
              </a:solidFill>
              <a:latin typeface="Arial"/>
              <a:ea typeface="Arial"/>
              <a:cs typeface="Arial"/>
              <a:sym typeface="Arial"/>
            </a:endParaRPr>
          </a:p>
        </p:txBody>
      </p:sp>
      <p:sp>
        <p:nvSpPr>
          <p:cNvPr id="396" name="Google Shape;396;p42"/>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Stock management approaches </a:t>
            </a:r>
            <a:endParaRPr/>
          </a:p>
        </p:txBody>
      </p:sp>
      <p:sp>
        <p:nvSpPr>
          <p:cNvPr id="138" name="Google Shape;138;p17"/>
          <p:cNvSpPr txBox="1">
            <a:spLocks noGrp="1"/>
          </p:cNvSpPr>
          <p:nvPr>
            <p:ph type="body" idx="1"/>
          </p:nvPr>
        </p:nvSpPr>
        <p:spPr>
          <a:xfrm>
            <a:off x="848987" y="1825625"/>
            <a:ext cx="5715000" cy="3937000"/>
          </a:xfrm>
          <a:prstGeom prst="rect">
            <a:avLst/>
          </a:prstGeom>
          <a:solidFill>
            <a:srgbClr val="D2E8E9"/>
          </a:solidFill>
          <a:ln>
            <a:noFill/>
          </a:ln>
        </p:spPr>
        <p:txBody>
          <a:bodyPr spcFirstLastPara="1" wrap="square" lIns="91425" tIns="45700" rIns="91425" bIns="45700" anchor="t" anchorCtr="0">
            <a:normAutofit/>
          </a:bodyPr>
          <a:lstStyle/>
          <a:p>
            <a:pPr marL="457200" lvl="0" indent="-342900" algn="l" rtl="0">
              <a:lnSpc>
                <a:spcPct val="108000"/>
              </a:lnSpc>
              <a:spcBef>
                <a:spcPts val="1000"/>
              </a:spcBef>
              <a:spcAft>
                <a:spcPts val="0"/>
              </a:spcAft>
              <a:buClr>
                <a:srgbClr val="326367"/>
              </a:buClr>
              <a:buSzPts val="2400"/>
              <a:buChar char="•"/>
            </a:pPr>
            <a:r>
              <a:rPr lang="en-GB"/>
              <a:t>Made-to-stock (MTS)</a:t>
            </a:r>
            <a:endParaRPr/>
          </a:p>
          <a:p>
            <a:pPr marL="457200" lvl="0" indent="-342900" algn="l" rtl="0">
              <a:lnSpc>
                <a:spcPct val="108000"/>
              </a:lnSpc>
              <a:spcBef>
                <a:spcPts val="1000"/>
              </a:spcBef>
              <a:spcAft>
                <a:spcPts val="0"/>
              </a:spcAft>
              <a:buClr>
                <a:srgbClr val="326367"/>
              </a:buClr>
              <a:buSzPts val="2400"/>
              <a:buChar char="•"/>
            </a:pPr>
            <a:r>
              <a:rPr lang="en-GB"/>
              <a:t>Made-to-order (MTO)</a:t>
            </a:r>
            <a:endParaRPr/>
          </a:p>
          <a:p>
            <a:pPr marL="457200" lvl="0" indent="-342900" algn="l" rtl="0">
              <a:lnSpc>
                <a:spcPct val="108000"/>
              </a:lnSpc>
              <a:spcBef>
                <a:spcPts val="1000"/>
              </a:spcBef>
              <a:spcAft>
                <a:spcPts val="0"/>
              </a:spcAft>
              <a:buClr>
                <a:srgbClr val="326367"/>
              </a:buClr>
              <a:buSzPts val="2400"/>
              <a:buChar char="•"/>
            </a:pPr>
            <a:r>
              <a:rPr lang="en-GB"/>
              <a:t>Just-in-time (JIT) </a:t>
            </a:r>
            <a:endParaRPr/>
          </a:p>
          <a:p>
            <a:pPr marL="457200" lvl="0" indent="-342900" algn="l" rtl="0">
              <a:lnSpc>
                <a:spcPct val="108000"/>
              </a:lnSpc>
              <a:spcBef>
                <a:spcPts val="1000"/>
              </a:spcBef>
              <a:spcAft>
                <a:spcPts val="0"/>
              </a:spcAft>
              <a:buClr>
                <a:srgbClr val="326367"/>
              </a:buClr>
              <a:buSzPts val="2400"/>
              <a:buChar char="•"/>
            </a:pPr>
            <a:r>
              <a:rPr lang="en-GB"/>
              <a:t>Minimum order quantity (MOQ)</a:t>
            </a:r>
            <a:endParaRPr/>
          </a:p>
          <a:p>
            <a:pPr marL="457200" lvl="0" indent="-342900" algn="l" rtl="0">
              <a:lnSpc>
                <a:spcPct val="108000"/>
              </a:lnSpc>
              <a:spcBef>
                <a:spcPts val="1000"/>
              </a:spcBef>
              <a:spcAft>
                <a:spcPts val="0"/>
              </a:spcAft>
              <a:buClr>
                <a:srgbClr val="326367"/>
              </a:buClr>
              <a:buSzPts val="2400"/>
              <a:buChar char="•"/>
            </a:pPr>
            <a:r>
              <a:rPr lang="en-GB"/>
              <a:t>Economic order quantity (EOQ)</a:t>
            </a:r>
            <a:endParaRPr/>
          </a:p>
          <a:p>
            <a:pPr marL="457200" lvl="0" indent="-342900" algn="l" rtl="0">
              <a:lnSpc>
                <a:spcPct val="108000"/>
              </a:lnSpc>
              <a:spcBef>
                <a:spcPts val="1000"/>
              </a:spcBef>
              <a:spcAft>
                <a:spcPts val="0"/>
              </a:spcAft>
              <a:buClr>
                <a:srgbClr val="326367"/>
              </a:buClr>
              <a:buSzPts val="2400"/>
              <a:buChar char="•"/>
            </a:pPr>
            <a:r>
              <a:rPr lang="en-GB"/>
              <a:t>Inventory management software</a:t>
            </a:r>
            <a:endParaRPr/>
          </a:p>
        </p:txBody>
      </p:sp>
      <p:pic>
        <p:nvPicPr>
          <p:cNvPr id="139" name="Google Shape;139;p17" descr="Person soldering a chip"/>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33362" y="1825625"/>
            <a:ext cx="4646670" cy="3937000"/>
          </a:xfrm>
          <a:prstGeom prst="rect">
            <a:avLst/>
          </a:prstGeom>
          <a:noFill/>
          <a:ln>
            <a:noFill/>
          </a:ln>
        </p:spPr>
      </p:pic>
      <p:sp>
        <p:nvSpPr>
          <p:cNvPr id="140" name="Google Shape;140;p17"/>
          <p:cNvSpPr txBox="1"/>
          <p:nvPr/>
        </p:nvSpPr>
        <p:spPr>
          <a:xfrm>
            <a:off x="3466681" y="4372894"/>
            <a:ext cx="6933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1" name="Google Shape;141;p17"/>
          <p:cNvSpPr txBox="1"/>
          <p:nvPr/>
        </p:nvSpPr>
        <p:spPr>
          <a:xfrm>
            <a:off x="3466681" y="4372894"/>
            <a:ext cx="6933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2" name="Google Shape;142;p17"/>
          <p:cNvSpPr txBox="1"/>
          <p:nvPr/>
        </p:nvSpPr>
        <p:spPr>
          <a:xfrm>
            <a:off x="3466681" y="4372894"/>
            <a:ext cx="6933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3" name="Google Shape;143;p17"/>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sz="1400" b="1" i="0" u="none" strike="noStrike" cap="none">
              <a:solidFill>
                <a:srgbClr val="FFFFFF"/>
              </a:solidFill>
              <a:latin typeface="Arial Narrow"/>
              <a:ea typeface="Arial Narrow"/>
              <a:cs typeface="Arial Narrow"/>
              <a:sym typeface="Arial Narrow"/>
            </a:endParaRPr>
          </a:p>
        </p:txBody>
      </p:sp>
      <p:sp>
        <p:nvSpPr>
          <p:cNvPr id="144" name="Google Shape;144;p17"/>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Stock management approaches </a:t>
            </a:r>
            <a:endParaRPr/>
          </a:p>
        </p:txBody>
      </p:sp>
      <p:sp>
        <p:nvSpPr>
          <p:cNvPr id="151" name="Google Shape;151;p18"/>
          <p:cNvSpPr txBox="1">
            <a:spLocks noGrp="1"/>
          </p:cNvSpPr>
          <p:nvPr>
            <p:ph type="body" idx="1"/>
          </p:nvPr>
        </p:nvSpPr>
        <p:spPr>
          <a:xfrm>
            <a:off x="838200" y="1793082"/>
            <a:ext cx="5725787" cy="3969544"/>
          </a:xfrm>
          <a:prstGeom prst="rect">
            <a:avLst/>
          </a:prstGeom>
          <a:solidFill>
            <a:srgbClr val="D2E8E9"/>
          </a:solidFill>
          <a:ln>
            <a:noFill/>
          </a:ln>
        </p:spPr>
        <p:txBody>
          <a:bodyPr spcFirstLastPara="1" wrap="square" lIns="91425" tIns="45700" rIns="180000" bIns="45700" anchor="t" anchorCtr="0">
            <a:noAutofit/>
          </a:bodyPr>
          <a:lstStyle/>
          <a:p>
            <a:pPr marL="457200" lvl="0" indent="-342900" algn="l" rtl="0">
              <a:lnSpc>
                <a:spcPct val="108000"/>
              </a:lnSpc>
              <a:spcBef>
                <a:spcPts val="1000"/>
              </a:spcBef>
              <a:spcAft>
                <a:spcPts val="0"/>
              </a:spcAft>
              <a:buClr>
                <a:srgbClr val="326367"/>
              </a:buClr>
              <a:buSzPts val="1700"/>
              <a:buChar char="•"/>
            </a:pPr>
            <a:r>
              <a:rPr lang="en-GB" sz="1700" b="1"/>
              <a:t>Made-to-stock (MTS): </a:t>
            </a:r>
            <a:r>
              <a:rPr lang="en-GB" sz="1700"/>
              <a:t>Products are manufactured in anticipation of customer demand. This means that goods are produced and stocked in warehouses before they are sold.</a:t>
            </a:r>
            <a:endParaRPr sz="1700"/>
          </a:p>
          <a:p>
            <a:pPr marL="457200" lvl="0" indent="-342900" algn="l" rtl="0">
              <a:lnSpc>
                <a:spcPct val="108000"/>
              </a:lnSpc>
              <a:spcBef>
                <a:spcPts val="1000"/>
              </a:spcBef>
              <a:spcAft>
                <a:spcPts val="0"/>
              </a:spcAft>
              <a:buClr>
                <a:srgbClr val="326367"/>
              </a:buClr>
              <a:buSzPts val="1700"/>
              <a:buChar char="•"/>
            </a:pPr>
            <a:r>
              <a:rPr lang="en-GB" sz="1700" b="1"/>
              <a:t>Made-to-order (MTO): </a:t>
            </a:r>
            <a:r>
              <a:rPr lang="en-GB" sz="1700"/>
              <a:t>Products are manufactured only after a customer order is received. This approach is often used for customised or low-volume products.</a:t>
            </a:r>
            <a:endParaRPr sz="1700"/>
          </a:p>
          <a:p>
            <a:pPr marL="457200" lvl="0" indent="-342900" algn="l" rtl="0">
              <a:lnSpc>
                <a:spcPct val="108000"/>
              </a:lnSpc>
              <a:spcBef>
                <a:spcPts val="1000"/>
              </a:spcBef>
              <a:spcAft>
                <a:spcPts val="0"/>
              </a:spcAft>
              <a:buClr>
                <a:srgbClr val="326367"/>
              </a:buClr>
              <a:buSzPts val="1700"/>
              <a:buChar char="•"/>
            </a:pPr>
            <a:r>
              <a:rPr lang="en-GB" sz="1700" b="1"/>
              <a:t>Just-in-time (JIT): </a:t>
            </a:r>
            <a:r>
              <a:rPr lang="en-GB" sz="1700"/>
              <a:t>Aimed at minimising inventory levels by producing goods only when needed. </a:t>
            </a:r>
            <a:br>
              <a:rPr lang="en-GB" sz="1700"/>
            </a:br>
            <a:r>
              <a:rPr lang="en-GB" sz="1700"/>
              <a:t>It involves a pull system, where production is triggered by customer demand.</a:t>
            </a:r>
            <a:endParaRPr sz="1700"/>
          </a:p>
        </p:txBody>
      </p:sp>
      <p:sp>
        <p:nvSpPr>
          <p:cNvPr id="152" name="Google Shape;152;p18"/>
          <p:cNvSpPr txBox="1"/>
          <p:nvPr/>
        </p:nvSpPr>
        <p:spPr>
          <a:xfrm>
            <a:off x="3466681" y="4372894"/>
            <a:ext cx="6933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3" name="Google Shape;153;p18"/>
          <p:cNvSpPr txBox="1"/>
          <p:nvPr/>
        </p:nvSpPr>
        <p:spPr>
          <a:xfrm>
            <a:off x="3466681" y="4372894"/>
            <a:ext cx="6933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4" name="Google Shape;154;p18"/>
          <p:cNvSpPr txBox="1"/>
          <p:nvPr/>
        </p:nvSpPr>
        <p:spPr>
          <a:xfrm>
            <a:off x="3466681" y="4372894"/>
            <a:ext cx="6933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5" name="Google Shape;155;p18"/>
          <p:cNvSpPr txBox="1"/>
          <p:nvPr/>
        </p:nvSpPr>
        <p:spPr>
          <a:xfrm>
            <a:off x="3466681" y="4372894"/>
            <a:ext cx="69333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6" name="Google Shape;156;p18"/>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sz="1400" b="1" i="0" u="none" strike="noStrike" cap="none">
              <a:solidFill>
                <a:srgbClr val="FFFFFF"/>
              </a:solidFill>
              <a:latin typeface="Arial Narrow"/>
              <a:ea typeface="Arial Narrow"/>
              <a:cs typeface="Arial Narrow"/>
              <a:sym typeface="Arial Narrow"/>
            </a:endParaRPr>
          </a:p>
        </p:txBody>
      </p:sp>
      <p:sp>
        <p:nvSpPr>
          <p:cNvPr id="157" name="Google Shape;157;p18"/>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pic>
        <p:nvPicPr>
          <p:cNvPr id="158" name="Google Shape;158;p18" descr="Person soldering a chip"/>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33362" y="1825625"/>
            <a:ext cx="4646670" cy="393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Stock management approaches </a:t>
            </a:r>
            <a:endParaRPr/>
          </a:p>
        </p:txBody>
      </p:sp>
      <p:sp>
        <p:nvSpPr>
          <p:cNvPr id="165" name="Google Shape;165;p19"/>
          <p:cNvSpPr txBox="1">
            <a:spLocks noGrp="1"/>
          </p:cNvSpPr>
          <p:nvPr>
            <p:ph type="body" idx="1"/>
          </p:nvPr>
        </p:nvSpPr>
        <p:spPr>
          <a:xfrm>
            <a:off x="838200" y="1793082"/>
            <a:ext cx="5725787" cy="4432300"/>
          </a:xfrm>
          <a:prstGeom prst="rect">
            <a:avLst/>
          </a:prstGeom>
          <a:solidFill>
            <a:srgbClr val="D2E8E9"/>
          </a:solidFill>
          <a:ln>
            <a:noFill/>
          </a:ln>
        </p:spPr>
        <p:txBody>
          <a:bodyPr spcFirstLastPara="1" wrap="square" lIns="91425" tIns="45700" rIns="180000" bIns="45700" anchor="t" anchorCtr="0">
            <a:noAutofit/>
          </a:bodyPr>
          <a:lstStyle/>
          <a:p>
            <a:pPr marL="457200" lvl="0" indent="-342900" algn="l" rtl="0">
              <a:lnSpc>
                <a:spcPct val="108000"/>
              </a:lnSpc>
              <a:spcBef>
                <a:spcPts val="600"/>
              </a:spcBef>
              <a:spcAft>
                <a:spcPts val="0"/>
              </a:spcAft>
              <a:buClr>
                <a:srgbClr val="326367"/>
              </a:buClr>
              <a:buSzPts val="1750"/>
              <a:buChar char="•"/>
            </a:pPr>
            <a:r>
              <a:rPr lang="en-GB" sz="1750" b="1"/>
              <a:t>Minimum order quantity (MOQ): </a:t>
            </a:r>
            <a:r>
              <a:rPr lang="en-GB" sz="1750"/>
              <a:t>The smallest number of units a supplier is willing to sell in a single order. This quantity is often set by suppliers to cover production costs and ensure profitability.</a:t>
            </a:r>
            <a:endParaRPr sz="1750"/>
          </a:p>
          <a:p>
            <a:pPr marL="457200" lvl="0" indent="-342900" algn="l" rtl="0">
              <a:lnSpc>
                <a:spcPct val="108000"/>
              </a:lnSpc>
              <a:spcBef>
                <a:spcPts val="600"/>
              </a:spcBef>
              <a:spcAft>
                <a:spcPts val="0"/>
              </a:spcAft>
              <a:buClr>
                <a:srgbClr val="326367"/>
              </a:buClr>
              <a:buSzPts val="1750"/>
              <a:buChar char="•"/>
            </a:pPr>
            <a:r>
              <a:rPr lang="en-GB" sz="1750" b="1"/>
              <a:t>Economic order quantity (EOQ): </a:t>
            </a:r>
            <a:r>
              <a:rPr lang="en-GB" sz="1750"/>
              <a:t>The optimal order quantity that minimises the total cost of inventory, which includes ordering costs and holding costs.</a:t>
            </a:r>
            <a:endParaRPr sz="1750"/>
          </a:p>
          <a:p>
            <a:pPr marL="457200" lvl="0" indent="-342900" algn="l" rtl="0">
              <a:lnSpc>
                <a:spcPct val="108000"/>
              </a:lnSpc>
              <a:spcBef>
                <a:spcPts val="600"/>
              </a:spcBef>
              <a:spcAft>
                <a:spcPts val="0"/>
              </a:spcAft>
              <a:buClr>
                <a:srgbClr val="326367"/>
              </a:buClr>
              <a:buSzPts val="1750"/>
              <a:buChar char="•"/>
            </a:pPr>
            <a:r>
              <a:rPr lang="en-GB" sz="1750" b="1"/>
              <a:t>Inventory management software: </a:t>
            </a:r>
            <a:r>
              <a:rPr lang="en-GB" sz="1750"/>
              <a:t>Designed to help businesses keep track of their inventory levels, orders, sales and deliveries. It can also be used in the manufacturing industry to create work orders, bills of materials and other production-related documents.</a:t>
            </a:r>
            <a:endParaRPr sz="1750"/>
          </a:p>
        </p:txBody>
      </p:sp>
      <p:pic>
        <p:nvPicPr>
          <p:cNvPr id="166" name="Google Shape;166;p19" descr="Man with barcode scanner looking at construction material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33362" y="1825625"/>
            <a:ext cx="3654980" cy="3937000"/>
          </a:xfrm>
          <a:prstGeom prst="rect">
            <a:avLst/>
          </a:prstGeom>
          <a:noFill/>
          <a:ln>
            <a:noFill/>
          </a:ln>
        </p:spPr>
      </p:pic>
      <p:sp>
        <p:nvSpPr>
          <p:cNvPr id="167" name="Google Shape;167;p19"/>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sz="1400" b="1" i="0" u="none" strike="noStrike" cap="none">
              <a:solidFill>
                <a:srgbClr val="FFFFFF"/>
              </a:solidFill>
              <a:latin typeface="Arial Narrow"/>
              <a:ea typeface="Arial Narrow"/>
              <a:cs typeface="Arial Narrow"/>
              <a:sym typeface="Arial Narrow"/>
            </a:endParaRPr>
          </a:p>
        </p:txBody>
      </p:sp>
      <p:sp>
        <p:nvSpPr>
          <p:cNvPr id="168" name="Google Shape;168;p19"/>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Made-to-stock</a:t>
            </a:r>
            <a:endParaRPr/>
          </a:p>
        </p:txBody>
      </p:sp>
      <p:sp>
        <p:nvSpPr>
          <p:cNvPr id="174" name="Google Shape;174;p20"/>
          <p:cNvSpPr txBox="1">
            <a:spLocks noGrp="1"/>
          </p:cNvSpPr>
          <p:nvPr>
            <p:ph type="body" idx="1"/>
          </p:nvPr>
        </p:nvSpPr>
        <p:spPr>
          <a:xfrm>
            <a:off x="838200" y="1825625"/>
            <a:ext cx="5725787" cy="4351337"/>
          </a:xfrm>
          <a:prstGeom prst="rect">
            <a:avLst/>
          </a:prstGeom>
          <a:solidFill>
            <a:srgbClr val="D2E8E9"/>
          </a:solidFill>
          <a:ln>
            <a:noFill/>
          </a:ln>
        </p:spPr>
        <p:txBody>
          <a:bodyPr spcFirstLastPara="1" wrap="square" lIns="91425" tIns="45700" rIns="91425" bIns="45700" anchor="t" anchorCtr="0">
            <a:normAutofit/>
          </a:bodyPr>
          <a:lstStyle/>
          <a:p>
            <a:pPr marL="457200" lvl="0" indent="-342900" algn="l" rtl="0">
              <a:lnSpc>
                <a:spcPct val="108000"/>
              </a:lnSpc>
              <a:spcBef>
                <a:spcPts val="1000"/>
              </a:spcBef>
              <a:spcAft>
                <a:spcPts val="0"/>
              </a:spcAft>
              <a:buClr>
                <a:srgbClr val="326367"/>
              </a:buClr>
              <a:buSzPts val="2000"/>
              <a:buChar char="•"/>
            </a:pPr>
            <a:r>
              <a:rPr lang="en-GB" sz="2200" b="0" i="0" u="none" strike="noStrike">
                <a:solidFill>
                  <a:srgbClr val="262626"/>
                </a:solidFill>
                <a:latin typeface="Arial"/>
                <a:ea typeface="Arial"/>
                <a:cs typeface="Arial"/>
                <a:sym typeface="Arial"/>
              </a:rPr>
              <a:t>How does the use of made-to-stock (MTS) compare to other production strategies like made-to-order (MTO)? </a:t>
            </a:r>
            <a:endParaRPr sz="2200"/>
          </a:p>
          <a:p>
            <a:pPr marL="447675" lvl="0" indent="0" algn="l" rtl="0">
              <a:lnSpc>
                <a:spcPct val="108000"/>
              </a:lnSpc>
              <a:spcBef>
                <a:spcPts val="1000"/>
              </a:spcBef>
              <a:spcAft>
                <a:spcPts val="0"/>
              </a:spcAft>
              <a:buSzPts val="1800"/>
              <a:buNone/>
            </a:pPr>
            <a:r>
              <a:rPr lang="en-GB" sz="2200" b="0" i="0" u="none" strike="noStrike">
                <a:solidFill>
                  <a:srgbClr val="262626"/>
                </a:solidFill>
                <a:latin typeface="Arial"/>
                <a:ea typeface="Arial"/>
                <a:cs typeface="Arial"/>
                <a:sym typeface="Arial"/>
              </a:rPr>
              <a:t>Think about: </a:t>
            </a:r>
            <a:endParaRPr sz="2200"/>
          </a:p>
          <a:p>
            <a:pPr marL="914400" lvl="1" indent="-342900" algn="l" rtl="0">
              <a:lnSpc>
                <a:spcPct val="108000"/>
              </a:lnSpc>
              <a:spcBef>
                <a:spcPts val="1000"/>
              </a:spcBef>
              <a:spcAft>
                <a:spcPts val="0"/>
              </a:spcAft>
              <a:buClr>
                <a:srgbClr val="326367"/>
              </a:buClr>
              <a:buSzPts val="2200"/>
              <a:buFont typeface="Arial"/>
              <a:buChar char="•"/>
            </a:pPr>
            <a:r>
              <a:rPr lang="en-GB" sz="2200"/>
              <a:t>c</a:t>
            </a:r>
            <a:r>
              <a:rPr lang="en-GB" sz="2200" b="0" i="0" u="none" strike="noStrike">
                <a:solidFill>
                  <a:srgbClr val="262626"/>
                </a:solidFill>
                <a:latin typeface="Arial"/>
                <a:ea typeface="Arial"/>
                <a:cs typeface="Arial"/>
                <a:sym typeface="Arial"/>
              </a:rPr>
              <a:t>ost;</a:t>
            </a:r>
            <a:endParaRPr sz="2200"/>
          </a:p>
          <a:p>
            <a:pPr marL="914400" lvl="1" indent="-342900" algn="l" rtl="0">
              <a:lnSpc>
                <a:spcPct val="108000"/>
              </a:lnSpc>
              <a:spcBef>
                <a:spcPts val="1000"/>
              </a:spcBef>
              <a:spcAft>
                <a:spcPts val="0"/>
              </a:spcAft>
              <a:buClr>
                <a:srgbClr val="326367"/>
              </a:buClr>
              <a:buSzPts val="2200"/>
              <a:buFont typeface="Arial"/>
              <a:buChar char="•"/>
            </a:pPr>
            <a:r>
              <a:rPr lang="en-GB" sz="2200">
                <a:latin typeface="Arial"/>
                <a:ea typeface="Arial"/>
                <a:cs typeface="Arial"/>
                <a:sym typeface="Arial"/>
              </a:rPr>
              <a:t>l</a:t>
            </a:r>
            <a:r>
              <a:rPr lang="en-GB" sz="2200" b="0" i="0" u="none" strike="noStrike">
                <a:solidFill>
                  <a:srgbClr val="262626"/>
                </a:solidFill>
                <a:latin typeface="Arial"/>
                <a:ea typeface="Arial"/>
                <a:cs typeface="Arial"/>
                <a:sym typeface="Arial"/>
              </a:rPr>
              <a:t>ead time;</a:t>
            </a:r>
            <a:endParaRPr sz="2200"/>
          </a:p>
          <a:p>
            <a:pPr marL="914400" lvl="1" indent="-342900" algn="l" rtl="0">
              <a:lnSpc>
                <a:spcPct val="108000"/>
              </a:lnSpc>
              <a:spcBef>
                <a:spcPts val="1000"/>
              </a:spcBef>
              <a:spcAft>
                <a:spcPts val="0"/>
              </a:spcAft>
              <a:buClr>
                <a:srgbClr val="326367"/>
              </a:buClr>
              <a:buSzPts val="2200"/>
              <a:buFont typeface="Arial"/>
              <a:buChar char="•"/>
            </a:pPr>
            <a:r>
              <a:rPr lang="en-GB" sz="2200" b="0" i="0" u="none" strike="noStrike">
                <a:solidFill>
                  <a:srgbClr val="262626"/>
                </a:solidFill>
                <a:latin typeface="Arial"/>
                <a:ea typeface="Arial"/>
                <a:cs typeface="Arial"/>
                <a:sym typeface="Arial"/>
              </a:rPr>
              <a:t>customer satisfaction.</a:t>
            </a:r>
            <a:endParaRPr sz="2200" b="0" i="0" u="none" strike="noStrike">
              <a:solidFill>
                <a:srgbClr val="534C29"/>
              </a:solidFill>
              <a:latin typeface="Arial"/>
              <a:ea typeface="Arial"/>
              <a:cs typeface="Arial"/>
              <a:sym typeface="Arial"/>
            </a:endParaRPr>
          </a:p>
          <a:p>
            <a:pPr marL="457200" lvl="0" indent="-228600" algn="l" rtl="0">
              <a:lnSpc>
                <a:spcPct val="108000"/>
              </a:lnSpc>
              <a:spcBef>
                <a:spcPts val="1000"/>
              </a:spcBef>
              <a:spcAft>
                <a:spcPts val="0"/>
              </a:spcAft>
              <a:buSzPts val="1800"/>
              <a:buNone/>
            </a:pPr>
            <a:endParaRPr/>
          </a:p>
        </p:txBody>
      </p:sp>
      <p:sp>
        <p:nvSpPr>
          <p:cNvPr id="175" name="Google Shape;175;p20"/>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pic>
        <p:nvPicPr>
          <p:cNvPr id="176" name="Google Shape;176;p20" descr="Workers in a warehouse containing construction materials"/>
          <p:cNvPicPr preferRelativeResize="0"/>
          <p:nvPr/>
        </p:nvPicPr>
        <p:blipFill rotWithShape="1">
          <a:blip r:embed="rId3" cstate="screen">
            <a:alphaModFix/>
            <a:extLst>
              <a:ext uri="{28A0092B-C50C-407E-A947-70E740481C1C}">
                <a14:useLocalDpi xmlns:a14="http://schemas.microsoft.com/office/drawing/2010/main"/>
              </a:ext>
            </a:extLst>
          </a:blip>
          <a:srcRect r="-1"/>
          <a:stretch/>
        </p:blipFill>
        <p:spPr>
          <a:xfrm>
            <a:off x="6933362" y="1825625"/>
            <a:ext cx="4646670" cy="2554277"/>
          </a:xfrm>
          <a:prstGeom prst="rect">
            <a:avLst/>
          </a:prstGeom>
          <a:noFill/>
          <a:ln>
            <a:noFill/>
          </a:ln>
        </p:spPr>
      </p:pic>
      <p:sp>
        <p:nvSpPr>
          <p:cNvPr id="177" name="Google Shape;177;p2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sz="1400" b="1" i="0" u="none" strike="noStrike" cap="none">
              <a:solidFill>
                <a:srgbClr val="FFFFFF"/>
              </a:solidFill>
              <a:latin typeface="Arial Narrow"/>
              <a:ea typeface="Arial Narrow"/>
              <a:cs typeface="Arial Narrow"/>
              <a:sym typeface="Arial Narrow"/>
            </a:endParaRPr>
          </a:p>
        </p:txBody>
      </p:sp>
      <p:sp>
        <p:nvSpPr>
          <p:cNvPr id="178" name="Google Shape;178;p20"/>
          <p:cNvSpPr/>
          <p:nvPr/>
        </p:nvSpPr>
        <p:spPr>
          <a:xfrm>
            <a:off x="7598902" y="4686301"/>
            <a:ext cx="3431251" cy="1490661"/>
          </a:xfrm>
          <a:custGeom>
            <a:avLst/>
            <a:gdLst/>
            <a:ahLst/>
            <a:cxnLst/>
            <a:rect l="l" t="t" r="r" b="b"/>
            <a:pathLst>
              <a:path w="3431251" h="1257300" fill="none" extrusionOk="0">
                <a:moveTo>
                  <a:pt x="0" y="0"/>
                </a:moveTo>
                <a:cubicBezTo>
                  <a:pt x="240324" y="-17941"/>
                  <a:pt x="487534" y="13334"/>
                  <a:pt x="617625" y="0"/>
                </a:cubicBezTo>
                <a:cubicBezTo>
                  <a:pt x="747717" y="-13334"/>
                  <a:pt x="1126118" y="12296"/>
                  <a:pt x="1303875" y="0"/>
                </a:cubicBezTo>
                <a:cubicBezTo>
                  <a:pt x="1481632" y="-12296"/>
                  <a:pt x="1695332" y="21106"/>
                  <a:pt x="1990126" y="0"/>
                </a:cubicBezTo>
                <a:cubicBezTo>
                  <a:pt x="2284920" y="-21106"/>
                  <a:pt x="2380849" y="-11719"/>
                  <a:pt x="2642063" y="0"/>
                </a:cubicBezTo>
                <a:cubicBezTo>
                  <a:pt x="2903277" y="11719"/>
                  <a:pt x="3270819" y="-39344"/>
                  <a:pt x="3431251" y="0"/>
                </a:cubicBezTo>
                <a:cubicBezTo>
                  <a:pt x="3410132" y="162617"/>
                  <a:pt x="3417912" y="399369"/>
                  <a:pt x="3431251" y="616077"/>
                </a:cubicBezTo>
                <a:cubicBezTo>
                  <a:pt x="3444590" y="832785"/>
                  <a:pt x="3409266" y="1078544"/>
                  <a:pt x="3431251" y="1257300"/>
                </a:cubicBezTo>
                <a:cubicBezTo>
                  <a:pt x="3163572" y="1263445"/>
                  <a:pt x="2918392" y="1234611"/>
                  <a:pt x="2676376" y="1257300"/>
                </a:cubicBezTo>
                <a:cubicBezTo>
                  <a:pt x="2434361" y="1279989"/>
                  <a:pt x="2300400" y="1289735"/>
                  <a:pt x="1990126" y="1257300"/>
                </a:cubicBezTo>
                <a:cubicBezTo>
                  <a:pt x="1679852" y="1224866"/>
                  <a:pt x="1564152" y="1278969"/>
                  <a:pt x="1372500" y="1257300"/>
                </a:cubicBezTo>
                <a:cubicBezTo>
                  <a:pt x="1180848" y="1235631"/>
                  <a:pt x="968104" y="1286174"/>
                  <a:pt x="789188" y="1257300"/>
                </a:cubicBezTo>
                <a:cubicBezTo>
                  <a:pt x="610272" y="1228426"/>
                  <a:pt x="209079" y="1295220"/>
                  <a:pt x="0" y="1257300"/>
                </a:cubicBezTo>
                <a:cubicBezTo>
                  <a:pt x="-24015" y="1112810"/>
                  <a:pt x="31016" y="878296"/>
                  <a:pt x="0" y="603504"/>
                </a:cubicBezTo>
                <a:cubicBezTo>
                  <a:pt x="-31016" y="328712"/>
                  <a:pt x="-13158" y="294252"/>
                  <a:pt x="0" y="0"/>
                </a:cubicBezTo>
                <a:close/>
              </a:path>
              <a:path w="3431251" h="1257300" extrusionOk="0">
                <a:moveTo>
                  <a:pt x="0" y="0"/>
                </a:moveTo>
                <a:cubicBezTo>
                  <a:pt x="258436" y="-33533"/>
                  <a:pt x="569359" y="36499"/>
                  <a:pt x="754875" y="0"/>
                </a:cubicBezTo>
                <a:cubicBezTo>
                  <a:pt x="940392" y="-36499"/>
                  <a:pt x="1257592" y="-7164"/>
                  <a:pt x="1406813" y="0"/>
                </a:cubicBezTo>
                <a:cubicBezTo>
                  <a:pt x="1556034" y="7164"/>
                  <a:pt x="1958573" y="-20241"/>
                  <a:pt x="2161688" y="0"/>
                </a:cubicBezTo>
                <a:cubicBezTo>
                  <a:pt x="2364804" y="20241"/>
                  <a:pt x="2955312" y="-30680"/>
                  <a:pt x="3431251" y="0"/>
                </a:cubicBezTo>
                <a:cubicBezTo>
                  <a:pt x="3449527" y="199644"/>
                  <a:pt x="3404235" y="451038"/>
                  <a:pt x="3431251" y="641223"/>
                </a:cubicBezTo>
                <a:cubicBezTo>
                  <a:pt x="3458267" y="831408"/>
                  <a:pt x="3433847" y="1054838"/>
                  <a:pt x="3431251" y="1257300"/>
                </a:cubicBezTo>
                <a:cubicBezTo>
                  <a:pt x="3194919" y="1286225"/>
                  <a:pt x="2980482" y="1243256"/>
                  <a:pt x="2745001" y="1257300"/>
                </a:cubicBezTo>
                <a:cubicBezTo>
                  <a:pt x="2509520" y="1271345"/>
                  <a:pt x="2281575" y="1276777"/>
                  <a:pt x="2093063" y="1257300"/>
                </a:cubicBezTo>
                <a:cubicBezTo>
                  <a:pt x="1904551" y="1237823"/>
                  <a:pt x="1520595" y="1285136"/>
                  <a:pt x="1372500" y="1257300"/>
                </a:cubicBezTo>
                <a:cubicBezTo>
                  <a:pt x="1224405" y="1229464"/>
                  <a:pt x="884974" y="1252450"/>
                  <a:pt x="720563" y="1257300"/>
                </a:cubicBezTo>
                <a:cubicBezTo>
                  <a:pt x="556152" y="1262150"/>
                  <a:pt x="168256" y="1221588"/>
                  <a:pt x="0" y="1257300"/>
                </a:cubicBezTo>
                <a:cubicBezTo>
                  <a:pt x="-11839" y="1109992"/>
                  <a:pt x="20206" y="811409"/>
                  <a:pt x="0" y="666369"/>
                </a:cubicBezTo>
                <a:cubicBezTo>
                  <a:pt x="-20206" y="521329"/>
                  <a:pt x="13930" y="257754"/>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000"/>
              <a:buFont typeface="Arial"/>
              <a:buNone/>
            </a:pPr>
            <a:r>
              <a:rPr lang="en-GB" sz="20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Introduction Information sheet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Just-in-time</a:t>
            </a:r>
            <a:endParaRPr/>
          </a:p>
        </p:txBody>
      </p:sp>
      <p:sp>
        <p:nvSpPr>
          <p:cNvPr id="184" name="Google Shape;184;p21"/>
          <p:cNvSpPr txBox="1">
            <a:spLocks noGrp="1"/>
          </p:cNvSpPr>
          <p:nvPr>
            <p:ph type="body" idx="1"/>
          </p:nvPr>
        </p:nvSpPr>
        <p:spPr>
          <a:xfrm>
            <a:off x="838200" y="1825625"/>
            <a:ext cx="5725787" cy="4351338"/>
          </a:xfrm>
          <a:prstGeom prst="rect">
            <a:avLst/>
          </a:prstGeom>
          <a:solidFill>
            <a:srgbClr val="D2E8E9"/>
          </a:solidFill>
          <a:ln>
            <a:noFill/>
          </a:ln>
        </p:spPr>
        <p:txBody>
          <a:bodyPr spcFirstLastPara="1" wrap="square" lIns="91425" tIns="45700" rIns="180000" bIns="45700" anchor="t" anchorCtr="0">
            <a:normAutofit/>
          </a:bodyPr>
          <a:lstStyle/>
          <a:p>
            <a:pPr marL="457200" lvl="0" indent="-342900" algn="l" rtl="0">
              <a:lnSpc>
                <a:spcPct val="108000"/>
              </a:lnSpc>
              <a:spcBef>
                <a:spcPts val="1000"/>
              </a:spcBef>
              <a:spcAft>
                <a:spcPts val="0"/>
              </a:spcAft>
              <a:buClr>
                <a:srgbClr val="326367"/>
              </a:buClr>
              <a:buSzPts val="2200"/>
              <a:buChar char="•"/>
            </a:pPr>
            <a:r>
              <a:rPr lang="en-GB" sz="2200" b="0" i="0" u="none" strike="noStrike">
                <a:solidFill>
                  <a:srgbClr val="262626"/>
                </a:solidFill>
                <a:latin typeface="Arial"/>
                <a:ea typeface="Arial"/>
                <a:cs typeface="Arial"/>
                <a:sym typeface="Arial"/>
              </a:rPr>
              <a:t>How does the just-in-time (JIT) inventory management approach impact the relationship between a manufacturer and its suppliers in today’s globalised industries?</a:t>
            </a:r>
            <a:endParaRPr sz="2200" b="0" i="0" u="none" strike="noStrike">
              <a:solidFill>
                <a:srgbClr val="534C29"/>
              </a:solidFill>
              <a:latin typeface="Arial"/>
              <a:ea typeface="Arial"/>
              <a:cs typeface="Arial"/>
              <a:sym typeface="Arial"/>
            </a:endParaRPr>
          </a:p>
          <a:p>
            <a:pPr marL="457200" lvl="0" indent="-228600" algn="l" rtl="0">
              <a:lnSpc>
                <a:spcPct val="108000"/>
              </a:lnSpc>
              <a:spcBef>
                <a:spcPts val="1000"/>
              </a:spcBef>
              <a:spcAft>
                <a:spcPts val="0"/>
              </a:spcAft>
              <a:buSzPts val="1800"/>
              <a:buNone/>
            </a:pPr>
            <a:endParaRPr/>
          </a:p>
        </p:txBody>
      </p:sp>
      <p:sp>
        <p:nvSpPr>
          <p:cNvPr id="185" name="Google Shape;185;p21"/>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186" name="Google Shape;186;p21"/>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sz="1400" b="1" i="0" u="none" strike="noStrike" cap="none">
              <a:solidFill>
                <a:srgbClr val="FFFFFF"/>
              </a:solidFill>
              <a:latin typeface="Arial Narrow"/>
              <a:ea typeface="Arial Narrow"/>
              <a:cs typeface="Arial Narrow"/>
              <a:sym typeface="Arial Narrow"/>
            </a:endParaRPr>
          </a:p>
        </p:txBody>
      </p:sp>
      <p:sp>
        <p:nvSpPr>
          <p:cNvPr id="187" name="Google Shape;187;p21"/>
          <p:cNvSpPr/>
          <p:nvPr/>
        </p:nvSpPr>
        <p:spPr>
          <a:xfrm>
            <a:off x="7598902" y="4686301"/>
            <a:ext cx="3431251" cy="1490661"/>
          </a:xfrm>
          <a:custGeom>
            <a:avLst/>
            <a:gdLst/>
            <a:ahLst/>
            <a:cxnLst/>
            <a:rect l="l" t="t" r="r" b="b"/>
            <a:pathLst>
              <a:path w="3431251" h="1257300" fill="none" extrusionOk="0">
                <a:moveTo>
                  <a:pt x="0" y="0"/>
                </a:moveTo>
                <a:cubicBezTo>
                  <a:pt x="240324" y="-17941"/>
                  <a:pt x="487534" y="13334"/>
                  <a:pt x="617625" y="0"/>
                </a:cubicBezTo>
                <a:cubicBezTo>
                  <a:pt x="747717" y="-13334"/>
                  <a:pt x="1126118" y="12296"/>
                  <a:pt x="1303875" y="0"/>
                </a:cubicBezTo>
                <a:cubicBezTo>
                  <a:pt x="1481632" y="-12296"/>
                  <a:pt x="1695332" y="21106"/>
                  <a:pt x="1990126" y="0"/>
                </a:cubicBezTo>
                <a:cubicBezTo>
                  <a:pt x="2284920" y="-21106"/>
                  <a:pt x="2380849" y="-11719"/>
                  <a:pt x="2642063" y="0"/>
                </a:cubicBezTo>
                <a:cubicBezTo>
                  <a:pt x="2903277" y="11719"/>
                  <a:pt x="3270819" y="-39344"/>
                  <a:pt x="3431251" y="0"/>
                </a:cubicBezTo>
                <a:cubicBezTo>
                  <a:pt x="3410132" y="162617"/>
                  <a:pt x="3417912" y="399369"/>
                  <a:pt x="3431251" y="616077"/>
                </a:cubicBezTo>
                <a:cubicBezTo>
                  <a:pt x="3444590" y="832785"/>
                  <a:pt x="3409266" y="1078544"/>
                  <a:pt x="3431251" y="1257300"/>
                </a:cubicBezTo>
                <a:cubicBezTo>
                  <a:pt x="3163572" y="1263445"/>
                  <a:pt x="2918392" y="1234611"/>
                  <a:pt x="2676376" y="1257300"/>
                </a:cubicBezTo>
                <a:cubicBezTo>
                  <a:pt x="2434361" y="1279989"/>
                  <a:pt x="2300400" y="1289735"/>
                  <a:pt x="1990126" y="1257300"/>
                </a:cubicBezTo>
                <a:cubicBezTo>
                  <a:pt x="1679852" y="1224866"/>
                  <a:pt x="1564152" y="1278969"/>
                  <a:pt x="1372500" y="1257300"/>
                </a:cubicBezTo>
                <a:cubicBezTo>
                  <a:pt x="1180848" y="1235631"/>
                  <a:pt x="968104" y="1286174"/>
                  <a:pt x="789188" y="1257300"/>
                </a:cubicBezTo>
                <a:cubicBezTo>
                  <a:pt x="610272" y="1228426"/>
                  <a:pt x="209079" y="1295220"/>
                  <a:pt x="0" y="1257300"/>
                </a:cubicBezTo>
                <a:cubicBezTo>
                  <a:pt x="-24015" y="1112810"/>
                  <a:pt x="31016" y="878296"/>
                  <a:pt x="0" y="603504"/>
                </a:cubicBezTo>
                <a:cubicBezTo>
                  <a:pt x="-31016" y="328712"/>
                  <a:pt x="-13158" y="294252"/>
                  <a:pt x="0" y="0"/>
                </a:cubicBezTo>
                <a:close/>
              </a:path>
              <a:path w="3431251" h="1257300" extrusionOk="0">
                <a:moveTo>
                  <a:pt x="0" y="0"/>
                </a:moveTo>
                <a:cubicBezTo>
                  <a:pt x="258436" y="-33533"/>
                  <a:pt x="569359" y="36499"/>
                  <a:pt x="754875" y="0"/>
                </a:cubicBezTo>
                <a:cubicBezTo>
                  <a:pt x="940392" y="-36499"/>
                  <a:pt x="1257592" y="-7164"/>
                  <a:pt x="1406813" y="0"/>
                </a:cubicBezTo>
                <a:cubicBezTo>
                  <a:pt x="1556034" y="7164"/>
                  <a:pt x="1958573" y="-20241"/>
                  <a:pt x="2161688" y="0"/>
                </a:cubicBezTo>
                <a:cubicBezTo>
                  <a:pt x="2364804" y="20241"/>
                  <a:pt x="2955312" y="-30680"/>
                  <a:pt x="3431251" y="0"/>
                </a:cubicBezTo>
                <a:cubicBezTo>
                  <a:pt x="3449527" y="199644"/>
                  <a:pt x="3404235" y="451038"/>
                  <a:pt x="3431251" y="641223"/>
                </a:cubicBezTo>
                <a:cubicBezTo>
                  <a:pt x="3458267" y="831408"/>
                  <a:pt x="3433847" y="1054838"/>
                  <a:pt x="3431251" y="1257300"/>
                </a:cubicBezTo>
                <a:cubicBezTo>
                  <a:pt x="3194919" y="1286225"/>
                  <a:pt x="2980482" y="1243256"/>
                  <a:pt x="2745001" y="1257300"/>
                </a:cubicBezTo>
                <a:cubicBezTo>
                  <a:pt x="2509520" y="1271345"/>
                  <a:pt x="2281575" y="1276777"/>
                  <a:pt x="2093063" y="1257300"/>
                </a:cubicBezTo>
                <a:cubicBezTo>
                  <a:pt x="1904551" y="1237823"/>
                  <a:pt x="1520595" y="1285136"/>
                  <a:pt x="1372500" y="1257300"/>
                </a:cubicBezTo>
                <a:cubicBezTo>
                  <a:pt x="1224405" y="1229464"/>
                  <a:pt x="884974" y="1252450"/>
                  <a:pt x="720563" y="1257300"/>
                </a:cubicBezTo>
                <a:cubicBezTo>
                  <a:pt x="556152" y="1262150"/>
                  <a:pt x="168256" y="1221588"/>
                  <a:pt x="0" y="1257300"/>
                </a:cubicBezTo>
                <a:cubicBezTo>
                  <a:pt x="-11839" y="1109992"/>
                  <a:pt x="20206" y="811409"/>
                  <a:pt x="0" y="666369"/>
                </a:cubicBezTo>
                <a:cubicBezTo>
                  <a:pt x="-20206" y="521329"/>
                  <a:pt x="13930" y="257754"/>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000"/>
              <a:buFont typeface="Arial"/>
              <a:buNone/>
            </a:pPr>
            <a:r>
              <a:rPr lang="en-GB" sz="20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Introduction Information sheet</a:t>
            </a:r>
            <a:endParaRPr sz="1400" b="0" i="0" u="none" strike="noStrike" cap="none">
              <a:solidFill>
                <a:srgbClr val="000000"/>
              </a:solidFill>
              <a:latin typeface="Arial"/>
              <a:ea typeface="Arial"/>
              <a:cs typeface="Arial"/>
              <a:sym typeface="Arial"/>
            </a:endParaRPr>
          </a:p>
        </p:txBody>
      </p:sp>
      <p:pic>
        <p:nvPicPr>
          <p:cNvPr id="188" name="Google Shape;188;p21" descr="Workers in a warehouse containing construction materials"/>
          <p:cNvPicPr preferRelativeResize="0"/>
          <p:nvPr/>
        </p:nvPicPr>
        <p:blipFill rotWithShape="1">
          <a:blip r:embed="rId3" cstate="screen">
            <a:alphaModFix/>
            <a:extLst>
              <a:ext uri="{28A0092B-C50C-407E-A947-70E740481C1C}">
                <a14:useLocalDpi xmlns:a14="http://schemas.microsoft.com/office/drawing/2010/main"/>
              </a:ext>
            </a:extLst>
          </a:blip>
          <a:srcRect r="-1"/>
          <a:stretch/>
        </p:blipFill>
        <p:spPr>
          <a:xfrm>
            <a:off x="6933362" y="1825625"/>
            <a:ext cx="4646670" cy="25542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Made-to-order</a:t>
            </a:r>
            <a:endParaRPr/>
          </a:p>
        </p:txBody>
      </p:sp>
      <p:sp>
        <p:nvSpPr>
          <p:cNvPr id="194" name="Google Shape;194;p22"/>
          <p:cNvSpPr txBox="1">
            <a:spLocks noGrp="1"/>
          </p:cNvSpPr>
          <p:nvPr>
            <p:ph type="body" idx="1"/>
          </p:nvPr>
        </p:nvSpPr>
        <p:spPr>
          <a:xfrm>
            <a:off x="838200" y="1825625"/>
            <a:ext cx="5725787" cy="4351338"/>
          </a:xfrm>
          <a:prstGeom prst="rect">
            <a:avLst/>
          </a:prstGeom>
          <a:solidFill>
            <a:srgbClr val="D2E8E9"/>
          </a:solidFill>
          <a:ln>
            <a:noFill/>
          </a:ln>
        </p:spPr>
        <p:txBody>
          <a:bodyPr spcFirstLastPara="1" wrap="square" lIns="91425" tIns="45700" rIns="91425" bIns="45700" anchor="t" anchorCtr="0">
            <a:normAutofit/>
          </a:bodyPr>
          <a:lstStyle/>
          <a:p>
            <a:pPr marL="457200" lvl="0" indent="-342900" algn="l" rtl="0">
              <a:lnSpc>
                <a:spcPct val="108000"/>
              </a:lnSpc>
              <a:spcBef>
                <a:spcPts val="1000"/>
              </a:spcBef>
              <a:spcAft>
                <a:spcPts val="0"/>
              </a:spcAft>
              <a:buClr>
                <a:srgbClr val="326367"/>
              </a:buClr>
              <a:buSzPts val="2200"/>
              <a:buChar char="•"/>
            </a:pPr>
            <a:r>
              <a:rPr lang="en-GB" sz="2200" b="0" i="0" u="none" strike="noStrike">
                <a:solidFill>
                  <a:srgbClr val="262626"/>
                </a:solidFill>
                <a:latin typeface="Arial"/>
                <a:ea typeface="Arial"/>
                <a:cs typeface="Arial"/>
                <a:sym typeface="Arial"/>
              </a:rPr>
              <a:t>How does the made-to-order approach optimise resource allocation and minimise waste in industries with highly variable demand?</a:t>
            </a:r>
            <a:endParaRPr sz="2200"/>
          </a:p>
        </p:txBody>
      </p:sp>
      <p:sp>
        <p:nvSpPr>
          <p:cNvPr id="195" name="Google Shape;195;p22"/>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sp>
        <p:nvSpPr>
          <p:cNvPr id="196" name="Google Shape;196;p22"/>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rgbClr val="FFFFFF"/>
                </a:solidFill>
                <a:latin typeface="Arial Narrow"/>
                <a:ea typeface="Arial Narrow"/>
                <a:cs typeface="Arial Narrow"/>
                <a:sym typeface="Arial Narrow"/>
              </a:rPr>
              <a:t>Introduction</a:t>
            </a:r>
            <a:endParaRPr sz="1400" b="1" i="0" u="none" strike="noStrike" cap="none">
              <a:solidFill>
                <a:srgbClr val="FFFFFF"/>
              </a:solidFill>
              <a:latin typeface="Arial Narrow"/>
              <a:ea typeface="Arial Narrow"/>
              <a:cs typeface="Arial Narrow"/>
              <a:sym typeface="Arial Narrow"/>
            </a:endParaRPr>
          </a:p>
        </p:txBody>
      </p:sp>
      <p:sp>
        <p:nvSpPr>
          <p:cNvPr id="197" name="Google Shape;197;p22"/>
          <p:cNvSpPr/>
          <p:nvPr/>
        </p:nvSpPr>
        <p:spPr>
          <a:xfrm>
            <a:off x="7598902" y="4686301"/>
            <a:ext cx="3431251" cy="1490661"/>
          </a:xfrm>
          <a:custGeom>
            <a:avLst/>
            <a:gdLst/>
            <a:ahLst/>
            <a:cxnLst/>
            <a:rect l="l" t="t" r="r" b="b"/>
            <a:pathLst>
              <a:path w="3431251" h="1257300" fill="none" extrusionOk="0">
                <a:moveTo>
                  <a:pt x="0" y="0"/>
                </a:moveTo>
                <a:cubicBezTo>
                  <a:pt x="240324" y="-17941"/>
                  <a:pt x="487534" y="13334"/>
                  <a:pt x="617625" y="0"/>
                </a:cubicBezTo>
                <a:cubicBezTo>
                  <a:pt x="747717" y="-13334"/>
                  <a:pt x="1126118" y="12296"/>
                  <a:pt x="1303875" y="0"/>
                </a:cubicBezTo>
                <a:cubicBezTo>
                  <a:pt x="1481632" y="-12296"/>
                  <a:pt x="1695332" y="21106"/>
                  <a:pt x="1990126" y="0"/>
                </a:cubicBezTo>
                <a:cubicBezTo>
                  <a:pt x="2284920" y="-21106"/>
                  <a:pt x="2380849" y="-11719"/>
                  <a:pt x="2642063" y="0"/>
                </a:cubicBezTo>
                <a:cubicBezTo>
                  <a:pt x="2903277" y="11719"/>
                  <a:pt x="3270819" y="-39344"/>
                  <a:pt x="3431251" y="0"/>
                </a:cubicBezTo>
                <a:cubicBezTo>
                  <a:pt x="3410132" y="162617"/>
                  <a:pt x="3417912" y="399369"/>
                  <a:pt x="3431251" y="616077"/>
                </a:cubicBezTo>
                <a:cubicBezTo>
                  <a:pt x="3444590" y="832785"/>
                  <a:pt x="3409266" y="1078544"/>
                  <a:pt x="3431251" y="1257300"/>
                </a:cubicBezTo>
                <a:cubicBezTo>
                  <a:pt x="3163572" y="1263445"/>
                  <a:pt x="2918392" y="1234611"/>
                  <a:pt x="2676376" y="1257300"/>
                </a:cubicBezTo>
                <a:cubicBezTo>
                  <a:pt x="2434361" y="1279989"/>
                  <a:pt x="2300400" y="1289735"/>
                  <a:pt x="1990126" y="1257300"/>
                </a:cubicBezTo>
                <a:cubicBezTo>
                  <a:pt x="1679852" y="1224866"/>
                  <a:pt x="1564152" y="1278969"/>
                  <a:pt x="1372500" y="1257300"/>
                </a:cubicBezTo>
                <a:cubicBezTo>
                  <a:pt x="1180848" y="1235631"/>
                  <a:pt x="968104" y="1286174"/>
                  <a:pt x="789188" y="1257300"/>
                </a:cubicBezTo>
                <a:cubicBezTo>
                  <a:pt x="610272" y="1228426"/>
                  <a:pt x="209079" y="1295220"/>
                  <a:pt x="0" y="1257300"/>
                </a:cubicBezTo>
                <a:cubicBezTo>
                  <a:pt x="-24015" y="1112810"/>
                  <a:pt x="31016" y="878296"/>
                  <a:pt x="0" y="603504"/>
                </a:cubicBezTo>
                <a:cubicBezTo>
                  <a:pt x="-31016" y="328712"/>
                  <a:pt x="-13158" y="294252"/>
                  <a:pt x="0" y="0"/>
                </a:cubicBezTo>
                <a:close/>
              </a:path>
              <a:path w="3431251" h="1257300" extrusionOk="0">
                <a:moveTo>
                  <a:pt x="0" y="0"/>
                </a:moveTo>
                <a:cubicBezTo>
                  <a:pt x="258436" y="-33533"/>
                  <a:pt x="569359" y="36499"/>
                  <a:pt x="754875" y="0"/>
                </a:cubicBezTo>
                <a:cubicBezTo>
                  <a:pt x="940392" y="-36499"/>
                  <a:pt x="1257592" y="-7164"/>
                  <a:pt x="1406813" y="0"/>
                </a:cubicBezTo>
                <a:cubicBezTo>
                  <a:pt x="1556034" y="7164"/>
                  <a:pt x="1958573" y="-20241"/>
                  <a:pt x="2161688" y="0"/>
                </a:cubicBezTo>
                <a:cubicBezTo>
                  <a:pt x="2364804" y="20241"/>
                  <a:pt x="2955312" y="-30680"/>
                  <a:pt x="3431251" y="0"/>
                </a:cubicBezTo>
                <a:cubicBezTo>
                  <a:pt x="3449527" y="199644"/>
                  <a:pt x="3404235" y="451038"/>
                  <a:pt x="3431251" y="641223"/>
                </a:cubicBezTo>
                <a:cubicBezTo>
                  <a:pt x="3458267" y="831408"/>
                  <a:pt x="3433847" y="1054838"/>
                  <a:pt x="3431251" y="1257300"/>
                </a:cubicBezTo>
                <a:cubicBezTo>
                  <a:pt x="3194919" y="1286225"/>
                  <a:pt x="2980482" y="1243256"/>
                  <a:pt x="2745001" y="1257300"/>
                </a:cubicBezTo>
                <a:cubicBezTo>
                  <a:pt x="2509520" y="1271345"/>
                  <a:pt x="2281575" y="1276777"/>
                  <a:pt x="2093063" y="1257300"/>
                </a:cubicBezTo>
                <a:cubicBezTo>
                  <a:pt x="1904551" y="1237823"/>
                  <a:pt x="1520595" y="1285136"/>
                  <a:pt x="1372500" y="1257300"/>
                </a:cubicBezTo>
                <a:cubicBezTo>
                  <a:pt x="1224405" y="1229464"/>
                  <a:pt x="884974" y="1252450"/>
                  <a:pt x="720563" y="1257300"/>
                </a:cubicBezTo>
                <a:cubicBezTo>
                  <a:pt x="556152" y="1262150"/>
                  <a:pt x="168256" y="1221588"/>
                  <a:pt x="0" y="1257300"/>
                </a:cubicBezTo>
                <a:cubicBezTo>
                  <a:pt x="-11839" y="1109992"/>
                  <a:pt x="20206" y="811409"/>
                  <a:pt x="0" y="666369"/>
                </a:cubicBezTo>
                <a:cubicBezTo>
                  <a:pt x="-20206" y="521329"/>
                  <a:pt x="13930" y="257754"/>
                  <a:pt x="0" y="0"/>
                </a:cubicBezTo>
                <a:close/>
              </a:path>
            </a:pathLst>
          </a:custGeom>
          <a:solidFill>
            <a:srgbClr val="D2E8E9"/>
          </a:solidFill>
          <a:ln w="19050" cap="sq" cmpd="sng">
            <a:solidFill>
              <a:srgbClr val="326367"/>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000"/>
              <a:buFont typeface="Arial"/>
              <a:buNone/>
            </a:pPr>
            <a:r>
              <a:rPr lang="en-GB" sz="2000" b="1" i="0" u="none" strike="noStrike" cap="none">
                <a:solidFill>
                  <a:srgbClr val="262626"/>
                </a:solidFill>
                <a:latin typeface="Arial"/>
                <a:ea typeface="Arial"/>
                <a:cs typeface="Arial"/>
                <a:sym typeface="Arial"/>
              </a:rPr>
              <a:t>Resources needed</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326367"/>
              </a:buClr>
              <a:buSzPts val="2000"/>
              <a:buFont typeface="Arial"/>
              <a:buChar char="•"/>
            </a:pPr>
            <a:r>
              <a:rPr lang="en-GB" sz="2000" b="0" i="0" u="none" strike="noStrike" cap="none">
                <a:solidFill>
                  <a:srgbClr val="262626"/>
                </a:solidFill>
                <a:latin typeface="Arial"/>
                <a:ea typeface="Arial"/>
                <a:cs typeface="Arial"/>
                <a:sym typeface="Arial"/>
              </a:rPr>
              <a:t>R2 Introduction Information sheet</a:t>
            </a:r>
            <a:endParaRPr sz="1400" b="0" i="0" u="none" strike="noStrike" cap="none">
              <a:solidFill>
                <a:srgbClr val="000000"/>
              </a:solidFill>
              <a:latin typeface="Arial"/>
              <a:ea typeface="Arial"/>
              <a:cs typeface="Arial"/>
              <a:sym typeface="Arial"/>
            </a:endParaRPr>
          </a:p>
        </p:txBody>
      </p:sp>
      <p:pic>
        <p:nvPicPr>
          <p:cNvPr id="198" name="Google Shape;198;p22" descr="Workers in a warehouse containing construction materials"/>
          <p:cNvPicPr preferRelativeResize="0"/>
          <p:nvPr/>
        </p:nvPicPr>
        <p:blipFill rotWithShape="1">
          <a:blip r:embed="rId3" cstate="screen">
            <a:alphaModFix/>
            <a:extLst>
              <a:ext uri="{28A0092B-C50C-407E-A947-70E740481C1C}">
                <a14:useLocalDpi xmlns:a14="http://schemas.microsoft.com/office/drawing/2010/main"/>
              </a:ext>
            </a:extLst>
          </a:blip>
          <a:srcRect r="-1"/>
          <a:stretch/>
        </p:blipFill>
        <p:spPr>
          <a:xfrm>
            <a:off x="6933362" y="1825625"/>
            <a:ext cx="4646670" cy="25542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Rolling averages</a:t>
            </a:r>
            <a:endParaRPr/>
          </a:p>
        </p:txBody>
      </p:sp>
      <p:sp>
        <p:nvSpPr>
          <p:cNvPr id="205" name="Google Shape;205;p23"/>
          <p:cNvSpPr txBox="1">
            <a:spLocks noGrp="1"/>
          </p:cNvSpPr>
          <p:nvPr>
            <p:ph type="body" idx="1"/>
          </p:nvPr>
        </p:nvSpPr>
        <p:spPr>
          <a:xfrm>
            <a:off x="838200" y="1825625"/>
            <a:ext cx="5723965" cy="3984625"/>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8000"/>
              </a:lnSpc>
              <a:spcBef>
                <a:spcPts val="1000"/>
              </a:spcBef>
              <a:spcAft>
                <a:spcPts val="0"/>
              </a:spcAft>
              <a:buClr>
                <a:srgbClr val="326367"/>
              </a:buClr>
              <a:buSzPct val="100000"/>
              <a:buChar char="•"/>
            </a:pPr>
            <a:r>
              <a:rPr lang="en-GB"/>
              <a:t>Rolling averages (also known as moving averages) </a:t>
            </a:r>
            <a:r>
              <a:rPr lang="en-GB">
                <a:latin typeface="Arial"/>
                <a:ea typeface="Arial"/>
                <a:cs typeface="Arial"/>
                <a:sym typeface="Arial"/>
              </a:rPr>
              <a:t>are used by businesses to show previous demand and anticipate future customer demand. </a:t>
            </a:r>
            <a:endParaRPr/>
          </a:p>
          <a:p>
            <a:pPr marL="342900" lvl="0" indent="-342900" algn="l" rtl="0">
              <a:lnSpc>
                <a:spcPct val="108000"/>
              </a:lnSpc>
              <a:spcBef>
                <a:spcPts val="1000"/>
              </a:spcBef>
              <a:spcAft>
                <a:spcPts val="0"/>
              </a:spcAft>
              <a:buClr>
                <a:srgbClr val="326367"/>
              </a:buClr>
              <a:buSzPct val="100000"/>
              <a:buChar char="•"/>
            </a:pPr>
            <a:r>
              <a:rPr lang="en-GB">
                <a:latin typeface="Arial"/>
                <a:ea typeface="Arial"/>
                <a:cs typeface="Arial"/>
                <a:sym typeface="Arial"/>
              </a:rPr>
              <a:t>This is then used to determine realistic stock levels and is also linked to lead times for delivery, etc. </a:t>
            </a:r>
            <a:endParaRPr/>
          </a:p>
          <a:p>
            <a:pPr marL="342900" lvl="0" indent="-342900" algn="l" rtl="0">
              <a:lnSpc>
                <a:spcPct val="108000"/>
              </a:lnSpc>
              <a:spcBef>
                <a:spcPts val="1000"/>
              </a:spcBef>
              <a:spcAft>
                <a:spcPts val="0"/>
              </a:spcAft>
              <a:buClr>
                <a:srgbClr val="326367"/>
              </a:buClr>
              <a:buSzPct val="100000"/>
              <a:buChar char="•"/>
            </a:pPr>
            <a:r>
              <a:rPr lang="en-GB">
                <a:latin typeface="Arial"/>
                <a:ea typeface="Arial"/>
                <a:cs typeface="Arial"/>
                <a:sym typeface="Arial"/>
              </a:rPr>
              <a:t>If stock takes an excessive time to arrive, it can impact production.</a:t>
            </a:r>
            <a:endParaRPr/>
          </a:p>
        </p:txBody>
      </p:sp>
      <p:sp>
        <p:nvSpPr>
          <p:cNvPr id="206" name="Google Shape;206;p23"/>
          <p:cNvSpPr txBox="1">
            <a:spLocks noGrp="1"/>
          </p:cNvSpPr>
          <p:nvPr>
            <p:ph type="body" idx="4"/>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Resource 2: Stock control</a:t>
            </a:r>
            <a:endParaRPr/>
          </a:p>
        </p:txBody>
      </p:sp>
      <p:pic>
        <p:nvPicPr>
          <p:cNvPr id="207" name="Google Shape;207;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33362" y="1825625"/>
            <a:ext cx="4646670" cy="3937000"/>
          </a:xfrm>
          <a:prstGeom prst="rect">
            <a:avLst/>
          </a:prstGeom>
          <a:noFill/>
          <a:ln>
            <a:noFill/>
          </a:ln>
        </p:spPr>
      </p:pic>
      <p:sp>
        <p:nvSpPr>
          <p:cNvPr id="208" name="Google Shape;208;p23"/>
          <p:cNvSpPr/>
          <p:nvPr/>
        </p:nvSpPr>
        <p:spPr>
          <a:xfrm>
            <a:off x="9984204" y="182562"/>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74E2CD-C3AF-4F53-A2BC-8C5289F9EFDD}"/>
</file>

<file path=customXml/itemProps2.xml><?xml version="1.0" encoding="utf-8"?>
<ds:datastoreItem xmlns:ds="http://schemas.openxmlformats.org/officeDocument/2006/customXml" ds:itemID="{33611F76-5A65-4B7F-BD87-5FDFDB8F2377}"/>
</file>

<file path=customXml/itemProps3.xml><?xml version="1.0" encoding="utf-8"?>
<ds:datastoreItem xmlns:ds="http://schemas.openxmlformats.org/officeDocument/2006/customXml" ds:itemID="{6F5BBB3C-B3CB-4D7F-9B80-821C29FA334B}"/>
</file>

<file path=docProps/app.xml><?xml version="1.0" encoding="utf-8"?>
<Properties xmlns="http://schemas.openxmlformats.org/officeDocument/2006/extended-properties" xmlns:vt="http://schemas.openxmlformats.org/officeDocument/2006/docPropsVTypes">
  <TotalTime>0</TotalTime>
  <Words>2378</Words>
  <Application>Microsoft Office PowerPoint</Application>
  <PresentationFormat>Widescreen</PresentationFormat>
  <Paragraphs>305</Paragraphs>
  <Slides>28</Slides>
  <Notes>28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Narrow</vt:lpstr>
      <vt:lpstr>Calibri</vt:lpstr>
      <vt:lpstr>Office Theme</vt:lpstr>
      <vt:lpstr>Engineering and Manufacturing</vt:lpstr>
      <vt:lpstr>In this resource, we will:</vt:lpstr>
      <vt:lpstr>Stock management approaches </vt:lpstr>
      <vt:lpstr>Stock management approaches </vt:lpstr>
      <vt:lpstr>Stock management approaches </vt:lpstr>
      <vt:lpstr>Made-to-stock</vt:lpstr>
      <vt:lpstr>Just-in-time</vt:lpstr>
      <vt:lpstr>Made-to-order</vt:lpstr>
      <vt:lpstr>Rolling averages</vt:lpstr>
      <vt:lpstr>Rolling averages continued</vt:lpstr>
      <vt:lpstr>Calculating rolling averages </vt:lpstr>
      <vt:lpstr>Calculating rolling averages continued </vt:lpstr>
      <vt:lpstr>Rolling average interactive</vt:lpstr>
      <vt:lpstr>Rolling average interactive walkthrough</vt:lpstr>
      <vt:lpstr>Rolling averages questions</vt:lpstr>
      <vt:lpstr>Rolling averages activity</vt:lpstr>
      <vt:lpstr>Demand profiles </vt:lpstr>
      <vt:lpstr>Demand profiles continued</vt:lpstr>
      <vt:lpstr>Demand profile types </vt:lpstr>
      <vt:lpstr>Stock management interactive</vt:lpstr>
      <vt:lpstr>Stock management interactive </vt:lpstr>
      <vt:lpstr>Interactive demand profiles</vt:lpstr>
      <vt:lpstr>Discussion </vt:lpstr>
      <vt:lpstr>Nominal demand forecasting: questions</vt:lpstr>
      <vt:lpstr>Nominal demand forecasting: answers</vt:lpstr>
      <vt:lpstr>Plenary discussion</vt:lpstr>
      <vt:lpstr>In this resource,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2025-10-13T11:18:34Z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