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4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40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96306615/17594c097c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Image © </a:t>
            </a:r>
            <a:r>
              <a:rPr lang="en-GB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Shutterstock/Halfpoint</a:t>
            </a:r>
            <a:endParaRPr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Lotus cars stock and asset management video - https://vimeo.com/1118703281/4c68582141</a:t>
            </a:r>
            <a:endParaRPr dirty="0"/>
          </a:p>
        </p:txBody>
      </p:sp>
      <p:sp>
        <p:nvSpPr>
          <p:cNvPr id="197" name="Google Shape;19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Amazon stock and asset management video - </a:t>
            </a:r>
            <a:r>
              <a:rPr lang="en-GB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https://vimeo.com/1096306615/17594c097c</a:t>
            </a:r>
            <a:endParaRPr sz="12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Pexels/Jimmy Liao</a:t>
            </a: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Unsplash/Arno Senoner</a:t>
            </a: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Pexels/Pixabay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</a:t>
            </a:r>
            <a:r>
              <a:rPr lang="en-GB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Shutterstock/Halfpoint</a:t>
            </a:r>
            <a:endParaRPr/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Pexels/Jimmy Liao</a:t>
            </a:r>
            <a:endParaRPr/>
          </a:p>
        </p:txBody>
      </p:sp>
      <p:sp>
        <p:nvSpPr>
          <p:cNvPr id="159" name="Google Shape;1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Shutterstock/IM Imagery</a:t>
            </a:r>
            <a:endParaRPr/>
          </a:p>
        </p:txBody>
      </p:sp>
      <p:sp>
        <p:nvSpPr>
          <p:cNvPr id="169" name="Google Shape;16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Unsplash/Jo Smiley Hailey</a:t>
            </a:r>
            <a:endParaRPr/>
          </a:p>
        </p:txBody>
      </p:sp>
      <p:sp>
        <p:nvSpPr>
          <p:cNvPr id="179" name="Google Shape;17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Logistics employees in warehouse, wearing PPE, planning transport of products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0" cy="535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blue and black rectang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35600"/>
            <a:ext cx="12192000" cy="46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descr="A white cloud with black background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2" y="1896189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A black and blue logo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870" y="2301452"/>
            <a:ext cx="1058259" cy="103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6096000" y="2977205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326367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2477753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5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D2E8E9"/>
          </a:solidFill>
          <a:ln w="19050" cap="sq" cmpd="sng">
            <a:solidFill>
              <a:srgbClr val="3263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October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118703281?h=4c68582141&amp;amp;app_id=122963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096306615?h=17594c097c&amp;amp;app_id=122963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Engineering and Manufacturing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8100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GB"/>
              <a:t>Topic: Stock and asset management</a:t>
            </a: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2"/>
          </p:nvPr>
        </p:nvSpPr>
        <p:spPr>
          <a:xfrm>
            <a:off x="6232634" y="2894811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/>
              <a:t>Route: Engineering and Manufacturing</a:t>
            </a: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Lotus and Amazon</a:t>
            </a:r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838200" y="1873251"/>
            <a:ext cx="10180899" cy="43415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/>
              <a:t>We will watch videos regarding stock and asset management at two companies – Lotus and Amazon. Before we do, discuss: 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400"/>
              <a:buChar char="•"/>
            </a:pPr>
            <a:r>
              <a:rPr lang="en-GB"/>
              <a:t>Why do you think stock and asset management is important to these companies?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400"/>
              <a:buChar char="•"/>
            </a:pPr>
            <a:r>
              <a:rPr lang="en-GB"/>
              <a:t>What might the real-world consequences be if this goes wrong?	</a:t>
            </a: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Resource 1: What is stock and what are assets?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sz="560"/>
              <a:t>Resource 1: What is stock and what are assets?</a:t>
            </a:r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Industrial applications: Lotus </a:t>
            </a:r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8332124" y="1780110"/>
            <a:ext cx="3174076" cy="1841500"/>
          </a:xfrm>
          <a:custGeom>
            <a:avLst/>
            <a:gdLst/>
            <a:ahLst/>
            <a:cxnLst/>
            <a:rect l="l" t="t" r="r" b="b"/>
            <a:pathLst>
              <a:path w="3174076" h="1841500" fill="none" extrusionOk="0">
                <a:moveTo>
                  <a:pt x="0" y="0"/>
                </a:moveTo>
                <a:cubicBezTo>
                  <a:pt x="294556" y="20326"/>
                  <a:pt x="386340" y="30444"/>
                  <a:pt x="666556" y="0"/>
                </a:cubicBezTo>
                <a:cubicBezTo>
                  <a:pt x="946772" y="-30444"/>
                  <a:pt x="1033624" y="26505"/>
                  <a:pt x="1269630" y="0"/>
                </a:cubicBezTo>
                <a:cubicBezTo>
                  <a:pt x="1505636" y="-26505"/>
                  <a:pt x="1672638" y="-27838"/>
                  <a:pt x="1872705" y="0"/>
                </a:cubicBezTo>
                <a:cubicBezTo>
                  <a:pt x="2072772" y="27838"/>
                  <a:pt x="2278122" y="-22280"/>
                  <a:pt x="2475779" y="0"/>
                </a:cubicBezTo>
                <a:cubicBezTo>
                  <a:pt x="2673436" y="22280"/>
                  <a:pt x="2957327" y="20022"/>
                  <a:pt x="3174076" y="0"/>
                </a:cubicBezTo>
                <a:cubicBezTo>
                  <a:pt x="3151315" y="214104"/>
                  <a:pt x="3149058" y="457306"/>
                  <a:pt x="3174076" y="632248"/>
                </a:cubicBezTo>
                <a:cubicBezTo>
                  <a:pt x="3199094" y="807190"/>
                  <a:pt x="3161010" y="1136082"/>
                  <a:pt x="3174076" y="1282912"/>
                </a:cubicBezTo>
                <a:cubicBezTo>
                  <a:pt x="3187142" y="1429742"/>
                  <a:pt x="3158422" y="1660913"/>
                  <a:pt x="3174076" y="1841500"/>
                </a:cubicBezTo>
                <a:cubicBezTo>
                  <a:pt x="3001083" y="1840520"/>
                  <a:pt x="2626657" y="1859003"/>
                  <a:pt x="2475779" y="1841500"/>
                </a:cubicBezTo>
                <a:cubicBezTo>
                  <a:pt x="2324901" y="1823997"/>
                  <a:pt x="2117987" y="1844565"/>
                  <a:pt x="1904446" y="1841500"/>
                </a:cubicBezTo>
                <a:cubicBezTo>
                  <a:pt x="1690905" y="1838435"/>
                  <a:pt x="1553108" y="1809537"/>
                  <a:pt x="1206149" y="1841500"/>
                </a:cubicBezTo>
                <a:cubicBezTo>
                  <a:pt x="859190" y="1873463"/>
                  <a:pt x="754911" y="1851559"/>
                  <a:pt x="603074" y="1841500"/>
                </a:cubicBezTo>
                <a:cubicBezTo>
                  <a:pt x="451238" y="1831441"/>
                  <a:pt x="295824" y="1845055"/>
                  <a:pt x="0" y="1841500"/>
                </a:cubicBezTo>
                <a:cubicBezTo>
                  <a:pt x="22340" y="1583963"/>
                  <a:pt x="17286" y="1381145"/>
                  <a:pt x="0" y="1190837"/>
                </a:cubicBezTo>
                <a:cubicBezTo>
                  <a:pt x="-17286" y="1000529"/>
                  <a:pt x="-10702" y="887994"/>
                  <a:pt x="0" y="613833"/>
                </a:cubicBezTo>
                <a:cubicBezTo>
                  <a:pt x="10702" y="339672"/>
                  <a:pt x="10262" y="279989"/>
                  <a:pt x="0" y="0"/>
                </a:cubicBezTo>
                <a:close/>
              </a:path>
              <a:path w="3174076" h="184150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79421" y="147983"/>
                  <a:pt x="3161347" y="366875"/>
                  <a:pt x="3174076" y="632248"/>
                </a:cubicBezTo>
                <a:cubicBezTo>
                  <a:pt x="3186805" y="897621"/>
                  <a:pt x="3166283" y="967774"/>
                  <a:pt x="3174076" y="1209252"/>
                </a:cubicBezTo>
                <a:cubicBezTo>
                  <a:pt x="3181869" y="1450730"/>
                  <a:pt x="3165168" y="1612256"/>
                  <a:pt x="3174076" y="1841500"/>
                </a:cubicBezTo>
                <a:cubicBezTo>
                  <a:pt x="3001648" y="1848342"/>
                  <a:pt x="2792253" y="1824674"/>
                  <a:pt x="2634483" y="1841500"/>
                </a:cubicBezTo>
                <a:cubicBezTo>
                  <a:pt x="2476713" y="1858326"/>
                  <a:pt x="2202229" y="1827545"/>
                  <a:pt x="1967927" y="1841500"/>
                </a:cubicBezTo>
                <a:cubicBezTo>
                  <a:pt x="1733625" y="1855455"/>
                  <a:pt x="1503091" y="1870792"/>
                  <a:pt x="1364853" y="1841500"/>
                </a:cubicBezTo>
                <a:cubicBezTo>
                  <a:pt x="1226615" y="1812208"/>
                  <a:pt x="965207" y="1825609"/>
                  <a:pt x="666556" y="1841500"/>
                </a:cubicBezTo>
                <a:cubicBezTo>
                  <a:pt x="367905" y="1857391"/>
                  <a:pt x="240759" y="1817479"/>
                  <a:pt x="0" y="1841500"/>
                </a:cubicBezTo>
                <a:cubicBezTo>
                  <a:pt x="-3259" y="1724565"/>
                  <a:pt x="-24499" y="1518186"/>
                  <a:pt x="0" y="1282912"/>
                </a:cubicBezTo>
                <a:cubicBezTo>
                  <a:pt x="24499" y="1047638"/>
                  <a:pt x="-22174" y="911456"/>
                  <a:pt x="0" y="705908"/>
                </a:cubicBezTo>
                <a:cubicBezTo>
                  <a:pt x="22174" y="500360"/>
                  <a:pt x="8718" y="255349"/>
                  <a:pt x="0" y="0"/>
                </a:cubicBezTo>
                <a:close/>
              </a:path>
            </a:pathLst>
          </a:custGeom>
          <a:solidFill>
            <a:srgbClr val="D2E8E9"/>
          </a:solidFill>
          <a:ln w="19050" cap="sq" cmpd="sng">
            <a:solidFill>
              <a:srgbClr val="3263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Resources needed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R1 Activity Worksheet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title="lotus_film_-_gatsby_version_Final">
            <a:hlinkClick r:id="" action="ppaction://media"/>
            <a:extLst>
              <a:ext uri="{FF2B5EF4-FFF2-40B4-BE49-F238E27FC236}">
                <a16:creationId xmlns:a16="http://schemas.microsoft.com/office/drawing/2014/main" id="{2DD9A2E8-264D-82A4-E27B-4A586BAC03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1861" y="1690688"/>
            <a:ext cx="7678763" cy="432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sz="560"/>
              <a:t>Resource 1: What is stock and what are assets?</a:t>
            </a:r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Industrial applications: Amazon  </a:t>
            </a:r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8332124" y="1780110"/>
            <a:ext cx="3174076" cy="1841500"/>
          </a:xfrm>
          <a:custGeom>
            <a:avLst/>
            <a:gdLst/>
            <a:ahLst/>
            <a:cxnLst/>
            <a:rect l="l" t="t" r="r" b="b"/>
            <a:pathLst>
              <a:path w="3174076" h="1841500" fill="none" extrusionOk="0">
                <a:moveTo>
                  <a:pt x="0" y="0"/>
                </a:moveTo>
                <a:cubicBezTo>
                  <a:pt x="294556" y="20326"/>
                  <a:pt x="386340" y="30444"/>
                  <a:pt x="666556" y="0"/>
                </a:cubicBezTo>
                <a:cubicBezTo>
                  <a:pt x="946772" y="-30444"/>
                  <a:pt x="1033624" y="26505"/>
                  <a:pt x="1269630" y="0"/>
                </a:cubicBezTo>
                <a:cubicBezTo>
                  <a:pt x="1505636" y="-26505"/>
                  <a:pt x="1672638" y="-27838"/>
                  <a:pt x="1872705" y="0"/>
                </a:cubicBezTo>
                <a:cubicBezTo>
                  <a:pt x="2072772" y="27838"/>
                  <a:pt x="2278122" y="-22280"/>
                  <a:pt x="2475779" y="0"/>
                </a:cubicBezTo>
                <a:cubicBezTo>
                  <a:pt x="2673436" y="22280"/>
                  <a:pt x="2957327" y="20022"/>
                  <a:pt x="3174076" y="0"/>
                </a:cubicBezTo>
                <a:cubicBezTo>
                  <a:pt x="3151315" y="214104"/>
                  <a:pt x="3149058" y="457306"/>
                  <a:pt x="3174076" y="632248"/>
                </a:cubicBezTo>
                <a:cubicBezTo>
                  <a:pt x="3199094" y="807190"/>
                  <a:pt x="3161010" y="1136082"/>
                  <a:pt x="3174076" y="1282912"/>
                </a:cubicBezTo>
                <a:cubicBezTo>
                  <a:pt x="3187142" y="1429742"/>
                  <a:pt x="3158422" y="1660913"/>
                  <a:pt x="3174076" y="1841500"/>
                </a:cubicBezTo>
                <a:cubicBezTo>
                  <a:pt x="3001083" y="1840520"/>
                  <a:pt x="2626657" y="1859003"/>
                  <a:pt x="2475779" y="1841500"/>
                </a:cubicBezTo>
                <a:cubicBezTo>
                  <a:pt x="2324901" y="1823997"/>
                  <a:pt x="2117987" y="1844565"/>
                  <a:pt x="1904446" y="1841500"/>
                </a:cubicBezTo>
                <a:cubicBezTo>
                  <a:pt x="1690905" y="1838435"/>
                  <a:pt x="1553108" y="1809537"/>
                  <a:pt x="1206149" y="1841500"/>
                </a:cubicBezTo>
                <a:cubicBezTo>
                  <a:pt x="859190" y="1873463"/>
                  <a:pt x="754911" y="1851559"/>
                  <a:pt x="603074" y="1841500"/>
                </a:cubicBezTo>
                <a:cubicBezTo>
                  <a:pt x="451238" y="1831441"/>
                  <a:pt x="295824" y="1845055"/>
                  <a:pt x="0" y="1841500"/>
                </a:cubicBezTo>
                <a:cubicBezTo>
                  <a:pt x="22340" y="1583963"/>
                  <a:pt x="17286" y="1381145"/>
                  <a:pt x="0" y="1190837"/>
                </a:cubicBezTo>
                <a:cubicBezTo>
                  <a:pt x="-17286" y="1000529"/>
                  <a:pt x="-10702" y="887994"/>
                  <a:pt x="0" y="613833"/>
                </a:cubicBezTo>
                <a:cubicBezTo>
                  <a:pt x="10702" y="339672"/>
                  <a:pt x="10262" y="279989"/>
                  <a:pt x="0" y="0"/>
                </a:cubicBezTo>
                <a:close/>
              </a:path>
              <a:path w="3174076" h="184150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79421" y="147983"/>
                  <a:pt x="3161347" y="366875"/>
                  <a:pt x="3174076" y="632248"/>
                </a:cubicBezTo>
                <a:cubicBezTo>
                  <a:pt x="3186805" y="897621"/>
                  <a:pt x="3166283" y="967774"/>
                  <a:pt x="3174076" y="1209252"/>
                </a:cubicBezTo>
                <a:cubicBezTo>
                  <a:pt x="3181869" y="1450730"/>
                  <a:pt x="3165168" y="1612256"/>
                  <a:pt x="3174076" y="1841500"/>
                </a:cubicBezTo>
                <a:cubicBezTo>
                  <a:pt x="3001648" y="1848342"/>
                  <a:pt x="2792253" y="1824674"/>
                  <a:pt x="2634483" y="1841500"/>
                </a:cubicBezTo>
                <a:cubicBezTo>
                  <a:pt x="2476713" y="1858326"/>
                  <a:pt x="2202229" y="1827545"/>
                  <a:pt x="1967927" y="1841500"/>
                </a:cubicBezTo>
                <a:cubicBezTo>
                  <a:pt x="1733625" y="1855455"/>
                  <a:pt x="1503091" y="1870792"/>
                  <a:pt x="1364853" y="1841500"/>
                </a:cubicBezTo>
                <a:cubicBezTo>
                  <a:pt x="1226615" y="1812208"/>
                  <a:pt x="965207" y="1825609"/>
                  <a:pt x="666556" y="1841500"/>
                </a:cubicBezTo>
                <a:cubicBezTo>
                  <a:pt x="367905" y="1857391"/>
                  <a:pt x="240759" y="1817479"/>
                  <a:pt x="0" y="1841500"/>
                </a:cubicBezTo>
                <a:cubicBezTo>
                  <a:pt x="-3259" y="1724565"/>
                  <a:pt x="-24499" y="1518186"/>
                  <a:pt x="0" y="1282912"/>
                </a:cubicBezTo>
                <a:cubicBezTo>
                  <a:pt x="24499" y="1047638"/>
                  <a:pt x="-22174" y="911456"/>
                  <a:pt x="0" y="705908"/>
                </a:cubicBezTo>
                <a:cubicBezTo>
                  <a:pt x="22174" y="500360"/>
                  <a:pt x="8718" y="255349"/>
                  <a:pt x="0" y="0"/>
                </a:cubicBezTo>
                <a:close/>
              </a:path>
            </a:pathLst>
          </a:custGeom>
          <a:solidFill>
            <a:srgbClr val="D2E8E9"/>
          </a:solidFill>
          <a:ln w="19050" cap="sq" cmpd="sng">
            <a:solidFill>
              <a:srgbClr val="3263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66318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Resources needed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R1 Activity Worksheet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nline Media 3" title="Gatsby TEN 2025 EM stock and asset management Amazon V3">
            <a:hlinkClick r:id="" action="ppaction://media"/>
            <a:extLst>
              <a:ext uri="{FF2B5EF4-FFF2-40B4-BE49-F238E27FC236}">
                <a16:creationId xmlns:a16="http://schemas.microsoft.com/office/drawing/2014/main" id="{C595ED08-B9AA-83B4-2782-ADA2D95ADD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7311" y="1690688"/>
            <a:ext cx="7612151" cy="428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Discussion</a:t>
            </a:r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body" idx="1"/>
          </p:nvPr>
        </p:nvSpPr>
        <p:spPr>
          <a:xfrm>
            <a:off x="838200" y="1536258"/>
            <a:ext cx="100182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91425" bIns="45700" anchor="t" anchorCtr="0">
            <a:no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800"/>
              <a:t>How can a business determine the resources required for each customer/product?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800"/>
              <a:t>How might a business deal with issues if materials are delayed or unavailable?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800"/>
              <a:t>How would delays due to poor stock and asset management impact a business? Think about the company’s reputation and future business.</a:t>
            </a:r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6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The role of technology</a:t>
            </a:r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9031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/>
              <a:t>In your groups, discuss one of these questions:</a:t>
            </a:r>
            <a:br>
              <a:rPr lang="en-GB" sz="2600"/>
            </a:br>
            <a:endParaRPr sz="2600"/>
          </a:p>
          <a:p>
            <a:pPr marL="457200" lvl="0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326367"/>
              </a:buClr>
              <a:buSzPts val="2340"/>
              <a:buChar char="•"/>
            </a:pPr>
            <a:r>
              <a:rPr lang="en-GB" sz="2600"/>
              <a:t>How can technology improve inventory tracking and control?</a:t>
            </a:r>
            <a:endParaRPr sz="2600"/>
          </a:p>
          <a:p>
            <a:pPr marL="457200" lvl="0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326367"/>
              </a:buClr>
              <a:buSzPts val="2340"/>
              <a:buChar char="•"/>
            </a:pPr>
            <a:r>
              <a:rPr lang="en-GB" sz="2600"/>
              <a:t>What are the benefits of using asset management software?</a:t>
            </a:r>
            <a:endParaRPr sz="2600"/>
          </a:p>
          <a:p>
            <a:pPr marL="457200" lvl="0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326367"/>
              </a:buClr>
              <a:buSzPts val="2340"/>
              <a:buChar char="•"/>
            </a:pPr>
            <a:r>
              <a:rPr lang="en-GB" sz="2600"/>
              <a:t>What are the potential challenges and risks associated with relying on technology?</a:t>
            </a:r>
            <a:endParaRPr sz="2600"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600"/>
          </a:p>
        </p:txBody>
      </p:sp>
      <p:sp>
        <p:nvSpPr>
          <p:cNvPr id="232" name="Google Shape;232;p2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sz="560"/>
              <a:t>Resource 1: What is stock and what are assets?</a:t>
            </a:r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True or false quiz</a:t>
            </a:r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91357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b="1"/>
              <a:t>Are the following statements true or false?</a:t>
            </a:r>
            <a:endParaRPr/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628650" lvl="1" indent="-4572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326367"/>
              </a:buClr>
              <a:buSzPts val="2600"/>
              <a:buFont typeface="Arial"/>
              <a:buAutoNum type="arabicPeriod"/>
            </a:pPr>
            <a:r>
              <a:rPr lang="en-GB" sz="2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Stocks are tangible assets.</a:t>
            </a:r>
            <a:endParaRPr sz="2600" u="none" strike="noStrik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457200" algn="l" rtl="0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Clr>
                <a:srgbClr val="326367"/>
              </a:buClr>
              <a:buSzPts val="2600"/>
              <a:buFont typeface="Arial"/>
              <a:buAutoNum type="arabicPeriod"/>
            </a:pPr>
            <a:r>
              <a:rPr lang="en-GB" sz="2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Asset management involves planning, organising and controlling physical resources.</a:t>
            </a:r>
            <a:endParaRPr sz="2600" u="none" strike="noStrik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457200" algn="l" rtl="0">
              <a:lnSpc>
                <a:spcPct val="107000"/>
              </a:lnSpc>
              <a:spcBef>
                <a:spcPts val="1300"/>
              </a:spcBef>
              <a:spcAft>
                <a:spcPts val="1200"/>
              </a:spcAft>
              <a:buClr>
                <a:srgbClr val="326367"/>
              </a:buClr>
              <a:buSzPts val="2600"/>
              <a:buFont typeface="Arial"/>
              <a:buAutoNum type="arabicPeriod"/>
            </a:pPr>
            <a:r>
              <a:rPr lang="en-GB" sz="2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Depreciation is the decrease in value of an asset over time.</a:t>
            </a:r>
            <a:r>
              <a:rPr lang="en-GB" sz="2600" u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  <a:endParaRPr sz="2600"/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True or false quiz – answers </a:t>
            </a:r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91357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600" b="1"/>
              <a:t>Are the following statements true or false?</a:t>
            </a:r>
            <a:endParaRPr/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628650" lvl="1" indent="-4572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rgbClr val="326367"/>
              </a:buClr>
              <a:buSzPts val="2600"/>
              <a:buFont typeface="Arial"/>
              <a:buAutoNum type="arabicPeriod"/>
            </a:pPr>
            <a:r>
              <a:rPr lang="en-GB" sz="2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Stocks are tangible assets. </a:t>
            </a:r>
            <a:r>
              <a:rPr lang="en-GB" sz="2600" b="1" u="none" strike="noStrike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/>
          </a:p>
          <a:p>
            <a:pPr marL="628650" lvl="1" indent="-457200" algn="l" rtl="0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Clr>
                <a:srgbClr val="326367"/>
              </a:buClr>
              <a:buSzPts val="2600"/>
              <a:buFont typeface="Arial"/>
              <a:buAutoNum type="arabicPeriod"/>
            </a:pPr>
            <a:r>
              <a:rPr lang="en-GB" sz="2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Asset management involves planning, organising and controlling physical resources. </a:t>
            </a:r>
            <a:r>
              <a:rPr lang="en-GB" sz="2600" b="1" u="none" strike="noStrike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 sz="2600" u="none" strike="noStrik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1" indent="-457200" algn="l" rtl="0">
              <a:lnSpc>
                <a:spcPct val="107000"/>
              </a:lnSpc>
              <a:spcBef>
                <a:spcPts val="1300"/>
              </a:spcBef>
              <a:spcAft>
                <a:spcPts val="1200"/>
              </a:spcAft>
              <a:buClr>
                <a:srgbClr val="326367"/>
              </a:buClr>
              <a:buSzPts val="2600"/>
              <a:buFont typeface="Arial"/>
              <a:buAutoNum type="arabicPeriod"/>
            </a:pPr>
            <a:r>
              <a:rPr lang="en-GB" sz="2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Depreciation is the decrease in value of an asset over time.</a:t>
            </a:r>
            <a:r>
              <a:rPr lang="en-GB" sz="2600" b="1" u="none" strike="noStrike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rPr>
              <a:t> True</a:t>
            </a:r>
            <a:endParaRPr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 this resource, we have:</a:t>
            </a:r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400"/>
              <a:buChar char="•"/>
            </a:pPr>
            <a:r>
              <a:rPr lang="en-GB"/>
              <a:t>defined stock and assets within the context of an engineering and manufacturing company;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400"/>
              <a:buChar char="•"/>
            </a:pPr>
            <a:r>
              <a:rPr lang="en-GB"/>
              <a:t>understood the importance of effective stock and asset management.</a:t>
            </a:r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body" idx="2"/>
          </p:nvPr>
        </p:nvSpPr>
        <p:spPr>
          <a:xfrm>
            <a:off x="7531100" y="1825625"/>
            <a:ext cx="3917950" cy="40608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GB" u="sng"/>
              <a:t>Skills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b="1"/>
              <a:t>MPC-CSE</a:t>
            </a:r>
            <a:r>
              <a:rPr lang="en-GB"/>
              <a:t> Communicate and present outcomes and evidence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b="1"/>
              <a:t>MPC-CSD </a:t>
            </a:r>
            <a:r>
              <a:rPr lang="en-GB"/>
              <a:t>Evaluate and quality-assure processes and outcomes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u="sng"/>
              <a:t>General competencies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/>
              <a:t>English: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b="1"/>
              <a:t>EC2 </a:t>
            </a:r>
            <a:r>
              <a:rPr lang="en-GB" sz="1900"/>
              <a:t>Present</a:t>
            </a:r>
            <a:r>
              <a:rPr lang="en-GB"/>
              <a:t> information and ideas 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b="1"/>
              <a:t>EC4 </a:t>
            </a:r>
            <a:r>
              <a:rPr lang="en-GB"/>
              <a:t>Summarise information/ideas 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b="1"/>
              <a:t>EC6 </a:t>
            </a:r>
            <a:r>
              <a:rPr lang="en-GB"/>
              <a:t>Take part in/lead discussions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/>
              <a:t>Maths: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b="1"/>
              <a:t>MC10 </a:t>
            </a:r>
            <a:r>
              <a:rPr lang="en-GB"/>
              <a:t>Optimising work processes 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/>
              <a:t>Digital: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SzPct val="117647"/>
              <a:buNone/>
            </a:pPr>
            <a:r>
              <a:rPr lang="en-GB" b="1"/>
              <a:t>DC3 </a:t>
            </a:r>
            <a:r>
              <a:rPr lang="en-GB"/>
              <a:t>Communicate and collaborate</a:t>
            </a:r>
            <a:endParaRPr/>
          </a:p>
        </p:txBody>
      </p:sp>
      <p:sp>
        <p:nvSpPr>
          <p:cNvPr id="258" name="Google Shape;258;p30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259" name="Google Shape;259;p30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Case study</a:t>
            </a:r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1" indent="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326367"/>
              </a:buClr>
              <a:buSzPct val="116424"/>
              <a:buNone/>
            </a:pPr>
            <a:r>
              <a:rPr lang="en-GB" sz="2600">
                <a:solidFill>
                  <a:srgbClr val="0D0D0D"/>
                </a:solidFill>
              </a:rPr>
              <a:t>Choose an organisation to research independently to assess the importance of stock and asset management. Document your research </a:t>
            </a:r>
            <a:br>
              <a:rPr lang="en-GB" sz="2600">
                <a:solidFill>
                  <a:srgbClr val="0D0D0D"/>
                </a:solidFill>
              </a:rPr>
            </a:br>
            <a:r>
              <a:rPr lang="en-GB" sz="2600">
                <a:solidFill>
                  <a:srgbClr val="0D0D0D"/>
                </a:solidFill>
              </a:rPr>
              <a:t>in your chosen format. </a:t>
            </a:r>
            <a:endParaRPr/>
          </a:p>
          <a:p>
            <a:pPr marL="457200" lvl="1" indent="0" algn="l" rtl="0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Clr>
                <a:srgbClr val="326367"/>
              </a:buClr>
              <a:buSzPct val="116424"/>
              <a:buNone/>
            </a:pPr>
            <a:r>
              <a:rPr lang="en-GB" sz="2600">
                <a:solidFill>
                  <a:srgbClr val="0D0D0D"/>
                </a:solidFill>
              </a:rPr>
              <a:t>You may be asked to present your research to the class. </a:t>
            </a:r>
            <a:endParaRPr/>
          </a:p>
          <a:p>
            <a:pPr marL="457200" lvl="1" indent="0" algn="l" rtl="0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Clr>
                <a:srgbClr val="326367"/>
              </a:buClr>
              <a:buSzPct val="116424"/>
              <a:buNone/>
            </a:pPr>
            <a:r>
              <a:rPr lang="en-GB" sz="2600">
                <a:solidFill>
                  <a:srgbClr val="0D0D0D"/>
                </a:solidFill>
              </a:rPr>
              <a:t>Consider these questions in your research:</a:t>
            </a:r>
            <a:endParaRPr/>
          </a:p>
          <a:p>
            <a:pPr marL="1428750" lvl="2" indent="-514350" algn="l" rtl="0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Clr>
                <a:srgbClr val="326367"/>
              </a:buClr>
              <a:buSzPct val="116424"/>
              <a:buChar char="•"/>
            </a:pPr>
            <a:r>
              <a:rPr lang="en-GB" sz="2600">
                <a:solidFill>
                  <a:srgbClr val="0D0D0D"/>
                </a:solidFill>
              </a:rPr>
              <a:t>What stock and assets does the organisation manage?</a:t>
            </a:r>
            <a:endParaRPr/>
          </a:p>
          <a:p>
            <a:pPr marL="1428750" lvl="2" indent="-514350" algn="l" rtl="0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Clr>
                <a:srgbClr val="326367"/>
              </a:buClr>
              <a:buSzPct val="116424"/>
              <a:buChar char="•"/>
            </a:pPr>
            <a:r>
              <a:rPr lang="en-GB" sz="2600">
                <a:solidFill>
                  <a:srgbClr val="0D0D0D"/>
                </a:solidFill>
              </a:rPr>
              <a:t>Why is stock and asset management important to this company?</a:t>
            </a:r>
            <a:endParaRPr/>
          </a:p>
          <a:p>
            <a:pPr marL="1428750" lvl="2" indent="-514350" algn="l" rtl="0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Clr>
                <a:srgbClr val="326367"/>
              </a:buClr>
              <a:buSzPct val="116424"/>
              <a:buChar char="•"/>
            </a:pPr>
            <a:r>
              <a:rPr lang="en-GB" sz="2600">
                <a:solidFill>
                  <a:srgbClr val="0D0D0D"/>
                </a:solidFill>
              </a:rPr>
              <a:t>What process(es) do they use to manage stock and assets?</a:t>
            </a:r>
            <a:endParaRPr/>
          </a:p>
          <a:p>
            <a:pPr marL="1428750" lvl="2" indent="-514350" algn="l" rtl="0">
              <a:lnSpc>
                <a:spcPct val="107000"/>
              </a:lnSpc>
              <a:spcBef>
                <a:spcPts val="1300"/>
              </a:spcBef>
              <a:spcAft>
                <a:spcPts val="0"/>
              </a:spcAft>
              <a:buClr>
                <a:srgbClr val="326367"/>
              </a:buClr>
              <a:buSzPct val="116424"/>
              <a:buChar char="•"/>
            </a:pPr>
            <a:r>
              <a:rPr lang="en-GB" sz="2600">
                <a:solidFill>
                  <a:srgbClr val="0D0D0D"/>
                </a:solidFill>
              </a:rPr>
              <a:t>What might the consequences be if this goes wrong?</a:t>
            </a:r>
            <a:endParaRPr sz="260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Consolidation</a:t>
            </a:r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 this resource, we will: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400"/>
              <a:buChar char="•"/>
            </a:pPr>
            <a:r>
              <a:rPr lang="en-GB"/>
              <a:t>define stock and assets within the context of an engineering and manufacturing company;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400"/>
              <a:buChar char="•"/>
            </a:pPr>
            <a:r>
              <a:rPr lang="en-GB"/>
              <a:t>understand the importance of effective stock and asset management.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7531100" y="1825625"/>
            <a:ext cx="3917950" cy="406082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GB" u="sng"/>
              <a:t>Skills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b="1"/>
              <a:t>MPC-CSE</a:t>
            </a:r>
            <a:r>
              <a:rPr lang="en-GB"/>
              <a:t> Communicate and present outcomes and evidence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b="1"/>
              <a:t>MPC-CSD </a:t>
            </a:r>
            <a:r>
              <a:rPr lang="en-GB"/>
              <a:t>Evaluate and quality-assure processes and outcomes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u="sng"/>
              <a:t>General competencies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/>
              <a:t>English: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b="1"/>
              <a:t>EC2 </a:t>
            </a:r>
            <a:r>
              <a:rPr lang="en-GB" sz="1900"/>
              <a:t>Present</a:t>
            </a:r>
            <a:r>
              <a:rPr lang="en-GB"/>
              <a:t> information and ideas 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b="1"/>
              <a:t>EC4 </a:t>
            </a:r>
            <a:r>
              <a:rPr lang="en-GB"/>
              <a:t>Summarise information/ideas 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b="1"/>
              <a:t>EC6 </a:t>
            </a:r>
            <a:r>
              <a:rPr lang="en-GB"/>
              <a:t>Take part in/lead discussions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/>
              <a:t>Maths: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 b="1"/>
              <a:t>MC10 </a:t>
            </a:r>
            <a:r>
              <a:rPr lang="en-GB"/>
              <a:t>Optimising work processes 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ct val="117647"/>
              <a:buNone/>
            </a:pPr>
            <a:r>
              <a:rPr lang="en-GB"/>
              <a:t>Digital: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SzPct val="117647"/>
              <a:buNone/>
            </a:pPr>
            <a:r>
              <a:rPr lang="en-GB" b="1"/>
              <a:t>DC3 </a:t>
            </a:r>
            <a:r>
              <a:rPr lang="en-GB"/>
              <a:t>Communicate and collaborate</a:t>
            </a:r>
            <a:endParaRPr/>
          </a:p>
        </p:txBody>
      </p:sp>
      <p:sp>
        <p:nvSpPr>
          <p:cNvPr id="115" name="Google Shape;115;p15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Stock and assets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778731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800"/>
              <a:t>Define the term ‘stock’.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sz="2800"/>
              <a:t>Define the term ‘assets’.</a:t>
            </a:r>
            <a:endParaRPr/>
          </a:p>
        </p:txBody>
      </p:sp>
      <p:sp>
        <p:nvSpPr>
          <p:cNvPr id="123" name="Google Shape;123;p16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  <p:pic>
        <p:nvPicPr>
          <p:cNvPr id="125" name="Google Shape;125;p16" descr="A wide range of metal materials on display in a shelving rack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 is stock?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778730" cy="4351200"/>
          </a:xfrm>
          <a:prstGeom prst="rect">
            <a:avLst/>
          </a:prstGeom>
          <a:solidFill>
            <a:srgbClr val="D2E8E9"/>
          </a:solidFill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/>
              <a:t>Stock</a:t>
            </a:r>
            <a:r>
              <a:rPr lang="en-GB" sz="2000"/>
              <a:t> is</a:t>
            </a:r>
            <a:r>
              <a:rPr lang="en-GB" sz="2000">
                <a:solidFill>
                  <a:srgbClr val="1F1F1F"/>
                </a:solidFill>
              </a:rPr>
              <a:t> the things a company owns that it needs to carry out its business.</a:t>
            </a:r>
            <a:endParaRPr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solidFill>
                  <a:srgbClr val="1F1F1F"/>
                </a:solidFill>
              </a:rPr>
              <a:t>Stock is anything tangible that is made or processed. For example: </a:t>
            </a:r>
            <a:endParaRPr/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326367"/>
              </a:buClr>
              <a:buSzPts val="2000"/>
              <a:buChar char="•"/>
            </a:pPr>
            <a:r>
              <a:rPr lang="en-GB" sz="2000"/>
              <a:t>goods or raw materials </a:t>
            </a:r>
            <a:r>
              <a:rPr lang="en-GB" sz="2000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-GB" sz="2000"/>
              <a:t> which the company’s product(s) is based on;</a:t>
            </a:r>
            <a:endParaRPr/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2000"/>
              <a:buChar char="•"/>
            </a:pPr>
            <a:r>
              <a:rPr lang="en-GB" sz="2000"/>
              <a:t>completed, manufactured or repaired items which have not been sold, or paid for.</a:t>
            </a:r>
            <a:endParaRPr sz="20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r>
              <a:rPr lang="en-GB" sz="2000">
                <a:solidFill>
                  <a:srgbClr val="1F1F1F"/>
                </a:solidFill>
              </a:rPr>
              <a:t>Stock typically has a value attached to it, as do assets.</a:t>
            </a:r>
            <a:endParaRPr sz="2000"/>
          </a:p>
        </p:txBody>
      </p:sp>
      <p:pic>
        <p:nvPicPr>
          <p:cNvPr id="133" name="Google Shape;133;p17" descr="An automated warehouse showing stock on shelves and robotic devic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43087"/>
            <a:ext cx="436471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 are assets? </a:t>
            </a: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871450" y="1825625"/>
            <a:ext cx="5745480" cy="4351200"/>
          </a:xfrm>
          <a:prstGeom prst="rect">
            <a:avLst/>
          </a:prstGeom>
          <a:solidFill>
            <a:srgbClr val="D2E8E9"/>
          </a:solidFill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000" b="1"/>
              <a:t>Assets </a:t>
            </a:r>
            <a:r>
              <a:rPr lang="en-GB" sz="2000">
                <a:solidFill>
                  <a:srgbClr val="1F1F1F"/>
                </a:solidFill>
              </a:rPr>
              <a:t>can be divided into three categories:</a:t>
            </a:r>
            <a:endParaRPr/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326367"/>
              </a:buClr>
              <a:buSzPts val="2000"/>
              <a:buChar char="•"/>
            </a:pPr>
            <a:r>
              <a:rPr lang="en-GB" sz="2000" b="1">
                <a:solidFill>
                  <a:srgbClr val="1F1F1F"/>
                </a:solidFill>
              </a:rPr>
              <a:t>current</a:t>
            </a:r>
            <a:r>
              <a:rPr lang="en-GB" sz="2000">
                <a:solidFill>
                  <a:srgbClr val="1F1F1F"/>
                </a:solidFill>
              </a:rPr>
              <a:t> (cash, inventory, money owed to the business, etc.);</a:t>
            </a:r>
            <a:endParaRPr/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2000"/>
              <a:buChar char="•"/>
            </a:pPr>
            <a:r>
              <a:rPr lang="en-GB" sz="2000" b="1">
                <a:solidFill>
                  <a:srgbClr val="1F1F1F"/>
                </a:solidFill>
              </a:rPr>
              <a:t>capital </a:t>
            </a:r>
            <a:r>
              <a:rPr lang="en-GB" sz="2000">
                <a:solidFill>
                  <a:srgbClr val="1F1F1F"/>
                </a:solidFill>
              </a:rPr>
              <a:t>(equipment, machinery, land, buildings, vehicles, etc.);</a:t>
            </a:r>
            <a:endParaRPr/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2000"/>
              <a:buChar char="•"/>
            </a:pPr>
            <a:r>
              <a:rPr lang="en-GB" sz="2000" b="1">
                <a:solidFill>
                  <a:srgbClr val="1F1F1F"/>
                </a:solidFill>
              </a:rPr>
              <a:t>intangible assets </a:t>
            </a:r>
            <a:r>
              <a:rPr lang="en-GB" sz="2000">
                <a:solidFill>
                  <a:srgbClr val="1F1F1F"/>
                </a:solidFill>
              </a:rPr>
              <a:t>(reputation, trademarks, patents, etc.)</a:t>
            </a:r>
            <a:endParaRPr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000">
                <a:solidFill>
                  <a:srgbClr val="1F1F1F"/>
                </a:solidFill>
              </a:rPr>
              <a:t>Assets are also the things that a company owns to do business and/or create stock, such as computers, hand tools, desks, chairs, etc. </a:t>
            </a:r>
            <a:endParaRPr sz="200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000">
                <a:solidFill>
                  <a:srgbClr val="1F1F1F"/>
                </a:solidFill>
              </a:rPr>
              <a:t>P</a:t>
            </a:r>
            <a:r>
              <a:rPr lang="en-GB" sz="2000"/>
              <a:t>eople who work in a company are also assets.</a:t>
            </a:r>
            <a:endParaRPr sz="2000"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1F1F1F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800"/>
              <a:buNone/>
            </a:pPr>
            <a:endParaRPr sz="1800">
              <a:solidFill>
                <a:srgbClr val="1F1F1F"/>
              </a:solidFill>
            </a:endParaRPr>
          </a:p>
        </p:txBody>
      </p:sp>
      <p:pic>
        <p:nvPicPr>
          <p:cNvPr id="143" name="Google Shape;143;p18" descr="A stack of coin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43225"/>
            <a:ext cx="4364717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871450" y="1825625"/>
            <a:ext cx="5745480" cy="4351200"/>
          </a:xfrm>
          <a:prstGeom prst="rect">
            <a:avLst/>
          </a:prstGeom>
          <a:solidFill>
            <a:srgbClr val="D2E8E9"/>
          </a:solidFill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/>
              <a:t>Stock management</a:t>
            </a:r>
            <a:r>
              <a:rPr lang="en-GB" sz="2000"/>
              <a:t>, </a:t>
            </a:r>
            <a:r>
              <a:rPr lang="en-GB" sz="2000">
                <a:solidFill>
                  <a:schemeClr val="dk1"/>
                </a:solidFill>
              </a:rPr>
              <a:t>also known as inventory management or inventory control, is the process of ordering, storing, tracking and controlling a business’s inventory.</a:t>
            </a:r>
            <a:endParaRPr/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326367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</a:rPr>
              <a:t>Many UK manufacturing companies use tools to </a:t>
            </a:r>
            <a:r>
              <a:rPr lang="en-GB" sz="2000">
                <a:solidFill>
                  <a:srgbClr val="1F1F1F"/>
                </a:solidFill>
              </a:rPr>
              <a:t>manage their inventories effectively. </a:t>
            </a:r>
            <a:endParaRPr/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2000"/>
              <a:buChar char="•"/>
            </a:pPr>
            <a:r>
              <a:rPr lang="en-GB" sz="2000">
                <a:solidFill>
                  <a:srgbClr val="1F1F1F"/>
                </a:solidFill>
              </a:rPr>
              <a:t>Tools help them meet production demands and minimise excess stock and associated costs.</a:t>
            </a:r>
            <a:r>
              <a:rPr lang="en-GB" sz="20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 is stock management?  </a:t>
            </a: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9" descr="Logistics employees in warehouse, wearing PPE, planning transport of product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2" y="1843225"/>
            <a:ext cx="4364717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The importance of stock management 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778731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</a:pPr>
            <a:r>
              <a:rPr lang="en-GB"/>
              <a:t>Stock control helps businesses to meet customers’ demands without running out of stock or causing delays in delivery times. 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</a:pPr>
            <a:r>
              <a:rPr lang="en-GB"/>
              <a:t>Stock control minimises the costs of holding or storing stock a business doesn’t need.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</a:pPr>
            <a:r>
              <a:rPr lang="en-GB"/>
              <a:t>Businesses must consider seasonal variations, peaks in demand or any unforeseen circumstances which might disrupt the supply chain and impact customer service.</a:t>
            </a:r>
            <a:endParaRPr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0" descr="A wide range of metal materials on display in a shelving rack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 is asset management?  </a:t>
            </a:r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body" idx="1"/>
          </p:nvPr>
        </p:nvSpPr>
        <p:spPr>
          <a:xfrm>
            <a:off x="838199" y="1825763"/>
            <a:ext cx="5778731" cy="4351200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/>
              <a:t>Asset management</a:t>
            </a:r>
            <a:r>
              <a:rPr lang="en-GB" sz="2000" b="1">
                <a:solidFill>
                  <a:srgbClr val="1F1F1F"/>
                </a:solidFill>
              </a:rPr>
              <a:t> </a:t>
            </a:r>
            <a:r>
              <a:rPr lang="en-GB" sz="2000">
                <a:solidFill>
                  <a:schemeClr val="dk1"/>
                </a:solidFill>
              </a:rPr>
              <a:t>means managing and optimising assets to maximise their value and achieve objectives.</a:t>
            </a:r>
            <a:endParaRPr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GB" sz="2000">
                <a:solidFill>
                  <a:schemeClr val="dk1"/>
                </a:solidFill>
              </a:rPr>
              <a:t>Asset management can involve:</a:t>
            </a:r>
            <a:endParaRPr/>
          </a:p>
          <a:p>
            <a:pPr marL="45720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326367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</a:rPr>
              <a:t>identifying and cataloguing assets;</a:t>
            </a:r>
            <a:endParaRPr sz="2000"/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</a:rPr>
              <a:t>establishing goals and objectives;</a:t>
            </a:r>
            <a:endParaRPr sz="2000"/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</a:rPr>
              <a:t>maintaining and repairing assets;</a:t>
            </a:r>
            <a:endParaRPr sz="2000"/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</a:rPr>
              <a:t>tracking and forecasting performance;</a:t>
            </a:r>
            <a:endParaRPr sz="2000"/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</a:rPr>
              <a:t>investing in new assets.</a:t>
            </a:r>
            <a:endParaRPr sz="2000"/>
          </a:p>
        </p:txBody>
      </p:sp>
      <p:sp>
        <p:nvSpPr>
          <p:cNvPr id="173" name="Google Shape;173;p21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  <p:pic>
        <p:nvPicPr>
          <p:cNvPr id="175" name="Google Shape;175;p21" descr="A group of robotic arms working on a production line in a factory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0"/>
          <a:stretch/>
        </p:blipFill>
        <p:spPr>
          <a:xfrm>
            <a:off x="6989082" y="1843225"/>
            <a:ext cx="4364717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The importance of asset management </a:t>
            </a:r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778731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</a:pPr>
            <a:r>
              <a:rPr lang="en-GB"/>
              <a:t>A lack of asset management can lead to increased operational costs due to inefficient use of assets and frequent breakdowns. 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</a:pPr>
            <a:r>
              <a:rPr lang="en-GB"/>
              <a:t>This can also result in reduced productivity and missed opportunities, e.g. employee time is lost looking for tools and equipment.</a:t>
            </a:r>
            <a:endParaRPr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</a:pPr>
            <a:r>
              <a:rPr lang="en-GB"/>
              <a:t>Poor asset management can lead to compliance issues and increased risks, such as unexpected asset failures that disrupt business operations. </a:t>
            </a:r>
            <a:endParaRPr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81081"/>
              <a:buNone/>
            </a:pP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/>
              <a:t>Resource 1: What is stock and what are assets?</a:t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9984204" y="182562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2" descr="Piles of different denominations of British coin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6353" y="1979723"/>
            <a:ext cx="3777801" cy="3766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2237E9-80B0-4574-BE54-FC045725829B}"/>
</file>

<file path=customXml/itemProps2.xml><?xml version="1.0" encoding="utf-8"?>
<ds:datastoreItem xmlns:ds="http://schemas.openxmlformats.org/officeDocument/2006/customXml" ds:itemID="{07FDB26A-9D52-4E3D-A23C-7933DA447844}"/>
</file>

<file path=customXml/itemProps3.xml><?xml version="1.0" encoding="utf-8"?>
<ds:datastoreItem xmlns:ds="http://schemas.openxmlformats.org/officeDocument/2006/customXml" ds:itemID="{13DD91D8-111C-4B41-8A80-AF76D346A77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1291</Words>
  <Application>Microsoft Office PowerPoint</Application>
  <PresentationFormat>Widescreen</PresentationFormat>
  <Paragraphs>167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Times New Roman</vt:lpstr>
      <vt:lpstr>Arial Narrow</vt:lpstr>
      <vt:lpstr>Arial</vt:lpstr>
      <vt:lpstr>Calibri</vt:lpstr>
      <vt:lpstr>Office Theme</vt:lpstr>
      <vt:lpstr>Engineering and Manufacturing</vt:lpstr>
      <vt:lpstr>In this resource, we will:</vt:lpstr>
      <vt:lpstr>Stock and assets</vt:lpstr>
      <vt:lpstr>What is stock?</vt:lpstr>
      <vt:lpstr>What are assets? </vt:lpstr>
      <vt:lpstr>What is stock management?  </vt:lpstr>
      <vt:lpstr>The importance of stock management </vt:lpstr>
      <vt:lpstr>What is asset management?  </vt:lpstr>
      <vt:lpstr>The importance of asset management </vt:lpstr>
      <vt:lpstr>Lotus and Amazon</vt:lpstr>
      <vt:lpstr>Industrial applications: Lotus </vt:lpstr>
      <vt:lpstr>Industrial applications: Amazon  </vt:lpstr>
      <vt:lpstr>Discussion</vt:lpstr>
      <vt:lpstr>The role of technology</vt:lpstr>
      <vt:lpstr>True or false quiz</vt:lpstr>
      <vt:lpstr>True or false quiz – answers </vt:lpstr>
      <vt:lpstr>In this resource, we have:</vt:lpstr>
      <vt:lpstr>Case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2025-10-13T11:09:35Z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