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embedTrueTypeFonts="1" saveSubsetFonts="1" autoCompressPictures="0">
  <p:sldMasterIdLst>
    <p:sldMasterId id="2147483660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12192000" cy="6858000"/>
  <p:notesSz cx="6858000" cy="9144000"/>
  <p:embeddedFontLst>
    <p:embeddedFont>
      <p:font typeface="Arial Narrow" panose="020B0606020202030204" pitchFamily="34" charset="0"/>
      <p:regular r:id="rId31"/>
      <p:bold r:id="rId32"/>
      <p:italic r:id="rId33"/>
      <p:boldItalic r:id="rId34"/>
    </p:embeddedFont>
    <p:embeddedFont>
      <p:font typeface="Cambria Math" panose="02040503050406030204" pitchFamily="18" charset="0"/>
      <p:regular r:id="rId35"/>
    </p:embeddedFont>
    <p:embeddedFont>
      <p:font typeface="Roboto Medium" panose="02000000000000000000" pitchFamily="2" charset="0"/>
      <p:regular r:id="rId36"/>
      <p:italic r:id="rId3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D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5FBB5F6-FFBD-4A62-8448-F32825E35CBD}">
  <a:tblStyle styleId="{15FBB5F6-FFBD-4A62-8448-F32825E35CBD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70" d="100"/>
          <a:sy n="70" d="100"/>
        </p:scale>
        <p:origin x="512" y="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hutterstock.com/g/Freedomz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vimeo.com/1111914156/70b6d7679b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1" name="Google Shape;101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/>
              <a:t>Image © Shutterstock/</a:t>
            </a:r>
            <a:r>
              <a:rPr lang="en-GB" b="0" i="0" u="sng" strike="noStrike">
                <a:solidFill>
                  <a:schemeClr val="hlink"/>
                </a:solidFill>
                <a:latin typeface="Roboto Medium"/>
                <a:ea typeface="Roboto Medium"/>
                <a:cs typeface="Roboto Medium"/>
                <a:sym typeface="Roboto"/>
                <a:hlinkClick r:id="rId3"/>
              </a:rPr>
              <a:t>Freedomz</a:t>
            </a:r>
            <a:endParaRPr u="none"/>
          </a:p>
        </p:txBody>
      </p:sp>
      <p:sp>
        <p:nvSpPr>
          <p:cNvPr id="102" name="Google Shape;10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5" name="Google Shape;185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4" name="Google Shape;194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02" name="Google Shape;202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0" name="Google Shape;210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1" name="Google Shape;211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9" name="Google Shape;219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8" name="Google Shape;228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6" name="Google Shape;236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4" name="Google Shape;244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2" name="Google Shape;252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63" name="Google Shape;263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1" name="Google Shape;271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9" name="Google Shape;279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7" name="Google Shape;287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95" name="Google Shape;295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04" name="Google Shape;304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14" name="Google Shape;314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23" name="Google Shape;323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33" name="Google Shape;333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42" name="Google Shape;342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dirty="0"/>
              <a:t>Use of calculus in the construction industry video: 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  <a:hlinkClick r:id="rId3"/>
              </a:rPr>
              <a:t>https://vimeo.com/1111914156/70b6d7679b</a:t>
            </a:r>
            <a:endParaRPr dirty="0"/>
          </a:p>
        </p:txBody>
      </p:sp>
      <p:sp>
        <p:nvSpPr>
          <p:cNvPr id="119" name="Google Shape;11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8" name="Google Shape;12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8" name="Google Shape;138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7" name="Google Shape;14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7" name="Google Shape;15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7" name="Google Shape;167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6" name="Google Shape;176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1_Title slid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13;p2" descr="Engineer and architect project meeting with engineering tools on model building and blueprint ">
            <a:extLst>
              <a:ext uri="{FF2B5EF4-FFF2-40B4-BE49-F238E27FC236}">
                <a16:creationId xmlns:a16="http://schemas.microsoft.com/office/drawing/2014/main" id="{1EB16B9C-AD13-FA55-F137-EDEB65BEEEBB}"/>
              </a:ext>
            </a:extLst>
          </p:cNvPr>
          <p:cNvPicPr preferRelativeResize="0"/>
          <p:nvPr userDrawn="1"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143"/>
          <a:stretch>
            <a:fillRect/>
          </a:stretch>
        </p:blipFill>
        <p:spPr>
          <a:xfrm>
            <a:off x="835" y="3593"/>
            <a:ext cx="12191165" cy="36908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4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475" y="524510"/>
            <a:ext cx="12192000" cy="6343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190283" y="1702445"/>
            <a:ext cx="1811433" cy="17999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2" descr="A purple line art of a hammer and screwdriver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607738" y="2124272"/>
            <a:ext cx="975575" cy="949577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583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  <a:defRPr sz="2800">
                <a:solidFill>
                  <a:srgbClr val="595959"/>
                </a:solidFill>
              </a:defRPr>
            </a:lvl1pPr>
            <a:lvl2pPr lvl="1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2"/>
          <p:cNvSpPr txBox="1"/>
          <p:nvPr/>
        </p:nvSpPr>
        <p:spPr>
          <a:xfrm>
            <a:off x="3829165" y="6255953"/>
            <a:ext cx="4114800" cy="623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September 2025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2025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" name="Google Shape;19;p2"/>
          <p:cNvSpPr txBox="1">
            <a:spLocks noGrp="1"/>
          </p:cNvSpPr>
          <p:nvPr>
            <p:ph type="body" idx="2"/>
          </p:nvPr>
        </p:nvSpPr>
        <p:spPr>
          <a:xfrm>
            <a:off x="6096000" y="2895824"/>
            <a:ext cx="5623668" cy="534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 b="1" i="0" u="none">
                <a:solidFill>
                  <a:srgbClr val="432673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2"/>
          <p:cNvSpPr txBox="1">
            <a:spLocks noGrp="1"/>
          </p:cNvSpPr>
          <p:nvPr>
            <p:ph type="body" idx="3"/>
          </p:nvPr>
        </p:nvSpPr>
        <p:spPr>
          <a:xfrm>
            <a:off x="1524000" y="5625863"/>
            <a:ext cx="9144000" cy="458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2400">
                <a:solidFill>
                  <a:srgbClr val="262626"/>
                </a:solidFill>
              </a:defRPr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21" name="Google Shape;21;p2" descr="A picture containing screenshot, graphics, pattern, circle&#10;&#10;Description automatically generated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03163" y="2280625"/>
            <a:ext cx="2049637" cy="860482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22;p2"/>
          <p:cNvSpPr txBox="1"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32673"/>
              </a:buClr>
              <a:buSzPts val="5200"/>
              <a:buFont typeface="Arial"/>
              <a:buNone/>
              <a:defRPr sz="5200" b="1">
                <a:solidFill>
                  <a:srgbClr val="43267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solidation">
  <p:cSld name="Consolidation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1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3" name="Google Shape;83;p11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E53E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4" name="Google Shape;84;p11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1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2025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September 2025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text+image">
  <p:cSld name="Activity_text+image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2"/>
          <p:cNvSpPr txBox="1">
            <a:spLocks noGrp="1"/>
          </p:cNvSpPr>
          <p:nvPr>
            <p:ph type="body" idx="1"/>
          </p:nvPr>
        </p:nvSpPr>
        <p:spPr>
          <a:xfrm>
            <a:off x="839788" y="1872343"/>
            <a:ext cx="3932238" cy="3988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8" name="Google Shape;88;p1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2554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Arial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12"/>
          <p:cNvSpPr>
            <a:spLocks noGrp="1"/>
          </p:cNvSpPr>
          <p:nvPr>
            <p:ph type="pic" idx="2"/>
          </p:nvPr>
        </p:nvSpPr>
        <p:spPr>
          <a:xfrm>
            <a:off x="5183188" y="1284514"/>
            <a:ext cx="5762398" cy="4576536"/>
          </a:xfrm>
          <a:prstGeom prst="rect">
            <a:avLst/>
          </a:prstGeom>
          <a:noFill/>
          <a:ln>
            <a:noFill/>
          </a:ln>
        </p:spPr>
      </p:sp>
      <p:sp>
        <p:nvSpPr>
          <p:cNvPr id="90" name="Google Shape;90;p12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1" name="Google Shape;91;p12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2" name="Google Shape;92;p12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2025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September 2025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4">
  <p:cSld name="Intro_4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28575" cap="flat" cmpd="sng">
            <a:solidFill>
              <a:srgbClr val="EBDDF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6" name="Google Shape;96;p13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7" name="Google Shape;97;p13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8" name="Google Shape;98;p13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2025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September 2025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1">
  <p:cSld name="Intro_1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3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2025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September 2025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3"/>
          <p:cNvSpPr txBox="1">
            <a:spLocks noGrp="1"/>
          </p:cNvSpPr>
          <p:nvPr>
            <p:ph type="body" idx="2"/>
          </p:nvPr>
        </p:nvSpPr>
        <p:spPr>
          <a:xfrm>
            <a:off x="7530353" y="1825625"/>
            <a:ext cx="3823447" cy="4351338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/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3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3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Activity_video+caption">
  <p:cSld name="1_Activity_video+caption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"/>
          <p:cNvSpPr>
            <a:spLocks noGrp="1"/>
          </p:cNvSpPr>
          <p:nvPr>
            <p:ph type="body" idx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4"/>
          <p:cNvSpPr>
            <a:spLocks noGrp="1"/>
          </p:cNvSpPr>
          <p:nvPr>
            <p:ph type="media" idx="2"/>
          </p:nvPr>
        </p:nvSpPr>
        <p:spPr>
          <a:xfrm>
            <a:off x="838200" y="1825625"/>
            <a:ext cx="10515600" cy="37141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Google Shape;34;p4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4"/>
          <p:cNvSpPr txBox="1">
            <a:spLocks noGrp="1"/>
          </p:cNvSpPr>
          <p:nvPr>
            <p:ph type="body" idx="4"/>
          </p:nvPr>
        </p:nvSpPr>
        <p:spPr>
          <a:xfrm>
            <a:off x="838199" y="5744095"/>
            <a:ext cx="10515599" cy="432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4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2025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September 2025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two box">
  <p:cSld name="Activity_two box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body" idx="1"/>
          </p:nvPr>
        </p:nvSpPr>
        <p:spPr>
          <a:xfrm>
            <a:off x="838200" y="1978025"/>
            <a:ext cx="5196840" cy="4351338"/>
          </a:xfrm>
          <a:prstGeom prst="rect">
            <a:avLst/>
          </a:prstGeom>
          <a:noFill/>
          <a:ln w="28575" cap="flat" cmpd="sng">
            <a:solidFill>
              <a:srgbClr val="EBDDF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5"/>
          <p:cNvSpPr txBox="1">
            <a:spLocks noGrp="1"/>
          </p:cNvSpPr>
          <p:nvPr>
            <p:ph type="body" idx="2"/>
          </p:nvPr>
        </p:nvSpPr>
        <p:spPr>
          <a:xfrm>
            <a:off x="6168046" y="1978025"/>
            <a:ext cx="5196840" cy="4351338"/>
          </a:xfrm>
          <a:prstGeom prst="rect">
            <a:avLst/>
          </a:prstGeom>
          <a:noFill/>
          <a:ln w="28575" cap="flat" cmpd="sng">
            <a:solidFill>
              <a:srgbClr val="EBDDF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5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5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" name="Google Shape;43;p5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2025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September 2025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3">
  <p:cSld name="Intro_3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6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5921829" cy="4351338"/>
          </a:xfrm>
          <a:prstGeom prst="rect">
            <a:avLst/>
          </a:prstGeom>
          <a:solidFill>
            <a:srgbClr val="EBDDF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6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6"/>
          <p:cNvSpPr>
            <a:spLocks noGrp="1"/>
          </p:cNvSpPr>
          <p:nvPr>
            <p:ph type="pic" idx="3"/>
          </p:nvPr>
        </p:nvSpPr>
        <p:spPr>
          <a:xfrm>
            <a:off x="6989083" y="1825625"/>
            <a:ext cx="4364717" cy="4351338"/>
          </a:xfrm>
          <a:prstGeom prst="rect">
            <a:avLst/>
          </a:prstGeom>
          <a:noFill/>
          <a:ln>
            <a:noFill/>
          </a:ln>
        </p:spPr>
      </p:sp>
      <p:sp>
        <p:nvSpPr>
          <p:cNvPr id="49" name="Google Shape;49;p6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6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2025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September 2025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text+box">
  <p:cSld name="Activity_text+box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7083829" cy="435133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4" name="Google Shape;54;p7"/>
          <p:cNvSpPr txBox="1">
            <a:spLocks noGrp="1"/>
          </p:cNvSpPr>
          <p:nvPr>
            <p:ph type="body" idx="2"/>
          </p:nvPr>
        </p:nvSpPr>
        <p:spPr>
          <a:xfrm>
            <a:off x="8179724" y="1825625"/>
            <a:ext cx="3174076" cy="4351338"/>
          </a:xfrm>
          <a:prstGeom prst="rect">
            <a:avLst/>
          </a:prstGeom>
          <a:solidFill>
            <a:srgbClr val="EBDDF4"/>
          </a:solidFill>
          <a:ln w="19050" cap="sq" cmpd="sng">
            <a:solidFill>
              <a:srgbClr val="4326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" name="Google Shape;55;p7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" name="Google Shape;56;p7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p7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2025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September 2025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2">
  <p:cSld name="Intro_2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solidFill>
            <a:srgbClr val="EBDDF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8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2" name="Google Shape;62;p8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3" name="Google Shape;63;p8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2025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September 2025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questions">
  <p:cSld name="Activity_questions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Google Shape;65;p9" descr="A purple and black file folder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6311" y="1610866"/>
            <a:ext cx="4635689" cy="5247133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9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6400801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8" name="Google Shape;68;p9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9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0" name="Google Shape;70;p9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2025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September 2025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answers">
  <p:cSld name="Activity_answers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Google Shape;72;p10" descr="A purple and black file folder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6311" y="1610866"/>
            <a:ext cx="4635689" cy="5247133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0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6400801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0"/>
          <p:cNvSpPr txBox="1">
            <a:spLocks noGrp="1"/>
          </p:cNvSpPr>
          <p:nvPr>
            <p:ph type="body" idx="2"/>
          </p:nvPr>
        </p:nvSpPr>
        <p:spPr>
          <a:xfrm>
            <a:off x="8175008" y="2892829"/>
            <a:ext cx="3507474" cy="3284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6" name="Google Shape;76;p10"/>
          <p:cNvSpPr txBox="1">
            <a:spLocks noGrp="1"/>
          </p:cNvSpPr>
          <p:nvPr>
            <p:ph type="body" idx="3"/>
          </p:nvPr>
        </p:nvSpPr>
        <p:spPr>
          <a:xfrm>
            <a:off x="8175008" y="2055812"/>
            <a:ext cx="2689727" cy="620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  <a:defRPr sz="2800" b="1">
                <a:solidFill>
                  <a:srgbClr val="10283A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0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10"/>
          <p:cNvSpPr txBox="1">
            <a:spLocks noGrp="1"/>
          </p:cNvSpPr>
          <p:nvPr>
            <p:ph type="body" idx="5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0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2025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September 2025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  <a:defRPr sz="4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video" Target="https://player.vimeo.com/video/1111914156?h=70b6d7679b&amp;amp;app_id=122963" TargetMode="Externa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4"/>
          <p:cNvSpPr txBox="1"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583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457200" lvl="0" indent="-381000" algn="ctr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8108"/>
              <a:buNone/>
            </a:pPr>
            <a:r>
              <a:rPr lang="en-GB"/>
              <a:t>Topic: Practical construction calculus</a:t>
            </a:r>
            <a:endParaRPr/>
          </a:p>
        </p:txBody>
      </p:sp>
      <p:sp>
        <p:nvSpPr>
          <p:cNvPr id="105" name="Google Shape;105;p14"/>
          <p:cNvSpPr txBox="1">
            <a:spLocks noGrp="1"/>
          </p:cNvSpPr>
          <p:nvPr>
            <p:ph type="body" idx="2"/>
          </p:nvPr>
        </p:nvSpPr>
        <p:spPr>
          <a:xfrm>
            <a:off x="6096000" y="2895824"/>
            <a:ext cx="5623668" cy="534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228600" algn="r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rPr lang="en-GB"/>
              <a:t>Route: Construction</a:t>
            </a:r>
            <a:endParaRPr/>
          </a:p>
        </p:txBody>
      </p:sp>
      <p:sp>
        <p:nvSpPr>
          <p:cNvPr id="106" name="Google Shape;106;p14"/>
          <p:cNvSpPr txBox="1">
            <a:spLocks noGrp="1"/>
          </p:cNvSpPr>
          <p:nvPr>
            <p:ph type="body" idx="3"/>
          </p:nvPr>
        </p:nvSpPr>
        <p:spPr>
          <a:xfrm>
            <a:off x="1524000" y="5625863"/>
            <a:ext cx="9144000" cy="458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228600" algn="ctr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r>
              <a:rPr lang="en-GB"/>
              <a:t>Lesson 4: Using integration in construction</a:t>
            </a:r>
            <a:endParaRPr/>
          </a:p>
        </p:txBody>
      </p:sp>
      <p:sp>
        <p:nvSpPr>
          <p:cNvPr id="107" name="Google Shape;107;p14"/>
          <p:cNvSpPr txBox="1"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-GB"/>
              <a:t>Construction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/>
              <a:t>Analysing heat loss through a wall</a:t>
            </a:r>
            <a:endParaRPr/>
          </a:p>
        </p:txBody>
      </p:sp>
      <p:sp>
        <p:nvSpPr>
          <p:cNvPr id="188" name="Google Shape;188;p23"/>
          <p:cNvSpPr txBox="1">
            <a:spLocks noGrp="1"/>
          </p:cNvSpPr>
          <p:nvPr>
            <p:ph type="body" idx="1"/>
          </p:nvPr>
        </p:nvSpPr>
        <p:spPr>
          <a:xfrm>
            <a:off x="704849" y="1690688"/>
            <a:ext cx="7085363" cy="448627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0000" tIns="46800" rIns="90000" bIns="46800" anchor="t" anchorCtr="0">
            <a:normAutofit lnSpcReduction="10000"/>
          </a:bodyPr>
          <a:lstStyle/>
          <a:p>
            <a:pPr marL="457200" lvl="0" indent="-342900" algn="l" rtl="0">
              <a:lnSpc>
                <a:spcPct val="128000"/>
              </a:lnSpc>
              <a:spcBef>
                <a:spcPts val="600"/>
              </a:spcBef>
              <a:spcAft>
                <a:spcPts val="0"/>
              </a:spcAft>
              <a:buClr>
                <a:srgbClr val="432673"/>
              </a:buClr>
              <a:buSzPts val="1800"/>
              <a:buChar char="•"/>
            </a:pPr>
            <a:r>
              <a:rPr lang="en-GB" sz="1800" dirty="0"/>
              <a:t>Locate a brick/block cavity wall and estimate the age of its construction. Look up its age in the reference table on the worksheet and determine its U-value.</a:t>
            </a:r>
            <a:endParaRPr sz="1800" dirty="0"/>
          </a:p>
          <a:p>
            <a:pPr marL="457200" lvl="0" indent="-342900" algn="l" rtl="0">
              <a:lnSpc>
                <a:spcPct val="128000"/>
              </a:lnSpc>
              <a:spcBef>
                <a:spcPts val="600"/>
              </a:spcBef>
              <a:spcAft>
                <a:spcPts val="0"/>
              </a:spcAft>
              <a:buClr>
                <a:srgbClr val="432673"/>
              </a:buClr>
              <a:buSzPts val="1800"/>
              <a:buChar char="•"/>
            </a:pPr>
            <a:r>
              <a:rPr lang="en-GB" sz="1800" dirty="0"/>
              <a:t>Measure the temperature on both the inside and outside of a wall every 20 minutes, at least 4–7 times.</a:t>
            </a:r>
            <a:endParaRPr sz="1800" dirty="0"/>
          </a:p>
          <a:p>
            <a:pPr marL="457200" lvl="0" indent="-342900" algn="l" rtl="0">
              <a:lnSpc>
                <a:spcPct val="128000"/>
              </a:lnSpc>
              <a:spcBef>
                <a:spcPts val="600"/>
              </a:spcBef>
              <a:spcAft>
                <a:spcPts val="0"/>
              </a:spcAft>
              <a:buClr>
                <a:srgbClr val="432673"/>
              </a:buClr>
              <a:buSzPts val="1800"/>
              <a:buChar char="•"/>
            </a:pPr>
            <a:r>
              <a:rPr lang="en-GB" sz="1800" dirty="0"/>
              <a:t>Enter the data into a spreadsheet and calculate the temperature difference between inside and outside at each time interval. </a:t>
            </a:r>
            <a:endParaRPr sz="1800" dirty="0"/>
          </a:p>
          <a:p>
            <a:pPr marL="457200" lvl="0" indent="-342900" algn="l" rtl="0">
              <a:lnSpc>
                <a:spcPct val="128000"/>
              </a:lnSpc>
              <a:spcBef>
                <a:spcPts val="600"/>
              </a:spcBef>
              <a:spcAft>
                <a:spcPts val="0"/>
              </a:spcAft>
              <a:buClr>
                <a:srgbClr val="432673"/>
              </a:buClr>
              <a:buSzPts val="1800"/>
              <a:buChar char="•"/>
            </a:pPr>
            <a:r>
              <a:rPr lang="en-GB" sz="1800" dirty="0"/>
              <a:t>Plot this data on a line graph and use the spreadsheet to generate a best fit line and display its equation. </a:t>
            </a:r>
            <a:endParaRPr sz="1800" dirty="0"/>
          </a:p>
          <a:p>
            <a:pPr marL="457200" lvl="0" indent="-342900" algn="l" rtl="0">
              <a:lnSpc>
                <a:spcPct val="128000"/>
              </a:lnSpc>
              <a:spcBef>
                <a:spcPts val="600"/>
              </a:spcBef>
              <a:spcAft>
                <a:spcPts val="0"/>
              </a:spcAft>
              <a:buClr>
                <a:srgbClr val="432673"/>
              </a:buClr>
              <a:buSzPts val="1800"/>
              <a:buChar char="•"/>
            </a:pPr>
            <a:r>
              <a:rPr lang="en-GB" sz="1800" dirty="0"/>
              <a:t>Integrate the equation to find the total heat loss over the time period studied.</a:t>
            </a:r>
            <a:endParaRPr sz="1800" dirty="0"/>
          </a:p>
        </p:txBody>
      </p:sp>
      <p:sp>
        <p:nvSpPr>
          <p:cNvPr id="189" name="Google Shape;189;p23"/>
          <p:cNvSpPr txBox="1">
            <a:spLocks noGrp="1"/>
          </p:cNvSpPr>
          <p:nvPr>
            <p:ph type="body" idx="2"/>
          </p:nvPr>
        </p:nvSpPr>
        <p:spPr>
          <a:xfrm>
            <a:off x="8241956" y="1825625"/>
            <a:ext cx="3245193" cy="4351338"/>
          </a:xfrm>
          <a:prstGeom prst="rect">
            <a:avLst/>
          </a:prstGeom>
          <a:solidFill>
            <a:srgbClr val="EBDDF4"/>
          </a:solidFill>
          <a:ln w="19050" cap="sq" cmpd="sng">
            <a:solidFill>
              <a:srgbClr val="4326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None/>
            </a:pPr>
            <a:r>
              <a:rPr lang="en-GB" b="1" dirty="0"/>
              <a:t>Resources needed</a:t>
            </a:r>
            <a:endParaRPr b="1" dirty="0"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 dirty="0"/>
              <a:t>L4 Activity 2 worksheet</a:t>
            </a:r>
            <a:endParaRPr dirty="0"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 dirty="0"/>
              <a:t>Thermometers</a:t>
            </a:r>
            <a:endParaRPr dirty="0"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 dirty="0"/>
              <a:t>Excel spreadsheet</a:t>
            </a:r>
            <a:endParaRPr dirty="0"/>
          </a:p>
        </p:txBody>
      </p:sp>
      <p:sp>
        <p:nvSpPr>
          <p:cNvPr id="190" name="Google Shape;190;p23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4: Using integration in construction</a:t>
            </a:r>
            <a:endParaRPr/>
          </a:p>
        </p:txBody>
      </p:sp>
      <p:sp>
        <p:nvSpPr>
          <p:cNvPr id="191" name="Google Shape;191;p23"/>
          <p:cNvSpPr/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 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24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4: Using integration in construction</a:t>
            </a:r>
            <a:endParaRPr/>
          </a:p>
        </p:txBody>
      </p:sp>
      <p:sp>
        <p:nvSpPr>
          <p:cNvPr id="198" name="Google Shape;198;p24"/>
          <p:cNvSpPr/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 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9" name="Google Shape;199;p24"/>
          <p:cNvSpPr txBox="1">
            <a:spLocks noGrp="1"/>
          </p:cNvSpPr>
          <p:nvPr>
            <p:ph type="title"/>
          </p:nvPr>
        </p:nvSpPr>
        <p:spPr>
          <a:xfrm>
            <a:off x="838199" y="365125"/>
            <a:ext cx="1100785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</a:pPr>
            <a:r>
              <a:rPr lang="en-GB" sz="3600"/>
              <a:t>Analysing heat loss through a wall: worked example</a:t>
            </a:r>
            <a:endParaRPr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9EB77408-7BDA-47CB-7DD0-34C0193048ED}"/>
                  </a:ext>
                </a:extLst>
              </p:cNvPr>
              <p:cNvSpPr txBox="1"/>
              <p:nvPr/>
            </p:nvSpPr>
            <p:spPr>
              <a:xfrm>
                <a:off x="838200" y="1893126"/>
                <a:ext cx="10515600" cy="3300345"/>
              </a:xfrm>
              <a:prstGeom prst="rect">
                <a:avLst/>
              </a:prstGeom>
              <a:solidFill>
                <a:srgbClr val="EBDDF4"/>
              </a:solidFill>
              <a:ln>
                <a:noFill/>
              </a:ln>
            </p:spPr>
            <p:txBody>
              <a:bodyPr spcFirstLastPara="1" wrap="square" lIns="180000" tIns="180000" rIns="180000" bIns="180000" anchor="t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indent="-342900">
                  <a:lnSpc>
                    <a:spcPct val="108000"/>
                  </a:lnSpc>
                  <a:spcBef>
                    <a:spcPts val="1000"/>
                  </a:spcBef>
                  <a:buClr>
                    <a:srgbClr val="432673"/>
                  </a:buClr>
                  <a:buSzPts val="2400"/>
                  <a:buChar char="•"/>
                  <a:defRPr sz="2400">
                    <a:solidFill>
                      <a:srgbClr val="262626"/>
                    </a:solidFill>
                  </a:defRPr>
                </a:lvl1pPr>
                <a:lvl2pPr marL="914400" indent="-342900">
                  <a:lnSpc>
                    <a:spcPct val="108000"/>
                  </a:lnSpc>
                  <a:spcBef>
                    <a:spcPts val="500"/>
                  </a:spcBef>
                  <a:buClr>
                    <a:srgbClr val="432673"/>
                  </a:buClr>
                  <a:buSzPts val="2400"/>
                  <a:buChar char="•"/>
                  <a:defRPr sz="2400" b="1">
                    <a:solidFill>
                      <a:srgbClr val="262626"/>
                    </a:solidFill>
                  </a:defRPr>
                </a:lvl2pPr>
                <a:lvl3pPr marL="1371600" indent="-342900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SzPts val="1800"/>
                  <a:buChar char="•"/>
                  <a:defRPr sz="1800">
                    <a:solidFill>
                      <a:srgbClr val="262626"/>
                    </a:solidFill>
                  </a:defRPr>
                </a:lvl3pPr>
                <a:lvl4pPr marL="1828800" indent="-342900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SzPts val="1800"/>
                  <a:buChar char="•"/>
                  <a:defRPr sz="1600">
                    <a:solidFill>
                      <a:srgbClr val="262626"/>
                    </a:solidFill>
                  </a:defRPr>
                </a:lvl4pPr>
                <a:lvl5pPr marL="2286000" indent="-342900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SzPts val="1800"/>
                  <a:buChar char="•"/>
                  <a:defRPr sz="1600">
                    <a:solidFill>
                      <a:srgbClr val="262626"/>
                    </a:solidFill>
                  </a:defRPr>
                </a:lvl5pPr>
                <a:lvl6pPr marL="2743200" indent="-342900">
                  <a:lnSpc>
                    <a:spcPct val="90000"/>
                  </a:lnSpc>
                  <a:spcBef>
                    <a:spcPts val="500"/>
                  </a:spcBef>
                  <a:buClr>
                    <a:schemeClr val="dk1"/>
                  </a:buClr>
                  <a:buSzPts val="1800"/>
                  <a:buChar char="•"/>
                  <a:def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indent="-342900">
                  <a:lnSpc>
                    <a:spcPct val="90000"/>
                  </a:lnSpc>
                  <a:spcBef>
                    <a:spcPts val="500"/>
                  </a:spcBef>
                  <a:buClr>
                    <a:schemeClr val="dk1"/>
                  </a:buClr>
                  <a:buSzPts val="1800"/>
                  <a:buChar char="•"/>
                  <a:def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indent="-342900">
                  <a:lnSpc>
                    <a:spcPct val="90000"/>
                  </a:lnSpc>
                  <a:spcBef>
                    <a:spcPts val="500"/>
                  </a:spcBef>
                  <a:buClr>
                    <a:schemeClr val="dk1"/>
                  </a:buClr>
                  <a:buSzPts val="1800"/>
                  <a:buChar char="•"/>
                  <a:def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indent="-342900">
                  <a:lnSpc>
                    <a:spcPct val="90000"/>
                  </a:lnSpc>
                  <a:spcBef>
                    <a:spcPts val="500"/>
                  </a:spcBef>
                  <a:buClr>
                    <a:schemeClr val="dk1"/>
                  </a:buClr>
                  <a:buSzPts val="1800"/>
                  <a:buChar char="•"/>
                  <a:def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r>
                  <a:rPr lang="en-GB" dirty="0"/>
                  <a:t>Temperature data was collected for heat loss through a wall. </a:t>
                </a:r>
              </a:p>
              <a:p>
                <a:r>
                  <a:rPr lang="en-GB" dirty="0"/>
                  <a:t>The size of the wall was 8 m x 4 m</a:t>
                </a:r>
              </a:p>
              <a:p>
                <a:r>
                  <a:rPr lang="en-GB" dirty="0"/>
                  <a:t>The wall had a U-value of 1.6 W/m2 K</a:t>
                </a:r>
              </a:p>
              <a:p>
                <a:r>
                  <a:rPr lang="en-GB" dirty="0"/>
                  <a:t>Using the rate of heat loss formula </a:t>
                </a:r>
                <a14:m>
                  <m:oMath xmlns:m="http://schemas.openxmlformats.org/officeDocument/2006/math">
                    <m:r>
                      <a:rPr lang="en-GB">
                        <a:latin typeface="Cambria Math" panose="02040503050406030204" pitchFamily="18" charset="0"/>
                      </a:rPr>
                      <m:t>𝑄</m:t>
                    </m:r>
                    <m:r>
                      <a:rPr lang="en-GB"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>
                        <a:latin typeface="Cambria Math" panose="02040503050406030204" pitchFamily="18" charset="0"/>
                      </a:rPr>
                      <m:t>𝑈𝐴</m:t>
                    </m:r>
                    <m:r>
                      <a:rPr lang="en-GB">
                        <a:latin typeface="Cambria Math" panose="02040503050406030204" pitchFamily="18" charset="0"/>
                      </a:rPr>
                      <m:t>∆</m:t>
                    </m:r>
                    <m:r>
                      <a:rPr lang="en-GB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en-GB" dirty="0"/>
                  <a:t> , integrate the temperature data over a 1-hour period to find the total heat loss through the wall (H).</a:t>
                </a:r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9EB77408-7BDA-47CB-7DD0-34C0193048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1893126"/>
                <a:ext cx="10515600" cy="3300345"/>
              </a:xfrm>
              <a:prstGeom prst="rect">
                <a:avLst/>
              </a:prstGeom>
              <a:blipFill>
                <a:blip r:embed="rId3"/>
                <a:stretch>
                  <a:fillRect r="-522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25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4: Using integration in construction</a:t>
            </a:r>
            <a:endParaRPr/>
          </a:p>
        </p:txBody>
      </p:sp>
      <p:graphicFrame>
        <p:nvGraphicFramePr>
          <p:cNvPr id="205" name="Google Shape;205;p25"/>
          <p:cNvGraphicFramePr/>
          <p:nvPr/>
        </p:nvGraphicFramePr>
        <p:xfrm>
          <a:off x="975360" y="1893127"/>
          <a:ext cx="10515600" cy="4023440"/>
        </p:xfrm>
        <a:graphic>
          <a:graphicData uri="http://schemas.openxmlformats.org/drawingml/2006/table">
            <a:tbl>
              <a:tblPr firstRow="1" bandRow="1">
                <a:noFill/>
                <a:tableStyleId>{15FBB5F6-FFBD-4A62-8448-F32825E35CBD}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229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GB" sz="2400" b="1" u="none" strike="noStrike" cap="none">
                          <a:solidFill>
                            <a:srgbClr val="432673"/>
                          </a:solidFill>
                        </a:rPr>
                        <a:t>Time </a:t>
                      </a:r>
                      <a:r>
                        <a:rPr lang="en-GB" sz="2400" b="1" i="1" u="none" strike="noStrike" cap="none">
                          <a:solidFill>
                            <a:srgbClr val="432673"/>
                          </a:solidFill>
                        </a:rPr>
                        <a:t>t</a:t>
                      </a:r>
                      <a:r>
                        <a:rPr lang="en-GB" sz="2400" b="1" u="none" strike="noStrike" cap="none">
                          <a:solidFill>
                            <a:srgbClr val="432673"/>
                          </a:solidFill>
                        </a:rPr>
                        <a:t> (minutes)</a:t>
                      </a:r>
                      <a:endParaRPr sz="1400" u="none" strike="noStrike" cap="none"/>
                    </a:p>
                  </a:txBody>
                  <a:tcPr marL="91450" marR="91450" marT="45725" marB="45725" anchor="ctr">
                    <a:solidFill>
                      <a:srgbClr val="EBD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GB" sz="2400" b="1" u="none" strike="noStrike" cap="none">
                          <a:solidFill>
                            <a:srgbClr val="432673"/>
                          </a:solidFill>
                        </a:rPr>
                        <a:t>Inside temperature (°C)</a:t>
                      </a:r>
                      <a:endParaRPr sz="1400" u="none" strike="noStrike" cap="none"/>
                    </a:p>
                  </a:txBody>
                  <a:tcPr marL="91450" marR="91450" marT="45725" marB="45725" anchor="ctr">
                    <a:solidFill>
                      <a:srgbClr val="EBD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GB" sz="2400" b="1" u="none" strike="noStrike" cap="none">
                          <a:solidFill>
                            <a:srgbClr val="432673"/>
                          </a:solidFill>
                        </a:rPr>
                        <a:t>Outside temperature (°C)</a:t>
                      </a:r>
                      <a:endParaRPr sz="1400" u="none" strike="noStrike" cap="none"/>
                    </a:p>
                  </a:txBody>
                  <a:tcPr marL="91450" marR="91450" marT="45725" marB="45725" anchor="ctr">
                    <a:solidFill>
                      <a:srgbClr val="EBD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400" b="1" u="none" strike="noStrike" cap="none">
                          <a:solidFill>
                            <a:srgbClr val="432673"/>
                          </a:solidFill>
                        </a:rPr>
                        <a:t> </a:t>
                      </a:r>
                      <a:r>
                        <a:rPr lang="en-GB" sz="2400" b="1" u="none" strike="noStrike" cap="none">
                          <a:solidFill>
                            <a:srgbClr val="432673"/>
                          </a:solidFill>
                        </a:rPr>
                        <a:t>∆T (°C)</a:t>
                      </a:r>
                      <a:endParaRPr sz="2400" b="1" u="none" strike="noStrike" cap="none">
                        <a:solidFill>
                          <a:srgbClr val="432673"/>
                        </a:solidFill>
                      </a:endParaRPr>
                    </a:p>
                  </a:txBody>
                  <a:tcPr marL="91450" marR="91450" marT="45725" marB="45725" anchor="ctr">
                    <a:solidFill>
                      <a:srgbClr val="EBD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GB" sz="2400" u="none" strike="noStrike" cap="none"/>
                        <a:t>0</a:t>
                      </a:r>
                      <a:endParaRPr sz="1400" u="none" strike="noStrike" cap="none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GB" sz="2400" u="none" strike="noStrike" cap="none"/>
                        <a:t>26</a:t>
                      </a:r>
                      <a:endParaRPr sz="1400" u="none" strike="noStrike" cap="none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GB" sz="2400" u="none" strike="noStrike" cap="none" dirty="0"/>
                        <a:t>11</a:t>
                      </a:r>
                      <a:endParaRPr sz="1400" u="none" strike="noStrike" cap="none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GB" sz="2400" u="none" strike="noStrike" cap="none"/>
                        <a:t>15</a:t>
                      </a:r>
                      <a:endParaRPr sz="1400" u="none" strike="noStrike" cap="none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GB" sz="2400" u="none" strike="noStrike" cap="none"/>
                        <a:t>10</a:t>
                      </a:r>
                      <a:endParaRPr sz="1400" u="none" strike="noStrike" cap="none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GB" sz="2400" b="0" u="none" strike="noStrike" cap="none">
                          <a:solidFill>
                            <a:srgbClr val="000000"/>
                          </a:solidFill>
                        </a:rPr>
                        <a:t>26</a:t>
                      </a:r>
                      <a:endParaRPr sz="2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GB" sz="2400" u="none" strike="noStrike" cap="none" dirty="0"/>
                        <a:t>12</a:t>
                      </a:r>
                      <a:endParaRPr sz="1400" u="none" strike="noStrike" cap="none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GB" sz="2400" u="none" strike="noStrike" cap="none"/>
                        <a:t>14</a:t>
                      </a:r>
                      <a:endParaRPr sz="1400" u="none" strike="noStrike" cap="none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GB" sz="2400" u="none" strike="noStrike" cap="none"/>
                        <a:t>20</a:t>
                      </a:r>
                      <a:endParaRPr sz="1400" u="none" strike="noStrike" cap="none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GB" sz="2400" b="0" u="none" strike="noStrike" cap="none">
                          <a:solidFill>
                            <a:srgbClr val="000000"/>
                          </a:solidFill>
                        </a:rPr>
                        <a:t>26</a:t>
                      </a:r>
                      <a:endParaRPr sz="2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GB" sz="2400" u="none" strike="noStrike" cap="none" dirty="0"/>
                        <a:t>14</a:t>
                      </a:r>
                      <a:endParaRPr sz="1400" u="none" strike="noStrike" cap="none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GB" sz="2400" u="none" strike="noStrike" cap="none"/>
                        <a:t>12</a:t>
                      </a:r>
                      <a:endParaRPr sz="1400" u="none" strike="noStrike" cap="none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GB" sz="2400" u="none" strike="noStrike" cap="none"/>
                        <a:t>30</a:t>
                      </a:r>
                      <a:endParaRPr sz="1400" u="none" strike="noStrike" cap="none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GB" sz="2400" b="0" u="none" strike="noStrike" cap="none">
                          <a:solidFill>
                            <a:srgbClr val="000000"/>
                          </a:solidFill>
                        </a:rPr>
                        <a:t>26</a:t>
                      </a:r>
                      <a:endParaRPr sz="2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GB" sz="2400" u="none" strike="noStrike" cap="none" dirty="0"/>
                        <a:t>16</a:t>
                      </a:r>
                      <a:endParaRPr sz="1400" u="none" strike="noStrike" cap="none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GB" sz="2400" u="none" strike="noStrike" cap="none"/>
                        <a:t>11</a:t>
                      </a:r>
                      <a:endParaRPr sz="1400" u="none" strike="noStrike" cap="none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GB" sz="2400" u="none" strike="noStrike" cap="none"/>
                        <a:t>40</a:t>
                      </a:r>
                      <a:endParaRPr sz="1400" u="none" strike="noStrike" cap="none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GB" sz="2400" b="0" u="none" strike="noStrike" cap="none">
                          <a:solidFill>
                            <a:srgbClr val="000000"/>
                          </a:solidFill>
                        </a:rPr>
                        <a:t>26</a:t>
                      </a:r>
                      <a:endParaRPr sz="2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GB" sz="2400" u="none" strike="noStrike" cap="none" dirty="0"/>
                        <a:t>18</a:t>
                      </a:r>
                      <a:endParaRPr sz="1400" u="none" strike="noStrike" cap="none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GB" sz="2400" u="none" strike="noStrike" cap="none"/>
                        <a:t>8</a:t>
                      </a:r>
                      <a:endParaRPr sz="1400" u="none" strike="noStrike" cap="none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GB" sz="2400" u="none" strike="noStrike" cap="none"/>
                        <a:t>50</a:t>
                      </a:r>
                      <a:endParaRPr sz="1400" u="none" strike="noStrike" cap="none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GB" sz="2400" b="0" u="none" strike="noStrike" cap="none">
                          <a:solidFill>
                            <a:srgbClr val="000000"/>
                          </a:solidFill>
                        </a:rPr>
                        <a:t>26</a:t>
                      </a:r>
                      <a:endParaRPr sz="2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GB" sz="2400" u="none" strike="noStrike" cap="none" dirty="0"/>
                        <a:t>19</a:t>
                      </a:r>
                      <a:endParaRPr sz="1400" u="none" strike="noStrike" cap="none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GB" sz="2400" u="none" strike="noStrike" cap="none"/>
                        <a:t>7</a:t>
                      </a:r>
                      <a:endParaRPr sz="1400" u="none" strike="noStrike" cap="none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GB" sz="2400" u="none" strike="noStrike" cap="none"/>
                        <a:t>60</a:t>
                      </a:r>
                      <a:endParaRPr sz="1400" u="none" strike="noStrike" cap="none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GB" sz="2400" b="0" u="none" strike="noStrike" cap="none">
                          <a:solidFill>
                            <a:srgbClr val="000000"/>
                          </a:solidFill>
                        </a:rPr>
                        <a:t>26</a:t>
                      </a:r>
                      <a:endParaRPr sz="2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GB" sz="2400" u="none" strike="noStrike" cap="none" dirty="0"/>
                        <a:t>21</a:t>
                      </a:r>
                      <a:endParaRPr sz="1400" u="none" strike="noStrike" cap="none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GB" sz="2400" u="none" strike="noStrike" cap="none" dirty="0"/>
                        <a:t>5</a:t>
                      </a:r>
                      <a:endParaRPr sz="1400" u="none" strike="noStrike" cap="none" dirty="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6" name="Google Shape;206;p25"/>
          <p:cNvSpPr/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 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7" name="Google Shape;207;p25"/>
          <p:cNvSpPr txBox="1">
            <a:spLocks noGrp="1"/>
          </p:cNvSpPr>
          <p:nvPr>
            <p:ph type="title"/>
          </p:nvPr>
        </p:nvSpPr>
        <p:spPr>
          <a:xfrm>
            <a:off x="838199" y="365125"/>
            <a:ext cx="1100785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</a:pPr>
            <a:r>
              <a:rPr lang="en-GB" sz="3600"/>
              <a:t>Analysing heat loss through a wall: worked example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26"/>
          <p:cNvSpPr/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 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4" name="Google Shape;214;p26"/>
          <p:cNvSpPr txBox="1"/>
          <p:nvPr/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rPr>
              <a:t>Lesson 4: Using integration in construction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5" name="Google Shape;215;p26"/>
          <p:cNvSpPr txBox="1">
            <a:spLocks noGrp="1"/>
          </p:cNvSpPr>
          <p:nvPr>
            <p:ph type="title"/>
          </p:nvPr>
        </p:nvSpPr>
        <p:spPr>
          <a:xfrm>
            <a:off x="838199" y="365125"/>
            <a:ext cx="1100785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</a:pPr>
            <a:r>
              <a:rPr lang="en-GB" sz="3600"/>
              <a:t>Analysing heat loss through a wall: worked example</a:t>
            </a:r>
            <a:endParaRPr/>
          </a:p>
        </p:txBody>
      </p:sp>
      <p:pic>
        <p:nvPicPr>
          <p:cNvPr id="216" name="Google Shape;216;p26" descr="A diagram of a heat loss, showing a temperature of 26 degrees Celsius inside dropping to 11 degrees Celsius outside after passing through a brick wall.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438" t="8175" r="8679" b="7886"/>
          <a:stretch>
            <a:fillRect/>
          </a:stretch>
        </p:blipFill>
        <p:spPr>
          <a:xfrm>
            <a:off x="3553428" y="1344168"/>
            <a:ext cx="5359078" cy="49611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2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2715228" cy="3795686"/>
          </a:xfrm>
          <a:prstGeom prst="rect">
            <a:avLst/>
          </a:prstGeom>
          <a:solidFill>
            <a:srgbClr val="EBDDF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rPr lang="en-GB" dirty="0">
                <a:solidFill>
                  <a:srgbClr val="000000"/>
                </a:solidFill>
              </a:rPr>
              <a:t>Plotting the data for time and temperature difference, we can see the points are roughly linear.</a:t>
            </a:r>
            <a:endParaRPr sz="2400" b="1" dirty="0">
              <a:solidFill>
                <a:srgbClr val="000000"/>
              </a:solidFill>
            </a:endParaRPr>
          </a:p>
        </p:txBody>
      </p:sp>
      <p:sp>
        <p:nvSpPr>
          <p:cNvPr id="222" name="Google Shape;222;p27"/>
          <p:cNvSpPr/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 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3" name="Google Shape;223;p27"/>
          <p:cNvSpPr txBox="1">
            <a:spLocks noGrp="1"/>
          </p:cNvSpPr>
          <p:nvPr>
            <p:ph type="body" idx="3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 dirty="0"/>
              <a:t>Lesson 4: Using integration in construction</a:t>
            </a:r>
            <a:endParaRPr dirty="0"/>
          </a:p>
        </p:txBody>
      </p:sp>
      <p:sp>
        <p:nvSpPr>
          <p:cNvPr id="224" name="Google Shape;224;p27"/>
          <p:cNvSpPr txBox="1">
            <a:spLocks noGrp="1"/>
          </p:cNvSpPr>
          <p:nvPr>
            <p:ph type="title"/>
          </p:nvPr>
        </p:nvSpPr>
        <p:spPr>
          <a:xfrm>
            <a:off x="838199" y="365125"/>
            <a:ext cx="1100785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</a:pPr>
            <a:r>
              <a:rPr lang="en-GB" sz="3600"/>
              <a:t>Analysing heat loss through a wall: worked example</a:t>
            </a:r>
            <a:endParaRPr/>
          </a:p>
        </p:txBody>
      </p:sp>
      <p:pic>
        <p:nvPicPr>
          <p:cNvPr id="225" name="Google Shape;225;p27" descr="A graph with showing time on the x-axis and temperature difference on the y-axis.&#10;Points are marked according to the temperature difference data shown previously. A line of best fit passes through the points.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17021" y="1604963"/>
            <a:ext cx="8129033" cy="4572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28"/>
          <p:cNvSpPr/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 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1" name="Google Shape;231;p28"/>
          <p:cNvSpPr txBox="1">
            <a:spLocks noGrp="1"/>
          </p:cNvSpPr>
          <p:nvPr>
            <p:ph type="body" idx="3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4: Using integration in construction</a:t>
            </a:r>
            <a:endParaRPr/>
          </a:p>
        </p:txBody>
      </p:sp>
      <p:sp>
        <p:nvSpPr>
          <p:cNvPr id="232" name="Google Shape;232;p28"/>
          <p:cNvSpPr txBox="1">
            <a:spLocks noGrp="1"/>
          </p:cNvSpPr>
          <p:nvPr>
            <p:ph type="title"/>
          </p:nvPr>
        </p:nvSpPr>
        <p:spPr>
          <a:xfrm>
            <a:off x="838199" y="365125"/>
            <a:ext cx="1100785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</a:pPr>
            <a:r>
              <a:rPr lang="en-GB" sz="3600"/>
              <a:t>Analysing heat loss through a wall: worked example</a:t>
            </a:r>
            <a:endParaRPr/>
          </a:p>
        </p:txBody>
      </p:sp>
      <p:sp>
        <p:nvSpPr>
          <p:cNvPr id="233" name="Google Shape;233;p28" descr="Change in temperature equals 15, when time equals 0&#10;Change in temperature equals 5, when time equals 60&#10;&#10;Assume that Change in temperature is a linear function of time, then we can write:&#10;Change in temperature equals m multiplied by time plus c."/>
          <p:cNvSpPr txBox="1"/>
          <p:nvPr/>
        </p:nvSpPr>
        <p:spPr>
          <a:xfrm>
            <a:off x="838199" y="3006227"/>
            <a:ext cx="10515600" cy="1535688"/>
          </a:xfrm>
          <a:prstGeom prst="rect">
            <a:avLst/>
          </a:prstGeom>
          <a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t="-79774" b="-103575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04421E5-651C-F5AC-BB6C-C82B720A434A}"/>
              </a:ext>
            </a:extLst>
          </p:cNvPr>
          <p:cNvSpPr txBox="1"/>
          <p:nvPr/>
        </p:nvSpPr>
        <p:spPr>
          <a:xfrm>
            <a:off x="838199" y="1874382"/>
            <a:ext cx="10515600" cy="1134647"/>
          </a:xfrm>
          <a:prstGeom prst="rect">
            <a:avLst/>
          </a:prstGeom>
          <a:solidFill>
            <a:srgbClr val="EBDDF4"/>
          </a:solidFill>
        </p:spPr>
        <p:txBody>
          <a:bodyPr wrap="square" tIns="72000" bIns="72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200" b="1" dirty="0"/>
              <a:t>Step 1: Derive the linear equation for temperature difference over time.</a:t>
            </a:r>
          </a:p>
          <a:p>
            <a:pPr>
              <a:lnSpc>
                <a:spcPct val="150000"/>
              </a:lnSpc>
            </a:pPr>
            <a:r>
              <a:rPr lang="en-GB" sz="2200" dirty="0"/>
              <a:t>We can find the equation of the line of best fit. It goes from about: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11C07F5-289C-D0DE-4F2F-3A6B60614D50}"/>
              </a:ext>
            </a:extLst>
          </p:cNvPr>
          <p:cNvSpPr txBox="1"/>
          <p:nvPr/>
        </p:nvSpPr>
        <p:spPr>
          <a:xfrm>
            <a:off x="838199" y="4541915"/>
            <a:ext cx="10515600" cy="1606127"/>
          </a:xfrm>
          <a:prstGeom prst="rect">
            <a:avLst/>
          </a:prstGeom>
          <a:solidFill>
            <a:srgbClr val="EBDDF4"/>
          </a:solidFill>
        </p:spPr>
        <p:txBody>
          <a:bodyPr wrap="square" tIns="72000" bIns="72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200" dirty="0"/>
              <a:t>Where:</a:t>
            </a:r>
          </a:p>
          <a:p>
            <a:pPr>
              <a:lnSpc>
                <a:spcPct val="150000"/>
              </a:lnSpc>
            </a:pPr>
            <a:r>
              <a:rPr lang="en-GB" sz="2200" i="1" dirty="0"/>
              <a:t>m</a:t>
            </a:r>
            <a:r>
              <a:rPr lang="en-GB" sz="2200" dirty="0"/>
              <a:t> is the gradient, the </a:t>
            </a:r>
            <a:r>
              <a:rPr lang="en-GB" sz="2200" b="1" dirty="0"/>
              <a:t>rate of change of temperature difference.</a:t>
            </a:r>
            <a:endParaRPr lang="en-GB" sz="2200" dirty="0"/>
          </a:p>
          <a:p>
            <a:pPr>
              <a:lnSpc>
                <a:spcPct val="150000"/>
              </a:lnSpc>
            </a:pPr>
            <a:r>
              <a:rPr lang="en-GB" sz="2200" i="1" dirty="0"/>
              <a:t>c </a:t>
            </a:r>
            <a:r>
              <a:rPr lang="en-GB" sz="2200" dirty="0"/>
              <a:t>is the intercept, the </a:t>
            </a:r>
            <a:r>
              <a:rPr lang="en-GB" sz="2200" b="1" dirty="0"/>
              <a:t>initial temperature difference. </a:t>
            </a:r>
            <a:endParaRPr lang="en-GB" sz="2200" i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29" descr="gradient equals  5 minus 15 over 60 minus 0 equals minus 10 over 60, which equals minus 1 over 6.&#10;&#10;So, m equals minus 1 over 6."/>
          <p:cNvSpPr txBox="1">
            <a:spLocks noGrp="1"/>
          </p:cNvSpPr>
          <p:nvPr>
            <p:ph type="body" idx="1"/>
          </p:nvPr>
        </p:nvSpPr>
        <p:spPr>
          <a:xfrm>
            <a:off x="838199" y="3582649"/>
            <a:ext cx="10515600" cy="2548328"/>
          </a:xfrm>
          <a:prstGeom prst="rect">
            <a:avLst/>
          </a:prstGeom>
          <a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l="-52" t="-68949" b="-1804"/>
            </a:stretch>
          </a:blip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 dirty="0"/>
              <a:t>  </a:t>
            </a:r>
            <a:endParaRPr dirty="0"/>
          </a:p>
        </p:txBody>
      </p:sp>
      <p:sp>
        <p:nvSpPr>
          <p:cNvPr id="239" name="Google Shape;239;p29"/>
          <p:cNvSpPr/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 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0" name="Google Shape;240;p29"/>
          <p:cNvSpPr txBox="1">
            <a:spLocks noGrp="1"/>
          </p:cNvSpPr>
          <p:nvPr>
            <p:ph type="body" idx="3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4: Using integration in construction</a:t>
            </a:r>
            <a:endParaRPr/>
          </a:p>
        </p:txBody>
      </p:sp>
      <p:sp>
        <p:nvSpPr>
          <p:cNvPr id="241" name="Google Shape;241;p29"/>
          <p:cNvSpPr txBox="1">
            <a:spLocks noGrp="1"/>
          </p:cNvSpPr>
          <p:nvPr>
            <p:ph type="title"/>
          </p:nvPr>
        </p:nvSpPr>
        <p:spPr>
          <a:xfrm>
            <a:off x="838199" y="365125"/>
            <a:ext cx="1100785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</a:pPr>
            <a:r>
              <a:rPr lang="en-GB" sz="3600"/>
              <a:t>Analysing heat loss through a wall: worked example</a:t>
            </a:r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2AA3D86-E679-6547-7564-70F7F85231F9}"/>
              </a:ext>
            </a:extLst>
          </p:cNvPr>
          <p:cNvSpPr txBox="1"/>
          <p:nvPr/>
        </p:nvSpPr>
        <p:spPr>
          <a:xfrm>
            <a:off x="838199" y="2087520"/>
            <a:ext cx="10515600" cy="1606127"/>
          </a:xfrm>
          <a:prstGeom prst="rect">
            <a:avLst/>
          </a:prstGeom>
          <a:solidFill>
            <a:srgbClr val="EBDDF4"/>
          </a:solidFill>
        </p:spPr>
        <p:txBody>
          <a:bodyPr wrap="square" tIns="72000" bIns="72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200" dirty="0"/>
              <a:t>Find the gradient, </a:t>
            </a:r>
            <a:r>
              <a:rPr lang="en-GB" sz="2200" i="1" dirty="0"/>
              <a:t>m:</a:t>
            </a:r>
          </a:p>
          <a:p>
            <a:pPr>
              <a:lnSpc>
                <a:spcPct val="150000"/>
              </a:lnSpc>
            </a:pPr>
            <a:r>
              <a:rPr lang="en-GB" sz="2200" dirty="0"/>
              <a:t>We will find the slope from the first point (0, 15) to the final point (60, 5)</a:t>
            </a:r>
          </a:p>
          <a:p>
            <a:pPr>
              <a:lnSpc>
                <a:spcPct val="150000"/>
              </a:lnSpc>
            </a:pPr>
            <a:endParaRPr lang="en-GB" sz="22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0"/>
          <p:cNvSpPr/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 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8" name="Google Shape;248;p30"/>
          <p:cNvSpPr txBox="1">
            <a:spLocks noGrp="1"/>
          </p:cNvSpPr>
          <p:nvPr>
            <p:ph type="body" idx="3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4: Using integration in construction</a:t>
            </a:r>
            <a:endParaRPr/>
          </a:p>
        </p:txBody>
      </p:sp>
      <p:sp>
        <p:nvSpPr>
          <p:cNvPr id="249" name="Google Shape;249;p30"/>
          <p:cNvSpPr txBox="1">
            <a:spLocks noGrp="1"/>
          </p:cNvSpPr>
          <p:nvPr>
            <p:ph type="title"/>
          </p:nvPr>
        </p:nvSpPr>
        <p:spPr>
          <a:xfrm>
            <a:off x="838199" y="365125"/>
            <a:ext cx="1100785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</a:pPr>
            <a:r>
              <a:rPr lang="en-GB" sz="3600"/>
              <a:t>Analysing heat loss through a wall: worked example</a:t>
            </a:r>
            <a:endParaRPr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5F9B9215-32D2-20E7-8B46-F12114E0D6C7}"/>
                  </a:ext>
                </a:extLst>
              </p:cNvPr>
              <p:cNvSpPr txBox="1"/>
              <p:nvPr/>
            </p:nvSpPr>
            <p:spPr>
              <a:xfrm>
                <a:off x="838200" y="2089443"/>
                <a:ext cx="10515600" cy="3256579"/>
              </a:xfrm>
              <a:prstGeom prst="rect">
                <a:avLst/>
              </a:prstGeom>
              <a:solidFill>
                <a:srgbClr val="EBDDF4"/>
              </a:solidFill>
            </p:spPr>
            <p:txBody>
              <a:bodyPr wrap="square" tIns="72000" bIns="7200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GB" sz="2200" dirty="0"/>
                  <a:t>Find the intercept, </a:t>
                </a:r>
                <a:r>
                  <a:rPr lang="en-GB" sz="2200" i="1" dirty="0"/>
                  <a:t>c</a:t>
                </a:r>
                <a:r>
                  <a:rPr lang="en-GB" sz="2200" dirty="0"/>
                  <a:t>:</a:t>
                </a:r>
              </a:p>
              <a:p>
                <a:pPr>
                  <a:lnSpc>
                    <a:spcPct val="200000"/>
                  </a:lnSpc>
                </a:pPr>
                <a:r>
                  <a:rPr lang="en-GB" sz="2200" dirty="0"/>
                  <a:t>The intercept, </a:t>
                </a:r>
                <a:r>
                  <a:rPr lang="en-GB" sz="2200" i="1" dirty="0"/>
                  <a:t>c</a:t>
                </a:r>
                <a:r>
                  <a:rPr lang="en-GB" sz="2200" dirty="0"/>
                  <a:t> is the initial temperature difference at </a:t>
                </a:r>
                <a:r>
                  <a:rPr lang="en-GB" sz="2200" i="1" dirty="0"/>
                  <a:t>t</a:t>
                </a:r>
                <a:r>
                  <a:rPr lang="en-GB" sz="2200" dirty="0"/>
                  <a:t> = 0. </a:t>
                </a:r>
              </a:p>
              <a:p>
                <a:pPr>
                  <a:lnSpc>
                    <a:spcPct val="200000"/>
                  </a:lnSpc>
                </a:pPr>
                <a:r>
                  <a:rPr lang="en-GB" sz="2200" dirty="0"/>
                  <a:t>The initial temperature difference was </a:t>
                </a:r>
                <a14:m>
                  <m:oMath xmlns:m="http://schemas.openxmlformats.org/officeDocument/2006/math">
                    <m:r>
                      <a:rPr lang="en-GB" sz="22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lang="en-GB" sz="2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en-GB" sz="2200" dirty="0"/>
                  <a:t> = 15</a:t>
                </a:r>
              </a:p>
              <a:p>
                <a:pPr>
                  <a:lnSpc>
                    <a:spcPct val="200000"/>
                  </a:lnSpc>
                </a:pPr>
                <a:r>
                  <a:rPr lang="en-GB" sz="2200" dirty="0"/>
                  <a:t>So, </a:t>
                </a:r>
                <a:r>
                  <a:rPr lang="en-GB" sz="2200" i="1" dirty="0"/>
                  <a:t>c</a:t>
                </a:r>
                <a:r>
                  <a:rPr lang="en-GB" sz="2200" dirty="0"/>
                  <a:t> = 15 </a:t>
                </a:r>
              </a:p>
              <a:p>
                <a:pPr>
                  <a:lnSpc>
                    <a:spcPct val="200000"/>
                  </a:lnSpc>
                </a:pPr>
                <a:endParaRPr lang="en-GB" sz="2200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5F9B9215-32D2-20E7-8B46-F12114E0D6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2089443"/>
                <a:ext cx="10515600" cy="3256579"/>
              </a:xfrm>
              <a:prstGeom prst="rect">
                <a:avLst/>
              </a:prstGeom>
              <a:blipFill>
                <a:blip r:embed="rId3"/>
                <a:stretch>
                  <a:fillRect l="-75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31"/>
          <p:cNvSpPr txBox="1"/>
          <p:nvPr/>
        </p:nvSpPr>
        <p:spPr>
          <a:xfrm>
            <a:off x="5638800" y="297180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5" name="Google Shape;255;p31"/>
          <p:cNvSpPr/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 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6" name="Google Shape;256;p31"/>
          <p:cNvSpPr txBox="1">
            <a:spLocks noGrp="1"/>
          </p:cNvSpPr>
          <p:nvPr>
            <p:ph type="body" idx="3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4: Using integration in construction</a:t>
            </a:r>
            <a:endParaRPr/>
          </a:p>
        </p:txBody>
      </p:sp>
      <p:sp>
        <p:nvSpPr>
          <p:cNvPr id="257" name="Google Shape;257;p31"/>
          <p:cNvSpPr txBox="1">
            <a:spLocks noGrp="1"/>
          </p:cNvSpPr>
          <p:nvPr>
            <p:ph type="title"/>
          </p:nvPr>
        </p:nvSpPr>
        <p:spPr>
          <a:xfrm>
            <a:off x="838199" y="365125"/>
            <a:ext cx="1100785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</a:pPr>
            <a:r>
              <a:rPr lang="en-GB" sz="3600"/>
              <a:t>Analysing heat loss through a wall: worked example</a:t>
            </a:r>
            <a:endParaRPr/>
          </a:p>
        </p:txBody>
      </p:sp>
      <p:sp>
        <p:nvSpPr>
          <p:cNvPr id="258" name="Google Shape;258;p31" descr="Change in temperature equals minus one sixth multiplied by time plus 15."/>
          <p:cNvSpPr txBox="1"/>
          <p:nvPr/>
        </p:nvSpPr>
        <p:spPr>
          <a:xfrm>
            <a:off x="735822" y="1825625"/>
            <a:ext cx="2919984" cy="3843655"/>
          </a:xfrm>
          <a:prstGeom prst="rect">
            <a:avLst/>
          </a:prstGeom>
          <a:solidFill>
            <a:srgbClr val="EBDDF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None/>
            </a:pPr>
            <a:r>
              <a:rPr lang="en-GB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So, the linear equation for the temperature difference is</a:t>
            </a:r>
            <a:endParaRPr sz="2400" b="0" i="0" u="none" strike="noStrike" cap="none" dirty="0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None/>
            </a:pPr>
            <a:endParaRPr sz="24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None/>
            </a:pPr>
            <a:endParaRPr sz="2400" b="0" i="0" u="none" strike="noStrike" cap="none" dirty="0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9" name="Google Shape;259;p31" descr="Delta T of t equals minus 1 over 6 multiplied by time plus 15"/>
          <p:cNvSpPr txBox="1">
            <a:spLocks noGrp="1"/>
          </p:cNvSpPr>
          <p:nvPr>
            <p:ph type="body" idx="1"/>
          </p:nvPr>
        </p:nvSpPr>
        <p:spPr>
          <a:xfrm>
            <a:off x="735822" y="4069080"/>
            <a:ext cx="2919984" cy="1005840"/>
          </a:xfrm>
          <a:prstGeom prst="rect">
            <a:avLst/>
          </a:prstGeom>
          <a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l="-34095" t="-172766" r="-34675" b="-159722"/>
            </a:stretch>
          </a:blip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 dirty="0"/>
              <a:t>  </a:t>
            </a:r>
            <a:endParaRPr dirty="0"/>
          </a:p>
        </p:txBody>
      </p:sp>
      <p:pic>
        <p:nvPicPr>
          <p:cNvPr id="260" name="Google Shape;260;p31" descr="A graph with showing time on the x-axis and temperature difference on the y-axis.&#10;Points are marked according to the temperature difference data shown previously. A line of best fit passes through the points.&#10;The line is labelled change in temperature equals minus 0.17 multiplied by time plus 15.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17021" y="1466024"/>
            <a:ext cx="8129033" cy="45628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32" descr="Q equals U A delta T&#10;&#10;H equals U A multiplied by the integral of delta T with respect to time between 0 and 60&#10;&#10;U equals 1.6 Watts per metre squared Kelvin, A equals 8 multiplied by 4 equals 32 metres squared and Change in temperature equals minus 1 over 6 multiplied by time plus 15, so:&#10;&#10;H equals 1.6 multiplied by 32 multiplied by the integral between 0 and 60 of minus 1 over 6 multiplied by time plus 15, with respect to time"/>
          <p:cNvSpPr txBox="1">
            <a:spLocks noGrp="1"/>
          </p:cNvSpPr>
          <p:nvPr>
            <p:ph type="body" idx="1"/>
          </p:nvPr>
        </p:nvSpPr>
        <p:spPr>
          <a:xfrm>
            <a:off x="838200" y="3428999"/>
            <a:ext cx="10515600" cy="2747963"/>
          </a:xfrm>
          <a:prstGeom prst="rect">
            <a:avLst/>
          </a:prstGeom>
          <a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l="-1" t="-58348" r="-570"/>
            </a:stretch>
          </a:blip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 dirty="0"/>
              <a:t>  </a:t>
            </a:r>
            <a:endParaRPr dirty="0"/>
          </a:p>
        </p:txBody>
      </p:sp>
      <p:sp>
        <p:nvSpPr>
          <p:cNvPr id="266" name="Google Shape;266;p32"/>
          <p:cNvSpPr/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 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7" name="Google Shape;267;p32"/>
          <p:cNvSpPr txBox="1">
            <a:spLocks noGrp="1"/>
          </p:cNvSpPr>
          <p:nvPr>
            <p:ph type="body" idx="3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4: Using integration in construction</a:t>
            </a:r>
            <a:endParaRPr/>
          </a:p>
        </p:txBody>
      </p:sp>
      <p:sp>
        <p:nvSpPr>
          <p:cNvPr id="268" name="Google Shape;268;p32"/>
          <p:cNvSpPr txBox="1">
            <a:spLocks noGrp="1"/>
          </p:cNvSpPr>
          <p:nvPr>
            <p:ph type="title"/>
          </p:nvPr>
        </p:nvSpPr>
        <p:spPr>
          <a:xfrm>
            <a:off x="838199" y="365125"/>
            <a:ext cx="1100785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</a:pPr>
            <a:r>
              <a:rPr lang="en-GB" sz="3600"/>
              <a:t>Analysing heat loss through a wall: worked example</a:t>
            </a:r>
            <a:endParaRPr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29C589EE-03B5-62DF-C137-55838B46D4C1}"/>
                  </a:ext>
                </a:extLst>
              </p:cNvPr>
              <p:cNvSpPr txBox="1"/>
              <p:nvPr/>
            </p:nvSpPr>
            <p:spPr>
              <a:xfrm>
                <a:off x="838200" y="1893127"/>
                <a:ext cx="10515600" cy="1668900"/>
              </a:xfrm>
              <a:prstGeom prst="rect">
                <a:avLst/>
              </a:prstGeom>
              <a:solidFill>
                <a:srgbClr val="EBDDF4"/>
              </a:solidFill>
            </p:spPr>
            <p:txBody>
              <a:bodyPr wrap="square" tIns="72000" bIns="7200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GB" sz="2200" b="1" dirty="0"/>
                  <a:t>Step 2: Setting up the integral for heat loss. </a:t>
                </a:r>
              </a:p>
              <a:p>
                <a:r>
                  <a:rPr lang="en-GB" sz="2200" dirty="0"/>
                  <a:t>We know that </a:t>
                </a:r>
                <a:r>
                  <a:rPr lang="en-GB" sz="2200" i="1" dirty="0"/>
                  <a:t>Q = UA </a:t>
                </a:r>
                <a14:m>
                  <m:oMath xmlns:m="http://schemas.openxmlformats.org/officeDocument/2006/math">
                    <m:r>
                      <a:rPr lang="en-GB" sz="2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lang="en-GB" sz="2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en-GB" sz="2200" dirty="0"/>
                  <a:t>, so we can find the </a:t>
                </a:r>
                <a:r>
                  <a:rPr lang="en-GB" sz="2200" b="1" dirty="0"/>
                  <a:t>total heat loss, H</a:t>
                </a:r>
                <a:r>
                  <a:rPr lang="en-GB" sz="2200" dirty="0"/>
                  <a:t>, by integrating the temperature difference over the time period from 0 to 60 minutes. </a:t>
                </a:r>
              </a:p>
              <a:p>
                <a:endParaRPr lang="en-GB" sz="2200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29C589EE-03B5-62DF-C137-55838B46D4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1893127"/>
                <a:ext cx="10515600" cy="1668900"/>
              </a:xfrm>
              <a:prstGeom prst="rect">
                <a:avLst/>
              </a:prstGeom>
              <a:blipFill>
                <a:blip r:embed="rId4"/>
                <a:stretch>
                  <a:fillRect l="-75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/>
              <a:t>In this lesson, we will:</a:t>
            </a:r>
            <a:endParaRPr/>
          </a:p>
        </p:txBody>
      </p:sp>
      <p:sp>
        <p:nvSpPr>
          <p:cNvPr id="113" name="Google Shape;113;p1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 dirty="0"/>
              <a:t>use integration to determine the area under a curve in various construction situations;</a:t>
            </a:r>
            <a:endParaRPr dirty="0"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 dirty="0"/>
              <a:t>measure and analyse total heat loss through a wall;</a:t>
            </a:r>
            <a:endParaRPr dirty="0"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 dirty="0"/>
              <a:t>use integration to calculate the total amount of heat lost through a wall in a specific time period.</a:t>
            </a:r>
            <a:endParaRPr dirty="0"/>
          </a:p>
        </p:txBody>
      </p:sp>
      <p:sp>
        <p:nvSpPr>
          <p:cNvPr id="114" name="Google Shape;114;p15"/>
          <p:cNvSpPr txBox="1">
            <a:spLocks noGrp="1"/>
          </p:cNvSpPr>
          <p:nvPr>
            <p:ph type="body" idx="2"/>
          </p:nvPr>
        </p:nvSpPr>
        <p:spPr>
          <a:xfrm>
            <a:off x="7530353" y="1449388"/>
            <a:ext cx="3823447" cy="4818062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Autofit/>
          </a:bodyPr>
          <a:lstStyle/>
          <a:p>
            <a:pPr marL="266700" lvl="0" indent="-228600" algn="l" rtl="0">
              <a:lnSpc>
                <a:spcPct val="107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</a:pPr>
            <a:r>
              <a:rPr lang="en-GB" sz="1400" u="sng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General competencies</a:t>
            </a:r>
            <a:endParaRPr sz="1400">
              <a:solidFill>
                <a:srgbClr val="0D0D0D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66700" lvl="0" indent="-228600" algn="l" rtl="0">
              <a:lnSpc>
                <a:spcPct val="107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</a:pPr>
            <a:r>
              <a:rPr lang="en-GB" sz="14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English:</a:t>
            </a:r>
            <a:endParaRPr/>
          </a:p>
          <a:p>
            <a:pPr marL="266700" lvl="0" indent="-228600" algn="l" rtl="0">
              <a:lnSpc>
                <a:spcPct val="107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</a:pPr>
            <a:r>
              <a:rPr lang="en-GB" sz="1400" b="1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E2</a:t>
            </a:r>
            <a:r>
              <a:rPr lang="en-GB" sz="14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 Present information and ideas</a:t>
            </a:r>
            <a:endParaRPr/>
          </a:p>
          <a:p>
            <a:pPr marL="266700" lvl="0" indent="-228600" algn="l" rtl="0">
              <a:lnSpc>
                <a:spcPct val="107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</a:pPr>
            <a:r>
              <a:rPr lang="en-GB" sz="1400" b="1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E5</a:t>
            </a:r>
            <a:r>
              <a:rPr lang="en-GB" sz="14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 Synthesise information</a:t>
            </a:r>
            <a:endParaRPr/>
          </a:p>
          <a:p>
            <a:pPr marL="266700" lvl="0" indent="-228600" algn="l" rtl="0">
              <a:lnSpc>
                <a:spcPct val="107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</a:pPr>
            <a:r>
              <a:rPr lang="en-GB" sz="14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Maths:</a:t>
            </a:r>
            <a:endParaRPr/>
          </a:p>
          <a:p>
            <a:pPr marL="266700" lvl="0" indent="-228600" algn="l" rtl="0">
              <a:lnSpc>
                <a:spcPct val="107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</a:pPr>
            <a:r>
              <a:rPr lang="en-GB" sz="1400" b="1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M2</a:t>
            </a:r>
            <a:r>
              <a:rPr lang="en-GB" sz="14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 Estimate, calculate and spot errors</a:t>
            </a:r>
            <a:endParaRPr/>
          </a:p>
          <a:p>
            <a:pPr marL="266700" lvl="0" indent="-228600" algn="l" rtl="0">
              <a:lnSpc>
                <a:spcPct val="107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</a:pPr>
            <a:r>
              <a:rPr lang="en-GB" sz="1400" b="1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M3</a:t>
            </a:r>
            <a:r>
              <a:rPr lang="en-GB" sz="14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 Proportion</a:t>
            </a:r>
            <a:endParaRPr/>
          </a:p>
          <a:p>
            <a:pPr marL="266700" lvl="0" indent="-228600" algn="l" rtl="0">
              <a:lnSpc>
                <a:spcPct val="107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</a:pPr>
            <a:r>
              <a:rPr lang="en-GB" sz="1400" b="1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M4</a:t>
            </a:r>
            <a:r>
              <a:rPr lang="en-GB" sz="14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 Use rules and formulae</a:t>
            </a:r>
            <a:endParaRPr/>
          </a:p>
          <a:p>
            <a:pPr marL="266700" lvl="0" indent="-228600" algn="l" rtl="0">
              <a:lnSpc>
                <a:spcPct val="107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</a:pPr>
            <a:r>
              <a:rPr lang="en-GB" sz="1400" b="1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M5</a:t>
            </a:r>
            <a:r>
              <a:rPr lang="en-GB" sz="14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 Process data</a:t>
            </a:r>
            <a:endParaRPr/>
          </a:p>
          <a:p>
            <a:pPr marL="266700" lvl="0" indent="-228600" algn="l" rtl="0">
              <a:lnSpc>
                <a:spcPct val="107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</a:pPr>
            <a:r>
              <a:rPr lang="en-GB" sz="1400" b="1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M8</a:t>
            </a:r>
            <a:r>
              <a:rPr lang="en-GB" sz="14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 Communicate using maths</a:t>
            </a:r>
            <a:endParaRPr/>
          </a:p>
          <a:p>
            <a:pPr marL="266700" lvl="0" indent="-228600" algn="l" rtl="0">
              <a:lnSpc>
                <a:spcPct val="107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</a:pPr>
            <a:r>
              <a:rPr lang="en-GB" sz="14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Digital:</a:t>
            </a:r>
            <a:endParaRPr/>
          </a:p>
          <a:p>
            <a:pPr marL="266700" lvl="0" indent="-228600" algn="l" rtl="0">
              <a:lnSpc>
                <a:spcPct val="108000"/>
              </a:lnSpc>
              <a:spcBef>
                <a:spcPts val="400"/>
              </a:spcBef>
              <a:spcAft>
                <a:spcPts val="400"/>
              </a:spcAft>
              <a:buSzPts val="1800"/>
              <a:buNone/>
            </a:pPr>
            <a:r>
              <a:rPr lang="en-GB" sz="1400" b="1">
                <a:latin typeface="Arial"/>
                <a:ea typeface="Arial"/>
                <a:cs typeface="Arial"/>
                <a:sym typeface="Arial"/>
              </a:rPr>
              <a:t>D3</a:t>
            </a:r>
            <a:r>
              <a:rPr lang="en-GB" sz="1400">
                <a:latin typeface="Arial"/>
                <a:ea typeface="Arial"/>
                <a:cs typeface="Arial"/>
                <a:sym typeface="Arial"/>
              </a:rPr>
              <a:t> Communicate and collaborate</a:t>
            </a:r>
            <a:endParaRPr sz="1400"/>
          </a:p>
        </p:txBody>
      </p:sp>
      <p:sp>
        <p:nvSpPr>
          <p:cNvPr id="115" name="Google Shape;115;p15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4: Using integration in construction</a:t>
            </a:r>
            <a:endParaRPr/>
          </a:p>
        </p:txBody>
      </p:sp>
      <p:sp>
        <p:nvSpPr>
          <p:cNvPr id="116" name="Google Shape;116;p15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Introduction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33" descr="H equals 1.6 multiplied by 32 multiplied by the integral between 0 and 60 of minus 1 over 6 multiplied by time plus 15, with respect to time&#10;&#10;H equals 51.2 multiplied by one half multiplied by minus 1 over 6 multiplied t squared plus 15 t, between 0 and 60.&#10;&#10;H equals 51.2 multiplied by minus 1 over 12 multiplied t squared plus 15 t, between 0 and 60."/>
          <p:cNvSpPr txBox="1">
            <a:spLocks noGrp="1"/>
          </p:cNvSpPr>
          <p:nvPr>
            <p:ph type="body" idx="1"/>
          </p:nvPr>
        </p:nvSpPr>
        <p:spPr>
          <a:xfrm>
            <a:off x="838200" y="2578307"/>
            <a:ext cx="10515600" cy="3598655"/>
          </a:xfrm>
          <a:prstGeom prst="rect">
            <a:avLst/>
          </a:prstGeom>
          <a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l="-52" t="-20916"/>
            </a:stretch>
          </a:blip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 dirty="0"/>
              <a:t> </a:t>
            </a:r>
            <a:endParaRPr dirty="0"/>
          </a:p>
        </p:txBody>
      </p:sp>
      <p:sp>
        <p:nvSpPr>
          <p:cNvPr id="274" name="Google Shape;274;p33"/>
          <p:cNvSpPr/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 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5" name="Google Shape;275;p33"/>
          <p:cNvSpPr txBox="1">
            <a:spLocks noGrp="1"/>
          </p:cNvSpPr>
          <p:nvPr>
            <p:ph type="body" idx="3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4: Using integration in construction</a:t>
            </a:r>
            <a:endParaRPr/>
          </a:p>
        </p:txBody>
      </p:sp>
      <p:sp>
        <p:nvSpPr>
          <p:cNvPr id="276" name="Google Shape;276;p33"/>
          <p:cNvSpPr txBox="1">
            <a:spLocks noGrp="1"/>
          </p:cNvSpPr>
          <p:nvPr>
            <p:ph type="title"/>
          </p:nvPr>
        </p:nvSpPr>
        <p:spPr>
          <a:xfrm>
            <a:off x="838199" y="365125"/>
            <a:ext cx="1100785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</a:pPr>
            <a:r>
              <a:rPr lang="en-GB" sz="3600"/>
              <a:t>Analysing heat loss through a wall: worked example</a:t>
            </a:r>
            <a:endParaRPr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045951F-21CF-B2CB-D980-D5B5042143F5}"/>
              </a:ext>
            </a:extLst>
          </p:cNvPr>
          <p:cNvSpPr txBox="1"/>
          <p:nvPr/>
        </p:nvSpPr>
        <p:spPr>
          <a:xfrm>
            <a:off x="843251" y="1883811"/>
            <a:ext cx="10515600" cy="735871"/>
          </a:xfrm>
          <a:prstGeom prst="rect">
            <a:avLst/>
          </a:prstGeom>
          <a:solidFill>
            <a:srgbClr val="EBDDF4"/>
          </a:solidFill>
        </p:spPr>
        <p:txBody>
          <a:bodyPr wrap="square" tIns="72000" bIns="21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200" b="1" dirty="0"/>
              <a:t>Step 3: Integrate the function.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34" descr="H equals 51.2 multiplied by minus 1 over 12 multiplied t squared plus 15 t, between 0 and 60.&#10;&#10;At t equals 60, minus one twelfth 60 squared plus 15 multiplied by 60 equals minus 300 add 900, equals 600.&#10;&#10;At t equals 0, minus one twelfth 0 squared add 15 multiplied by 0 equals 0.&#10;&#10;So, H equals 51.2 multiplied by 600 minus 0, which equals 30,720 watt minutes."/>
          <p:cNvSpPr txBox="1">
            <a:spLocks noGrp="1"/>
          </p:cNvSpPr>
          <p:nvPr>
            <p:ph type="body" idx="1"/>
          </p:nvPr>
        </p:nvSpPr>
        <p:spPr>
          <a:xfrm>
            <a:off x="838199" y="2589087"/>
            <a:ext cx="10515600" cy="3587875"/>
          </a:xfrm>
          <a:prstGeom prst="rect">
            <a:avLst/>
          </a:prstGeom>
          <a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l="-52" t="-21279" b="-1"/>
            </a:stretch>
          </a:blip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 dirty="0"/>
              <a:t>  </a:t>
            </a:r>
            <a:endParaRPr dirty="0"/>
          </a:p>
        </p:txBody>
      </p:sp>
      <p:sp>
        <p:nvSpPr>
          <p:cNvPr id="282" name="Google Shape;282;p34"/>
          <p:cNvSpPr/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 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3" name="Google Shape;283;p34"/>
          <p:cNvSpPr txBox="1">
            <a:spLocks noGrp="1"/>
          </p:cNvSpPr>
          <p:nvPr>
            <p:ph type="body" idx="3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4: Using integration in construction</a:t>
            </a:r>
            <a:endParaRPr/>
          </a:p>
        </p:txBody>
      </p:sp>
      <p:sp>
        <p:nvSpPr>
          <p:cNvPr id="284" name="Google Shape;284;p34"/>
          <p:cNvSpPr txBox="1">
            <a:spLocks noGrp="1"/>
          </p:cNvSpPr>
          <p:nvPr>
            <p:ph type="title"/>
          </p:nvPr>
        </p:nvSpPr>
        <p:spPr>
          <a:xfrm>
            <a:off x="838199" y="365125"/>
            <a:ext cx="1100785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</a:pPr>
            <a:r>
              <a:rPr lang="en-GB" sz="3600"/>
              <a:t>Analysing heat loss through a wall: worked example</a:t>
            </a:r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8DF494A-D3BE-A54A-DEF8-16890A57F7D2}"/>
              </a:ext>
            </a:extLst>
          </p:cNvPr>
          <p:cNvSpPr txBox="1"/>
          <p:nvPr/>
        </p:nvSpPr>
        <p:spPr>
          <a:xfrm>
            <a:off x="838199" y="1893127"/>
            <a:ext cx="10515600" cy="735871"/>
          </a:xfrm>
          <a:prstGeom prst="rect">
            <a:avLst/>
          </a:prstGeom>
          <a:solidFill>
            <a:srgbClr val="EBDDF4"/>
          </a:solidFill>
        </p:spPr>
        <p:txBody>
          <a:bodyPr wrap="square" tIns="72000" bIns="21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200" b="1" dirty="0"/>
              <a:t>Step 4: Evaluate the definite integral to find total heat loss.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35"/>
          <p:cNvSpPr/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 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1" name="Google Shape;291;p35"/>
          <p:cNvSpPr txBox="1">
            <a:spLocks noGrp="1"/>
          </p:cNvSpPr>
          <p:nvPr>
            <p:ph type="body" idx="3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4: Using integration in construction</a:t>
            </a:r>
            <a:endParaRPr/>
          </a:p>
        </p:txBody>
      </p:sp>
      <p:sp>
        <p:nvSpPr>
          <p:cNvPr id="292" name="Google Shape;292;p35"/>
          <p:cNvSpPr txBox="1">
            <a:spLocks noGrp="1"/>
          </p:cNvSpPr>
          <p:nvPr>
            <p:ph type="title"/>
          </p:nvPr>
        </p:nvSpPr>
        <p:spPr>
          <a:xfrm>
            <a:off x="838199" y="365125"/>
            <a:ext cx="1100785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</a:pPr>
            <a:r>
              <a:rPr lang="en-GB" sz="3600"/>
              <a:t>Analysing heat loss through a wall: worked example</a:t>
            </a:r>
            <a:endParaRPr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EA0EE6AC-5A3E-6283-29C5-5B8857C2FA11}"/>
                  </a:ext>
                </a:extLst>
              </p:cNvPr>
              <p:cNvSpPr txBox="1"/>
              <p:nvPr/>
            </p:nvSpPr>
            <p:spPr>
              <a:xfrm>
                <a:off x="838200" y="1893127"/>
                <a:ext cx="10515600" cy="3559721"/>
              </a:xfrm>
              <a:prstGeom prst="rect">
                <a:avLst/>
              </a:prstGeom>
              <a:solidFill>
                <a:srgbClr val="EBDDF4"/>
              </a:solidFill>
            </p:spPr>
            <p:txBody>
              <a:bodyPr wrap="square" tIns="72000" bIns="21600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GB" sz="2200" dirty="0"/>
                  <a:t>Convert to watt hours (by dividing by 60): </a:t>
                </a:r>
              </a:p>
              <a:p>
                <a:pPr algn="ctr">
                  <a:lnSpc>
                    <a:spcPct val="200000"/>
                  </a:lnSpc>
                </a:pPr>
                <a:r>
                  <a:rPr lang="en-GB" sz="2200" i="1" dirty="0"/>
                  <a:t>H</a:t>
                </a:r>
                <a:r>
                  <a:rPr lang="en-GB" sz="2200" dirty="0"/>
                  <a:t> = 30,720 watt minutes</a:t>
                </a:r>
              </a:p>
              <a:p>
                <a:pPr algn="ctr">
                  <a:lnSpc>
                    <a:spcPct val="200000"/>
                  </a:lnSpc>
                </a:pPr>
                <a:r>
                  <a:rPr lang="en-GB" sz="2200" i="1" dirty="0"/>
                  <a:t>H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200" b="0" i="1" smtClean="0">
                            <a:latin typeface="Cambria Math" panose="02040503050406030204" pitchFamily="18" charset="0"/>
                          </a:rPr>
                          <m:t>30,720</m:t>
                        </m:r>
                      </m:num>
                      <m:den>
                        <m:r>
                          <a:rPr lang="en-GB" sz="2200" b="0" i="1" smtClean="0">
                            <a:latin typeface="Cambria Math" panose="02040503050406030204" pitchFamily="1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lang="en-GB" sz="2200" i="1" dirty="0"/>
                  <a:t> </a:t>
                </a:r>
                <a:r>
                  <a:rPr lang="en-GB" sz="2200" dirty="0"/>
                  <a:t>watt hours</a:t>
                </a:r>
              </a:p>
              <a:p>
                <a:pPr algn="ctr">
                  <a:lnSpc>
                    <a:spcPct val="200000"/>
                  </a:lnSpc>
                </a:pPr>
                <a:r>
                  <a:rPr lang="en-GB" sz="2200" b="1" i="1" u="sng" dirty="0"/>
                  <a:t>H</a:t>
                </a:r>
                <a:r>
                  <a:rPr lang="en-GB" sz="2200" b="1" u="sng" dirty="0"/>
                  <a:t> = 512 watt hours</a:t>
                </a:r>
                <a:endParaRPr lang="en-GB" sz="2200" b="1" i="1" u="sng" dirty="0"/>
              </a:p>
              <a:p>
                <a:pPr>
                  <a:lnSpc>
                    <a:spcPct val="150000"/>
                  </a:lnSpc>
                </a:pPr>
                <a:endParaRPr lang="en-GB" sz="2200" i="1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EA0EE6AC-5A3E-6283-29C5-5B8857C2FA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1893127"/>
                <a:ext cx="10515600" cy="3559721"/>
              </a:xfrm>
              <a:prstGeom prst="rect">
                <a:avLst/>
              </a:prstGeom>
              <a:blipFill>
                <a:blip r:embed="rId3"/>
                <a:stretch>
                  <a:fillRect l="-75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3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Multiple-choice questions</a:t>
            </a:r>
            <a:endParaRPr/>
          </a:p>
        </p:txBody>
      </p:sp>
      <p:sp>
        <p:nvSpPr>
          <p:cNvPr id="298" name="Google Shape;298;p36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6400801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In which scenario is integration most useful in construction?</a:t>
            </a:r>
            <a:endParaRPr/>
          </a:p>
          <a:p>
            <a:pPr marL="457200" lvl="0" indent="-4572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432673"/>
              </a:buClr>
              <a:buSzPts val="2400"/>
              <a:buFont typeface="Arial"/>
              <a:buAutoNum type="alphaUcPeriod"/>
            </a:pPr>
            <a:r>
              <a:rPr lang="en-GB"/>
              <a:t>calculating the area of a square room</a:t>
            </a:r>
            <a:endParaRPr/>
          </a:p>
          <a:p>
            <a:pPr marL="457200" lvl="0" indent="-4572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432673"/>
              </a:buClr>
              <a:buSzPts val="2400"/>
              <a:buFont typeface="Arial"/>
              <a:buAutoNum type="alphaUcPeriod"/>
            </a:pPr>
            <a:r>
              <a:rPr lang="en-GB"/>
              <a:t>estimating the total volume of earth to be removed from an excavation site</a:t>
            </a:r>
            <a:endParaRPr/>
          </a:p>
          <a:p>
            <a:pPr marL="457200" lvl="0" indent="-4572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432673"/>
              </a:buClr>
              <a:buSzPts val="2400"/>
              <a:buFont typeface="Arial"/>
              <a:buAutoNum type="alphaUcPeriod"/>
            </a:pPr>
            <a:r>
              <a:rPr lang="en-GB"/>
              <a:t>finding the length of a single straight beam</a:t>
            </a:r>
            <a:endParaRPr/>
          </a:p>
          <a:p>
            <a:pPr marL="457200" lvl="0" indent="-4572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432673"/>
              </a:buClr>
              <a:buSzPts val="2400"/>
              <a:buFont typeface="Arial"/>
              <a:buAutoNum type="alphaUcPeriod"/>
            </a:pPr>
            <a:r>
              <a:rPr lang="en-GB"/>
              <a:t>determining the number of bricks needed for a straight square wall</a:t>
            </a:r>
            <a:endParaRPr/>
          </a:p>
          <a:p>
            <a:pPr marL="514350" lvl="0" indent="-361950" algn="l" rtl="0">
              <a:lnSpc>
                <a:spcPct val="108000"/>
              </a:lnSpc>
              <a:spcBef>
                <a:spcPts val="1200"/>
              </a:spcBef>
              <a:spcAft>
                <a:spcPts val="0"/>
              </a:spcAft>
              <a:buSzPts val="2400"/>
              <a:buFont typeface="Calibri"/>
              <a:buNone/>
            </a:pPr>
            <a:endParaRPr/>
          </a:p>
        </p:txBody>
      </p:sp>
      <p:sp>
        <p:nvSpPr>
          <p:cNvPr id="299" name="Google Shape;299;p36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Plenary</a:t>
            </a:r>
            <a:endParaRPr/>
          </a:p>
        </p:txBody>
      </p:sp>
      <p:sp>
        <p:nvSpPr>
          <p:cNvPr id="300" name="Google Shape;300;p36"/>
          <p:cNvSpPr txBox="1"/>
          <p:nvPr/>
        </p:nvSpPr>
        <p:spPr>
          <a:xfrm>
            <a:off x="3048000" y="3275112"/>
            <a:ext cx="6096000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1" name="Google Shape;301;p36"/>
          <p:cNvSpPr txBox="1">
            <a:spLocks noGrp="1"/>
          </p:cNvSpPr>
          <p:nvPr>
            <p:ph type="body" idx="3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4: Using integration in construction</a:t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3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Multiple-choice questions</a:t>
            </a:r>
            <a:endParaRPr/>
          </a:p>
        </p:txBody>
      </p:sp>
      <p:sp>
        <p:nvSpPr>
          <p:cNvPr id="307" name="Google Shape;307;p37"/>
          <p:cNvSpPr txBox="1">
            <a:spLocks noGrp="1"/>
          </p:cNvSpPr>
          <p:nvPr>
            <p:ph type="body" idx="2"/>
          </p:nvPr>
        </p:nvSpPr>
        <p:spPr>
          <a:xfrm>
            <a:off x="8175008" y="2892829"/>
            <a:ext cx="3507474" cy="3284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61950" lvl="0" indent="-3619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b="1">
                <a:solidFill>
                  <a:srgbClr val="432673"/>
                </a:solidFill>
              </a:rPr>
              <a:t>B</a:t>
            </a:r>
            <a:r>
              <a:rPr lang="en-GB" sz="2400" b="1">
                <a:solidFill>
                  <a:srgbClr val="432673"/>
                </a:solidFill>
              </a:rPr>
              <a:t>. </a:t>
            </a:r>
            <a:r>
              <a:rPr lang="en-GB" sz="2400"/>
              <a:t>estimating the total volume of earth to be removed from an excavation site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</a:pPr>
            <a:endParaRPr/>
          </a:p>
        </p:txBody>
      </p:sp>
      <p:sp>
        <p:nvSpPr>
          <p:cNvPr id="308" name="Google Shape;308;p37"/>
          <p:cNvSpPr txBox="1">
            <a:spLocks noGrp="1"/>
          </p:cNvSpPr>
          <p:nvPr>
            <p:ph type="body" idx="3"/>
          </p:nvPr>
        </p:nvSpPr>
        <p:spPr>
          <a:xfrm>
            <a:off x="8175008" y="2055812"/>
            <a:ext cx="2689727" cy="620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GB"/>
              <a:t>Answer</a:t>
            </a:r>
            <a:endParaRPr/>
          </a:p>
        </p:txBody>
      </p:sp>
      <p:sp>
        <p:nvSpPr>
          <p:cNvPr id="309" name="Google Shape;309;p37"/>
          <p:cNvSpPr txBox="1">
            <a:spLocks noGrp="1"/>
          </p:cNvSpPr>
          <p:nvPr>
            <p:ph type="body" idx="5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4: Using integration in construction</a:t>
            </a:r>
            <a:endParaRPr/>
          </a:p>
        </p:txBody>
      </p:sp>
      <p:sp>
        <p:nvSpPr>
          <p:cNvPr id="310" name="Google Shape;310;p37"/>
          <p:cNvSpPr/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Plenary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1" name="Google Shape;311;p37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6400801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In which scenario is integration most useful in construction?</a:t>
            </a:r>
            <a:endParaRPr/>
          </a:p>
          <a:p>
            <a:pPr marL="457200" lvl="0" indent="-4572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432673"/>
              </a:buClr>
              <a:buSzPts val="2400"/>
              <a:buFont typeface="Arial"/>
              <a:buAutoNum type="alphaUcPeriod"/>
            </a:pPr>
            <a:r>
              <a:rPr lang="en-GB"/>
              <a:t>calculating the area of a square room</a:t>
            </a:r>
            <a:endParaRPr/>
          </a:p>
          <a:p>
            <a:pPr marL="457200" lvl="0" indent="-4572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432673"/>
              </a:buClr>
              <a:buSzPts val="2400"/>
              <a:buFont typeface="Arial"/>
              <a:buAutoNum type="alphaUcPeriod"/>
            </a:pPr>
            <a:r>
              <a:rPr lang="en-GB"/>
              <a:t>estimating the total volume of earth to be removed from an excavation site</a:t>
            </a:r>
            <a:endParaRPr/>
          </a:p>
          <a:p>
            <a:pPr marL="457200" lvl="0" indent="-4572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432673"/>
              </a:buClr>
              <a:buSzPts val="2400"/>
              <a:buFont typeface="Arial"/>
              <a:buAutoNum type="alphaUcPeriod"/>
            </a:pPr>
            <a:r>
              <a:rPr lang="en-GB"/>
              <a:t>finding the length of a single straight beam</a:t>
            </a:r>
            <a:endParaRPr/>
          </a:p>
          <a:p>
            <a:pPr marL="457200" lvl="0" indent="-4572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432673"/>
              </a:buClr>
              <a:buSzPts val="2400"/>
              <a:buFont typeface="Arial"/>
              <a:buAutoNum type="alphaUcPeriod"/>
            </a:pPr>
            <a:r>
              <a:rPr lang="en-GB"/>
              <a:t>determining the number of bricks needed for a straight square wall</a:t>
            </a:r>
            <a:endParaRPr/>
          </a:p>
          <a:p>
            <a:pPr marL="514350" lvl="0" indent="-361950" algn="l" rtl="0">
              <a:lnSpc>
                <a:spcPct val="108000"/>
              </a:lnSpc>
              <a:spcBef>
                <a:spcPts val="1200"/>
              </a:spcBef>
              <a:spcAft>
                <a:spcPts val="0"/>
              </a:spcAft>
              <a:buSzPts val="2400"/>
              <a:buFont typeface="Calibri"/>
              <a:buNone/>
            </a:pP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3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Multiple-choice questions</a:t>
            </a:r>
            <a:endParaRPr/>
          </a:p>
        </p:txBody>
      </p:sp>
      <p:sp>
        <p:nvSpPr>
          <p:cNvPr id="317" name="Google Shape;317;p38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64008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rPr lang="en-GB"/>
              <a:t>In which of the following situations would integration be most useful in construction?</a:t>
            </a:r>
            <a:endParaRPr/>
          </a:p>
          <a:p>
            <a:pPr marL="457200" lvl="0" indent="-4572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432673"/>
              </a:buClr>
              <a:buSzPts val="2400"/>
              <a:buFont typeface="Arial"/>
              <a:buAutoNum type="alphaUcPeriod"/>
            </a:pPr>
            <a:r>
              <a:rPr lang="en-GB"/>
              <a:t>calculating the number of roof tiles needed</a:t>
            </a:r>
            <a:endParaRPr/>
          </a:p>
          <a:p>
            <a:pPr marL="457200" lvl="0" indent="-4572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432673"/>
              </a:buClr>
              <a:buSzPts val="2400"/>
              <a:buFont typeface="Arial"/>
              <a:buAutoNum type="alphaUcPeriod"/>
            </a:pPr>
            <a:r>
              <a:rPr lang="en-GB"/>
              <a:t>estimating the total material required for a curved roof structure</a:t>
            </a:r>
            <a:endParaRPr/>
          </a:p>
          <a:p>
            <a:pPr marL="457200" lvl="0" indent="-4572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432673"/>
              </a:buClr>
              <a:buSzPts val="2400"/>
              <a:buFont typeface="Arial"/>
              <a:buAutoNum type="alphaUcPeriod"/>
            </a:pPr>
            <a:r>
              <a:rPr lang="en-GB"/>
              <a:t>determining the height of a single building column</a:t>
            </a:r>
            <a:endParaRPr/>
          </a:p>
          <a:p>
            <a:pPr marL="457200" lvl="0" indent="-4572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432673"/>
              </a:buClr>
              <a:buSzPts val="2400"/>
              <a:buFont typeface="Arial"/>
              <a:buAutoNum type="alphaUcPeriod"/>
            </a:pPr>
            <a:r>
              <a:rPr lang="en-GB"/>
              <a:t>finding the number of doors in a building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Font typeface="Arial"/>
              <a:buNone/>
            </a:pPr>
            <a:endParaRPr/>
          </a:p>
          <a:p>
            <a:pPr marL="514350" lvl="0" indent="-361950" algn="l" rtl="0">
              <a:lnSpc>
                <a:spcPct val="108000"/>
              </a:lnSpc>
              <a:spcBef>
                <a:spcPts val="1200"/>
              </a:spcBef>
              <a:spcAft>
                <a:spcPts val="0"/>
              </a:spcAft>
              <a:buSzPts val="2400"/>
              <a:buFont typeface="Calibri"/>
              <a:buNone/>
            </a:pPr>
            <a:endParaRPr/>
          </a:p>
        </p:txBody>
      </p:sp>
      <p:sp>
        <p:nvSpPr>
          <p:cNvPr id="318" name="Google Shape;318;p38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4: Using integration in construction</a:t>
            </a:r>
            <a:endParaRPr/>
          </a:p>
        </p:txBody>
      </p:sp>
      <p:sp>
        <p:nvSpPr>
          <p:cNvPr id="319" name="Google Shape;319;p38"/>
          <p:cNvSpPr txBox="1"/>
          <p:nvPr/>
        </p:nvSpPr>
        <p:spPr>
          <a:xfrm>
            <a:off x="3048000" y="3275112"/>
            <a:ext cx="60960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0" name="Google Shape;320;p38"/>
          <p:cNvSpPr/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Plenary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3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Multiple-choice questions</a:t>
            </a:r>
            <a:endParaRPr/>
          </a:p>
        </p:txBody>
      </p:sp>
      <p:sp>
        <p:nvSpPr>
          <p:cNvPr id="326" name="Google Shape;326;p39"/>
          <p:cNvSpPr txBox="1">
            <a:spLocks noGrp="1"/>
          </p:cNvSpPr>
          <p:nvPr>
            <p:ph type="body" idx="2"/>
          </p:nvPr>
        </p:nvSpPr>
        <p:spPr>
          <a:xfrm>
            <a:off x="8175008" y="2892829"/>
            <a:ext cx="3540742" cy="328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61950" lvl="0" indent="-3619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</a:pPr>
            <a:r>
              <a:rPr lang="en-GB" sz="2400" b="1">
                <a:solidFill>
                  <a:srgbClr val="432673"/>
                </a:solidFill>
              </a:rPr>
              <a:t>B. </a:t>
            </a:r>
            <a:r>
              <a:rPr lang="en-GB" sz="2400">
                <a:solidFill>
                  <a:schemeClr val="dk1"/>
                </a:solidFill>
              </a:rPr>
              <a:t>estimating the total material required for a curved roof structure</a:t>
            </a:r>
            <a:endParaRPr sz="2400"/>
          </a:p>
        </p:txBody>
      </p:sp>
      <p:sp>
        <p:nvSpPr>
          <p:cNvPr id="327" name="Google Shape;327;p39"/>
          <p:cNvSpPr txBox="1">
            <a:spLocks noGrp="1"/>
          </p:cNvSpPr>
          <p:nvPr>
            <p:ph type="body" idx="3"/>
          </p:nvPr>
        </p:nvSpPr>
        <p:spPr>
          <a:xfrm>
            <a:off x="8175008" y="2055812"/>
            <a:ext cx="2689800" cy="62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GB"/>
              <a:t>Answer</a:t>
            </a:r>
            <a:endParaRPr/>
          </a:p>
        </p:txBody>
      </p:sp>
      <p:sp>
        <p:nvSpPr>
          <p:cNvPr id="328" name="Google Shape;328;p39"/>
          <p:cNvSpPr txBox="1">
            <a:spLocks noGrp="1"/>
          </p:cNvSpPr>
          <p:nvPr>
            <p:ph type="body" idx="5"/>
          </p:nvPr>
        </p:nvSpPr>
        <p:spPr>
          <a:xfrm>
            <a:off x="838200" y="6356349"/>
            <a:ext cx="4210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4: Using integration in construction</a:t>
            </a:r>
            <a:endParaRPr/>
          </a:p>
        </p:txBody>
      </p:sp>
      <p:sp>
        <p:nvSpPr>
          <p:cNvPr id="329" name="Google Shape;329;p39"/>
          <p:cNvSpPr/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Plenary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0" name="Google Shape;330;p39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64008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rPr lang="en-GB"/>
              <a:t>In which of the following situations would integration be most useful in construction?</a:t>
            </a:r>
            <a:endParaRPr/>
          </a:p>
          <a:p>
            <a:pPr marL="457200" lvl="0" indent="-4572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432673"/>
              </a:buClr>
              <a:buSzPts val="2400"/>
              <a:buFont typeface="Arial"/>
              <a:buAutoNum type="alphaUcPeriod"/>
            </a:pPr>
            <a:r>
              <a:rPr lang="en-GB"/>
              <a:t>calculating the number of roof tiles needed</a:t>
            </a:r>
            <a:endParaRPr/>
          </a:p>
          <a:p>
            <a:pPr marL="457200" lvl="0" indent="-4572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432673"/>
              </a:buClr>
              <a:buSzPts val="2400"/>
              <a:buFont typeface="Arial"/>
              <a:buAutoNum type="alphaUcPeriod"/>
            </a:pPr>
            <a:r>
              <a:rPr lang="en-GB"/>
              <a:t>estimating the total material required for a curved roof structure</a:t>
            </a:r>
            <a:endParaRPr/>
          </a:p>
          <a:p>
            <a:pPr marL="457200" lvl="0" indent="-4572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432673"/>
              </a:buClr>
              <a:buSzPts val="2400"/>
              <a:buFont typeface="Arial"/>
              <a:buAutoNum type="alphaUcPeriod"/>
            </a:pPr>
            <a:r>
              <a:rPr lang="en-GB"/>
              <a:t>determining the height of a single building column</a:t>
            </a:r>
            <a:endParaRPr/>
          </a:p>
          <a:p>
            <a:pPr marL="457200" lvl="0" indent="-4572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432673"/>
              </a:buClr>
              <a:buSzPts val="2400"/>
              <a:buFont typeface="Arial"/>
              <a:buAutoNum type="alphaUcPeriod"/>
            </a:pPr>
            <a:r>
              <a:rPr lang="en-GB"/>
              <a:t>finding the number of doors in a building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Font typeface="Arial"/>
              <a:buNone/>
            </a:pPr>
            <a:endParaRPr/>
          </a:p>
          <a:p>
            <a:pPr marL="514350" lvl="0" indent="-361950" algn="l" rtl="0">
              <a:lnSpc>
                <a:spcPct val="108000"/>
              </a:lnSpc>
              <a:spcBef>
                <a:spcPts val="1200"/>
              </a:spcBef>
              <a:spcAft>
                <a:spcPts val="0"/>
              </a:spcAft>
              <a:buSzPts val="2400"/>
              <a:buFont typeface="Calibri"/>
              <a:buNone/>
            </a:pPr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4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/>
              <a:t>In this lesson, we have:</a:t>
            </a:r>
            <a:endParaRPr/>
          </a:p>
        </p:txBody>
      </p:sp>
      <p:sp>
        <p:nvSpPr>
          <p:cNvPr id="336" name="Google Shape;336;p4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 dirty="0"/>
              <a:t>used integration to determine the area under a curve in various construction situations;</a:t>
            </a:r>
            <a:endParaRPr dirty="0"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 dirty="0"/>
              <a:t>measured and analysed heat loss through a wall;</a:t>
            </a:r>
            <a:endParaRPr dirty="0"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 dirty="0"/>
              <a:t>used integration to calculate the amount of heat lost through a wall in a specific time period.</a:t>
            </a:r>
            <a:endParaRPr dirty="0"/>
          </a:p>
        </p:txBody>
      </p:sp>
      <p:sp>
        <p:nvSpPr>
          <p:cNvPr id="337" name="Google Shape;337;p40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4: Using integration in construction</a:t>
            </a:r>
            <a:endParaRPr/>
          </a:p>
        </p:txBody>
      </p:sp>
      <p:sp>
        <p:nvSpPr>
          <p:cNvPr id="338" name="Google Shape;338;p40"/>
          <p:cNvSpPr/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Plenary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9" name="Google Shape;339;p40"/>
          <p:cNvSpPr txBox="1">
            <a:spLocks noGrp="1"/>
          </p:cNvSpPr>
          <p:nvPr>
            <p:ph type="body" idx="2"/>
          </p:nvPr>
        </p:nvSpPr>
        <p:spPr>
          <a:xfrm>
            <a:off x="7530353" y="1449388"/>
            <a:ext cx="3823447" cy="4818062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Autofit/>
          </a:bodyPr>
          <a:lstStyle/>
          <a:p>
            <a:pPr marL="266700" lvl="0" indent="-228600" algn="l" rtl="0">
              <a:lnSpc>
                <a:spcPct val="107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</a:pPr>
            <a:r>
              <a:rPr lang="en-GB" sz="1400" u="sng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General competencies</a:t>
            </a:r>
            <a:endParaRPr sz="1400">
              <a:solidFill>
                <a:srgbClr val="0D0D0D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66700" lvl="0" indent="-228600" algn="l" rtl="0">
              <a:lnSpc>
                <a:spcPct val="107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</a:pPr>
            <a:r>
              <a:rPr lang="en-GB" sz="14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English:</a:t>
            </a:r>
            <a:endParaRPr/>
          </a:p>
          <a:p>
            <a:pPr marL="266700" lvl="0" indent="-228600" algn="l" rtl="0">
              <a:lnSpc>
                <a:spcPct val="107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</a:pPr>
            <a:r>
              <a:rPr lang="en-GB" sz="1400" b="1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E2</a:t>
            </a:r>
            <a:r>
              <a:rPr lang="en-GB" sz="14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 Present information and ideas</a:t>
            </a:r>
            <a:endParaRPr/>
          </a:p>
          <a:p>
            <a:pPr marL="266700" lvl="0" indent="-228600" algn="l" rtl="0">
              <a:lnSpc>
                <a:spcPct val="107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</a:pPr>
            <a:r>
              <a:rPr lang="en-GB" sz="1400" b="1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E5</a:t>
            </a:r>
            <a:r>
              <a:rPr lang="en-GB" sz="14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 Synthesise information</a:t>
            </a:r>
            <a:endParaRPr/>
          </a:p>
          <a:p>
            <a:pPr marL="266700" lvl="0" indent="-228600" algn="l" rtl="0">
              <a:lnSpc>
                <a:spcPct val="107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</a:pPr>
            <a:r>
              <a:rPr lang="en-GB" sz="14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Maths:</a:t>
            </a:r>
            <a:endParaRPr/>
          </a:p>
          <a:p>
            <a:pPr marL="266700" lvl="0" indent="-228600" algn="l" rtl="0">
              <a:lnSpc>
                <a:spcPct val="107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</a:pPr>
            <a:r>
              <a:rPr lang="en-GB" sz="1400" b="1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M2</a:t>
            </a:r>
            <a:r>
              <a:rPr lang="en-GB" sz="14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 Estimate, calculate and spot errors</a:t>
            </a:r>
            <a:endParaRPr/>
          </a:p>
          <a:p>
            <a:pPr marL="266700" lvl="0" indent="-228600" algn="l" rtl="0">
              <a:lnSpc>
                <a:spcPct val="107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</a:pPr>
            <a:r>
              <a:rPr lang="en-GB" sz="1400" b="1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M3</a:t>
            </a:r>
            <a:r>
              <a:rPr lang="en-GB" sz="14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 Proportion</a:t>
            </a:r>
            <a:endParaRPr/>
          </a:p>
          <a:p>
            <a:pPr marL="266700" lvl="0" indent="-228600" algn="l" rtl="0">
              <a:lnSpc>
                <a:spcPct val="107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</a:pPr>
            <a:r>
              <a:rPr lang="en-GB" sz="1400" b="1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M4</a:t>
            </a:r>
            <a:r>
              <a:rPr lang="en-GB" sz="14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 Use rules and formulae</a:t>
            </a:r>
            <a:endParaRPr/>
          </a:p>
          <a:p>
            <a:pPr marL="266700" lvl="0" indent="-228600" algn="l" rtl="0">
              <a:lnSpc>
                <a:spcPct val="107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</a:pPr>
            <a:r>
              <a:rPr lang="en-GB" sz="1400" b="1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M5</a:t>
            </a:r>
            <a:r>
              <a:rPr lang="en-GB" sz="14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 Process data</a:t>
            </a:r>
            <a:endParaRPr/>
          </a:p>
          <a:p>
            <a:pPr marL="266700" lvl="0" indent="-228600" algn="l" rtl="0">
              <a:lnSpc>
                <a:spcPct val="107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</a:pPr>
            <a:r>
              <a:rPr lang="en-GB" sz="1400" b="1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M8</a:t>
            </a:r>
            <a:r>
              <a:rPr lang="en-GB" sz="14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 Communicate using maths</a:t>
            </a:r>
            <a:endParaRPr/>
          </a:p>
          <a:p>
            <a:pPr marL="266700" lvl="0" indent="-228600" algn="l" rtl="0">
              <a:lnSpc>
                <a:spcPct val="107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</a:pPr>
            <a:r>
              <a:rPr lang="en-GB" sz="14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Digital:</a:t>
            </a:r>
            <a:endParaRPr/>
          </a:p>
          <a:p>
            <a:pPr marL="266700" lvl="0" indent="-228600" algn="l" rtl="0">
              <a:lnSpc>
                <a:spcPct val="108000"/>
              </a:lnSpc>
              <a:spcBef>
                <a:spcPts val="400"/>
              </a:spcBef>
              <a:spcAft>
                <a:spcPts val="400"/>
              </a:spcAft>
              <a:buSzPts val="1800"/>
              <a:buNone/>
            </a:pPr>
            <a:r>
              <a:rPr lang="en-GB" sz="1400" b="1">
                <a:latin typeface="Arial"/>
                <a:ea typeface="Arial"/>
                <a:cs typeface="Arial"/>
                <a:sym typeface="Arial"/>
              </a:rPr>
              <a:t>D3</a:t>
            </a:r>
            <a:r>
              <a:rPr lang="en-GB" sz="1400">
                <a:latin typeface="Arial"/>
                <a:ea typeface="Arial"/>
                <a:cs typeface="Arial"/>
                <a:sym typeface="Arial"/>
              </a:rPr>
              <a:t> Communicate and collaborate</a:t>
            </a:r>
            <a:endParaRPr sz="140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4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/>
              <a:t>Consolidation</a:t>
            </a:r>
            <a:endParaRPr/>
          </a:p>
        </p:txBody>
      </p:sp>
      <p:sp>
        <p:nvSpPr>
          <p:cNvPr id="345" name="Google Shape;345;p41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6800851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800"/>
              <a:buChar char="•"/>
            </a:pPr>
            <a:r>
              <a:rPr lang="en-GB" sz="2800" dirty="0"/>
              <a:t>Complete a report of your practical activity.</a:t>
            </a:r>
            <a:endParaRPr dirty="0"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800"/>
              <a:buChar char="•"/>
            </a:pPr>
            <a:r>
              <a:rPr lang="en-GB" sz="2800" dirty="0"/>
              <a:t>Practise some more calculations involving integration using the Consolidation Worksheet. </a:t>
            </a:r>
            <a:endParaRPr dirty="0"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800"/>
              <a:buChar char="•"/>
            </a:pPr>
            <a:r>
              <a:rPr lang="en-GB" sz="2800" dirty="0"/>
              <a:t>Then swap with a partner and use the worksheet answers to give your partner feedback.</a:t>
            </a:r>
            <a:endParaRPr dirty="0"/>
          </a:p>
        </p:txBody>
      </p:sp>
      <p:sp>
        <p:nvSpPr>
          <p:cNvPr id="346" name="Google Shape;346;p41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4: Using integration in construction</a:t>
            </a:r>
            <a:endParaRPr/>
          </a:p>
        </p:txBody>
      </p:sp>
      <p:sp>
        <p:nvSpPr>
          <p:cNvPr id="347" name="Google Shape;347;p41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E53E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Consolidation</a:t>
            </a:r>
            <a:endParaRPr/>
          </a:p>
        </p:txBody>
      </p:sp>
      <p:sp>
        <p:nvSpPr>
          <p:cNvPr id="348" name="Google Shape;348;p41"/>
          <p:cNvSpPr txBox="1"/>
          <p:nvPr/>
        </p:nvSpPr>
        <p:spPr>
          <a:xfrm>
            <a:off x="7979664" y="1690688"/>
            <a:ext cx="3624072" cy="4351338"/>
          </a:xfrm>
          <a:prstGeom prst="rect">
            <a:avLst/>
          </a:prstGeom>
          <a:solidFill>
            <a:srgbClr val="EBDDF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11430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None/>
            </a:pPr>
            <a:r>
              <a:rPr lang="en-GB" sz="2400" b="1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Resources needed</a:t>
            </a:r>
            <a:endParaRPr sz="2400" b="0" i="0" u="none" strike="noStrike" cap="none" dirty="0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ct val="100000"/>
              <a:buFont typeface="Arial"/>
              <a:buChar char="•"/>
            </a:pPr>
            <a:r>
              <a:rPr lang="en-GB" sz="2400" b="0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Consolidation Worksheet</a:t>
            </a:r>
            <a:endParaRPr dirty="0"/>
          </a:p>
          <a:p>
            <a:pPr marL="457200" marR="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ct val="100000"/>
              <a:buFont typeface="Arial"/>
              <a:buChar char="•"/>
            </a:pPr>
            <a:r>
              <a:rPr lang="en-GB" sz="2400" b="0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Consolidation Worksheet answers</a:t>
            </a:r>
            <a:endParaRPr dirty="0"/>
          </a:p>
          <a:p>
            <a:pPr marL="0" marR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None/>
            </a:pPr>
            <a:endParaRPr sz="24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None/>
            </a:pPr>
            <a:endParaRPr sz="2400" b="0" i="0" u="none" strike="noStrike" cap="none" dirty="0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</a:pPr>
            <a:r>
              <a:rPr lang="en-GB"/>
              <a:t>Using integration in construction</a:t>
            </a:r>
            <a:endParaRPr/>
          </a:p>
        </p:txBody>
      </p:sp>
      <p:sp>
        <p:nvSpPr>
          <p:cNvPr id="122" name="Google Shape;122;p16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4: Using integration in construction</a:t>
            </a:r>
            <a:endParaRPr/>
          </a:p>
        </p:txBody>
      </p:sp>
      <p:sp>
        <p:nvSpPr>
          <p:cNvPr id="123" name="Google Shape;123;p16"/>
          <p:cNvSpPr txBox="1"/>
          <p:nvPr/>
        </p:nvSpPr>
        <p:spPr>
          <a:xfrm>
            <a:off x="8540496" y="1825625"/>
            <a:ext cx="2813302" cy="2485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810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As you watch the video, make a list of different ways integration is used in the construction industry.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16"/>
          <p:cNvSpPr/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Introduction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Online Media 1" title="Gatsby TEN 2025 Construction PCC Calculus V4">
            <a:hlinkClick r:id="" action="ppaction://media"/>
            <a:extLst>
              <a:ext uri="{FF2B5EF4-FFF2-40B4-BE49-F238E27FC236}">
                <a16:creationId xmlns:a16="http://schemas.microsoft.com/office/drawing/2014/main" id="{B34EB0F7-4431-CD7A-4CAD-F14A74310EF8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411861" y="1690688"/>
            <a:ext cx="7790688" cy="4389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/>
              <a:t>Integration for the area under a curve</a:t>
            </a:r>
            <a:endParaRPr/>
          </a:p>
        </p:txBody>
      </p:sp>
      <p:sp>
        <p:nvSpPr>
          <p:cNvPr id="132" name="Google Shape;132;p17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4: Using integration in construction</a:t>
            </a:r>
            <a:endParaRPr/>
          </a:p>
        </p:txBody>
      </p:sp>
      <p:sp>
        <p:nvSpPr>
          <p:cNvPr id="133" name="Google Shape;133;p17"/>
          <p:cNvSpPr txBox="1"/>
          <p:nvPr/>
        </p:nvSpPr>
        <p:spPr>
          <a:xfrm>
            <a:off x="838200" y="1893127"/>
            <a:ext cx="6417039" cy="2308284"/>
          </a:xfrm>
          <a:prstGeom prst="rect">
            <a:avLst/>
          </a:prstGeom>
          <a:solidFill>
            <a:srgbClr val="EBDDF4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0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Integration can be used to calculate the area under a curve, for example, when working out how many bricks to use under a curved roof.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 dirty="0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0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Follow along using the Activity 1 Worked example worksheet.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" name="Google Shape;134;p17"/>
          <p:cNvSpPr/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5" name="Google Shape;135;p17" descr="A black and white drawing of a brick wall with an archway at the top. 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68230" y="1313064"/>
            <a:ext cx="3229981" cy="45893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8"/>
          <p:cNvSpPr txBox="1">
            <a:spLocks noGrp="1"/>
          </p:cNvSpPr>
          <p:nvPr>
            <p:ph type="title"/>
          </p:nvPr>
        </p:nvSpPr>
        <p:spPr>
          <a:xfrm>
            <a:off x="838200" y="279400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7916"/>
              </a:lnSpc>
              <a:spcBef>
                <a:spcPts val="120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000" b="1">
                <a:solidFill>
                  <a:srgbClr val="432673"/>
                </a:solidFill>
              </a:rPr>
              <a:t> </a:t>
            </a:r>
            <a:r>
              <a:rPr lang="en-GB"/>
              <a:t>Worked example: Integration</a:t>
            </a:r>
            <a:endParaRPr/>
          </a:p>
        </p:txBody>
      </p:sp>
      <p:sp>
        <p:nvSpPr>
          <p:cNvPr id="141" name="Google Shape;141;p18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400" cy="365100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Activity 1</a:t>
            </a:r>
            <a:endParaRPr/>
          </a:p>
        </p:txBody>
      </p:sp>
      <p:sp>
        <p:nvSpPr>
          <p:cNvPr id="142" name="Google Shape;142;p18"/>
          <p:cNvSpPr txBox="1">
            <a:spLocks noGrp="1"/>
          </p:cNvSpPr>
          <p:nvPr>
            <p:ph type="body" idx="3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4: Using integration in construction</a:t>
            </a:r>
            <a:endParaRPr/>
          </a:p>
        </p:txBody>
      </p:sp>
      <p:pic>
        <p:nvPicPr>
          <p:cNvPr id="143" name="Google Shape;143;p18" descr="A black and white drawing of a brick wall with an archway at the top. 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83148" y="1323847"/>
            <a:ext cx="3229981" cy="4589362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AC5A31C8-3E7F-88AE-25F0-CB69879AE57C}"/>
                  </a:ext>
                </a:extLst>
              </p:cNvPr>
              <p:cNvSpPr txBox="1"/>
              <p:nvPr/>
            </p:nvSpPr>
            <p:spPr>
              <a:xfrm>
                <a:off x="838200" y="1831356"/>
                <a:ext cx="6580386" cy="3919764"/>
              </a:xfrm>
              <a:prstGeom prst="rect">
                <a:avLst/>
              </a:prstGeom>
              <a:solidFill>
                <a:srgbClr val="EBDDF4"/>
              </a:solidFill>
            </p:spPr>
            <p:txBody>
              <a:bodyPr wrap="square" lIns="144000" tIns="108000" rIns="144000" bIns="108000" rtlCol="0">
                <a:spAutoFit/>
              </a:bodyPr>
              <a:lstStyle/>
              <a:p>
                <a:r>
                  <a:rPr lang="en-GB" sz="2400" dirty="0">
                    <a:latin typeface="+mn-lt"/>
                  </a:rPr>
                  <a:t>You are constructing a new roof for a factory similar to the shape shown in the image.</a:t>
                </a:r>
              </a:p>
              <a:p>
                <a:endParaRPr lang="en-GB" sz="2400" dirty="0">
                  <a:latin typeface="+mn-lt"/>
                </a:endParaRPr>
              </a:p>
              <a:p>
                <a:r>
                  <a:rPr lang="en-GB" sz="2400" dirty="0">
                    <a:latin typeface="+mn-lt"/>
                  </a:rPr>
                  <a:t>The proportions and roof line for an arch for the new building can be represented by the quadratic equation: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=−0.2</m:t>
                      </m:r>
                      <m:sSup>
                        <m:sSupPr>
                          <m:ctrlPr>
                            <a:rPr lang="en-GB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+4</m:t>
                      </m:r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GB" sz="2400" dirty="0">
                  <a:latin typeface="+mn-lt"/>
                </a:endParaRPr>
              </a:p>
              <a:p>
                <a:endParaRPr lang="en-GB" sz="2400" dirty="0">
                  <a:latin typeface="+mn-lt"/>
                </a:endParaRPr>
              </a:p>
              <a:p>
                <a:r>
                  <a:rPr lang="en-GB" sz="2400" b="1" dirty="0">
                    <a:latin typeface="+mn-lt"/>
                  </a:rPr>
                  <a:t>Calculate the area of brickwork that will be required to fill under the arch. </a:t>
                </a: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AC5A31C8-3E7F-88AE-25F0-CB69879AE5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1831356"/>
                <a:ext cx="6580386" cy="3919764"/>
              </a:xfrm>
              <a:prstGeom prst="rect">
                <a:avLst/>
              </a:prstGeom>
              <a:blipFill>
                <a:blip r:embed="rId4"/>
                <a:stretch>
                  <a:fillRect l="-649" b="-124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 sz="2000" b="1">
                <a:solidFill>
                  <a:srgbClr val="432673"/>
                </a:solidFill>
              </a:rPr>
              <a:t> </a:t>
            </a:r>
            <a:r>
              <a:rPr lang="en-GB"/>
              <a:t>Worked example: Integration</a:t>
            </a:r>
            <a:endParaRPr/>
          </a:p>
        </p:txBody>
      </p:sp>
      <p:sp>
        <p:nvSpPr>
          <p:cNvPr id="150" name="Google Shape;150;p19"/>
          <p:cNvSpPr/>
          <p:nvPr/>
        </p:nvSpPr>
        <p:spPr>
          <a:xfrm>
            <a:off x="9973929" y="162686"/>
            <a:ext cx="2078400" cy="365100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" name="Google Shape;151;p19"/>
          <p:cNvSpPr txBox="1">
            <a:spLocks noGrp="1"/>
          </p:cNvSpPr>
          <p:nvPr>
            <p:ph type="body" idx="4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4: Using integration in construction</a:t>
            </a:r>
            <a:endParaRPr/>
          </a:p>
        </p:txBody>
      </p:sp>
      <p:sp>
        <p:nvSpPr>
          <p:cNvPr id="152" name="Google Shape;152;p19"/>
          <p:cNvSpPr txBox="1"/>
          <p:nvPr/>
        </p:nvSpPr>
        <p:spPr>
          <a:xfrm>
            <a:off x="838198" y="1588441"/>
            <a:ext cx="5257802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roof line is shown in the graph.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" name="Google Shape;153;p19" descr="A is equal to the integral between 0 and 20 of minus 0.2 x squared add 4 x with respect to x."/>
          <p:cNvSpPr txBox="1"/>
          <p:nvPr/>
        </p:nvSpPr>
        <p:spPr>
          <a:xfrm>
            <a:off x="7879078" y="4825298"/>
            <a:ext cx="3313178" cy="981856"/>
          </a:xfrm>
          <a:prstGeom prst="rect">
            <a:avLst/>
          </a:prstGeom>
          <a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t="-268786" b="-41098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4" name="Google Shape;154;p19" descr="A graph of the function y equals minus 0.2 x squared add 4 x.&#10;The x-axis goes from 0 to 20 and is labelled distance across width of building, m.&#10;The y axis goes from 0 to 25 and is labelled height from base of roof, m.&#10;&#10;The graph is a curve that looks like a smooth n shape. The bases of the n are at 0, 0 and 20, 0. The height of the curve is 20 metres.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009" y="2050106"/>
            <a:ext cx="7641334" cy="414223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709A345-D62F-1894-7267-45AE3445C7FD}"/>
              </a:ext>
            </a:extLst>
          </p:cNvPr>
          <p:cNvSpPr txBox="1"/>
          <p:nvPr/>
        </p:nvSpPr>
        <p:spPr>
          <a:xfrm>
            <a:off x="7879078" y="2050106"/>
            <a:ext cx="3313178" cy="2800767"/>
          </a:xfrm>
          <a:prstGeom prst="rect">
            <a:avLst/>
          </a:prstGeom>
          <a:solidFill>
            <a:srgbClr val="EBDDF4"/>
          </a:solidFill>
        </p:spPr>
        <p:txBody>
          <a:bodyPr wrap="square" rtlCol="0">
            <a:spAutoFit/>
          </a:bodyPr>
          <a:lstStyle/>
          <a:p>
            <a:r>
              <a:rPr lang="en-GB" sz="2200" dirty="0"/>
              <a:t>The area, A, under the curve between </a:t>
            </a:r>
            <a:r>
              <a:rPr lang="en-GB" sz="2200" i="1" dirty="0"/>
              <a:t>x</a:t>
            </a:r>
            <a:r>
              <a:rPr lang="en-GB" sz="2200" dirty="0"/>
              <a:t> = 0 m and </a:t>
            </a:r>
            <a:r>
              <a:rPr lang="en-GB" sz="2200" i="1" dirty="0"/>
              <a:t>x</a:t>
            </a:r>
            <a:r>
              <a:rPr lang="en-GB" sz="2200" dirty="0"/>
              <a:t> = 20 m is to be determined. </a:t>
            </a:r>
          </a:p>
          <a:p>
            <a:endParaRPr lang="en-GB" sz="2200" dirty="0"/>
          </a:p>
          <a:p>
            <a:r>
              <a:rPr lang="en-GB" sz="2200" dirty="0"/>
              <a:t>Write this as an integration calculation:</a:t>
            </a:r>
          </a:p>
          <a:p>
            <a:endParaRPr lang="en-GB" sz="2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 sz="2000" b="1">
                <a:solidFill>
                  <a:srgbClr val="432673"/>
                </a:solidFill>
              </a:rPr>
              <a:t> </a:t>
            </a:r>
            <a:r>
              <a:rPr lang="en-GB"/>
              <a:t>Worked example: Integration</a:t>
            </a:r>
            <a:endParaRPr/>
          </a:p>
        </p:txBody>
      </p:sp>
      <p:sp>
        <p:nvSpPr>
          <p:cNvPr id="160" name="Google Shape;160;p20"/>
          <p:cNvSpPr/>
          <p:nvPr/>
        </p:nvSpPr>
        <p:spPr>
          <a:xfrm>
            <a:off x="9973929" y="162686"/>
            <a:ext cx="2078400" cy="365100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" name="Google Shape;161;p20"/>
          <p:cNvSpPr txBox="1">
            <a:spLocks noGrp="1"/>
          </p:cNvSpPr>
          <p:nvPr>
            <p:ph type="body" idx="4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4: Using integration in construction</a:t>
            </a:r>
            <a:endParaRPr/>
          </a:p>
        </p:txBody>
      </p:sp>
      <p:sp>
        <p:nvSpPr>
          <p:cNvPr id="162" name="Google Shape;162;p20"/>
          <p:cNvSpPr txBox="1"/>
          <p:nvPr/>
        </p:nvSpPr>
        <p:spPr>
          <a:xfrm>
            <a:off x="838198" y="1588441"/>
            <a:ext cx="10116314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Step 1: Integrate each term.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D4F6B3-AA6A-D32C-37D0-4598406E2304}"/>
              </a:ext>
            </a:extLst>
          </p:cNvPr>
          <p:cNvSpPr txBox="1"/>
          <p:nvPr/>
        </p:nvSpPr>
        <p:spPr>
          <a:xfrm>
            <a:off x="838198" y="2278505"/>
            <a:ext cx="10515600" cy="1553054"/>
          </a:xfrm>
          <a:prstGeom prst="rect">
            <a:avLst/>
          </a:prstGeom>
          <a:solidFill>
            <a:srgbClr val="EBDDF4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200" dirty="0"/>
              <a:t>This is a definite integral: use square brackets and add the limits to the top and bottom bracket. </a:t>
            </a:r>
          </a:p>
          <a:p>
            <a:pPr>
              <a:lnSpc>
                <a:spcPct val="150000"/>
              </a:lnSpc>
            </a:pPr>
            <a:r>
              <a:rPr lang="en-GB" sz="2200" dirty="0"/>
              <a:t>To integrate, </a:t>
            </a:r>
            <a:r>
              <a:rPr lang="en-GB" sz="2200" b="1" dirty="0"/>
              <a:t>add 1 to the power and divide by the new power. </a:t>
            </a:r>
            <a:endParaRPr lang="en-GB" sz="2200" dirty="0"/>
          </a:p>
        </p:txBody>
      </p:sp>
      <p:grpSp>
        <p:nvGrpSpPr>
          <p:cNvPr id="9" name="Group 8" descr="A is equal to the integral between 0 and 20 of minus 0.2 x squared add 4 x with respect to x, which is equal to minus 0.2 over 3 x cubed add 4 over 2 x squared between 0 and 20, which equals minus 0.067 x cubed add 2 x squared between 0 and 20.">
            <a:extLst>
              <a:ext uri="{FF2B5EF4-FFF2-40B4-BE49-F238E27FC236}">
                <a16:creationId xmlns:a16="http://schemas.microsoft.com/office/drawing/2014/main" id="{B9EF3B80-1234-7513-0F3F-92D5D8849AF9}"/>
              </a:ext>
            </a:extLst>
          </p:cNvPr>
          <p:cNvGrpSpPr/>
          <p:nvPr/>
        </p:nvGrpSpPr>
        <p:grpSpPr>
          <a:xfrm>
            <a:off x="838198" y="3831559"/>
            <a:ext cx="10515702" cy="2073627"/>
            <a:chOff x="838149" y="3110760"/>
            <a:chExt cx="10515702" cy="2073627"/>
          </a:xfrm>
        </p:grpSpPr>
        <p:pic>
          <p:nvPicPr>
            <p:cNvPr id="7" name="Picture 6" descr="A math problem with black text&#10;&#10;AI-generated content may be incorrect.">
              <a:extLst>
                <a:ext uri="{FF2B5EF4-FFF2-40B4-BE49-F238E27FC236}">
                  <a16:creationId xmlns:a16="http://schemas.microsoft.com/office/drawing/2014/main" id="{88A38C9D-00DB-4A5D-DDC7-907ADA5E530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38149" y="3110760"/>
              <a:ext cx="10515702" cy="2073627"/>
            </a:xfrm>
            <a:prstGeom prst="rect">
              <a:avLst/>
            </a:prstGeom>
          </p:spPr>
        </p:pic>
        <p:sp>
          <p:nvSpPr>
            <p:cNvPr id="8" name="Google Shape;164;p20"/>
            <p:cNvSpPr txBox="1"/>
            <p:nvPr/>
          </p:nvSpPr>
          <p:spPr>
            <a:xfrm>
              <a:off x="4490090" y="4166285"/>
              <a:ext cx="2752569" cy="528703"/>
            </a:xfrm>
            <a:prstGeom prst="rect">
              <a:avLst/>
            </a:prstGeom>
            <a:blipFill rotWithShape="1">
              <a:blip r:embed="rId4" cstate="screen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 r="-121410" b="19315"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GB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 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 sz="2000" b="1">
                <a:solidFill>
                  <a:srgbClr val="432673"/>
                </a:solidFill>
              </a:rPr>
              <a:t> </a:t>
            </a:r>
            <a:r>
              <a:rPr lang="en-GB"/>
              <a:t>Worked example: Integration</a:t>
            </a:r>
            <a:endParaRPr/>
          </a:p>
        </p:txBody>
      </p:sp>
      <p:sp>
        <p:nvSpPr>
          <p:cNvPr id="170" name="Google Shape;170;p21"/>
          <p:cNvSpPr/>
          <p:nvPr/>
        </p:nvSpPr>
        <p:spPr>
          <a:xfrm>
            <a:off x="9973929" y="162686"/>
            <a:ext cx="2078400" cy="365100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1" name="Google Shape;171;p21"/>
          <p:cNvSpPr txBox="1">
            <a:spLocks noGrp="1"/>
          </p:cNvSpPr>
          <p:nvPr>
            <p:ph type="body" idx="4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4: Using integration in construction</a:t>
            </a:r>
            <a:endParaRPr/>
          </a:p>
        </p:txBody>
      </p:sp>
      <p:sp>
        <p:nvSpPr>
          <p:cNvPr id="172" name="Google Shape;172;p21"/>
          <p:cNvSpPr txBox="1"/>
          <p:nvPr/>
        </p:nvSpPr>
        <p:spPr>
          <a:xfrm>
            <a:off x="838198" y="1588441"/>
            <a:ext cx="10116314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Step 2: Apply definite limits.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" name="Google Shape;173;p21" descr="A equals minus 0.067 x cubed add 2 x squared between 0 and 20.&#10;&#10;Evaluate the integral at each limit, x equals 20 and x equals 0, and find the difference.&#10;&#10;At x equals 20: A equals minus 0.067 multiplied by 20 cubed add 2 lots of 20 squared equals minus 536 add 800 equals 264&#10;&#10;At x equals 0: A equals minus 0.067 multiplied by 0 cubed add 2 lots of 0 squared equals minus 0 add 0 equals 0.&#10;&#10;Therefore, A equals minus 0.067 x cubed add 2 x squared between 0 and 20 which equals 264 minus 0 which equals 264 metres squared.&#10;&#10;Enough bricks are needed to cover an area of 264 metres squared."/>
          <p:cNvSpPr txBox="1"/>
          <p:nvPr/>
        </p:nvSpPr>
        <p:spPr>
          <a:xfrm>
            <a:off x="838198" y="2217107"/>
            <a:ext cx="10515600" cy="3709670"/>
          </a:xfrm>
          <a:prstGeom prst="rect">
            <a:avLst/>
          </a:prstGeom>
          <a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l="-691" b="-3283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 sz="3800"/>
              <a:t>Integration for the area under a curve: practice</a:t>
            </a:r>
            <a:endParaRPr/>
          </a:p>
        </p:txBody>
      </p:sp>
      <p:sp>
        <p:nvSpPr>
          <p:cNvPr id="179" name="Google Shape;179;p2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7083829" cy="435133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0000" tIns="46800" rIns="90000" bIns="46800" anchor="t" anchorCtr="0">
            <a:normAutofit/>
          </a:bodyPr>
          <a:lstStyle/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 dirty="0"/>
              <a:t>Complete the practice questions on the worksheet.</a:t>
            </a:r>
            <a:endParaRPr dirty="0"/>
          </a:p>
        </p:txBody>
      </p:sp>
      <p:sp>
        <p:nvSpPr>
          <p:cNvPr id="180" name="Google Shape;180;p22"/>
          <p:cNvSpPr txBox="1">
            <a:spLocks noGrp="1"/>
          </p:cNvSpPr>
          <p:nvPr>
            <p:ph type="body" idx="2"/>
          </p:nvPr>
        </p:nvSpPr>
        <p:spPr>
          <a:xfrm>
            <a:off x="8229600" y="1825625"/>
            <a:ext cx="3228456" cy="4351338"/>
          </a:xfrm>
          <a:prstGeom prst="rect">
            <a:avLst/>
          </a:prstGeom>
          <a:solidFill>
            <a:srgbClr val="EBDDF4"/>
          </a:solidFill>
          <a:ln w="19050" cap="sq" cmpd="sng">
            <a:solidFill>
              <a:srgbClr val="4326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None/>
            </a:pPr>
            <a:r>
              <a:rPr lang="en-GB" b="1" dirty="0"/>
              <a:t>Resources needed</a:t>
            </a:r>
            <a:endParaRPr b="1" dirty="0"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 dirty="0"/>
              <a:t>L4 Activity 1 worksheet</a:t>
            </a:r>
            <a:endParaRPr dirty="0"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 dirty="0"/>
              <a:t>L4 Activity 1 worksheet answers</a:t>
            </a:r>
            <a:endParaRPr dirty="0"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 dirty="0"/>
              <a:t>Calculator</a:t>
            </a:r>
            <a:endParaRPr dirty="0"/>
          </a:p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dirty="0"/>
          </a:p>
        </p:txBody>
      </p:sp>
      <p:sp>
        <p:nvSpPr>
          <p:cNvPr id="181" name="Google Shape;181;p22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4: Using integration in construction</a:t>
            </a:r>
            <a:endParaRPr/>
          </a:p>
        </p:txBody>
      </p:sp>
      <p:sp>
        <p:nvSpPr>
          <p:cNvPr id="182" name="Google Shape;182;p22"/>
          <p:cNvSpPr/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1588</Words>
  <Application>Microsoft Office PowerPoint</Application>
  <PresentationFormat>Widescreen</PresentationFormat>
  <Paragraphs>249</Paragraphs>
  <Slides>28</Slides>
  <Notes>28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4" baseType="lpstr">
      <vt:lpstr>Roboto Medium</vt:lpstr>
      <vt:lpstr>Arial Narrow</vt:lpstr>
      <vt:lpstr>Calibri</vt:lpstr>
      <vt:lpstr>Arial</vt:lpstr>
      <vt:lpstr>Cambria Math</vt:lpstr>
      <vt:lpstr>Office Theme</vt:lpstr>
      <vt:lpstr>Construction</vt:lpstr>
      <vt:lpstr>In this lesson, we will:</vt:lpstr>
      <vt:lpstr>Using integration in construction</vt:lpstr>
      <vt:lpstr>Integration for the area under a curve</vt:lpstr>
      <vt:lpstr> Worked example: Integration</vt:lpstr>
      <vt:lpstr> Worked example: Integration</vt:lpstr>
      <vt:lpstr> Worked example: Integration</vt:lpstr>
      <vt:lpstr> Worked example: Integration</vt:lpstr>
      <vt:lpstr>Integration for the area under a curve: practice</vt:lpstr>
      <vt:lpstr>Analysing heat loss through a wall</vt:lpstr>
      <vt:lpstr>Analysing heat loss through a wall: worked example</vt:lpstr>
      <vt:lpstr>Analysing heat loss through a wall: worked example</vt:lpstr>
      <vt:lpstr>Analysing heat loss through a wall: worked example</vt:lpstr>
      <vt:lpstr>Analysing heat loss through a wall: worked example</vt:lpstr>
      <vt:lpstr>Analysing heat loss through a wall: worked example</vt:lpstr>
      <vt:lpstr>Analysing heat loss through a wall: worked example</vt:lpstr>
      <vt:lpstr>Analysing heat loss through a wall: worked example</vt:lpstr>
      <vt:lpstr>Analysing heat loss through a wall: worked example</vt:lpstr>
      <vt:lpstr>Analysing heat loss through a wall: worked example</vt:lpstr>
      <vt:lpstr>Analysing heat loss through a wall: worked example</vt:lpstr>
      <vt:lpstr>Analysing heat loss through a wall: worked example</vt:lpstr>
      <vt:lpstr>Analysing heat loss through a wall: worked example</vt:lpstr>
      <vt:lpstr>Multiple-choice questions</vt:lpstr>
      <vt:lpstr>Multiple-choice questions</vt:lpstr>
      <vt:lpstr>Multiple-choice questions</vt:lpstr>
      <vt:lpstr>Multiple-choice questions</vt:lpstr>
      <vt:lpstr>In this lesson, we have:</vt:lpstr>
      <vt:lpstr>Consolidation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/>
  <cp:revision>1</cp:revision>
  <dcterms:modified xsi:type="dcterms:W3CDTF">2025-09-02T21:37:55Z</dcterms:modified>
</cp:coreProperties>
</file>