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61"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6858000" cy="9144000"/>
  <p:embeddedFontLst>
    <p:embeddedFont>
      <p:font typeface="Arial Narrow" panose="020B0606020202030204" pitchFamily="34" charset="0"/>
      <p:regular r:id="rId41"/>
      <p:bold r:id="rId42"/>
      <p:italic r:id="rId43"/>
      <p:boldItalic r:id="rId44"/>
    </p:embeddedFont>
    <p:embeddedFont>
      <p:font typeface="Quattrocento Sans" panose="020B0502050000020003" pitchFamily="34"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DD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2BCF922-8C85-4828-B65C-54BECED63511}">
  <a:tblStyle styleId="{C2BCF922-8C85-4828-B65C-54BECED63511}" styleName="Table_0">
    <a:wholeTbl>
      <a:tcTxStyle b="off" i="off">
        <a:font>
          <a:latin typeface="Arial"/>
          <a:ea typeface="Arial"/>
          <a:cs typeface="Arial"/>
        </a:font>
        <a:srgbClr val="000000"/>
      </a:tcTxStyle>
      <a:tcStyle>
        <a:tcBdr>
          <a:left>
            <a:ln w="9525" cap="flat" cmpd="sng">
              <a:solidFill>
                <a:srgbClr val="BFBFBF"/>
              </a:solidFill>
              <a:prstDash val="solid"/>
              <a:round/>
              <a:headEnd type="none" w="sm" len="sm"/>
              <a:tailEnd type="none" w="sm" len="sm"/>
            </a:ln>
          </a:left>
          <a:right>
            <a:ln w="9525" cap="flat" cmpd="sng">
              <a:solidFill>
                <a:srgbClr val="BFBFBF"/>
              </a:solidFill>
              <a:prstDash val="solid"/>
              <a:round/>
              <a:headEnd type="none" w="sm" len="sm"/>
              <a:tailEnd type="none" w="sm" len="sm"/>
            </a:ln>
          </a:right>
          <a:top>
            <a:ln w="9525" cap="flat" cmpd="sng">
              <a:solidFill>
                <a:srgbClr val="BFBFBF"/>
              </a:solidFill>
              <a:prstDash val="solid"/>
              <a:round/>
              <a:headEnd type="none" w="sm" len="sm"/>
              <a:tailEnd type="none" w="sm" len="sm"/>
            </a:ln>
          </a:top>
          <a:bottom>
            <a:ln w="9525" cap="flat" cmpd="sng">
              <a:solidFill>
                <a:srgbClr val="BFBFBF"/>
              </a:solidFill>
              <a:prstDash val="solid"/>
              <a:round/>
              <a:headEnd type="none" w="sm" len="sm"/>
              <a:tailEnd type="none" w="sm" len="sm"/>
            </a:ln>
          </a:bottom>
          <a:insideH>
            <a:ln w="9525" cap="flat" cmpd="sng">
              <a:solidFill>
                <a:srgbClr val="BFBFBF"/>
              </a:solidFill>
              <a:prstDash val="solid"/>
              <a:round/>
              <a:headEnd type="none" w="sm" len="sm"/>
              <a:tailEnd type="none" w="sm" len="sm"/>
            </a:ln>
          </a:insideH>
          <a:insideV>
            <a:ln w="9525" cap="flat" cmpd="sng">
              <a:solidFill>
                <a:srgbClr val="BFBFBF"/>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1"/>
    <p:restoredTop sz="94719"/>
  </p:normalViewPr>
  <p:slideViewPr>
    <p:cSldViewPr snapToGrid="0">
      <p:cViewPr>
        <p:scale>
          <a:sx n="66" d="100"/>
          <a:sy n="66" d="100"/>
        </p:scale>
        <p:origin x="644" y="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microsoft.com/office/2018/10/relationships/authors" Target="author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shutterstock.com/g/anutr+tosirikul"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Shutterstock/Freedomz</a:t>
            </a:r>
            <a:endParaRPr u="none"/>
          </a:p>
        </p:txBody>
      </p:sp>
      <p:sp>
        <p:nvSpPr>
          <p:cNvPr id="117" name="Google Shape;11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1" name="Google Shape;21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0" name="Google Shape;22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0" name="Google Shape;23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0" name="Google Shape;24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b="0">
              <a:solidFill>
                <a:schemeClr val="accent6"/>
              </a:solidFill>
            </a:endParaRPr>
          </a:p>
        </p:txBody>
      </p:sp>
      <p:sp>
        <p:nvSpPr>
          <p:cNvPr id="252" name="Google Shape;25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1" name="Google Shape;26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0" name="Google Shape;27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0" name="Google Shape;28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1" name="Google Shape;29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Image © Shutterstock/4045</a:t>
            </a:r>
            <a:endParaRPr lang="en-GB" dirty="0">
              <a:effectLst/>
            </a:endParaRPr>
          </a:p>
        </p:txBody>
      </p:sp>
      <p:sp>
        <p:nvSpPr>
          <p:cNvPr id="302" name="Google Shape;30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5" name="Google Shape;12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2" name="Google Shape;312;p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0" name="Google Shape;32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GB" sz="1800">
                <a:latin typeface="Quattrocento Sans"/>
                <a:ea typeface="Quattrocento Sans"/>
                <a:cs typeface="Quattrocento Sans"/>
                <a:sym typeface="Quattrocento Sans"/>
              </a:rPr>
              <a:t>Image © Shutterstock/zdast</a:t>
            </a:r>
            <a:endParaRPr sz="1800">
              <a:latin typeface="Arial"/>
              <a:ea typeface="Arial"/>
              <a:cs typeface="Arial"/>
              <a:sym typeface="Arial"/>
            </a:endParaRPr>
          </a:p>
        </p:txBody>
      </p:sp>
      <p:sp>
        <p:nvSpPr>
          <p:cNvPr id="336" name="Google Shape;336;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6" name="Google Shape;346;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6" name="Google Shape;366;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5" name="Google Shape;375;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4" name="Google Shape;38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7" name="Google Shape;397;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6" name="Google Shape;406;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5" name="Google Shape;415;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5" name="Google Shape;425;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8" name="Google Shape;438;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9" name="Google Shape;449;p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Image © Shutterstock/</a:t>
            </a:r>
            <a:r>
              <a:rPr lang="en-GB" sz="1200" b="0" i="0" u="none" strike="noStrike" cap="none" dirty="0" err="1">
                <a:solidFill>
                  <a:schemeClr val="dk1"/>
                </a:solidFill>
                <a:effectLst/>
                <a:latin typeface="Calibri"/>
                <a:ea typeface="Calibri"/>
                <a:cs typeface="Calibri"/>
                <a:sym typeface="Calibri"/>
              </a:rPr>
              <a:t>Toniflap</a:t>
            </a:r>
            <a:endParaRPr lang="en-GB" dirty="0">
              <a:effectLst/>
            </a:endParaRPr>
          </a:p>
        </p:txBody>
      </p:sp>
      <p:sp>
        <p:nvSpPr>
          <p:cNvPr id="450" name="Google Shape;450;p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8" name="Google Shape;458;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8" name="Google Shape;468;p3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7" name="Google Shape;477;p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8" name="Google Shape;478;p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6" name="Google Shape;486;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5" name="Google Shape;495;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Image © Shutterstock/</a:t>
            </a:r>
            <a:r>
              <a:rPr lang="en-GB" dirty="0" err="1"/>
              <a:t>syarifjmt</a:t>
            </a:r>
            <a:endParaRPr dirty="0"/>
          </a:p>
        </p:txBody>
      </p:sp>
      <p:sp>
        <p:nvSpPr>
          <p:cNvPr id="157" name="Google Shape;157;p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FF0000"/>
              </a:solidFill>
              <a:latin typeface="Arial"/>
              <a:ea typeface="Arial"/>
              <a:cs typeface="Arial"/>
              <a:sym typeface="Arial"/>
            </a:endParaRPr>
          </a:p>
        </p:txBody>
      </p:sp>
      <p:sp>
        <p:nvSpPr>
          <p:cNvPr id="166" name="Google Shape;16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Image © Shutterstock/</a:t>
            </a:r>
            <a:r>
              <a:rPr lang="en-GB" sz="1200" b="0" i="0" u="sng" strike="noStrike" cap="none" dirty="0" err="1">
                <a:solidFill>
                  <a:schemeClr val="dk1"/>
                </a:solidFill>
                <a:effectLst/>
                <a:latin typeface="Calibri"/>
                <a:ea typeface="Calibri"/>
                <a:cs typeface="Calibri"/>
                <a:sym typeface="Calibri"/>
                <a:hlinkClick r:id="rId3" tooltip="anutr tosirikul"/>
              </a:rPr>
              <a:t>anutr</a:t>
            </a:r>
            <a:r>
              <a:rPr lang="en-GB" sz="1200" b="0" i="0" u="sng" strike="noStrike" cap="none" dirty="0">
                <a:solidFill>
                  <a:schemeClr val="dk1"/>
                </a:solidFill>
                <a:effectLst/>
                <a:latin typeface="Calibri"/>
                <a:ea typeface="Calibri"/>
                <a:cs typeface="Calibri"/>
                <a:sym typeface="Calibri"/>
                <a:hlinkClick r:id="rId3" tooltip="anutr tosirikul"/>
              </a:rPr>
              <a:t> </a:t>
            </a:r>
            <a:r>
              <a:rPr lang="en-GB" sz="1200" b="0" i="0" u="sng" strike="noStrike" cap="none" dirty="0" err="1">
                <a:solidFill>
                  <a:schemeClr val="dk1"/>
                </a:solidFill>
                <a:effectLst/>
                <a:latin typeface="Calibri"/>
                <a:ea typeface="Calibri"/>
                <a:cs typeface="Calibri"/>
                <a:sym typeface="Calibri"/>
                <a:hlinkClick r:id="rId3" tooltip="anutr tosirikul"/>
              </a:rPr>
              <a:t>tosirikul</a:t>
            </a:r>
            <a:endParaRPr lang="en-GB" dirty="0"/>
          </a:p>
        </p:txBody>
      </p:sp>
      <p:sp>
        <p:nvSpPr>
          <p:cNvPr id="177" name="Google Shape;17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6" name="Google Shape;18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9" name="Google Shape;19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12"/>
        <p:cNvGrpSpPr/>
        <p:nvPr/>
      </p:nvGrpSpPr>
      <p:grpSpPr>
        <a:xfrm>
          <a:off x="0" y="0"/>
          <a:ext cx="0" cy="0"/>
          <a:chOff x="0" y="0"/>
          <a:chExt cx="0" cy="0"/>
        </a:xfrm>
      </p:grpSpPr>
      <p:pic>
        <p:nvPicPr>
          <p:cNvPr id="2" name="Google Shape;13;p2" descr="Engineer and architect project meeting with engineering tools on model building and blueprint ">
            <a:extLst>
              <a:ext uri="{FF2B5EF4-FFF2-40B4-BE49-F238E27FC236}">
                <a16:creationId xmlns:a16="http://schemas.microsoft.com/office/drawing/2014/main" id="{0944E681-11B5-ED48-E07E-FC12F96F879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b="-1143"/>
          <a:stretch>
            <a:fillRect/>
          </a:stretch>
        </p:blipFill>
        <p:spPr>
          <a:xfrm>
            <a:off x="835" y="3593"/>
            <a:ext cx="12191165" cy="3690818"/>
          </a:xfrm>
          <a:prstGeom prst="rect">
            <a:avLst/>
          </a:prstGeom>
          <a:noFill/>
          <a:ln>
            <a:noFill/>
          </a:ln>
        </p:spPr>
      </p:pic>
      <p:pic>
        <p:nvPicPr>
          <p:cNvPr id="14" name="Google Shape;14;p2" descr="Engineer and architect project meeting with engineering tools on model building and blueprint "/>
          <p:cNvPicPr preferRelativeResize="0"/>
          <p:nvPr/>
        </p:nvPicPr>
        <p:blipFill rotWithShape="1">
          <a:blip r:embed="rId3">
            <a:alphaModFix/>
          </a:blip>
          <a:srcRect/>
          <a:stretch/>
        </p:blipFill>
        <p:spPr>
          <a:xfrm>
            <a:off x="-475" y="524510"/>
            <a:ext cx="12192000" cy="6343608"/>
          </a:xfrm>
          <a:prstGeom prst="rect">
            <a:avLst/>
          </a:prstGeom>
          <a:noFill/>
          <a:ln>
            <a:noFill/>
          </a:ln>
        </p:spPr>
      </p:pic>
      <p:pic>
        <p:nvPicPr>
          <p:cNvPr id="15" name="Google Shape;15;p2"/>
          <p:cNvPicPr preferRelativeResize="0"/>
          <p:nvPr/>
        </p:nvPicPr>
        <p:blipFill rotWithShape="1">
          <a:blip r:embed="rId4">
            <a:alphaModFix/>
          </a:blip>
          <a:srcRect/>
          <a:stretch/>
        </p:blipFill>
        <p:spPr>
          <a:xfrm>
            <a:off x="5190283" y="1702445"/>
            <a:ext cx="1811433" cy="1799998"/>
          </a:xfrm>
          <a:prstGeom prst="rect">
            <a:avLst/>
          </a:prstGeom>
          <a:noFill/>
          <a:ln>
            <a:noFill/>
          </a:ln>
        </p:spPr>
      </p:pic>
      <p:pic>
        <p:nvPicPr>
          <p:cNvPr id="16" name="Google Shape;16;p2" descr="A purple line art of a hammer and screwdriver&#10;&#10;Description automatically generated"/>
          <p:cNvPicPr preferRelativeResize="0"/>
          <p:nvPr/>
        </p:nvPicPr>
        <p:blipFill rotWithShape="1">
          <a:blip r:embed="rId5">
            <a:alphaModFix/>
          </a:blip>
          <a:srcRect/>
          <a:stretch/>
        </p:blipFill>
        <p:spPr>
          <a:xfrm>
            <a:off x="5607738" y="2124272"/>
            <a:ext cx="975575" cy="949577"/>
          </a:xfrm>
          <a:prstGeom prst="rect">
            <a:avLst/>
          </a:prstGeom>
          <a:noFill/>
          <a:ln>
            <a:noFill/>
          </a:ln>
        </p:spPr>
      </p:pic>
      <p:sp>
        <p:nvSpPr>
          <p:cNvPr id="17" name="Google Shape;17;p2"/>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p:nvPr/>
        </p:nvSpPr>
        <p:spPr>
          <a:xfrm>
            <a:off x="3829165" y="6255953"/>
            <a:ext cx="4114800" cy="62357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200" b="0" i="0" u="none" strike="noStrike" cap="none" dirty="0">
              <a:solidFill>
                <a:srgbClr val="888888"/>
              </a:solidFill>
              <a:latin typeface="Arial"/>
              <a:ea typeface="Arial"/>
              <a:cs typeface="Arial"/>
              <a:sym typeface="Arial"/>
            </a:endParaRPr>
          </a:p>
        </p:txBody>
      </p:sp>
      <p:sp>
        <p:nvSpPr>
          <p:cNvPr id="19" name="Google Shape;19;p2"/>
          <p:cNvSpPr txBox="1">
            <a:spLocks noGrp="1"/>
          </p:cNvSpPr>
          <p:nvPr>
            <p:ph type="body" idx="2"/>
          </p:nvPr>
        </p:nvSpPr>
        <p:spPr>
          <a:xfrm>
            <a:off x="6096000" y="2895824"/>
            <a:ext cx="5623668" cy="534189"/>
          </a:xfrm>
          <a:prstGeom prst="rect">
            <a:avLst/>
          </a:prstGeom>
          <a:noFill/>
          <a:ln>
            <a:noFill/>
          </a:ln>
        </p:spPr>
        <p:txBody>
          <a:bodyPr spcFirstLastPara="1" wrap="square" lIns="91425" tIns="45700" rIns="91425" bIns="45700" anchor="t" anchorCtr="0">
            <a:noAutofit/>
          </a:bodyPr>
          <a:lstStyle>
            <a:lvl1pPr marL="457200" lvl="0" indent="-228600" algn="r">
              <a:lnSpc>
                <a:spcPct val="108000"/>
              </a:lnSpc>
              <a:spcBef>
                <a:spcPts val="1000"/>
              </a:spcBef>
              <a:spcAft>
                <a:spcPts val="0"/>
              </a:spcAft>
              <a:buSzPts val="2000"/>
              <a:buNone/>
              <a:defRPr sz="2000" b="1" i="0" u="none">
                <a:solidFill>
                  <a:srgbClr val="432673"/>
                </a:solidFill>
              </a:defRPr>
            </a:lvl1pPr>
            <a:lvl2pPr marL="914400" lvl="1" indent="-228600" algn="l">
              <a:lnSpc>
                <a:spcPct val="108000"/>
              </a:lnSpc>
              <a:spcBef>
                <a:spcPts val="500"/>
              </a:spcBef>
              <a:spcAft>
                <a:spcPts val="0"/>
              </a:spcAft>
              <a:buSzPts val="1400"/>
              <a:buNone/>
              <a:defRPr sz="1400"/>
            </a:lvl2pPr>
            <a:lvl3pPr marL="1371600" lvl="2" indent="-228600" algn="l">
              <a:lnSpc>
                <a:spcPct val="108000"/>
              </a:lnSpc>
              <a:spcBef>
                <a:spcPts val="500"/>
              </a:spcBef>
              <a:spcAft>
                <a:spcPts val="0"/>
              </a:spcAft>
              <a:buSzPts val="1400"/>
              <a:buNone/>
              <a:defRPr sz="1400"/>
            </a:lvl3pPr>
            <a:lvl4pPr marL="1828800" lvl="3" indent="-228600" algn="l">
              <a:lnSpc>
                <a:spcPct val="108000"/>
              </a:lnSpc>
              <a:spcBef>
                <a:spcPts val="500"/>
              </a:spcBef>
              <a:spcAft>
                <a:spcPts val="0"/>
              </a:spcAft>
              <a:buSzPts val="1400"/>
              <a:buNone/>
              <a:defRPr sz="1400"/>
            </a:lvl4pPr>
            <a:lvl5pPr marL="2286000" lvl="4" indent="-228600" algn="l">
              <a:lnSpc>
                <a:spcPct val="108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SzPts val="2400"/>
              <a:buNone/>
              <a:defRPr sz="2400">
                <a:solidFill>
                  <a:srgbClr val="262626"/>
                </a:solidFill>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 name="Google Shape;21;p2" descr="A picture containing screenshot, graphics, pattern, circle&#10;&#10;Description automatically generated"/>
          <p:cNvPicPr preferRelativeResize="0"/>
          <p:nvPr/>
        </p:nvPicPr>
        <p:blipFill rotWithShape="1">
          <a:blip r:embed="rId6">
            <a:alphaModFix/>
          </a:blip>
          <a:srcRect/>
          <a:stretch/>
        </p:blipFill>
        <p:spPr>
          <a:xfrm>
            <a:off x="703163" y="2280625"/>
            <a:ext cx="2049637" cy="860482"/>
          </a:xfrm>
          <a:prstGeom prst="rect">
            <a:avLst/>
          </a:prstGeom>
          <a:noFill/>
          <a:ln>
            <a:noFill/>
          </a:ln>
        </p:spPr>
      </p:pic>
      <p:sp>
        <p:nvSpPr>
          <p:cNvPr id="22" name="Google Shape;22;p2"/>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32673"/>
              </a:buClr>
              <a:buSzPts val="5200"/>
              <a:buFont typeface="Arial"/>
              <a:buNone/>
              <a:defRPr sz="5200" b="1">
                <a:solidFill>
                  <a:srgbClr val="432673"/>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ctivity_questions">
  <p:cSld name="Activity_questions">
    <p:spTree>
      <p:nvGrpSpPr>
        <p:cNvPr id="1" name="Shape 85"/>
        <p:cNvGrpSpPr/>
        <p:nvPr/>
      </p:nvGrpSpPr>
      <p:grpSpPr>
        <a:xfrm>
          <a:off x="0" y="0"/>
          <a:ext cx="0" cy="0"/>
          <a:chOff x="0" y="0"/>
          <a:chExt cx="0" cy="0"/>
        </a:xfrm>
      </p:grpSpPr>
      <p:pic>
        <p:nvPicPr>
          <p:cNvPr id="86" name="Google Shape;86;p11" descr="A purple and black file folder&#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556311" y="1610866"/>
            <a:ext cx="4635689" cy="5247133"/>
          </a:xfrm>
          <a:prstGeom prst="rect">
            <a:avLst/>
          </a:prstGeom>
          <a:noFill/>
          <a:ln>
            <a:noFill/>
          </a:ln>
        </p:spPr>
      </p:pic>
      <p:sp>
        <p:nvSpPr>
          <p:cNvPr id="87" name="Google Shape;87;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11"/>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11"/>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11"/>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11"/>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Activity_answers">
  <p:cSld name="Activity_answers">
    <p:spTree>
      <p:nvGrpSpPr>
        <p:cNvPr id="1" name="Shape 92"/>
        <p:cNvGrpSpPr/>
        <p:nvPr/>
      </p:nvGrpSpPr>
      <p:grpSpPr>
        <a:xfrm>
          <a:off x="0" y="0"/>
          <a:ext cx="0" cy="0"/>
          <a:chOff x="0" y="0"/>
          <a:chExt cx="0" cy="0"/>
        </a:xfrm>
      </p:grpSpPr>
      <p:pic>
        <p:nvPicPr>
          <p:cNvPr id="93" name="Google Shape;93;p12" descr="A purple and black file folder&#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556311" y="1610866"/>
            <a:ext cx="4635689" cy="5247133"/>
          </a:xfrm>
          <a:prstGeom prst="rect">
            <a:avLst/>
          </a:prstGeom>
          <a:noFill/>
          <a:ln>
            <a:noFill/>
          </a:ln>
        </p:spPr>
      </p:pic>
      <p:sp>
        <p:nvSpPr>
          <p:cNvPr id="94" name="Google Shape;94;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12"/>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12"/>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000"/>
              <a:buNone/>
              <a:defRPr sz="2000">
                <a:solidFill>
                  <a:srgbClr val="10283A"/>
                </a:solidFill>
              </a:defRPr>
            </a:lvl1pPr>
            <a:lvl2pPr marL="914400" lvl="1" indent="-228600" algn="l">
              <a:lnSpc>
                <a:spcPct val="108000"/>
              </a:lnSpc>
              <a:spcBef>
                <a:spcPts val="500"/>
              </a:spcBef>
              <a:spcAft>
                <a:spcPts val="0"/>
              </a:spcAft>
              <a:buSzPts val="2000"/>
              <a:buNone/>
              <a:defRPr sz="2000">
                <a:solidFill>
                  <a:srgbClr val="10283A"/>
                </a:solidFill>
              </a:defRPr>
            </a:lvl2pPr>
            <a:lvl3pPr marL="1371600" lvl="2" indent="-228600" algn="l">
              <a:lnSpc>
                <a:spcPct val="108000"/>
              </a:lnSpc>
              <a:spcBef>
                <a:spcPts val="500"/>
              </a:spcBef>
              <a:spcAft>
                <a:spcPts val="0"/>
              </a:spcAft>
              <a:buSzPts val="2000"/>
              <a:buNone/>
              <a:defRPr sz="2000">
                <a:solidFill>
                  <a:srgbClr val="10283A"/>
                </a:solidFill>
              </a:defRPr>
            </a:lvl3pPr>
            <a:lvl4pPr marL="1828800" lvl="3" indent="-228600" algn="l">
              <a:lnSpc>
                <a:spcPct val="108000"/>
              </a:lnSpc>
              <a:spcBef>
                <a:spcPts val="500"/>
              </a:spcBef>
              <a:spcAft>
                <a:spcPts val="0"/>
              </a:spcAft>
              <a:buSzPts val="2000"/>
              <a:buNone/>
              <a:defRPr sz="2000">
                <a:solidFill>
                  <a:srgbClr val="10283A"/>
                </a:solidFill>
              </a:defRPr>
            </a:lvl4pPr>
            <a:lvl5pPr marL="2286000" lvl="4" indent="-228600" algn="l">
              <a:lnSpc>
                <a:spcPct val="108000"/>
              </a:lnSpc>
              <a:spcBef>
                <a:spcPts val="500"/>
              </a:spcBef>
              <a:spcAft>
                <a:spcPts val="0"/>
              </a:spcAft>
              <a:buSzPts val="2000"/>
              <a:buNone/>
              <a:defRPr sz="2000">
                <a:solidFill>
                  <a:srgbClr val="10283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12"/>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800"/>
              <a:buNone/>
              <a:defRPr sz="2800" b="1">
                <a:solidFill>
                  <a:srgbClr val="10283A"/>
                </a:solidFill>
              </a:defRPr>
            </a:lvl1pPr>
            <a:lvl2pPr marL="914400" lvl="1" indent="-228600" algn="l">
              <a:lnSpc>
                <a:spcPct val="108000"/>
              </a:lnSpc>
              <a:spcBef>
                <a:spcPts val="500"/>
              </a:spcBef>
              <a:spcAft>
                <a:spcPts val="0"/>
              </a:spcAft>
              <a:buSzPts val="2000"/>
              <a:buNone/>
              <a:defRPr sz="2000">
                <a:solidFill>
                  <a:srgbClr val="FF0000"/>
                </a:solidFill>
              </a:defRPr>
            </a:lvl2pPr>
            <a:lvl3pPr marL="1371600" lvl="2" indent="-228600" algn="l">
              <a:lnSpc>
                <a:spcPct val="108000"/>
              </a:lnSpc>
              <a:spcBef>
                <a:spcPts val="500"/>
              </a:spcBef>
              <a:spcAft>
                <a:spcPts val="0"/>
              </a:spcAft>
              <a:buSzPts val="2000"/>
              <a:buNone/>
              <a:defRPr sz="2000">
                <a:solidFill>
                  <a:srgbClr val="FF0000"/>
                </a:solidFill>
              </a:defRPr>
            </a:lvl3pPr>
            <a:lvl4pPr marL="1828800" lvl="3" indent="-228600" algn="l">
              <a:lnSpc>
                <a:spcPct val="108000"/>
              </a:lnSpc>
              <a:spcBef>
                <a:spcPts val="500"/>
              </a:spcBef>
              <a:spcAft>
                <a:spcPts val="0"/>
              </a:spcAft>
              <a:buSzPts val="2000"/>
              <a:buNone/>
              <a:defRPr sz="2000">
                <a:solidFill>
                  <a:srgbClr val="FF0000"/>
                </a:solidFill>
              </a:defRPr>
            </a:lvl4pPr>
            <a:lvl5pPr marL="2286000" lvl="4" indent="-228600" algn="l">
              <a:lnSpc>
                <a:spcPct val="108000"/>
              </a:lnSpc>
              <a:spcBef>
                <a:spcPts val="500"/>
              </a:spcBef>
              <a:spcAft>
                <a:spcPts val="0"/>
              </a:spcAft>
              <a:buSzPts val="2000"/>
              <a:buNone/>
              <a:defRPr sz="2000">
                <a:solidFill>
                  <a:srgbClr val="FF0000"/>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12"/>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12"/>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12"/>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ctivity_text+image">
  <p:cSld name="Activity_text+image">
    <p:spTree>
      <p:nvGrpSpPr>
        <p:cNvPr id="1" name="Shape 101"/>
        <p:cNvGrpSpPr/>
        <p:nvPr/>
      </p:nvGrpSpPr>
      <p:grpSpPr>
        <a:xfrm>
          <a:off x="0" y="0"/>
          <a:ext cx="0" cy="0"/>
          <a:chOff x="0" y="0"/>
          <a:chExt cx="0" cy="0"/>
        </a:xfrm>
      </p:grpSpPr>
      <p:sp>
        <p:nvSpPr>
          <p:cNvPr id="102" name="Google Shape;102;p13"/>
          <p:cNvSpPr txBox="1">
            <a:spLocks noGrp="1"/>
          </p:cNvSpPr>
          <p:nvPr>
            <p:ph type="body" idx="1"/>
          </p:nvPr>
        </p:nvSpPr>
        <p:spPr>
          <a:xfrm>
            <a:off x="839788" y="1872343"/>
            <a:ext cx="3932238" cy="3988707"/>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13"/>
          <p:cNvSpPr txBox="1">
            <a:spLocks noGrp="1"/>
          </p:cNvSpPr>
          <p:nvPr>
            <p:ph type="title"/>
          </p:nvPr>
        </p:nvSpPr>
        <p:spPr>
          <a:xfrm>
            <a:off x="839788" y="457200"/>
            <a:ext cx="3932237" cy="12554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p13"/>
          <p:cNvSpPr>
            <a:spLocks noGrp="1"/>
          </p:cNvSpPr>
          <p:nvPr>
            <p:ph type="pic" idx="2"/>
          </p:nvPr>
        </p:nvSpPr>
        <p:spPr>
          <a:xfrm>
            <a:off x="5183188" y="1284514"/>
            <a:ext cx="5762398" cy="4576536"/>
          </a:xfrm>
          <a:prstGeom prst="rect">
            <a:avLst/>
          </a:prstGeom>
          <a:noFill/>
          <a:ln>
            <a:noFill/>
          </a:ln>
        </p:spPr>
      </p:sp>
      <p:sp>
        <p:nvSpPr>
          <p:cNvPr id="105" name="Google Shape;105;p13"/>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13"/>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1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tro_4">
  <p:cSld name="Intro_4">
    <p:spTree>
      <p:nvGrpSpPr>
        <p:cNvPr id="1" name="Shape 108"/>
        <p:cNvGrpSpPr/>
        <p:nvPr/>
      </p:nvGrpSpPr>
      <p:grpSpPr>
        <a:xfrm>
          <a:off x="0" y="0"/>
          <a:ext cx="0" cy="0"/>
          <a:chOff x="0" y="0"/>
          <a:chExt cx="0" cy="0"/>
        </a:xfrm>
      </p:grpSpPr>
      <p:sp>
        <p:nvSpPr>
          <p:cNvPr id="109" name="Google Shape;109;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14"/>
          <p:cNvSpPr txBox="1">
            <a:spLocks noGrp="1"/>
          </p:cNvSpPr>
          <p:nvPr>
            <p:ph type="body" idx="1"/>
          </p:nvPr>
        </p:nvSpPr>
        <p:spPr>
          <a:xfrm>
            <a:off x="838200" y="1825625"/>
            <a:ext cx="10515600" cy="4351338"/>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p14"/>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1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14"/>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
        <p:nvSpPr>
          <p:cNvPr id="27" name="Google Shape;27;p3"/>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SzPts val="1800"/>
              <a:buNone/>
              <a:defRPr sz="1800"/>
            </a:lvl1pPr>
            <a:lvl2pPr marL="914400" lvl="1" indent="-228600" algn="l">
              <a:lnSpc>
                <a:spcPct val="108000"/>
              </a:lnSpc>
              <a:spcBef>
                <a:spcPts val="500"/>
              </a:spcBef>
              <a:spcAft>
                <a:spcPts val="0"/>
              </a:spcAft>
              <a:buSzPts val="1800"/>
              <a:buNone/>
              <a:defRPr sz="1800"/>
            </a:lvl2pPr>
            <a:lvl3pPr marL="1371600" lvl="2" indent="-228600" algn="l">
              <a:lnSpc>
                <a:spcPct val="108000"/>
              </a:lnSpc>
              <a:spcBef>
                <a:spcPts val="500"/>
              </a:spcBef>
              <a:spcAft>
                <a:spcPts val="0"/>
              </a:spcAft>
              <a:buSzPts val="1800"/>
              <a:buNone/>
              <a:defRPr sz="1800"/>
            </a:lvl3pPr>
            <a:lvl4pPr marL="1828800" lvl="3" indent="-228600" algn="l">
              <a:lnSpc>
                <a:spcPct val="108000"/>
              </a:lnSpc>
              <a:spcBef>
                <a:spcPts val="500"/>
              </a:spcBef>
              <a:spcAft>
                <a:spcPts val="0"/>
              </a:spcAft>
              <a:buSzPts val="1800"/>
              <a:buNone/>
              <a:defRPr sz="1800"/>
            </a:lvl4pPr>
            <a:lvl5pPr marL="2286000" lvl="4" indent="-228600" algn="l">
              <a:lnSpc>
                <a:spcPct val="108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3"/>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30"/>
        <p:cNvGrpSpPr/>
        <p:nvPr/>
      </p:nvGrpSpPr>
      <p:grpSpPr>
        <a:xfrm>
          <a:off x="0" y="0"/>
          <a:ext cx="0" cy="0"/>
          <a:chOff x="0" y="0"/>
          <a:chExt cx="0" cy="0"/>
        </a:xfrm>
      </p:grpSpPr>
      <p:sp>
        <p:nvSpPr>
          <p:cNvPr id="31" name="Google Shape;31;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4"/>
          <p:cNvSpPr txBox="1">
            <a:spLocks noGrp="1"/>
          </p:cNvSpPr>
          <p:nvPr>
            <p:ph type="body" idx="1"/>
          </p:nvPr>
        </p:nvSpPr>
        <p:spPr>
          <a:xfrm>
            <a:off x="838200" y="1825625"/>
            <a:ext cx="10515600" cy="4351338"/>
          </a:xfrm>
          <a:prstGeom prst="rect">
            <a:avLst/>
          </a:prstGeom>
          <a:solidFill>
            <a:srgbClr val="EBDDF4"/>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4"/>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36"/>
        <p:cNvGrpSpPr/>
        <p:nvPr/>
      </p:nvGrpSpPr>
      <p:grpSpPr>
        <a:xfrm>
          <a:off x="0" y="0"/>
          <a:ext cx="0" cy="0"/>
          <a:chOff x="0" y="0"/>
          <a:chExt cx="0" cy="0"/>
        </a:xfrm>
      </p:grpSpPr>
      <p:sp>
        <p:nvSpPr>
          <p:cNvPr id="37" name="Google Shape;37;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5"/>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5"/>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5"/>
          <p:cNvSpPr>
            <a:spLocks noGrp="1"/>
          </p:cNvSpPr>
          <p:nvPr>
            <p:ph type="pic" idx="3"/>
          </p:nvPr>
        </p:nvSpPr>
        <p:spPr>
          <a:xfrm>
            <a:off x="6989083" y="1825625"/>
            <a:ext cx="4364717" cy="4351338"/>
          </a:xfrm>
          <a:prstGeom prst="rect">
            <a:avLst/>
          </a:prstGeom>
          <a:noFill/>
          <a:ln>
            <a:noFill/>
          </a:ln>
        </p:spPr>
      </p:sp>
      <p:sp>
        <p:nvSpPr>
          <p:cNvPr id="41" name="Google Shape;41;p5"/>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5"/>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ctivity_text+box">
  <p:cSld name="Activity_text+box">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6"/>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txBox="1">
            <a:spLocks noGrp="1"/>
          </p:cNvSpPr>
          <p:nvPr>
            <p:ph type="body" idx="2"/>
          </p:nvPr>
        </p:nvSpPr>
        <p:spPr>
          <a:xfrm>
            <a:off x="8179724" y="1825625"/>
            <a:ext cx="3174076" cy="4351338"/>
          </a:xfrm>
          <a:prstGeom prst="rect">
            <a:avLst/>
          </a:prstGeom>
          <a:solidFill>
            <a:srgbClr val="EBDDF4"/>
          </a:solidFill>
          <a:ln w="19050" cap="sq" cmpd="sng">
            <a:solidFill>
              <a:srgbClr val="432673"/>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6"/>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6"/>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6"/>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Activity_video+caption">
  <p:cSld name="1_Activity_video+caption">
    <p:spTree>
      <p:nvGrpSpPr>
        <p:cNvPr id="1" name="Shape 50"/>
        <p:cNvGrpSpPr/>
        <p:nvPr/>
      </p:nvGrpSpPr>
      <p:grpSpPr>
        <a:xfrm>
          <a:off x="0" y="0"/>
          <a:ext cx="0" cy="0"/>
          <a:chOff x="0" y="0"/>
          <a:chExt cx="0" cy="0"/>
        </a:xfrm>
      </p:grpSpPr>
      <p:sp>
        <p:nvSpPr>
          <p:cNvPr id="51" name="Google Shape;51;p7"/>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7"/>
          <p:cNvSpPr>
            <a:spLocks noGrp="1"/>
          </p:cNvSpPr>
          <p:nvPr>
            <p:ph type="media" idx="2"/>
          </p:nvPr>
        </p:nvSpPr>
        <p:spPr>
          <a:xfrm>
            <a:off x="838200" y="1825625"/>
            <a:ext cx="10515600" cy="3714142"/>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7"/>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800"/>
              <a:buNone/>
              <a:defRPr sz="1800"/>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7"/>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Activity_two box">
  <p:cSld name="Activity_two box">
    <p:spTree>
      <p:nvGrpSpPr>
        <p:cNvPr id="1" name="Shape 57"/>
        <p:cNvGrpSpPr/>
        <p:nvPr/>
      </p:nvGrpSpPr>
      <p:grpSpPr>
        <a:xfrm>
          <a:off x="0" y="0"/>
          <a:ext cx="0" cy="0"/>
          <a:chOff x="0" y="0"/>
          <a:chExt cx="0" cy="0"/>
        </a:xfrm>
      </p:grpSpPr>
      <p:sp>
        <p:nvSpPr>
          <p:cNvPr id="58" name="Google Shape;58;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8"/>
          <p:cNvSpPr txBox="1">
            <a:spLocks noGrp="1"/>
          </p:cNvSpPr>
          <p:nvPr>
            <p:ph type="body" idx="1"/>
          </p:nvPr>
        </p:nvSpPr>
        <p:spPr>
          <a:xfrm>
            <a:off x="838200" y="1978025"/>
            <a:ext cx="5196840" cy="4351338"/>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8"/>
          <p:cNvSpPr txBox="1">
            <a:spLocks noGrp="1"/>
          </p:cNvSpPr>
          <p:nvPr>
            <p:ph type="body" idx="2"/>
          </p:nvPr>
        </p:nvSpPr>
        <p:spPr>
          <a:xfrm>
            <a:off x="6168046" y="1978025"/>
            <a:ext cx="5196840" cy="4351338"/>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8"/>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8"/>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esson pause">
  <p:cSld name="Lesson pause">
    <p:spTree>
      <p:nvGrpSpPr>
        <p:cNvPr id="1" name="Shape 64"/>
        <p:cNvGrpSpPr/>
        <p:nvPr/>
      </p:nvGrpSpPr>
      <p:grpSpPr>
        <a:xfrm>
          <a:off x="0" y="0"/>
          <a:ext cx="0" cy="0"/>
          <a:chOff x="0" y="0"/>
          <a:chExt cx="0" cy="0"/>
        </a:xfrm>
      </p:grpSpPr>
      <p:pic>
        <p:nvPicPr>
          <p:cNvPr id="65" name="Google Shape;65;p9"/>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12192000" cy="6858001"/>
          </a:xfrm>
          <a:prstGeom prst="rect">
            <a:avLst/>
          </a:prstGeom>
          <a:noFill/>
          <a:ln>
            <a:noFill/>
          </a:ln>
        </p:spPr>
      </p:pic>
      <p:sp>
        <p:nvSpPr>
          <p:cNvPr id="66" name="Google Shape;66;p9"/>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
        <p:nvSpPr>
          <p:cNvPr id="67" name="Google Shape;67;p9"/>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32673"/>
              </a:buClr>
              <a:buSzPts val="5200"/>
              <a:buFont typeface="Arial"/>
              <a:buNone/>
              <a:defRPr sz="5200" b="1">
                <a:solidFill>
                  <a:srgbClr val="432673"/>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9"/>
          <p:cNvSpPr txBox="1">
            <a:spLocks noGrp="1"/>
          </p:cNvSpPr>
          <p:nvPr>
            <p:ph type="subTitle" idx="1"/>
          </p:nvPr>
        </p:nvSpPr>
        <p:spPr>
          <a:xfrm>
            <a:off x="1524000" y="4903189"/>
            <a:ext cx="9144000" cy="1316636"/>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69" name="Google Shape;69;p9" descr="A picture containing screenshot, graphics, pattern, circl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483453" y="491318"/>
            <a:ext cx="2178305" cy="9145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Activity_video">
  <p:cSld name="Activity_video">
    <p:spTree>
      <p:nvGrpSpPr>
        <p:cNvPr id="1" name="Shape 70"/>
        <p:cNvGrpSpPr/>
        <p:nvPr/>
      </p:nvGrpSpPr>
      <p:grpSpPr>
        <a:xfrm>
          <a:off x="0" y="0"/>
          <a:ext cx="0" cy="0"/>
          <a:chOff x="0" y="0"/>
          <a:chExt cx="0" cy="0"/>
        </a:xfrm>
      </p:grpSpPr>
      <p:sp>
        <p:nvSpPr>
          <p:cNvPr id="71" name="Google Shape;71;p10"/>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0"/>
          <p:cNvSpPr>
            <a:spLocks noGrp="1"/>
          </p:cNvSpPr>
          <p:nvPr>
            <p:ph type="media" idx="2"/>
          </p:nvPr>
        </p:nvSpPr>
        <p:spPr>
          <a:xfrm>
            <a:off x="1345277" y="1825625"/>
            <a:ext cx="2863468"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0"/>
          <p:cNvSpPr>
            <a:spLocks noGrp="1"/>
          </p:cNvSpPr>
          <p:nvPr>
            <p:ph type="media" idx="4"/>
          </p:nvPr>
        </p:nvSpPr>
        <p:spPr>
          <a:xfrm>
            <a:off x="4913252"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6" name="Google Shape;76;p10"/>
          <p:cNvSpPr>
            <a:spLocks noGrp="1"/>
          </p:cNvSpPr>
          <p:nvPr>
            <p:ph type="media" idx="5"/>
          </p:nvPr>
        </p:nvSpPr>
        <p:spPr>
          <a:xfrm>
            <a:off x="8485779"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Google Shape;77;p10"/>
          <p:cNvSpPr>
            <a:spLocks noGrp="1"/>
          </p:cNvSpPr>
          <p:nvPr>
            <p:ph type="media" idx="6"/>
          </p:nvPr>
        </p:nvSpPr>
        <p:spPr>
          <a:xfrm>
            <a:off x="3128522"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8" name="Google Shape;78;p10"/>
          <p:cNvSpPr>
            <a:spLocks noGrp="1"/>
          </p:cNvSpPr>
          <p:nvPr>
            <p:ph type="media" idx="7"/>
          </p:nvPr>
        </p:nvSpPr>
        <p:spPr>
          <a:xfrm>
            <a:off x="6701049"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9" name="Google Shape;79;p10"/>
          <p:cNvSpPr/>
          <p:nvPr/>
        </p:nvSpPr>
        <p:spPr>
          <a:xfrm>
            <a:off x="838200"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80" name="Google Shape;80;p10"/>
          <p:cNvSpPr/>
          <p:nvPr/>
        </p:nvSpPr>
        <p:spPr>
          <a:xfrm>
            <a:off x="4406175"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81" name="Google Shape;81;p10"/>
          <p:cNvSpPr/>
          <p:nvPr/>
        </p:nvSpPr>
        <p:spPr>
          <a:xfrm>
            <a:off x="7983254"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82" name="Google Shape;82;p10"/>
          <p:cNvSpPr/>
          <p:nvPr/>
        </p:nvSpPr>
        <p:spPr>
          <a:xfrm>
            <a:off x="2621445" y="4046026"/>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83" name="Google Shape;83;p10"/>
          <p:cNvSpPr/>
          <p:nvPr/>
        </p:nvSpPr>
        <p:spPr>
          <a:xfrm>
            <a:off x="6193974" y="4046026"/>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84" name="Google Shape;84;p10"/>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2025</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September 2025</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000"/>
              <a:buFont typeface="Arial"/>
              <a:buNone/>
              <a:defRPr sz="4000" b="0" i="0" u="none" strike="noStrike" cap="none">
                <a:solidFill>
                  <a:srgbClr val="26262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33.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5"/>
          <p:cNvSpPr txBox="1">
            <a:spLocks noGrp="1"/>
          </p:cNvSpPr>
          <p:nvPr>
            <p:ph type="subTitle" idx="1"/>
          </p:nvPr>
        </p:nvSpPr>
        <p:spPr>
          <a:xfrm>
            <a:off x="1524000" y="4822164"/>
            <a:ext cx="9144000" cy="583211"/>
          </a:xfrm>
          <a:prstGeom prst="rect">
            <a:avLst/>
          </a:prstGeom>
          <a:noFill/>
          <a:ln>
            <a:noFill/>
          </a:ln>
        </p:spPr>
        <p:txBody>
          <a:bodyPr spcFirstLastPara="1" wrap="square" lIns="91425" tIns="45700" rIns="91425" bIns="45700" anchor="t" anchorCtr="0">
            <a:normAutofit fontScale="92500" lnSpcReduction="20000"/>
          </a:bodyPr>
          <a:lstStyle/>
          <a:p>
            <a:pPr marL="457200" lvl="0" indent="-381000" algn="ctr" rtl="0">
              <a:lnSpc>
                <a:spcPct val="108000"/>
              </a:lnSpc>
              <a:spcBef>
                <a:spcPts val="1000"/>
              </a:spcBef>
              <a:spcAft>
                <a:spcPts val="0"/>
              </a:spcAft>
              <a:buSzPct val="108108"/>
              <a:buNone/>
            </a:pPr>
            <a:r>
              <a:rPr lang="en-GB"/>
              <a:t>Topic: Practical construction calculus</a:t>
            </a:r>
            <a:endParaRPr/>
          </a:p>
        </p:txBody>
      </p:sp>
      <p:sp>
        <p:nvSpPr>
          <p:cNvPr id="120" name="Google Shape;120;p15"/>
          <p:cNvSpPr txBox="1">
            <a:spLocks noGrp="1"/>
          </p:cNvSpPr>
          <p:nvPr>
            <p:ph type="body" idx="2"/>
          </p:nvPr>
        </p:nvSpPr>
        <p:spPr>
          <a:xfrm>
            <a:off x="6096000" y="2895824"/>
            <a:ext cx="5623668" cy="534189"/>
          </a:xfrm>
          <a:prstGeom prst="rect">
            <a:avLst/>
          </a:prstGeom>
          <a:noFill/>
          <a:ln>
            <a:noFill/>
          </a:ln>
        </p:spPr>
        <p:txBody>
          <a:bodyPr spcFirstLastPara="1" wrap="square" lIns="91425" tIns="45700" rIns="91425" bIns="45700" anchor="t" anchorCtr="0">
            <a:noAutofit/>
          </a:bodyPr>
          <a:lstStyle/>
          <a:p>
            <a:pPr marL="457200" lvl="0" indent="-228600" algn="r" rtl="0">
              <a:lnSpc>
                <a:spcPct val="108000"/>
              </a:lnSpc>
              <a:spcBef>
                <a:spcPts val="1000"/>
              </a:spcBef>
              <a:spcAft>
                <a:spcPts val="0"/>
              </a:spcAft>
              <a:buSzPts val="2000"/>
              <a:buNone/>
            </a:pPr>
            <a:r>
              <a:rPr lang="en-GB"/>
              <a:t>Route: Construction</a:t>
            </a:r>
            <a:endParaRPr/>
          </a:p>
        </p:txBody>
      </p:sp>
      <p:sp>
        <p:nvSpPr>
          <p:cNvPr id="121" name="Google Shape;121;p15"/>
          <p:cNvSpPr txBox="1">
            <a:spLocks noGrp="1"/>
          </p:cNvSpPr>
          <p:nvPr>
            <p:ph type="body" idx="3"/>
          </p:nvPr>
        </p:nvSpPr>
        <p:spPr>
          <a:xfrm>
            <a:off x="922116" y="5544838"/>
            <a:ext cx="10444224" cy="458004"/>
          </a:xfrm>
          <a:prstGeom prst="rect">
            <a:avLst/>
          </a:prstGeom>
          <a:noFill/>
          <a:ln>
            <a:noFill/>
          </a:ln>
        </p:spPr>
        <p:txBody>
          <a:bodyPr spcFirstLastPara="1" wrap="square" lIns="91425" tIns="45700" rIns="91425" bIns="45700" anchor="t" anchorCtr="0">
            <a:noAutofit/>
          </a:bodyPr>
          <a:lstStyle/>
          <a:p>
            <a:pPr marL="457200" lvl="0" indent="-228600" algn="ctr" rtl="0">
              <a:lnSpc>
                <a:spcPct val="108000"/>
              </a:lnSpc>
              <a:spcBef>
                <a:spcPts val="1000"/>
              </a:spcBef>
              <a:spcAft>
                <a:spcPts val="0"/>
              </a:spcAft>
              <a:buSzPts val="2400"/>
              <a:buNone/>
            </a:pPr>
            <a:r>
              <a:rPr lang="en-GB"/>
              <a:t>Lesson 2: Using the trapezoidal rule and Simpson’s rule in construction</a:t>
            </a:r>
            <a:endParaRPr/>
          </a:p>
        </p:txBody>
      </p:sp>
      <p:sp>
        <p:nvSpPr>
          <p:cNvPr id="122" name="Google Shape;122;p15"/>
          <p:cNvSpPr txBox="1">
            <a:spLocks noGrp="1"/>
          </p:cNvSpPr>
          <p:nvPr>
            <p:ph type="ctrTitle"/>
          </p:nvPr>
        </p:nvSpPr>
        <p:spPr>
          <a:xfrm>
            <a:off x="1524000" y="3754081"/>
            <a:ext cx="9144000" cy="87584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SzPts val="5200"/>
              <a:buNone/>
            </a:pPr>
            <a:r>
              <a:rPr lang="en-GB"/>
              <a:t>Construction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24"/>
          <p:cNvSpPr>
            <a:spLocks noGrp="1"/>
          </p:cNvSpPr>
          <p:nvPr>
            <p:ph type="body" idx="1"/>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214" name="Google Shape;214;p24"/>
          <p:cNvSpPr txBox="1">
            <a:spLocks noGrp="1"/>
          </p:cNvSpPr>
          <p:nvPr>
            <p:ph type="title"/>
          </p:nvPr>
        </p:nvSpPr>
        <p:spPr>
          <a:xfrm>
            <a:off x="838200" y="365125"/>
            <a:ext cx="10515600" cy="813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Using the trapezoidal rule</a:t>
            </a:r>
            <a:endParaRPr/>
          </a:p>
        </p:txBody>
      </p:sp>
      <p:sp>
        <p:nvSpPr>
          <p:cNvPr id="215" name="Google Shape;215;p24"/>
          <p:cNvSpPr>
            <a:spLocks noGrp="1"/>
          </p:cNvSpPr>
          <p:nvPr>
            <p:ph type="media" idx="2"/>
          </p:nvPr>
        </p:nvSpPr>
        <p:spPr>
          <a:xfrm>
            <a:off x="838199" y="1814926"/>
            <a:ext cx="3310719" cy="4442999"/>
          </a:xfrm>
          <a:prstGeom prst="rect">
            <a:avLst/>
          </a:prstGeom>
          <a:noFill/>
          <a:ln>
            <a:noFill/>
          </a:ln>
        </p:spPr>
        <p:txBody>
          <a:bodyPr spcFirstLastPara="1" wrap="square" lIns="91425" tIns="45700" rIns="91425" bIns="45700" anchor="t" anchorCtr="0">
            <a:noAutofit/>
          </a:bodyPr>
          <a:lstStyle/>
          <a:p>
            <a:pPr marL="0" marR="0" lvl="0" indent="0" algn="l" rtl="0">
              <a:lnSpc>
                <a:spcPct val="87916"/>
              </a:lnSpc>
              <a:spcBef>
                <a:spcPts val="1200"/>
              </a:spcBef>
              <a:spcAft>
                <a:spcPts val="0"/>
              </a:spcAft>
              <a:buClr>
                <a:srgbClr val="534C29"/>
              </a:buClr>
              <a:buSzPts val="2400"/>
              <a:buFont typeface="Arial"/>
              <a:buNone/>
            </a:pPr>
            <a:r>
              <a:rPr lang="en-GB" sz="2220" b="0" i="0" u="none" strike="noStrike" cap="none" dirty="0">
                <a:solidFill>
                  <a:srgbClr val="0D0D0D"/>
                </a:solidFill>
                <a:latin typeface="Arial"/>
                <a:ea typeface="Arial"/>
                <a:cs typeface="Arial"/>
                <a:sym typeface="Arial"/>
              </a:rPr>
              <a:t>Look at this graph of a cross-section of a road.</a:t>
            </a:r>
            <a:endParaRPr sz="2220" b="0" i="0" u="none" strike="noStrike" cap="none" dirty="0">
              <a:solidFill>
                <a:srgbClr val="262626"/>
              </a:solidFill>
              <a:latin typeface="Arial"/>
              <a:ea typeface="Arial"/>
              <a:cs typeface="Arial"/>
              <a:sym typeface="Arial"/>
            </a:endParaRPr>
          </a:p>
          <a:p>
            <a:pPr marL="0" marR="0" lvl="0" indent="0" algn="l" rtl="0">
              <a:lnSpc>
                <a:spcPct val="87916"/>
              </a:lnSpc>
              <a:spcBef>
                <a:spcPts val="1200"/>
              </a:spcBef>
              <a:spcAft>
                <a:spcPts val="0"/>
              </a:spcAft>
              <a:buClr>
                <a:srgbClr val="000000"/>
              </a:buClr>
              <a:buSzPts val="2400"/>
              <a:buFont typeface="Arial"/>
              <a:buNone/>
            </a:pPr>
            <a:r>
              <a:rPr lang="en-GB" sz="2220" b="0" i="0" u="none" strike="noStrike" cap="none" dirty="0">
                <a:solidFill>
                  <a:srgbClr val="0D0D0D"/>
                </a:solidFill>
                <a:latin typeface="Arial"/>
                <a:ea typeface="Arial"/>
                <a:cs typeface="Arial"/>
                <a:sym typeface="Arial"/>
              </a:rPr>
              <a:t>This curve has six ordinates (labelled </a:t>
            </a:r>
            <a:br>
              <a:rPr lang="en-GB" sz="2220" b="0" i="0" u="none" strike="noStrike" cap="none" dirty="0">
                <a:solidFill>
                  <a:srgbClr val="0D0D0D"/>
                </a:solidFill>
                <a:latin typeface="Arial"/>
                <a:ea typeface="Arial"/>
                <a:cs typeface="Arial"/>
                <a:sym typeface="Arial"/>
              </a:rPr>
            </a:br>
            <a:r>
              <a:rPr lang="en-GB" sz="2220" b="0" i="1" u="none" strike="noStrike" cap="none" dirty="0">
                <a:solidFill>
                  <a:srgbClr val="0D0D0D"/>
                </a:solidFill>
                <a:latin typeface="Times New Roman"/>
                <a:ea typeface="Times New Roman"/>
                <a:cs typeface="Times New Roman"/>
                <a:sym typeface="Times New Roman"/>
              </a:rPr>
              <a:t>y</a:t>
            </a:r>
            <a:r>
              <a:rPr lang="en-GB" sz="2220" b="0" i="0" u="none" strike="noStrike" cap="none" baseline="-25000" dirty="0">
                <a:solidFill>
                  <a:srgbClr val="0D0D0D"/>
                </a:solidFill>
                <a:latin typeface="Arial"/>
                <a:ea typeface="Arial"/>
                <a:cs typeface="Arial"/>
                <a:sym typeface="Arial"/>
              </a:rPr>
              <a:t>1</a:t>
            </a:r>
            <a:r>
              <a:rPr lang="en-GB" sz="2220" b="0" i="0" u="none" strike="noStrike" cap="none" dirty="0">
                <a:solidFill>
                  <a:srgbClr val="0D0D0D"/>
                </a:solidFill>
                <a:latin typeface="Arial"/>
                <a:ea typeface="Arial"/>
                <a:cs typeface="Arial"/>
                <a:sym typeface="Arial"/>
              </a:rPr>
              <a:t> to </a:t>
            </a:r>
            <a:r>
              <a:rPr lang="en-GB" sz="2220" b="0" i="1" u="none" strike="noStrike" cap="none" dirty="0">
                <a:solidFill>
                  <a:srgbClr val="0D0D0D"/>
                </a:solidFill>
                <a:latin typeface="Times New Roman"/>
                <a:ea typeface="Times New Roman"/>
                <a:cs typeface="Times New Roman"/>
                <a:sym typeface="Times New Roman"/>
              </a:rPr>
              <a:t>y</a:t>
            </a:r>
            <a:r>
              <a:rPr lang="en-GB" sz="2220" b="0" i="0" u="none" strike="noStrike" cap="none" baseline="-25000" dirty="0">
                <a:solidFill>
                  <a:srgbClr val="0D0D0D"/>
                </a:solidFill>
                <a:latin typeface="Arial"/>
                <a:ea typeface="Arial"/>
                <a:cs typeface="Arial"/>
                <a:sym typeface="Arial"/>
              </a:rPr>
              <a:t>6</a:t>
            </a:r>
            <a:r>
              <a:rPr lang="en-GB" sz="2220" b="0" i="0" u="none" strike="noStrike" cap="none" dirty="0">
                <a:solidFill>
                  <a:srgbClr val="0D0D0D"/>
                </a:solidFill>
                <a:latin typeface="Arial"/>
                <a:ea typeface="Arial"/>
                <a:cs typeface="Arial"/>
                <a:sym typeface="Arial"/>
              </a:rPr>
              <a:t>). </a:t>
            </a:r>
            <a:endParaRPr sz="2220" b="0" i="0" u="none" strike="noStrike" cap="none" dirty="0">
              <a:solidFill>
                <a:srgbClr val="262626"/>
              </a:solidFill>
              <a:latin typeface="Arial"/>
              <a:ea typeface="Arial"/>
              <a:cs typeface="Arial"/>
              <a:sym typeface="Arial"/>
            </a:endParaRPr>
          </a:p>
          <a:p>
            <a:pPr marL="0" marR="0" lvl="0" indent="0" algn="l" rtl="0">
              <a:lnSpc>
                <a:spcPct val="87916"/>
              </a:lnSpc>
              <a:spcBef>
                <a:spcPts val="1200"/>
              </a:spcBef>
              <a:spcAft>
                <a:spcPts val="0"/>
              </a:spcAft>
              <a:buClr>
                <a:srgbClr val="000000"/>
              </a:buClr>
              <a:buSzPts val="2400"/>
              <a:buFont typeface="Arial"/>
              <a:buNone/>
            </a:pPr>
            <a:r>
              <a:rPr lang="en-GB" sz="2220" b="0" i="0" u="none" strike="noStrike" cap="none" dirty="0">
                <a:solidFill>
                  <a:srgbClr val="0D0D0D"/>
                </a:solidFill>
                <a:latin typeface="Arial"/>
                <a:ea typeface="Arial"/>
                <a:cs typeface="Arial"/>
                <a:sym typeface="Arial"/>
              </a:rPr>
              <a:t>The first ordinate </a:t>
            </a:r>
            <a:r>
              <a:rPr lang="en-GB" sz="2220" b="0" i="1" u="none" strike="noStrike" cap="none" dirty="0">
                <a:solidFill>
                  <a:srgbClr val="0D0D0D"/>
                </a:solidFill>
                <a:latin typeface="Times New Roman"/>
                <a:ea typeface="Times New Roman"/>
                <a:cs typeface="Times New Roman"/>
                <a:sym typeface="Times New Roman"/>
              </a:rPr>
              <a:t>y</a:t>
            </a:r>
            <a:r>
              <a:rPr lang="en-GB" sz="2220" b="0" i="0" u="none" strike="noStrike" cap="none" baseline="-25000" dirty="0">
                <a:solidFill>
                  <a:srgbClr val="0D0D0D"/>
                </a:solidFill>
                <a:latin typeface="Arial"/>
                <a:ea typeface="Arial"/>
                <a:cs typeface="Arial"/>
                <a:sym typeface="Arial"/>
              </a:rPr>
              <a:t>1</a:t>
            </a:r>
            <a:r>
              <a:rPr lang="en-GB" sz="2220" b="0" i="0" u="none" strike="noStrike" cap="none" dirty="0">
                <a:solidFill>
                  <a:srgbClr val="0D0D0D"/>
                </a:solidFill>
                <a:latin typeface="Arial"/>
                <a:ea typeface="Arial"/>
                <a:cs typeface="Arial"/>
                <a:sym typeface="Arial"/>
              </a:rPr>
              <a:t> is 2.5 metres.  </a:t>
            </a:r>
            <a:endParaRPr sz="2220" b="0" i="0" u="none" strike="noStrike" cap="none" dirty="0">
              <a:solidFill>
                <a:srgbClr val="262626"/>
              </a:solidFill>
              <a:latin typeface="Arial"/>
              <a:ea typeface="Arial"/>
              <a:cs typeface="Arial"/>
              <a:sym typeface="Arial"/>
            </a:endParaRPr>
          </a:p>
          <a:p>
            <a:pPr marL="0" marR="0" lvl="0" indent="0" algn="l" rtl="0">
              <a:lnSpc>
                <a:spcPct val="87916"/>
              </a:lnSpc>
              <a:spcBef>
                <a:spcPts val="1200"/>
              </a:spcBef>
              <a:spcAft>
                <a:spcPts val="0"/>
              </a:spcAft>
              <a:buClr>
                <a:schemeClr val="dk1"/>
              </a:buClr>
              <a:buSzPts val="1100"/>
              <a:buFont typeface="Arial"/>
              <a:buNone/>
            </a:pPr>
            <a:r>
              <a:rPr lang="en-GB" sz="2220" b="0" i="0" u="none" strike="noStrike" cap="none" dirty="0">
                <a:solidFill>
                  <a:srgbClr val="0D0D0D"/>
                </a:solidFill>
                <a:latin typeface="Arial"/>
                <a:ea typeface="Arial"/>
                <a:cs typeface="Arial"/>
                <a:sym typeface="Arial"/>
              </a:rPr>
              <a:t>Find the ordinates:</a:t>
            </a:r>
            <a:endParaRPr sz="2220" b="0" i="0" u="none" strike="noStrike" cap="none" dirty="0">
              <a:solidFill>
                <a:srgbClr val="262626"/>
              </a:solidFill>
              <a:latin typeface="Arial"/>
              <a:ea typeface="Arial"/>
              <a:cs typeface="Arial"/>
              <a:sym typeface="Arial"/>
            </a:endParaRPr>
          </a:p>
          <a:p>
            <a:pPr marL="266700" marR="0" lvl="0" indent="0" algn="l" rtl="0">
              <a:lnSpc>
                <a:spcPct val="87916"/>
              </a:lnSpc>
              <a:spcBef>
                <a:spcPts val="800"/>
              </a:spcBef>
              <a:spcAft>
                <a:spcPts val="0"/>
              </a:spcAft>
              <a:buClr>
                <a:schemeClr val="dk1"/>
              </a:buClr>
              <a:buSzPts val="1100"/>
              <a:buFont typeface="Arial"/>
              <a:buNone/>
            </a:pPr>
            <a:r>
              <a:rPr lang="en-GB" sz="2220" b="0" i="1" u="none" strike="noStrike" cap="none" dirty="0">
                <a:solidFill>
                  <a:srgbClr val="0D0D0D"/>
                </a:solidFill>
                <a:latin typeface="Times New Roman"/>
                <a:ea typeface="Times New Roman"/>
                <a:cs typeface="Times New Roman"/>
                <a:sym typeface="Times New Roman"/>
              </a:rPr>
              <a:t>y</a:t>
            </a:r>
            <a:r>
              <a:rPr lang="en-GB" sz="2220" b="0" i="0" u="none" strike="noStrike" cap="none" baseline="-25000" dirty="0">
                <a:solidFill>
                  <a:srgbClr val="0D0D0D"/>
                </a:solidFill>
                <a:latin typeface="Arial"/>
                <a:ea typeface="Arial"/>
                <a:cs typeface="Arial"/>
                <a:sym typeface="Arial"/>
              </a:rPr>
              <a:t>3</a:t>
            </a:r>
            <a:r>
              <a:rPr lang="en-GB" sz="2220" b="0" i="0" u="none" strike="noStrike" cap="none" dirty="0">
                <a:solidFill>
                  <a:srgbClr val="0D0D0D"/>
                </a:solidFill>
                <a:latin typeface="Arial"/>
                <a:ea typeface="Arial"/>
                <a:cs typeface="Arial"/>
                <a:sym typeface="Arial"/>
              </a:rPr>
              <a:t> </a:t>
            </a:r>
            <a:endParaRPr sz="2220" b="0" i="0" u="none" strike="noStrike" cap="none" dirty="0">
              <a:solidFill>
                <a:srgbClr val="262626"/>
              </a:solidFill>
              <a:latin typeface="Arial"/>
              <a:ea typeface="Arial"/>
              <a:cs typeface="Arial"/>
              <a:sym typeface="Arial"/>
            </a:endParaRPr>
          </a:p>
          <a:p>
            <a:pPr marL="266700" marR="0" lvl="0" indent="0" algn="l" rtl="0">
              <a:lnSpc>
                <a:spcPct val="87916"/>
              </a:lnSpc>
              <a:spcBef>
                <a:spcPts val="800"/>
              </a:spcBef>
              <a:spcAft>
                <a:spcPts val="0"/>
              </a:spcAft>
              <a:buClr>
                <a:schemeClr val="dk1"/>
              </a:buClr>
              <a:buSzPts val="1100"/>
              <a:buFont typeface="Arial"/>
              <a:buNone/>
            </a:pPr>
            <a:r>
              <a:rPr lang="en-GB" sz="2220" b="0" i="1" u="none" strike="noStrike" cap="none" dirty="0">
                <a:solidFill>
                  <a:srgbClr val="0D0D0D"/>
                </a:solidFill>
                <a:latin typeface="Times New Roman"/>
                <a:ea typeface="Times New Roman"/>
                <a:cs typeface="Times New Roman"/>
                <a:sym typeface="Times New Roman"/>
              </a:rPr>
              <a:t>y</a:t>
            </a:r>
            <a:r>
              <a:rPr lang="en-GB" sz="2220" b="0" i="0" u="none" strike="noStrike" cap="none" baseline="-25000" dirty="0">
                <a:solidFill>
                  <a:srgbClr val="0D0D0D"/>
                </a:solidFill>
                <a:latin typeface="Arial"/>
                <a:ea typeface="Arial"/>
                <a:cs typeface="Arial"/>
                <a:sym typeface="Arial"/>
              </a:rPr>
              <a:t>4</a:t>
            </a:r>
            <a:endParaRPr sz="2220" b="0" i="0" u="none" strike="noStrike" cap="none" dirty="0">
              <a:solidFill>
                <a:srgbClr val="0D0D0D"/>
              </a:solidFill>
              <a:latin typeface="Arial"/>
              <a:ea typeface="Arial"/>
              <a:cs typeface="Arial"/>
              <a:sym typeface="Arial"/>
            </a:endParaRPr>
          </a:p>
          <a:p>
            <a:pPr marL="0" marR="0" lvl="0" indent="0" algn="l" rtl="0">
              <a:lnSpc>
                <a:spcPct val="87916"/>
              </a:lnSpc>
              <a:spcBef>
                <a:spcPts val="800"/>
              </a:spcBef>
              <a:spcAft>
                <a:spcPts val="0"/>
              </a:spcAft>
              <a:buClr>
                <a:srgbClr val="534C29"/>
              </a:buClr>
              <a:buSzPts val="2400"/>
              <a:buFont typeface="Arial"/>
              <a:buNone/>
            </a:pPr>
            <a:endParaRPr sz="2220" b="0" i="0" u="none" strike="noStrike" cap="none" dirty="0">
              <a:solidFill>
                <a:srgbClr val="0D0D0D"/>
              </a:solidFill>
              <a:latin typeface="Arial"/>
              <a:ea typeface="Arial"/>
              <a:cs typeface="Arial"/>
              <a:sym typeface="Arial"/>
            </a:endParaRPr>
          </a:p>
          <a:p>
            <a:pPr marL="228600" marR="0" lvl="0" indent="0" algn="l" rtl="0">
              <a:lnSpc>
                <a:spcPct val="88000"/>
              </a:lnSpc>
              <a:spcBef>
                <a:spcPts val="800"/>
              </a:spcBef>
              <a:spcAft>
                <a:spcPts val="0"/>
              </a:spcAft>
              <a:buClr>
                <a:srgbClr val="534C29"/>
              </a:buClr>
              <a:buSzPts val="2400"/>
              <a:buFont typeface="Arial"/>
              <a:buNone/>
            </a:pPr>
            <a:endParaRPr sz="2220" b="0" i="0" u="none" strike="noStrike" cap="none" dirty="0">
              <a:solidFill>
                <a:srgbClr val="262626"/>
              </a:solidFill>
              <a:latin typeface="Arial"/>
              <a:ea typeface="Arial"/>
              <a:cs typeface="Arial"/>
              <a:sym typeface="Arial"/>
            </a:endParaRPr>
          </a:p>
          <a:p>
            <a:pPr marL="228600" marR="0" lvl="0" indent="-76200" algn="l" rtl="0">
              <a:lnSpc>
                <a:spcPct val="88000"/>
              </a:lnSpc>
              <a:spcBef>
                <a:spcPts val="1000"/>
              </a:spcBef>
              <a:spcAft>
                <a:spcPts val="0"/>
              </a:spcAft>
              <a:buClr>
                <a:srgbClr val="534C29"/>
              </a:buClr>
              <a:buSzPts val="2400"/>
              <a:buFont typeface="Arial"/>
              <a:buNone/>
            </a:pPr>
            <a:endParaRPr sz="2220" b="0" i="0" u="none" strike="noStrike" cap="none" dirty="0">
              <a:solidFill>
                <a:srgbClr val="262626"/>
              </a:solidFill>
              <a:latin typeface="Arial"/>
              <a:ea typeface="Arial"/>
              <a:cs typeface="Arial"/>
              <a:sym typeface="Arial"/>
            </a:endParaRPr>
          </a:p>
        </p:txBody>
      </p:sp>
      <p:sp>
        <p:nvSpPr>
          <p:cNvPr id="216" name="Google Shape;216;p24"/>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pic>
        <p:nvPicPr>
          <p:cNvPr id="217" name="Google Shape;217;p24" descr="A graph showing the cross-section of land.&#10;The x-axis goes from 0 to 10, split into 2 metre intervals. It is labelled: distance along the road (m)&#10;The y-axis goes from 0 to 3. It is labelled height above datum level (m).&#10;&#10;The graph is a line graph in red called &quot;existing terrain&quot; starting at the point 0, 2.5. It connects to 2, 3, then to 4, 2, then to 6, 1.5, then to 8, 1 and finally to 10, 1.&#10;There is a horizontal blue dashed line, called &quot;proposed new ground level&quot; from 2 on the y-axis across the width of the graph."/>
          <p:cNvPicPr preferRelativeResize="0"/>
          <p:nvPr/>
        </p:nvPicPr>
        <p:blipFill rotWithShape="1">
          <a:blip r:embed="rId3" cstate="screen">
            <a:alphaModFix/>
            <a:extLst>
              <a:ext uri="{28A0092B-C50C-407E-A947-70E740481C1C}">
                <a14:useLocalDpi xmlns:a14="http://schemas.microsoft.com/office/drawing/2010/main"/>
              </a:ext>
            </a:extLst>
          </a:blip>
          <a:srcRect/>
          <a:stretch>
            <a:fillRect/>
          </a:stretch>
        </p:blipFill>
        <p:spPr>
          <a:xfrm>
            <a:off x="4599296" y="1814926"/>
            <a:ext cx="6987653" cy="388483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5"/>
          <p:cNvSpPr txBox="1">
            <a:spLocks noGrp="1"/>
          </p:cNvSpPr>
          <p:nvPr>
            <p:ph type="title"/>
          </p:nvPr>
        </p:nvSpPr>
        <p:spPr>
          <a:xfrm>
            <a:off x="838200" y="2794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7916"/>
              </a:lnSpc>
              <a:spcBef>
                <a:spcPts val="1200"/>
              </a:spcBef>
              <a:spcAft>
                <a:spcPts val="1000"/>
              </a:spcAft>
              <a:buClr>
                <a:schemeClr val="dk1"/>
              </a:buClr>
              <a:buSzPts val="1100"/>
              <a:buFont typeface="Arial"/>
              <a:buNone/>
            </a:pPr>
            <a:r>
              <a:rPr lang="en-GB" sz="2000" b="1">
                <a:solidFill>
                  <a:srgbClr val="432673"/>
                </a:solidFill>
              </a:rPr>
              <a:t> </a:t>
            </a:r>
            <a:r>
              <a:rPr lang="en-GB"/>
              <a:t>Worked example: Trapezium rule</a:t>
            </a:r>
            <a:endParaRPr/>
          </a:p>
        </p:txBody>
      </p:sp>
      <p:sp>
        <p:nvSpPr>
          <p:cNvPr id="223" name="Google Shape;223;p25"/>
          <p:cNvSpPr>
            <a:spLocks noGrp="1"/>
          </p:cNvSpPr>
          <p:nvPr>
            <p:ph type="body" idx="4"/>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graphicFrame>
        <p:nvGraphicFramePr>
          <p:cNvPr id="224" name="Google Shape;224;p25"/>
          <p:cNvGraphicFramePr/>
          <p:nvPr>
            <p:extLst>
              <p:ext uri="{D42A27DB-BD31-4B8C-83A1-F6EECF244321}">
                <p14:modId xmlns:p14="http://schemas.microsoft.com/office/powerpoint/2010/main" val="1979034542"/>
              </p:ext>
            </p:extLst>
          </p:nvPr>
        </p:nvGraphicFramePr>
        <p:xfrm>
          <a:off x="8378316" y="1789661"/>
          <a:ext cx="3191225" cy="3657425"/>
        </p:xfrm>
        <a:graphic>
          <a:graphicData uri="http://schemas.openxmlformats.org/drawingml/2006/table">
            <a:tbl>
              <a:tblPr bandRow="1">
                <a:noFill/>
                <a:tableStyleId>{C2BCF922-8C85-4828-B65C-54BECED63511}</a:tableStyleId>
              </a:tblPr>
              <a:tblGrid>
                <a:gridCol w="1063625">
                  <a:extLst>
                    <a:ext uri="{9D8B030D-6E8A-4147-A177-3AD203B41FA5}">
                      <a16:colId xmlns:a16="http://schemas.microsoft.com/office/drawing/2014/main" val="20000"/>
                    </a:ext>
                  </a:extLst>
                </a:gridCol>
                <a:gridCol w="1063625">
                  <a:extLst>
                    <a:ext uri="{9D8B030D-6E8A-4147-A177-3AD203B41FA5}">
                      <a16:colId xmlns:a16="http://schemas.microsoft.com/office/drawing/2014/main" val="20001"/>
                    </a:ext>
                  </a:extLst>
                </a:gridCol>
                <a:gridCol w="1063975">
                  <a:extLst>
                    <a:ext uri="{9D8B030D-6E8A-4147-A177-3AD203B41FA5}">
                      <a16:colId xmlns:a16="http://schemas.microsoft.com/office/drawing/2014/main" val="20002"/>
                    </a:ext>
                  </a:extLst>
                </a:gridCol>
              </a:tblGrid>
              <a:tr h="940925">
                <a:tc>
                  <a:txBody>
                    <a:bodyPr/>
                    <a:lstStyle/>
                    <a:p>
                      <a:pPr marL="0" marR="0" lvl="0" indent="0" algn="ctr" rtl="0">
                        <a:lnSpc>
                          <a:spcPct val="107000"/>
                        </a:lnSpc>
                        <a:spcBef>
                          <a:spcPts val="0"/>
                        </a:spcBef>
                        <a:spcAft>
                          <a:spcPts val="0"/>
                        </a:spcAft>
                        <a:buClr>
                          <a:srgbClr val="000000"/>
                        </a:buClr>
                        <a:buSzPts val="1600"/>
                        <a:buFont typeface="Arial"/>
                        <a:buNone/>
                      </a:pPr>
                      <a:r>
                        <a:rPr lang="en-GB" sz="1600" b="1" u="none" strike="noStrike" cap="none">
                          <a:latin typeface="Arial"/>
                          <a:ea typeface="Arial"/>
                          <a:cs typeface="Arial"/>
                          <a:sym typeface="Arial"/>
                        </a:rPr>
                        <a:t>Position</a:t>
                      </a:r>
                      <a:r>
                        <a:rPr lang="en-GB" sz="1600" b="0" u="none" strike="noStrike" cap="none">
                          <a:latin typeface="Arial"/>
                          <a:ea typeface="Arial"/>
                          <a:cs typeface="Arial"/>
                          <a:sym typeface="Arial"/>
                        </a:rPr>
                        <a:t> (m)</a:t>
                      </a:r>
                      <a:endParaRPr sz="1600" b="0" u="none" strike="noStrike" cap="none">
                        <a:solidFill>
                          <a:srgbClr val="0D0D0D"/>
                        </a:solidFill>
                        <a:latin typeface="Arial"/>
                        <a:ea typeface="Arial"/>
                        <a:cs typeface="Arial"/>
                        <a:sym typeface="Arial"/>
                      </a:endParaRPr>
                    </a:p>
                  </a:txBody>
                  <a:tcPr marL="68575" marR="68575" marT="0" marB="0" anchor="ctr">
                    <a:solidFill>
                      <a:srgbClr val="EBDDF4"/>
                    </a:solidFill>
                  </a:tcP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b="1" u="none" strike="noStrike" cap="none">
                          <a:latin typeface="Arial"/>
                          <a:ea typeface="Arial"/>
                          <a:cs typeface="Arial"/>
                          <a:sym typeface="Arial"/>
                        </a:rPr>
                        <a:t>Existing elevation </a:t>
                      </a:r>
                      <a:r>
                        <a:rPr lang="en-GB" sz="1600" b="0" u="none" strike="noStrike" cap="none">
                          <a:latin typeface="Arial"/>
                          <a:ea typeface="Arial"/>
                          <a:cs typeface="Arial"/>
                          <a:sym typeface="Arial"/>
                        </a:rPr>
                        <a:t>(m)</a:t>
                      </a:r>
                      <a:endParaRPr sz="1600" b="0" u="none" strike="noStrike" cap="none">
                        <a:solidFill>
                          <a:srgbClr val="0D0D0D"/>
                        </a:solidFill>
                        <a:latin typeface="Arial"/>
                        <a:ea typeface="Arial"/>
                        <a:cs typeface="Arial"/>
                        <a:sym typeface="Arial"/>
                      </a:endParaRPr>
                    </a:p>
                  </a:txBody>
                  <a:tcPr marL="68575" marR="68575" marT="0" marB="0" anchor="ctr">
                    <a:solidFill>
                      <a:srgbClr val="EBDDF4"/>
                    </a:solidFill>
                  </a:tcP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b="1" u="none" strike="noStrike" cap="none">
                          <a:latin typeface="Arial"/>
                          <a:ea typeface="Arial"/>
                          <a:cs typeface="Arial"/>
                          <a:sym typeface="Arial"/>
                        </a:rPr>
                        <a:t>Desired elevation </a:t>
                      </a:r>
                      <a:r>
                        <a:rPr lang="en-GB" sz="1600" b="0" u="none" strike="noStrike" cap="none">
                          <a:latin typeface="Arial"/>
                          <a:ea typeface="Arial"/>
                          <a:cs typeface="Arial"/>
                          <a:sym typeface="Arial"/>
                        </a:rPr>
                        <a:t>(m)</a:t>
                      </a:r>
                      <a:endParaRPr sz="1600" b="0" u="none" strike="noStrike" cap="none">
                        <a:solidFill>
                          <a:srgbClr val="0D0D0D"/>
                        </a:solidFill>
                        <a:latin typeface="Arial"/>
                        <a:ea typeface="Arial"/>
                        <a:cs typeface="Arial"/>
                        <a:sym typeface="Arial"/>
                      </a:endParaRPr>
                    </a:p>
                  </a:txBody>
                  <a:tcPr marL="68575" marR="68575" marT="0" marB="0" anchor="ctr">
                    <a:solidFill>
                      <a:srgbClr val="EBDDF4"/>
                    </a:solidFill>
                  </a:tcPr>
                </a:tc>
                <a:extLst>
                  <a:ext uri="{0D108BD9-81ED-4DB2-BD59-A6C34878D82A}">
                    <a16:rowId xmlns:a16="http://schemas.microsoft.com/office/drawing/2014/main" val="10000"/>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0</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dirty="0">
                          <a:latin typeface="Arial"/>
                          <a:ea typeface="Arial"/>
                          <a:cs typeface="Arial"/>
                          <a:sym typeface="Arial"/>
                        </a:rPr>
                        <a:t>2.5</a:t>
                      </a:r>
                      <a:endParaRPr sz="1600" u="none" strike="noStrike" cap="none" dirty="0">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1"/>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3</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2"/>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4</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3"/>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6</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dirty="0">
                          <a:latin typeface="Arial"/>
                          <a:ea typeface="Arial"/>
                          <a:cs typeface="Arial"/>
                          <a:sym typeface="Arial"/>
                        </a:rPr>
                        <a:t>1.5</a:t>
                      </a:r>
                      <a:endParaRPr sz="1600" u="none" strike="noStrike" cap="none" dirty="0">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4"/>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8</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dirty="0">
                          <a:latin typeface="Arial"/>
                          <a:ea typeface="Arial"/>
                          <a:cs typeface="Arial"/>
                          <a:sym typeface="Arial"/>
                        </a:rPr>
                        <a:t>1</a:t>
                      </a:r>
                      <a:endParaRPr sz="1600" u="none" strike="noStrike" cap="none" dirty="0">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5"/>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10</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1</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dirty="0">
                          <a:latin typeface="Arial"/>
                          <a:ea typeface="Arial"/>
                          <a:cs typeface="Arial"/>
                          <a:sym typeface="Arial"/>
                        </a:rPr>
                        <a:t>2</a:t>
                      </a:r>
                      <a:endParaRPr sz="1600" u="none" strike="noStrike" cap="none" dirty="0">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6"/>
                  </a:ext>
                </a:extLst>
              </a:tr>
            </a:tbl>
          </a:graphicData>
        </a:graphic>
      </p:graphicFrame>
      <p:sp>
        <p:nvSpPr>
          <p:cNvPr id="225" name="Google Shape;225;p25"/>
          <p:cNvSpPr txBox="1"/>
          <p:nvPr/>
        </p:nvSpPr>
        <p:spPr>
          <a:xfrm>
            <a:off x="838200" y="1795971"/>
            <a:ext cx="7358634" cy="3644806"/>
          </a:xfrm>
          <a:prstGeom prst="rect">
            <a:avLst/>
          </a:prstGeom>
          <a:solidFill>
            <a:srgbClr val="EBDDF4"/>
          </a:solidFill>
          <a:ln>
            <a:noFill/>
          </a:ln>
        </p:spPr>
        <p:txBody>
          <a:bodyPr spcFirstLastPara="1" wrap="square" lIns="91425" tIns="144000" rIns="91425" bIns="45700" anchor="t" anchorCtr="0">
            <a:spAutoFit/>
          </a:bodyPr>
          <a:lstStyle/>
          <a:p>
            <a:pPr marL="110490" marR="0" lvl="0" indent="0" algn="l" rtl="0">
              <a:lnSpc>
                <a:spcPct val="107916"/>
              </a:lnSpc>
              <a:spcBef>
                <a:spcPts val="0"/>
              </a:spcBef>
              <a:spcAft>
                <a:spcPts val="1200"/>
              </a:spcAft>
              <a:buClr>
                <a:srgbClr val="432673"/>
              </a:buClr>
              <a:buSzPts val="2200"/>
              <a:buFont typeface="Arial"/>
              <a:buNone/>
            </a:pPr>
            <a:r>
              <a:rPr lang="en-GB" sz="2000" b="0" i="0" u="none" strike="noStrike" cap="none" dirty="0">
                <a:solidFill>
                  <a:srgbClr val="0D0D0D"/>
                </a:solidFill>
                <a:latin typeface="Arial"/>
                <a:ea typeface="Arial"/>
                <a:cs typeface="Arial"/>
                <a:sym typeface="Arial"/>
              </a:rPr>
              <a:t>You are tasked with designing a road that must pass through uneven terrain. To create a level road, you will need to cut soil from higher areas and fill soil to lower areas.</a:t>
            </a:r>
            <a:endParaRPr sz="2000" b="0" i="0" u="none" strike="noStrike" cap="none" dirty="0">
              <a:solidFill>
                <a:srgbClr val="000000"/>
              </a:solidFill>
              <a:latin typeface="Arial"/>
              <a:ea typeface="Arial"/>
              <a:cs typeface="Arial"/>
              <a:sym typeface="Arial"/>
            </a:endParaRPr>
          </a:p>
          <a:p>
            <a:pPr marL="110490" marR="0" lvl="0" indent="0" algn="l" rtl="0">
              <a:lnSpc>
                <a:spcPct val="107916"/>
              </a:lnSpc>
              <a:spcBef>
                <a:spcPts val="0"/>
              </a:spcBef>
              <a:spcAft>
                <a:spcPts val="1200"/>
              </a:spcAft>
              <a:buClr>
                <a:srgbClr val="432673"/>
              </a:buClr>
              <a:buSzPts val="2200"/>
              <a:buFont typeface="Arial"/>
              <a:buNone/>
            </a:pPr>
            <a:r>
              <a:rPr lang="en-GB" sz="2000" b="0" i="0" u="none" strike="noStrike" cap="none" dirty="0">
                <a:solidFill>
                  <a:srgbClr val="0D0D0D"/>
                </a:solidFill>
                <a:latin typeface="Arial"/>
                <a:ea typeface="Arial"/>
                <a:cs typeface="Arial"/>
                <a:sym typeface="Arial"/>
              </a:rPr>
              <a:t>The cross-section of the terrain along a </a:t>
            </a:r>
            <a:br>
              <a:rPr lang="en-GB" sz="2000" b="0" i="0" u="none" strike="noStrike" cap="none" dirty="0">
                <a:solidFill>
                  <a:srgbClr val="0D0D0D"/>
                </a:solidFill>
                <a:latin typeface="Arial"/>
                <a:ea typeface="Arial"/>
                <a:cs typeface="Arial"/>
                <a:sym typeface="Arial"/>
              </a:rPr>
            </a:br>
            <a:r>
              <a:rPr lang="en-GB" sz="2000" b="0" i="0" u="none" strike="noStrike" cap="none" dirty="0">
                <a:solidFill>
                  <a:srgbClr val="0D0D0D"/>
                </a:solidFill>
                <a:latin typeface="Arial"/>
                <a:ea typeface="Arial"/>
                <a:cs typeface="Arial"/>
                <a:sym typeface="Arial"/>
              </a:rPr>
              <a:t>10-metre stretch of road is shown in the table.</a:t>
            </a:r>
            <a:endParaRPr sz="2000" b="0" i="0" u="none" strike="noStrike" cap="none" dirty="0">
              <a:solidFill>
                <a:srgbClr val="000000"/>
              </a:solidFill>
              <a:latin typeface="Arial"/>
              <a:ea typeface="Arial"/>
              <a:cs typeface="Arial"/>
              <a:sym typeface="Arial"/>
            </a:endParaRPr>
          </a:p>
          <a:p>
            <a:pPr marL="110490" marR="0" lvl="0" indent="0" algn="l" rtl="0">
              <a:lnSpc>
                <a:spcPct val="107916"/>
              </a:lnSpc>
              <a:spcBef>
                <a:spcPts val="0"/>
              </a:spcBef>
              <a:spcAft>
                <a:spcPts val="1200"/>
              </a:spcAft>
              <a:buClr>
                <a:srgbClr val="432673"/>
              </a:buClr>
              <a:buSzPts val="2200"/>
              <a:buFont typeface="Arial"/>
              <a:buNone/>
            </a:pPr>
            <a:r>
              <a:rPr lang="en-GB" sz="2000" b="1" i="0" u="none" strike="noStrike" cap="none" dirty="0">
                <a:solidFill>
                  <a:srgbClr val="0D0D0D"/>
                </a:solidFill>
                <a:latin typeface="Arial"/>
                <a:ea typeface="Arial"/>
                <a:cs typeface="Arial"/>
                <a:sym typeface="Arial"/>
              </a:rPr>
              <a:t>Use the trapezium rule to calculate how much material will need to be brought onto site to create </a:t>
            </a:r>
            <a:br>
              <a:rPr lang="en-GB" sz="2000" b="1" i="0" u="none" strike="noStrike" cap="none" dirty="0">
                <a:solidFill>
                  <a:srgbClr val="0D0D0D"/>
                </a:solidFill>
                <a:latin typeface="Arial"/>
                <a:ea typeface="Arial"/>
                <a:cs typeface="Arial"/>
                <a:sym typeface="Arial"/>
              </a:rPr>
            </a:br>
            <a:r>
              <a:rPr lang="en-GB" sz="2000" b="1" i="0" u="none" strike="noStrike" cap="none" dirty="0">
                <a:solidFill>
                  <a:srgbClr val="0D0D0D"/>
                </a:solidFill>
                <a:latin typeface="Arial"/>
                <a:ea typeface="Arial"/>
                <a:cs typeface="Arial"/>
                <a:sym typeface="Arial"/>
              </a:rPr>
              <a:t>a suitable ground level to construct the road. </a:t>
            </a:r>
            <a:br>
              <a:rPr lang="en-GB" sz="2000" b="1" i="0" u="none" strike="noStrike" cap="none" dirty="0">
                <a:solidFill>
                  <a:srgbClr val="0D0D0D"/>
                </a:solidFill>
                <a:latin typeface="Arial"/>
                <a:ea typeface="Arial"/>
                <a:cs typeface="Arial"/>
                <a:sym typeface="Arial"/>
              </a:rPr>
            </a:br>
            <a:r>
              <a:rPr lang="en-GB" sz="2000" b="1" i="0" u="none" strike="noStrike" cap="none" dirty="0">
                <a:solidFill>
                  <a:srgbClr val="0D0D0D"/>
                </a:solidFill>
                <a:latin typeface="Arial"/>
                <a:ea typeface="Arial"/>
                <a:cs typeface="Arial"/>
                <a:sym typeface="Arial"/>
              </a:rPr>
              <a:t>The road is to be 8 m wide.</a:t>
            </a:r>
            <a:endParaRPr sz="2000" b="1" i="0" u="none" strike="noStrike" cap="none" dirty="0">
              <a:solidFill>
                <a:srgbClr val="0D0D0D"/>
              </a:solidFill>
              <a:latin typeface="Arial"/>
              <a:ea typeface="Arial"/>
              <a:cs typeface="Arial"/>
              <a:sym typeface="Arial"/>
            </a:endParaRPr>
          </a:p>
        </p:txBody>
      </p:sp>
      <p:sp>
        <p:nvSpPr>
          <p:cNvPr id="226" name="Google Shape;226;p25"/>
          <p:cNvSpPr txBox="1"/>
          <p:nvPr/>
        </p:nvSpPr>
        <p:spPr>
          <a:xfrm>
            <a:off x="838200" y="5683120"/>
            <a:ext cx="6974711" cy="430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Activity 1 worked example sheet can be used.</a:t>
            </a:r>
            <a:endParaRPr sz="1400" b="0" i="0" u="none" strike="noStrike" cap="none">
              <a:solidFill>
                <a:srgbClr val="000000"/>
              </a:solidFill>
              <a:latin typeface="Arial"/>
              <a:ea typeface="Arial"/>
              <a:cs typeface="Arial"/>
              <a:sym typeface="Arial"/>
            </a:endParaRPr>
          </a:p>
        </p:txBody>
      </p:sp>
      <p:sp>
        <p:nvSpPr>
          <p:cNvPr id="227" name="Google Shape;227;p25"/>
          <p:cNvSpPr txBox="1"/>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sz="1200" b="0" i="0" u="none" strike="noStrike" cap="none">
                <a:solidFill>
                  <a:srgbClr val="898989"/>
                </a:solidFill>
                <a:latin typeface="Arial"/>
                <a:ea typeface="Arial"/>
                <a:cs typeface="Arial"/>
                <a:sym typeface="Arial"/>
              </a:rPr>
              <a:t>Lesson 2: Using the trapezoidal rule and Simpson’s rule in construction</a:t>
            </a:r>
            <a:endParaRPr sz="1200" b="0" i="0" u="none" strike="noStrike" cap="none">
              <a:solidFill>
                <a:srgbClr val="898989"/>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a:solidFill>
                  <a:srgbClr val="432673"/>
                </a:solidFill>
              </a:rPr>
              <a:t> </a:t>
            </a:r>
            <a:r>
              <a:rPr lang="en-GB"/>
              <a:t>Worked example: Trapezium rule</a:t>
            </a:r>
            <a:endParaRPr/>
          </a:p>
        </p:txBody>
      </p:sp>
      <p:sp>
        <p:nvSpPr>
          <p:cNvPr id="233" name="Google Shape;233;p26"/>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1</a:t>
            </a:r>
            <a:endParaRPr sz="1400" b="0" i="0" u="none" strike="noStrike" cap="none">
              <a:solidFill>
                <a:srgbClr val="000000"/>
              </a:solidFill>
              <a:latin typeface="Arial"/>
              <a:ea typeface="Arial"/>
              <a:cs typeface="Arial"/>
              <a:sym typeface="Arial"/>
            </a:endParaRPr>
          </a:p>
        </p:txBody>
      </p:sp>
      <p:sp>
        <p:nvSpPr>
          <p:cNvPr id="234" name="Google Shape;234;p26"/>
          <p:cNvSpPr txBox="1"/>
          <p:nvPr/>
        </p:nvSpPr>
        <p:spPr>
          <a:xfrm>
            <a:off x="838198" y="1588441"/>
            <a:ext cx="1011631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1: Plot the curve on graph paper.</a:t>
            </a:r>
            <a:endParaRPr sz="1400" b="0" i="0" u="none" strike="noStrike" cap="none">
              <a:solidFill>
                <a:srgbClr val="000000"/>
              </a:solidFill>
              <a:latin typeface="Arial"/>
              <a:ea typeface="Arial"/>
              <a:cs typeface="Arial"/>
              <a:sym typeface="Arial"/>
            </a:endParaRPr>
          </a:p>
        </p:txBody>
      </p:sp>
      <p:sp>
        <p:nvSpPr>
          <p:cNvPr id="236" name="Google Shape;236;p26"/>
          <p:cNvSpPr txBox="1">
            <a:spLocks noGrp="1"/>
          </p:cNvSpPr>
          <p:nvPr>
            <p:ph type="body" idx="4"/>
          </p:nvPr>
        </p:nvSpPr>
        <p:spPr>
          <a:xfrm>
            <a:off x="838199" y="6356351"/>
            <a:ext cx="5784670" cy="359417"/>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pic>
        <p:nvPicPr>
          <p:cNvPr id="237" name="Google Shape;237;p26" descr="A graph showing the cross-section of land.&#10;The x-axis goes from 0 to 10. It is labelled: distance along the road (m)&#10;The y-axis goes from 0 to 3. It is labelled height above datum level (m).&#10;&#10;The graph is a line graph in red called &quot;existing terrain&quot; starting at the point 0, 2.5. It connects to 2, 3, then to 4, 2, then to 6, 1.5, then to 8, 1 and finally to 10, 1.&#10;There is a horizontal blue dashed line, called &quot;proposed new ground level&quot; from 2 on the y-axis across the width of the graph."/>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87127" y="2161540"/>
            <a:ext cx="8129033" cy="4064000"/>
          </a:xfrm>
          <a:prstGeom prst="rect">
            <a:avLst/>
          </a:prstGeom>
          <a:noFill/>
          <a:ln>
            <a:noFill/>
          </a:ln>
        </p:spPr>
      </p:pic>
      <p:graphicFrame>
        <p:nvGraphicFramePr>
          <p:cNvPr id="3" name="Google Shape;224;p25">
            <a:extLst>
              <a:ext uri="{FF2B5EF4-FFF2-40B4-BE49-F238E27FC236}">
                <a16:creationId xmlns:a16="http://schemas.microsoft.com/office/drawing/2014/main" id="{D1ECD559-CB2B-1C3C-698A-5B18DA6956C6}"/>
              </a:ext>
            </a:extLst>
          </p:cNvPr>
          <p:cNvGraphicFramePr/>
          <p:nvPr>
            <p:extLst>
              <p:ext uri="{D42A27DB-BD31-4B8C-83A1-F6EECF244321}">
                <p14:modId xmlns:p14="http://schemas.microsoft.com/office/powerpoint/2010/main" val="1530409518"/>
              </p:ext>
            </p:extLst>
          </p:nvPr>
        </p:nvGraphicFramePr>
        <p:xfrm>
          <a:off x="8378316" y="1789661"/>
          <a:ext cx="3191225" cy="3657425"/>
        </p:xfrm>
        <a:graphic>
          <a:graphicData uri="http://schemas.openxmlformats.org/drawingml/2006/table">
            <a:tbl>
              <a:tblPr bandRow="1">
                <a:noFill/>
                <a:tableStyleId>{C2BCF922-8C85-4828-B65C-54BECED63511}</a:tableStyleId>
              </a:tblPr>
              <a:tblGrid>
                <a:gridCol w="1063625">
                  <a:extLst>
                    <a:ext uri="{9D8B030D-6E8A-4147-A177-3AD203B41FA5}">
                      <a16:colId xmlns:a16="http://schemas.microsoft.com/office/drawing/2014/main" val="20000"/>
                    </a:ext>
                  </a:extLst>
                </a:gridCol>
                <a:gridCol w="1063625">
                  <a:extLst>
                    <a:ext uri="{9D8B030D-6E8A-4147-A177-3AD203B41FA5}">
                      <a16:colId xmlns:a16="http://schemas.microsoft.com/office/drawing/2014/main" val="20001"/>
                    </a:ext>
                  </a:extLst>
                </a:gridCol>
                <a:gridCol w="1063975">
                  <a:extLst>
                    <a:ext uri="{9D8B030D-6E8A-4147-A177-3AD203B41FA5}">
                      <a16:colId xmlns:a16="http://schemas.microsoft.com/office/drawing/2014/main" val="20002"/>
                    </a:ext>
                  </a:extLst>
                </a:gridCol>
              </a:tblGrid>
              <a:tr h="940925">
                <a:tc>
                  <a:txBody>
                    <a:bodyPr/>
                    <a:lstStyle/>
                    <a:p>
                      <a:pPr marL="0" marR="0" lvl="0" indent="0" algn="ctr" rtl="0">
                        <a:lnSpc>
                          <a:spcPct val="107000"/>
                        </a:lnSpc>
                        <a:spcBef>
                          <a:spcPts val="0"/>
                        </a:spcBef>
                        <a:spcAft>
                          <a:spcPts val="0"/>
                        </a:spcAft>
                        <a:buClr>
                          <a:srgbClr val="000000"/>
                        </a:buClr>
                        <a:buSzPts val="1600"/>
                        <a:buFont typeface="Arial"/>
                        <a:buNone/>
                      </a:pPr>
                      <a:r>
                        <a:rPr lang="en-GB" sz="1600" b="1" u="none" strike="noStrike" cap="none">
                          <a:latin typeface="Arial"/>
                          <a:ea typeface="Arial"/>
                          <a:cs typeface="Arial"/>
                          <a:sym typeface="Arial"/>
                        </a:rPr>
                        <a:t>Position</a:t>
                      </a:r>
                      <a:r>
                        <a:rPr lang="en-GB" sz="1600" b="0" u="none" strike="noStrike" cap="none">
                          <a:latin typeface="Arial"/>
                          <a:ea typeface="Arial"/>
                          <a:cs typeface="Arial"/>
                          <a:sym typeface="Arial"/>
                        </a:rPr>
                        <a:t> (m)</a:t>
                      </a:r>
                      <a:endParaRPr sz="1600" b="0" u="none" strike="noStrike" cap="none">
                        <a:solidFill>
                          <a:srgbClr val="0D0D0D"/>
                        </a:solidFill>
                        <a:latin typeface="Arial"/>
                        <a:ea typeface="Arial"/>
                        <a:cs typeface="Arial"/>
                        <a:sym typeface="Arial"/>
                      </a:endParaRPr>
                    </a:p>
                  </a:txBody>
                  <a:tcPr marL="68575" marR="68575" marT="0" marB="0" anchor="ctr">
                    <a:solidFill>
                      <a:srgbClr val="EBDDF4"/>
                    </a:solidFill>
                  </a:tcP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b="1" u="none" strike="noStrike" cap="none">
                          <a:latin typeface="Arial"/>
                          <a:ea typeface="Arial"/>
                          <a:cs typeface="Arial"/>
                          <a:sym typeface="Arial"/>
                        </a:rPr>
                        <a:t>Existing elevation </a:t>
                      </a:r>
                      <a:r>
                        <a:rPr lang="en-GB" sz="1600" b="0" u="none" strike="noStrike" cap="none">
                          <a:latin typeface="Arial"/>
                          <a:ea typeface="Arial"/>
                          <a:cs typeface="Arial"/>
                          <a:sym typeface="Arial"/>
                        </a:rPr>
                        <a:t>(m)</a:t>
                      </a:r>
                      <a:endParaRPr sz="1600" b="0" u="none" strike="noStrike" cap="none">
                        <a:solidFill>
                          <a:srgbClr val="0D0D0D"/>
                        </a:solidFill>
                        <a:latin typeface="Arial"/>
                        <a:ea typeface="Arial"/>
                        <a:cs typeface="Arial"/>
                        <a:sym typeface="Arial"/>
                      </a:endParaRPr>
                    </a:p>
                  </a:txBody>
                  <a:tcPr marL="68575" marR="68575" marT="0" marB="0" anchor="ctr">
                    <a:solidFill>
                      <a:srgbClr val="EBDDF4"/>
                    </a:solidFill>
                  </a:tcP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b="1" u="none" strike="noStrike" cap="none">
                          <a:latin typeface="Arial"/>
                          <a:ea typeface="Arial"/>
                          <a:cs typeface="Arial"/>
                          <a:sym typeface="Arial"/>
                        </a:rPr>
                        <a:t>Desired elevation </a:t>
                      </a:r>
                      <a:r>
                        <a:rPr lang="en-GB" sz="1600" b="0" u="none" strike="noStrike" cap="none">
                          <a:latin typeface="Arial"/>
                          <a:ea typeface="Arial"/>
                          <a:cs typeface="Arial"/>
                          <a:sym typeface="Arial"/>
                        </a:rPr>
                        <a:t>(m)</a:t>
                      </a:r>
                      <a:endParaRPr sz="1600" b="0" u="none" strike="noStrike" cap="none">
                        <a:solidFill>
                          <a:srgbClr val="0D0D0D"/>
                        </a:solidFill>
                        <a:latin typeface="Arial"/>
                        <a:ea typeface="Arial"/>
                        <a:cs typeface="Arial"/>
                        <a:sym typeface="Arial"/>
                      </a:endParaRPr>
                    </a:p>
                  </a:txBody>
                  <a:tcPr marL="68575" marR="68575" marT="0" marB="0" anchor="ctr">
                    <a:solidFill>
                      <a:srgbClr val="EBDDF4"/>
                    </a:solidFill>
                  </a:tcPr>
                </a:tc>
                <a:extLst>
                  <a:ext uri="{0D108BD9-81ED-4DB2-BD59-A6C34878D82A}">
                    <a16:rowId xmlns:a16="http://schemas.microsoft.com/office/drawing/2014/main" val="10000"/>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0</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dirty="0">
                          <a:latin typeface="Arial"/>
                          <a:ea typeface="Arial"/>
                          <a:cs typeface="Arial"/>
                          <a:sym typeface="Arial"/>
                        </a:rPr>
                        <a:t>2.5</a:t>
                      </a:r>
                      <a:endParaRPr sz="1600" u="none" strike="noStrike" cap="none" dirty="0">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1"/>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3</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2"/>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4</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3"/>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6</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dirty="0">
                          <a:latin typeface="Arial"/>
                          <a:ea typeface="Arial"/>
                          <a:cs typeface="Arial"/>
                          <a:sym typeface="Arial"/>
                        </a:rPr>
                        <a:t>1.5</a:t>
                      </a:r>
                      <a:endParaRPr sz="1600" u="none" strike="noStrike" cap="none" dirty="0">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4"/>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8</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dirty="0">
                          <a:latin typeface="Arial"/>
                          <a:ea typeface="Arial"/>
                          <a:cs typeface="Arial"/>
                          <a:sym typeface="Arial"/>
                        </a:rPr>
                        <a:t>1</a:t>
                      </a:r>
                      <a:endParaRPr sz="1600" u="none" strike="noStrike" cap="none" dirty="0">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2</a:t>
                      </a:r>
                      <a:endParaRPr sz="1600" u="none" strike="noStrike" cap="none">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5"/>
                  </a:ext>
                </a:extLst>
              </a:tr>
              <a:tr h="452750">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10</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a:latin typeface="Arial"/>
                          <a:ea typeface="Arial"/>
                          <a:cs typeface="Arial"/>
                          <a:sym typeface="Arial"/>
                        </a:rPr>
                        <a:t>1</a:t>
                      </a:r>
                      <a:endParaRPr sz="1600" u="none" strike="noStrike" cap="none">
                        <a:solidFill>
                          <a:srgbClr val="0D0D0D"/>
                        </a:solidFill>
                        <a:latin typeface="Arial"/>
                        <a:ea typeface="Arial"/>
                        <a:cs typeface="Arial"/>
                        <a:sym typeface="Arial"/>
                      </a:endParaRPr>
                    </a:p>
                  </a:txBody>
                  <a:tcPr marL="68575" marR="68575" marT="0" marB="0" anchor="ctr"/>
                </a:tc>
                <a:tc>
                  <a:txBody>
                    <a:bodyPr/>
                    <a:lstStyle/>
                    <a:p>
                      <a:pPr marL="0" marR="0" lvl="0" indent="0" algn="ctr" rtl="0">
                        <a:lnSpc>
                          <a:spcPct val="107000"/>
                        </a:lnSpc>
                        <a:spcBef>
                          <a:spcPts val="0"/>
                        </a:spcBef>
                        <a:spcAft>
                          <a:spcPts val="0"/>
                        </a:spcAft>
                        <a:buClr>
                          <a:srgbClr val="000000"/>
                        </a:buClr>
                        <a:buSzPts val="1600"/>
                        <a:buFont typeface="Arial"/>
                        <a:buNone/>
                      </a:pPr>
                      <a:r>
                        <a:rPr lang="en-GB" sz="1600" u="none" strike="noStrike" cap="none" dirty="0">
                          <a:latin typeface="Arial"/>
                          <a:ea typeface="Arial"/>
                          <a:cs typeface="Arial"/>
                          <a:sym typeface="Arial"/>
                        </a:rPr>
                        <a:t>2</a:t>
                      </a:r>
                      <a:endParaRPr sz="1600" u="none" strike="noStrike" cap="none" dirty="0">
                        <a:solidFill>
                          <a:srgbClr val="0D0D0D"/>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6"/>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a:solidFill>
                  <a:srgbClr val="432673"/>
                </a:solidFill>
              </a:rPr>
              <a:t> </a:t>
            </a:r>
            <a:r>
              <a:rPr lang="en-GB"/>
              <a:t>Worked example: Trapezium rule</a:t>
            </a:r>
            <a:endParaRPr/>
          </a:p>
        </p:txBody>
      </p:sp>
      <p:sp>
        <p:nvSpPr>
          <p:cNvPr id="243" name="Google Shape;243;p27"/>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1</a:t>
            </a:r>
            <a:endParaRPr sz="1400" b="0" i="0" u="none" strike="noStrike" cap="none">
              <a:solidFill>
                <a:srgbClr val="000000"/>
              </a:solidFill>
              <a:latin typeface="Arial"/>
              <a:ea typeface="Arial"/>
              <a:cs typeface="Arial"/>
              <a:sym typeface="Arial"/>
            </a:endParaRPr>
          </a:p>
        </p:txBody>
      </p:sp>
      <p:sp>
        <p:nvSpPr>
          <p:cNvPr id="244" name="Google Shape;244;p27"/>
          <p:cNvSpPr txBox="1"/>
          <p:nvPr/>
        </p:nvSpPr>
        <p:spPr>
          <a:xfrm>
            <a:off x="838198" y="1588441"/>
            <a:ext cx="1067409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2: Divide the base width of the cross-section into equal intervals.</a:t>
            </a:r>
            <a:endParaRPr sz="1400" b="0" i="0" u="none" strike="noStrike" cap="none">
              <a:solidFill>
                <a:srgbClr val="000000"/>
              </a:solidFill>
              <a:latin typeface="Arial"/>
              <a:ea typeface="Arial"/>
              <a:cs typeface="Arial"/>
              <a:sym typeface="Arial"/>
            </a:endParaRPr>
          </a:p>
        </p:txBody>
      </p:sp>
      <p:sp>
        <p:nvSpPr>
          <p:cNvPr id="245" name="Google Shape;245;p27"/>
          <p:cNvSpPr txBox="1"/>
          <p:nvPr/>
        </p:nvSpPr>
        <p:spPr>
          <a:xfrm>
            <a:off x="838198" y="2289678"/>
            <a:ext cx="421005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rgbClr val="000000"/>
                </a:solidFill>
                <a:latin typeface="Arial"/>
                <a:ea typeface="Arial"/>
                <a:cs typeface="Arial"/>
                <a:sym typeface="Arial"/>
              </a:rPr>
              <a:t>The base width is 10 m.</a:t>
            </a:r>
            <a:endParaRPr sz="1400" b="0" i="0" u="none" strike="noStrike" cap="none">
              <a:solidFill>
                <a:srgbClr val="000000"/>
              </a:solidFill>
              <a:latin typeface="Arial"/>
              <a:ea typeface="Arial"/>
              <a:cs typeface="Arial"/>
              <a:sym typeface="Arial"/>
            </a:endParaRPr>
          </a:p>
        </p:txBody>
      </p:sp>
      <p:sp>
        <p:nvSpPr>
          <p:cNvPr id="246" name="Google Shape;246;p27"/>
          <p:cNvSpPr txBox="1"/>
          <p:nvPr/>
        </p:nvSpPr>
        <p:spPr>
          <a:xfrm>
            <a:off x="838198" y="3198167"/>
            <a:ext cx="421005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Arial"/>
                <a:ea typeface="Arial"/>
                <a:cs typeface="Arial"/>
                <a:sym typeface="Arial"/>
              </a:rPr>
              <a:t>Use 5 intervals.</a:t>
            </a:r>
            <a:endParaRPr sz="1400" b="0" i="0" u="none" strike="noStrike" cap="none" dirty="0">
              <a:solidFill>
                <a:srgbClr val="000000"/>
              </a:solidFill>
              <a:latin typeface="Arial"/>
              <a:ea typeface="Arial"/>
              <a:cs typeface="Arial"/>
              <a:sym typeface="Arial"/>
            </a:endParaRPr>
          </a:p>
        </p:txBody>
      </p:sp>
      <p:sp>
        <p:nvSpPr>
          <p:cNvPr id="247" name="Google Shape;247;p27"/>
          <p:cNvSpPr txBox="1"/>
          <p:nvPr/>
        </p:nvSpPr>
        <p:spPr>
          <a:xfrm>
            <a:off x="838198" y="4106656"/>
            <a:ext cx="421005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Arial"/>
                <a:ea typeface="Arial"/>
                <a:cs typeface="Arial"/>
                <a:sym typeface="Arial"/>
              </a:rPr>
              <a:t>10 ÷ 5 = 2 m</a:t>
            </a:r>
            <a:endParaRPr sz="1400" b="0" i="0" u="none" strike="noStrike" cap="none" dirty="0">
              <a:solidFill>
                <a:srgbClr val="000000"/>
              </a:solidFill>
              <a:latin typeface="Arial"/>
              <a:ea typeface="Arial"/>
              <a:cs typeface="Arial"/>
              <a:sym typeface="Arial"/>
            </a:endParaRPr>
          </a:p>
        </p:txBody>
      </p:sp>
      <p:sp>
        <p:nvSpPr>
          <p:cNvPr id="248" name="Google Shape;248;p27"/>
          <p:cNvSpPr txBox="1"/>
          <p:nvPr/>
        </p:nvSpPr>
        <p:spPr>
          <a:xfrm>
            <a:off x="838198" y="5015145"/>
            <a:ext cx="5257802"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Arial"/>
                <a:ea typeface="Arial"/>
                <a:cs typeface="Arial"/>
                <a:sym typeface="Arial"/>
              </a:rPr>
              <a:t>Add the intervals to the graph.</a:t>
            </a:r>
            <a:endParaRPr sz="1400" b="0" i="0" u="none" strike="noStrike" cap="none" dirty="0">
              <a:solidFill>
                <a:srgbClr val="000000"/>
              </a:solidFill>
              <a:latin typeface="Arial"/>
              <a:ea typeface="Arial"/>
              <a:cs typeface="Arial"/>
              <a:sym typeface="Arial"/>
            </a:endParaRPr>
          </a:p>
        </p:txBody>
      </p:sp>
      <p:sp>
        <p:nvSpPr>
          <p:cNvPr id="249" name="Google Shape;249;p27"/>
          <p:cNvSpPr txBox="1">
            <a:spLocks noGrp="1"/>
          </p:cNvSpPr>
          <p:nvPr>
            <p:ph type="body" idx="4"/>
          </p:nvPr>
        </p:nvSpPr>
        <p:spPr>
          <a:xfrm>
            <a:off x="838200" y="6262042"/>
            <a:ext cx="5257800" cy="46166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a:solidFill>
                  <a:srgbClr val="432673"/>
                </a:solidFill>
              </a:rPr>
              <a:t> </a:t>
            </a:r>
            <a:r>
              <a:rPr lang="en-GB"/>
              <a:t>Worked example: Trapezium rule</a:t>
            </a:r>
            <a:endParaRPr/>
          </a:p>
        </p:txBody>
      </p:sp>
      <p:sp>
        <p:nvSpPr>
          <p:cNvPr id="255" name="Google Shape;255;p28"/>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1</a:t>
            </a:r>
            <a:endParaRPr sz="1400" b="0" i="0" u="none" strike="noStrike" cap="none">
              <a:solidFill>
                <a:srgbClr val="000000"/>
              </a:solidFill>
              <a:latin typeface="Arial"/>
              <a:ea typeface="Arial"/>
              <a:cs typeface="Arial"/>
              <a:sym typeface="Arial"/>
            </a:endParaRPr>
          </a:p>
        </p:txBody>
      </p:sp>
      <p:sp>
        <p:nvSpPr>
          <p:cNvPr id="256" name="Google Shape;256;p28"/>
          <p:cNvSpPr txBox="1"/>
          <p:nvPr/>
        </p:nvSpPr>
        <p:spPr>
          <a:xfrm>
            <a:off x="838198" y="1588441"/>
            <a:ext cx="1067409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2: Divide the base width of the cross-section into equal intervals.</a:t>
            </a:r>
            <a:endParaRPr sz="1400" b="0" i="0" u="none" strike="noStrike" cap="none">
              <a:solidFill>
                <a:srgbClr val="000000"/>
              </a:solidFill>
              <a:latin typeface="Arial"/>
              <a:ea typeface="Arial"/>
              <a:cs typeface="Arial"/>
              <a:sym typeface="Arial"/>
            </a:endParaRPr>
          </a:p>
        </p:txBody>
      </p:sp>
      <p:sp>
        <p:nvSpPr>
          <p:cNvPr id="257" name="Google Shape;257;p28"/>
          <p:cNvSpPr txBox="1"/>
          <p:nvPr/>
        </p:nvSpPr>
        <p:spPr>
          <a:xfrm>
            <a:off x="838200" y="6262042"/>
            <a:ext cx="5257800" cy="46166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sz="1200" b="0" i="0" u="none" strike="noStrike" cap="none">
                <a:solidFill>
                  <a:srgbClr val="898989"/>
                </a:solidFill>
                <a:latin typeface="Arial"/>
                <a:ea typeface="Arial"/>
                <a:cs typeface="Arial"/>
                <a:sym typeface="Arial"/>
              </a:rPr>
              <a:t>Lesson 2: Using the trapezoidal rule and Simpson’s rule in construction</a:t>
            </a:r>
            <a:endParaRPr sz="1200" b="0" i="0" u="none" strike="noStrike" cap="none">
              <a:solidFill>
                <a:srgbClr val="898989"/>
              </a:solidFill>
              <a:latin typeface="Arial"/>
              <a:ea typeface="Arial"/>
              <a:cs typeface="Arial"/>
              <a:sym typeface="Arial"/>
            </a:endParaRPr>
          </a:p>
        </p:txBody>
      </p:sp>
      <p:pic>
        <p:nvPicPr>
          <p:cNvPr id="258" name="Google Shape;258;p28" descr="A graph showing the cross-section of land.&#10;The x-axis goes from 0 to 10, split into 2 metre intervals. It is labelled: distance along the road (m)&#10;The y-axis goes from 0 to 3. It is labelled height above datum level (m).&#10;&#10;The graph is a line graph in red called &quot;existing terrain&quot; starting at the point 0, 2.5. It connects to 2, 3, then to 4, 2, then to 6, 1.5, then to 8, 1 and finally to 10, 1.&#10;There is a horizontal blue dashed line, called &quot;proposed new ground level&quot; from 2 on the y-axis across the width of the graph."/>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031483" y="2241840"/>
            <a:ext cx="8129033" cy="39227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a:solidFill>
                  <a:srgbClr val="432673"/>
                </a:solidFill>
              </a:rPr>
              <a:t> </a:t>
            </a:r>
            <a:r>
              <a:rPr lang="en-GB"/>
              <a:t>Worked example: Trapezium rule</a:t>
            </a:r>
            <a:endParaRPr/>
          </a:p>
        </p:txBody>
      </p:sp>
      <p:sp>
        <p:nvSpPr>
          <p:cNvPr id="264" name="Google Shape;264;p29"/>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1</a:t>
            </a:r>
            <a:endParaRPr sz="1400" b="0" i="0" u="none" strike="noStrike" cap="none">
              <a:solidFill>
                <a:srgbClr val="000000"/>
              </a:solidFill>
              <a:latin typeface="Arial"/>
              <a:ea typeface="Arial"/>
              <a:cs typeface="Arial"/>
              <a:sym typeface="Arial"/>
            </a:endParaRPr>
          </a:p>
        </p:txBody>
      </p:sp>
      <p:sp>
        <p:nvSpPr>
          <p:cNvPr id="265" name="Google Shape;265;p29"/>
          <p:cNvSpPr txBox="1"/>
          <p:nvPr/>
        </p:nvSpPr>
        <p:spPr>
          <a:xfrm>
            <a:off x="838198" y="1588441"/>
            <a:ext cx="1067409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3: Label the points where you will measure the ordinates.</a:t>
            </a:r>
            <a:endParaRPr sz="1400" b="0" i="0" u="none" strike="noStrike" cap="none">
              <a:solidFill>
                <a:srgbClr val="000000"/>
              </a:solidFill>
              <a:latin typeface="Arial"/>
              <a:ea typeface="Arial"/>
              <a:cs typeface="Arial"/>
              <a:sym typeface="Arial"/>
            </a:endParaRPr>
          </a:p>
        </p:txBody>
      </p:sp>
      <p:sp>
        <p:nvSpPr>
          <p:cNvPr id="266" name="Google Shape;266;p29"/>
          <p:cNvSpPr txBox="1"/>
          <p:nvPr/>
        </p:nvSpPr>
        <p:spPr>
          <a:xfrm>
            <a:off x="838200" y="6262042"/>
            <a:ext cx="5257800" cy="46166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sz="1200" b="0" i="0" u="none" strike="noStrike" cap="none">
                <a:solidFill>
                  <a:srgbClr val="898989"/>
                </a:solidFill>
                <a:latin typeface="Arial"/>
                <a:ea typeface="Arial"/>
                <a:cs typeface="Arial"/>
                <a:sym typeface="Arial"/>
              </a:rPr>
              <a:t>Lesson 2: Using the trapezoidal rule and Simpson’s rule in construction</a:t>
            </a:r>
            <a:endParaRPr sz="1200" b="0" i="0" u="none" strike="noStrike" cap="none">
              <a:solidFill>
                <a:srgbClr val="898989"/>
              </a:solidFill>
              <a:latin typeface="Arial"/>
              <a:ea typeface="Arial"/>
              <a:cs typeface="Arial"/>
              <a:sym typeface="Arial"/>
            </a:endParaRPr>
          </a:p>
        </p:txBody>
      </p:sp>
      <p:pic>
        <p:nvPicPr>
          <p:cNvPr id="267" name="Google Shape;267;p29" descr="A graph showing the cross-section of land.&#10;The x-axis goes from 0 to 10, split into 2 metre intervals. It is labelled: distance along the road (m)&#10;The y-axis goes from 0 to 3. It is labelled height above datum level (m).&#10;&#10;The graph is a line graph in red called &quot;existing terrain&quot; starting at the point 0, 2.5. It connects to 2, 3, then to 4, 2, then to 6, 1.5, then to 8, 1 and finally to 10, 1.&#10;There is a horizontal blue dashed line, called &quot;proposed new ground level&quot; from 2 on the y-axis across the width of the graph."/>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035780" y="2143894"/>
            <a:ext cx="8129033" cy="408432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a:solidFill>
                  <a:srgbClr val="432673"/>
                </a:solidFill>
              </a:rPr>
              <a:t> </a:t>
            </a:r>
            <a:r>
              <a:rPr lang="en-GB"/>
              <a:t>Worked example: Trapezium rule</a:t>
            </a:r>
            <a:endParaRPr/>
          </a:p>
        </p:txBody>
      </p:sp>
      <p:sp>
        <p:nvSpPr>
          <p:cNvPr id="273" name="Google Shape;273;p30"/>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1</a:t>
            </a:r>
            <a:endParaRPr sz="1400" b="0" i="0" u="none" strike="noStrike" cap="none">
              <a:solidFill>
                <a:srgbClr val="000000"/>
              </a:solidFill>
              <a:latin typeface="Arial"/>
              <a:ea typeface="Arial"/>
              <a:cs typeface="Arial"/>
              <a:sym typeface="Arial"/>
            </a:endParaRPr>
          </a:p>
        </p:txBody>
      </p:sp>
      <p:sp>
        <p:nvSpPr>
          <p:cNvPr id="274" name="Google Shape;274;p30"/>
          <p:cNvSpPr txBox="1"/>
          <p:nvPr/>
        </p:nvSpPr>
        <p:spPr>
          <a:xfrm>
            <a:off x="838198" y="1588441"/>
            <a:ext cx="1067409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4: Measure the height of the cut or fill at each point.</a:t>
            </a:r>
            <a:endParaRPr sz="1400" b="0" i="0" u="none" strike="noStrike" cap="none">
              <a:solidFill>
                <a:srgbClr val="000000"/>
              </a:solidFill>
              <a:latin typeface="Arial"/>
              <a:ea typeface="Arial"/>
              <a:cs typeface="Arial"/>
              <a:sym typeface="Arial"/>
            </a:endParaRPr>
          </a:p>
        </p:txBody>
      </p:sp>
      <p:sp>
        <p:nvSpPr>
          <p:cNvPr id="275" name="Google Shape;275;p30"/>
          <p:cNvSpPr txBox="1"/>
          <p:nvPr/>
        </p:nvSpPr>
        <p:spPr>
          <a:xfrm>
            <a:off x="8804365" y="2134747"/>
            <a:ext cx="3055403" cy="3647858"/>
          </a:xfrm>
          <a:prstGeom prst="rect">
            <a:avLst/>
          </a:prstGeom>
          <a:solidFill>
            <a:srgbClr val="EBDDF4"/>
          </a:solid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000"/>
              <a:buFont typeface="Arial"/>
              <a:buNone/>
            </a:pPr>
            <a:r>
              <a:rPr lang="en-GB" sz="2000" b="0" i="0" u="none" strike="noStrike" cap="none" dirty="0">
                <a:solidFill>
                  <a:srgbClr val="0D0D0D"/>
                </a:solidFill>
                <a:latin typeface="Arial"/>
                <a:ea typeface="Arial"/>
                <a:cs typeface="Arial"/>
                <a:sym typeface="Arial"/>
              </a:rPr>
              <a:t>Measure from the proposed level to the ordinate</a:t>
            </a:r>
            <a:endParaRPr sz="1400" b="0" i="0" u="none" strike="noStrike" cap="none" dirty="0">
              <a:solidFill>
                <a:srgbClr val="000000"/>
              </a:solidFill>
              <a:latin typeface="Arial"/>
              <a:ea typeface="Arial"/>
              <a:cs typeface="Arial"/>
              <a:sym typeface="Arial"/>
            </a:endParaRPr>
          </a:p>
          <a:p>
            <a:pPr marL="0" marR="0" lvl="0" indent="0" algn="l" rtl="0">
              <a:lnSpc>
                <a:spcPct val="107000"/>
              </a:lnSpc>
              <a:spcBef>
                <a:spcPts val="80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1</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0.5 m</a:t>
            </a:r>
            <a:endParaRPr sz="1400" b="0" i="0" u="none" strike="noStrike" cap="none" dirty="0">
              <a:solidFill>
                <a:srgbClr val="000000"/>
              </a:solidFill>
              <a:latin typeface="Arial"/>
              <a:ea typeface="Arial"/>
              <a:cs typeface="Arial"/>
              <a:sym typeface="Arial"/>
            </a:endParaRPr>
          </a:p>
          <a:p>
            <a:pPr marL="0" marR="0" lvl="0" indent="0" algn="l" rtl="0">
              <a:lnSpc>
                <a:spcPct val="107000"/>
              </a:lnSpc>
              <a:spcBef>
                <a:spcPts val="80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2</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1 m</a:t>
            </a:r>
            <a:endParaRPr sz="1400" b="0" i="0" u="none" strike="noStrike" cap="none" dirty="0">
              <a:solidFill>
                <a:srgbClr val="000000"/>
              </a:solidFill>
              <a:latin typeface="Arial"/>
              <a:ea typeface="Arial"/>
              <a:cs typeface="Arial"/>
              <a:sym typeface="Arial"/>
            </a:endParaRPr>
          </a:p>
          <a:p>
            <a:pPr marL="0" marR="0" lvl="0" indent="0" algn="l" rtl="0">
              <a:lnSpc>
                <a:spcPct val="107000"/>
              </a:lnSpc>
              <a:spcBef>
                <a:spcPts val="80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3</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0 m</a:t>
            </a:r>
            <a:endParaRPr sz="1400" b="0" i="0" u="none" strike="noStrike" cap="none" dirty="0">
              <a:solidFill>
                <a:srgbClr val="000000"/>
              </a:solidFill>
              <a:latin typeface="Arial"/>
              <a:ea typeface="Arial"/>
              <a:cs typeface="Arial"/>
              <a:sym typeface="Arial"/>
            </a:endParaRPr>
          </a:p>
          <a:p>
            <a:pPr marL="0" marR="0" lvl="0" indent="0" algn="l" rtl="0">
              <a:lnSpc>
                <a:spcPct val="107000"/>
              </a:lnSpc>
              <a:spcBef>
                <a:spcPts val="80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4</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–0.5 m</a:t>
            </a:r>
            <a:endParaRPr sz="1400" b="0" i="0" u="none" strike="noStrike" cap="none" dirty="0">
              <a:solidFill>
                <a:srgbClr val="000000"/>
              </a:solidFill>
              <a:latin typeface="Arial"/>
              <a:ea typeface="Arial"/>
              <a:cs typeface="Arial"/>
              <a:sym typeface="Arial"/>
            </a:endParaRPr>
          </a:p>
          <a:p>
            <a:pPr marL="0" marR="0" lvl="0" indent="0" algn="l" rtl="0">
              <a:lnSpc>
                <a:spcPct val="107000"/>
              </a:lnSpc>
              <a:spcBef>
                <a:spcPts val="80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5</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–1 m</a:t>
            </a:r>
            <a:endParaRPr sz="1400" b="0" i="0" u="none" strike="noStrike" cap="none" dirty="0">
              <a:solidFill>
                <a:srgbClr val="000000"/>
              </a:solidFill>
              <a:latin typeface="Arial"/>
              <a:ea typeface="Arial"/>
              <a:cs typeface="Arial"/>
              <a:sym typeface="Arial"/>
            </a:endParaRPr>
          </a:p>
          <a:p>
            <a:pPr marL="0" marR="0" lvl="0" indent="0" algn="l" rtl="0">
              <a:lnSpc>
                <a:spcPct val="107000"/>
              </a:lnSpc>
              <a:spcBef>
                <a:spcPts val="80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6</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–1 m</a:t>
            </a:r>
            <a:endParaRPr sz="1400" b="0" i="0" u="none" strike="noStrike" cap="none" dirty="0">
              <a:solidFill>
                <a:srgbClr val="000000"/>
              </a:solidFill>
              <a:latin typeface="Arial"/>
              <a:ea typeface="Arial"/>
              <a:cs typeface="Arial"/>
              <a:sym typeface="Arial"/>
            </a:endParaRPr>
          </a:p>
        </p:txBody>
      </p:sp>
      <p:sp>
        <p:nvSpPr>
          <p:cNvPr id="276" name="Google Shape;276;p30"/>
          <p:cNvSpPr txBox="1"/>
          <p:nvPr/>
        </p:nvSpPr>
        <p:spPr>
          <a:xfrm>
            <a:off x="838200" y="6262042"/>
            <a:ext cx="5257800" cy="46166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sz="1200" b="0" i="0" u="none" strike="noStrike" cap="none">
                <a:solidFill>
                  <a:srgbClr val="898989"/>
                </a:solidFill>
                <a:latin typeface="Arial"/>
                <a:ea typeface="Arial"/>
                <a:cs typeface="Arial"/>
                <a:sym typeface="Arial"/>
              </a:rPr>
              <a:t>Lesson 2: Using the trapezoidal rule and Simpson’s rule in construction</a:t>
            </a:r>
            <a:endParaRPr sz="1200" b="0" i="0" u="none" strike="noStrike" cap="none">
              <a:solidFill>
                <a:srgbClr val="898989"/>
              </a:solidFill>
              <a:latin typeface="Arial"/>
              <a:ea typeface="Arial"/>
              <a:cs typeface="Arial"/>
              <a:sym typeface="Arial"/>
            </a:endParaRPr>
          </a:p>
        </p:txBody>
      </p:sp>
      <p:pic>
        <p:nvPicPr>
          <p:cNvPr id="277" name="Google Shape;277;p30" descr="A graph showing the cross-section of land.&#10;The x-axis goes from 0 to 10, split into 2 metre intervals. It is labelled: distance along the road (m)&#10;The y-axis goes from 0 to 3. It is labelled height above datum level (m).&#10;&#10;The graph is a line graph in red called &quot;existing terrain&quot; starting at the point 0, 2.5. It connects to 2, 3, then to 4, 2, then to 6, 1.5, then to 8, 1 and finally to 10, 1.&#10;There is a horizontal blue dashed line, called &quot;proposed new ground level&quot; from 2 on the y-axis across the width of the graph."/>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98923" y="2113914"/>
            <a:ext cx="8129033" cy="408432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a:solidFill>
                  <a:srgbClr val="432673"/>
                </a:solidFill>
              </a:rPr>
              <a:t> </a:t>
            </a:r>
            <a:r>
              <a:rPr lang="en-GB"/>
              <a:t>Worked example: Trapezium rule</a:t>
            </a:r>
            <a:endParaRPr/>
          </a:p>
        </p:txBody>
      </p:sp>
      <p:sp>
        <p:nvSpPr>
          <p:cNvPr id="283" name="Google Shape;283;p31"/>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1</a:t>
            </a:r>
            <a:endParaRPr sz="1400" b="0" i="0" u="none" strike="noStrike" cap="none">
              <a:solidFill>
                <a:srgbClr val="000000"/>
              </a:solidFill>
              <a:latin typeface="Arial"/>
              <a:ea typeface="Arial"/>
              <a:cs typeface="Arial"/>
              <a:sym typeface="Arial"/>
            </a:endParaRPr>
          </a:p>
        </p:txBody>
      </p:sp>
      <p:sp>
        <p:nvSpPr>
          <p:cNvPr id="284" name="Google Shape;284;p31"/>
          <p:cNvSpPr txBox="1"/>
          <p:nvPr/>
        </p:nvSpPr>
        <p:spPr>
          <a:xfrm>
            <a:off x="838198" y="1588441"/>
            <a:ext cx="1067409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5: Use the trapezium rule to calculate the area of cut and fill.</a:t>
            </a:r>
            <a:endParaRPr sz="1400" b="0" i="0" u="none" strike="noStrike" cap="none">
              <a:solidFill>
                <a:srgbClr val="000000"/>
              </a:solidFill>
              <a:latin typeface="Arial"/>
              <a:ea typeface="Arial"/>
              <a:cs typeface="Arial"/>
              <a:sym typeface="Arial"/>
            </a:endParaRPr>
          </a:p>
        </p:txBody>
      </p:sp>
      <p:sp>
        <p:nvSpPr>
          <p:cNvPr id="285" name="Google Shape;285;p31"/>
          <p:cNvSpPr txBox="1"/>
          <p:nvPr/>
        </p:nvSpPr>
        <p:spPr>
          <a:xfrm>
            <a:off x="838199" y="3273422"/>
            <a:ext cx="1795274" cy="2557303"/>
          </a:xfrm>
          <a:prstGeom prst="rect">
            <a:avLst/>
          </a:prstGeom>
          <a:noFill/>
          <a:ln w="28575" cap="flat" cmpd="sng">
            <a:solidFill>
              <a:srgbClr val="EBDDF4"/>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1</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0.5 m</a:t>
            </a:r>
            <a:endParaRPr sz="1400" b="0" i="0" u="none" strike="noStrike" cap="none" dirty="0">
              <a:solidFill>
                <a:srgbClr val="000000"/>
              </a:solidFill>
              <a:latin typeface="Arial"/>
              <a:ea typeface="Arial"/>
              <a:cs typeface="Arial"/>
              <a:sym typeface="Arial"/>
            </a:endParaRPr>
          </a:p>
          <a:p>
            <a:pPr marL="0" marR="0" lvl="0" indent="0" algn="l" rtl="0">
              <a:lnSpc>
                <a:spcPct val="107000"/>
              </a:lnSpc>
              <a:spcBef>
                <a:spcPts val="80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2</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1 m</a:t>
            </a:r>
            <a:endParaRPr sz="1400" b="0" i="0" u="none" strike="noStrike" cap="none" dirty="0">
              <a:solidFill>
                <a:srgbClr val="000000"/>
              </a:solidFill>
              <a:latin typeface="Arial"/>
              <a:ea typeface="Arial"/>
              <a:cs typeface="Arial"/>
              <a:sym typeface="Arial"/>
            </a:endParaRPr>
          </a:p>
          <a:p>
            <a:pPr marL="0" marR="0" lvl="0" indent="0" algn="l" rtl="0">
              <a:lnSpc>
                <a:spcPct val="107000"/>
              </a:lnSpc>
              <a:spcBef>
                <a:spcPts val="80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3</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0 m</a:t>
            </a:r>
            <a:endParaRPr sz="1400" b="0" i="0" u="none" strike="noStrike" cap="none" dirty="0">
              <a:solidFill>
                <a:srgbClr val="000000"/>
              </a:solidFill>
              <a:latin typeface="Arial"/>
              <a:ea typeface="Arial"/>
              <a:cs typeface="Arial"/>
              <a:sym typeface="Arial"/>
            </a:endParaRPr>
          </a:p>
          <a:p>
            <a:pPr marL="0" marR="0" lvl="0" indent="0" algn="l" rtl="0">
              <a:lnSpc>
                <a:spcPct val="107000"/>
              </a:lnSpc>
              <a:spcBef>
                <a:spcPts val="80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4</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–0.5 m</a:t>
            </a:r>
            <a:endParaRPr sz="1400" b="0" i="0" u="none" strike="noStrike" cap="none" dirty="0">
              <a:solidFill>
                <a:srgbClr val="000000"/>
              </a:solidFill>
              <a:latin typeface="Arial"/>
              <a:ea typeface="Arial"/>
              <a:cs typeface="Arial"/>
              <a:sym typeface="Arial"/>
            </a:endParaRPr>
          </a:p>
          <a:p>
            <a:pPr marL="0" marR="0" lvl="0" indent="0" algn="l" rtl="0">
              <a:lnSpc>
                <a:spcPct val="107000"/>
              </a:lnSpc>
              <a:spcBef>
                <a:spcPts val="80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5</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–1 m</a:t>
            </a:r>
            <a:endParaRPr sz="1400" b="0" i="0" u="none" strike="noStrike" cap="none" dirty="0">
              <a:solidFill>
                <a:srgbClr val="000000"/>
              </a:solidFill>
              <a:latin typeface="Arial"/>
              <a:ea typeface="Arial"/>
              <a:cs typeface="Arial"/>
              <a:sym typeface="Arial"/>
            </a:endParaRPr>
          </a:p>
          <a:p>
            <a:pPr marL="0" marR="0" lvl="0" indent="0" algn="l" rtl="0">
              <a:lnSpc>
                <a:spcPct val="107000"/>
              </a:lnSpc>
              <a:spcBef>
                <a:spcPts val="800"/>
              </a:spcBef>
              <a:spcAft>
                <a:spcPts val="0"/>
              </a:spcAft>
              <a:buClr>
                <a:srgbClr val="000000"/>
              </a:buClr>
              <a:buSzPts val="2000"/>
              <a:buFont typeface="Arial"/>
              <a:buNone/>
            </a:pPr>
            <a:r>
              <a:rPr lang="en-GB" sz="2000" b="0" i="1" u="none" strike="noStrike" cap="none" dirty="0">
                <a:solidFill>
                  <a:srgbClr val="0D0D0D"/>
                </a:solidFill>
                <a:latin typeface="Arial"/>
                <a:ea typeface="Arial"/>
                <a:cs typeface="Arial"/>
                <a:sym typeface="Arial"/>
              </a:rPr>
              <a:t>y</a:t>
            </a:r>
            <a:r>
              <a:rPr lang="en-GB" sz="2000" b="0" i="0" u="none" strike="noStrike" cap="none" baseline="-25000" dirty="0">
                <a:solidFill>
                  <a:srgbClr val="0D0D0D"/>
                </a:solidFill>
                <a:latin typeface="Arial"/>
                <a:ea typeface="Arial"/>
                <a:cs typeface="Arial"/>
                <a:sym typeface="Arial"/>
              </a:rPr>
              <a:t>6</a:t>
            </a:r>
            <a:r>
              <a:rPr lang="en-GB" sz="2000" b="0" i="0" u="none" strike="noStrike" cap="none" baseline="30000" dirty="0">
                <a:solidFill>
                  <a:srgbClr val="0D0D0D"/>
                </a:solidFill>
                <a:latin typeface="Arial"/>
                <a:ea typeface="Arial"/>
                <a:cs typeface="Arial"/>
                <a:sym typeface="Arial"/>
              </a:rPr>
              <a:t> </a:t>
            </a:r>
            <a:r>
              <a:rPr lang="en-GB" sz="2000" b="0" i="0" u="none" strike="noStrike" cap="none" dirty="0">
                <a:solidFill>
                  <a:srgbClr val="0D0D0D"/>
                </a:solidFill>
                <a:latin typeface="Arial"/>
                <a:ea typeface="Arial"/>
                <a:cs typeface="Arial"/>
                <a:sym typeface="Arial"/>
              </a:rPr>
              <a:t>= –1 m</a:t>
            </a:r>
            <a:endParaRPr sz="1400" b="0" i="0" u="none" strike="noStrike" cap="none" dirty="0">
              <a:solidFill>
                <a:srgbClr val="000000"/>
              </a:solidFill>
              <a:latin typeface="Arial"/>
              <a:ea typeface="Arial"/>
              <a:cs typeface="Arial"/>
              <a:sym typeface="Arial"/>
            </a:endParaRPr>
          </a:p>
        </p:txBody>
      </p:sp>
      <p:sp>
        <p:nvSpPr>
          <p:cNvPr id="286" name="Google Shape;286;p31" descr="Area under curve is approximately equal to half the interval width multiplied by the sum of the first ordinate, 2 lots of the sum of the middle ordinates, and the last ordinate."/>
          <p:cNvSpPr txBox="1"/>
          <p:nvPr/>
        </p:nvSpPr>
        <p:spPr>
          <a:xfrm>
            <a:off x="526511" y="2245488"/>
            <a:ext cx="11138977" cy="668516"/>
          </a:xfrm>
          <a:prstGeom prst="rect">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p:txBody>
      </p:sp>
      <p:sp>
        <p:nvSpPr>
          <p:cNvPr id="288" name="Google Shape;288;p31"/>
          <p:cNvSpPr txBox="1"/>
          <p:nvPr/>
        </p:nvSpPr>
        <p:spPr>
          <a:xfrm>
            <a:off x="838200" y="6262042"/>
            <a:ext cx="5257800" cy="46166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sz="1200" b="0" i="0" u="none" strike="noStrike" cap="none">
                <a:solidFill>
                  <a:srgbClr val="898989"/>
                </a:solidFill>
                <a:latin typeface="Arial"/>
                <a:ea typeface="Arial"/>
                <a:cs typeface="Arial"/>
                <a:sym typeface="Arial"/>
              </a:rPr>
              <a:t>Lesson 2: Using the trapezoidal rule and Simpson’s rule in construction</a:t>
            </a:r>
            <a:endParaRPr sz="1200" b="0" i="0" u="none" strike="noStrike" cap="none">
              <a:solidFill>
                <a:srgbClr val="898989"/>
              </a:solidFill>
              <a:latin typeface="Arial"/>
              <a:ea typeface="Arial"/>
              <a:cs typeface="Arial"/>
              <a:sym typeface="Arial"/>
            </a:endParaRPr>
          </a:p>
        </p:txBody>
      </p:sp>
      <p:pic>
        <p:nvPicPr>
          <p:cNvPr id="6" name="Picture 5" descr="interval width equals 2 metres&#10;first ordinate, y i, equals 0.5 meters&#10;sum of middle ordinates, y 2 add y 3 add y 4 add y 6 equals 1 add 0 minus 0.5 minus 1 equals minus 0.5 metres.&#10;&#10;last ordinate, y 6 equals minus 1 metres&#10;&#10;Area is approximately equals 2 over 2 multiplied by 0.5 add 2 lots of minus 0.5 minus 1 equals 0.5 minus 1 minus 1 equals minus 1.5 metres squared">
            <a:extLst>
              <a:ext uri="{FF2B5EF4-FFF2-40B4-BE49-F238E27FC236}">
                <a16:creationId xmlns:a16="http://schemas.microsoft.com/office/drawing/2014/main" id="{0B2A699A-46C4-563F-AE7F-F737AACCDA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91038" y="3234024"/>
            <a:ext cx="8334975" cy="256865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32"/>
          <p:cNvSpPr>
            <a:spLocks noGrp="1"/>
          </p:cNvSpPr>
          <p:nvPr>
            <p:ph type="body" idx="1"/>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294" name="Google Shape;294;p32"/>
          <p:cNvSpPr txBox="1">
            <a:spLocks noGrp="1"/>
          </p:cNvSpPr>
          <p:nvPr>
            <p:ph type="title"/>
          </p:nvPr>
        </p:nvSpPr>
        <p:spPr>
          <a:xfrm>
            <a:off x="838200" y="365125"/>
            <a:ext cx="10515600" cy="813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Using the trapezoidal rule</a:t>
            </a:r>
            <a:endParaRPr/>
          </a:p>
        </p:txBody>
      </p:sp>
      <p:sp>
        <p:nvSpPr>
          <p:cNvPr id="295" name="Google Shape;295;p32"/>
          <p:cNvSpPr>
            <a:spLocks noGrp="1"/>
          </p:cNvSpPr>
          <p:nvPr>
            <p:ph type="media" idx="2"/>
          </p:nvPr>
        </p:nvSpPr>
        <p:spPr>
          <a:xfrm>
            <a:off x="838200" y="1463040"/>
            <a:ext cx="10515600" cy="4076663"/>
          </a:xfrm>
          <a:prstGeom prst="rect">
            <a:avLst/>
          </a:prstGeom>
          <a:noFill/>
          <a:ln>
            <a:noFill/>
          </a:ln>
        </p:spPr>
        <p:txBody>
          <a:bodyPr spcFirstLastPara="1" wrap="square" lIns="91425" tIns="45700" rIns="91425" bIns="45700" anchor="t" anchorCtr="0">
            <a:noAutofit/>
          </a:bodyPr>
          <a:lstStyle/>
          <a:p>
            <a:pPr marL="0" marR="0" lvl="0" indent="0" algn="l" rtl="0">
              <a:lnSpc>
                <a:spcPct val="107916"/>
              </a:lnSpc>
              <a:spcBef>
                <a:spcPts val="0"/>
              </a:spcBef>
              <a:spcAft>
                <a:spcPts val="0"/>
              </a:spcAft>
              <a:buClr>
                <a:srgbClr val="534C29"/>
              </a:buClr>
              <a:buSzPts val="2400"/>
              <a:buFont typeface="Arial"/>
              <a:buNone/>
            </a:pPr>
            <a:r>
              <a:rPr lang="en-GB" sz="2400" b="0" i="0" u="none" strike="noStrike" cap="none" dirty="0">
                <a:solidFill>
                  <a:srgbClr val="0D0D0D"/>
                </a:solidFill>
                <a:latin typeface="Arial"/>
                <a:ea typeface="Arial"/>
                <a:cs typeface="Arial"/>
                <a:sym typeface="Arial"/>
              </a:rPr>
              <a:t>We can break down the trapezoidal rule into a number of steps.</a:t>
            </a:r>
            <a:endParaRPr sz="2400" b="0" i="0" u="none" strike="noStrike" cap="none" dirty="0">
              <a:solidFill>
                <a:srgbClr val="262626"/>
              </a:solidFill>
              <a:latin typeface="Arial"/>
              <a:ea typeface="Arial"/>
              <a:cs typeface="Arial"/>
              <a:sym typeface="Arial"/>
            </a:endParaRPr>
          </a:p>
          <a:p>
            <a:pPr marL="457200" marR="0" lvl="0" indent="-381000" algn="l" rtl="0">
              <a:lnSpc>
                <a:spcPct val="107916"/>
              </a:lnSpc>
              <a:spcBef>
                <a:spcPts val="800"/>
              </a:spcBef>
              <a:spcAft>
                <a:spcPts val="0"/>
              </a:spcAft>
              <a:buClr>
                <a:srgbClr val="432673"/>
              </a:buClr>
              <a:buSzPts val="2400"/>
              <a:buFont typeface="Arial"/>
              <a:buChar char="•"/>
            </a:pPr>
            <a:r>
              <a:rPr lang="en-GB" sz="2400" b="1" i="0" u="none" strike="noStrike" cap="none" dirty="0">
                <a:solidFill>
                  <a:srgbClr val="0D0D0D"/>
                </a:solidFill>
                <a:latin typeface="Arial"/>
                <a:ea typeface="Arial"/>
                <a:cs typeface="Arial"/>
                <a:sym typeface="Arial"/>
              </a:rPr>
              <a:t>Step 1: </a:t>
            </a:r>
            <a:r>
              <a:rPr lang="en-GB" sz="2400" b="0" i="0" u="none" strike="noStrike" cap="none" dirty="0">
                <a:solidFill>
                  <a:srgbClr val="0D0D0D"/>
                </a:solidFill>
                <a:latin typeface="Arial"/>
                <a:ea typeface="Arial"/>
                <a:cs typeface="Arial"/>
                <a:sym typeface="Arial"/>
              </a:rPr>
              <a:t>Plot the x- and y-coordinates on graph paper.</a:t>
            </a:r>
            <a:endParaRPr sz="2400" b="0" i="0" u="none" strike="noStrike" cap="none" dirty="0">
              <a:solidFill>
                <a:srgbClr val="262626"/>
              </a:solidFill>
              <a:latin typeface="Arial"/>
              <a:ea typeface="Arial"/>
              <a:cs typeface="Arial"/>
              <a:sym typeface="Arial"/>
            </a:endParaRPr>
          </a:p>
          <a:p>
            <a:pPr marL="457200" marR="0" lvl="0" indent="-381000" algn="l" rtl="0">
              <a:lnSpc>
                <a:spcPct val="107916"/>
              </a:lnSpc>
              <a:spcBef>
                <a:spcPts val="0"/>
              </a:spcBef>
              <a:spcAft>
                <a:spcPts val="0"/>
              </a:spcAft>
              <a:buClr>
                <a:srgbClr val="432673"/>
              </a:buClr>
              <a:buSzPts val="2400"/>
              <a:buFont typeface="Arial"/>
              <a:buChar char="•"/>
            </a:pPr>
            <a:r>
              <a:rPr lang="en-GB" sz="2400" b="1" i="0" u="none" strike="noStrike" cap="none" dirty="0">
                <a:solidFill>
                  <a:srgbClr val="0D0D0D"/>
                </a:solidFill>
                <a:latin typeface="Arial"/>
                <a:ea typeface="Arial"/>
                <a:cs typeface="Arial"/>
                <a:sym typeface="Arial"/>
              </a:rPr>
              <a:t>Step 2: </a:t>
            </a:r>
            <a:r>
              <a:rPr lang="en-GB" sz="2400" b="0" i="0" u="none" strike="noStrike" cap="none" dirty="0">
                <a:solidFill>
                  <a:srgbClr val="0D0D0D"/>
                </a:solidFill>
                <a:latin typeface="Arial"/>
                <a:ea typeface="Arial"/>
                <a:cs typeface="Arial"/>
                <a:sym typeface="Arial"/>
              </a:rPr>
              <a:t>Divide the base width of the cross-section into equal intervals.</a:t>
            </a:r>
            <a:endParaRPr sz="2400" b="0" i="0" u="none" strike="noStrike" cap="none" dirty="0">
              <a:solidFill>
                <a:srgbClr val="262626"/>
              </a:solidFill>
              <a:latin typeface="Arial"/>
              <a:ea typeface="Arial"/>
              <a:cs typeface="Arial"/>
              <a:sym typeface="Arial"/>
            </a:endParaRPr>
          </a:p>
          <a:p>
            <a:pPr marL="457200" marR="0" lvl="0" indent="-381000" algn="l" rtl="0">
              <a:lnSpc>
                <a:spcPct val="107916"/>
              </a:lnSpc>
              <a:spcBef>
                <a:spcPts val="0"/>
              </a:spcBef>
              <a:spcAft>
                <a:spcPts val="0"/>
              </a:spcAft>
              <a:buClr>
                <a:srgbClr val="432673"/>
              </a:buClr>
              <a:buSzPts val="2400"/>
              <a:buFont typeface="Arial"/>
              <a:buChar char="•"/>
            </a:pPr>
            <a:r>
              <a:rPr lang="en-GB" sz="2400" b="1" i="0" u="none" strike="noStrike" cap="none" dirty="0">
                <a:solidFill>
                  <a:srgbClr val="0D0D0D"/>
                </a:solidFill>
                <a:latin typeface="Arial"/>
                <a:ea typeface="Arial"/>
                <a:cs typeface="Arial"/>
                <a:sym typeface="Arial"/>
              </a:rPr>
              <a:t>Step 3: </a:t>
            </a:r>
            <a:r>
              <a:rPr lang="en-GB" sz="2400" b="0" i="0" u="none" strike="noStrike" cap="none" dirty="0">
                <a:solidFill>
                  <a:srgbClr val="0D0D0D"/>
                </a:solidFill>
                <a:latin typeface="Arial"/>
                <a:ea typeface="Arial"/>
                <a:cs typeface="Arial"/>
                <a:sym typeface="Arial"/>
              </a:rPr>
              <a:t>Label the points where you will measure the ordinates.</a:t>
            </a:r>
            <a:endParaRPr sz="2400" b="0" i="0" u="none" strike="noStrike" cap="none" dirty="0">
              <a:solidFill>
                <a:srgbClr val="262626"/>
              </a:solidFill>
              <a:latin typeface="Arial"/>
              <a:ea typeface="Arial"/>
              <a:cs typeface="Arial"/>
              <a:sym typeface="Arial"/>
            </a:endParaRPr>
          </a:p>
          <a:p>
            <a:pPr marL="457200" marR="0" lvl="0" indent="-381000" algn="l" rtl="0">
              <a:lnSpc>
                <a:spcPct val="107916"/>
              </a:lnSpc>
              <a:spcBef>
                <a:spcPts val="0"/>
              </a:spcBef>
              <a:spcAft>
                <a:spcPts val="0"/>
              </a:spcAft>
              <a:buClr>
                <a:srgbClr val="432673"/>
              </a:buClr>
              <a:buSzPts val="2400"/>
              <a:buFont typeface="Arial"/>
              <a:buChar char="•"/>
            </a:pPr>
            <a:r>
              <a:rPr lang="en-GB" sz="2400" b="1" i="0" u="none" strike="noStrike" cap="none" dirty="0">
                <a:solidFill>
                  <a:srgbClr val="0D0D0D"/>
                </a:solidFill>
                <a:latin typeface="Arial"/>
                <a:ea typeface="Arial"/>
                <a:cs typeface="Arial"/>
                <a:sym typeface="Arial"/>
              </a:rPr>
              <a:t>Step 4: </a:t>
            </a:r>
            <a:r>
              <a:rPr lang="en-GB" sz="2400" b="0" i="0" u="none" strike="noStrike" cap="none" dirty="0">
                <a:solidFill>
                  <a:srgbClr val="0D0D0D"/>
                </a:solidFill>
                <a:latin typeface="Arial"/>
                <a:ea typeface="Arial"/>
                <a:cs typeface="Arial"/>
                <a:sym typeface="Arial"/>
              </a:rPr>
              <a:t>Find the heights of each ordinate.</a:t>
            </a:r>
            <a:endParaRPr sz="2400" b="0" i="0" u="none" strike="noStrike" cap="none" dirty="0">
              <a:solidFill>
                <a:srgbClr val="262626"/>
              </a:solidFill>
              <a:latin typeface="Arial"/>
              <a:ea typeface="Arial"/>
              <a:cs typeface="Arial"/>
              <a:sym typeface="Arial"/>
            </a:endParaRPr>
          </a:p>
          <a:p>
            <a:pPr marL="457200" marR="0" lvl="0" indent="-381000" algn="l" rtl="0">
              <a:lnSpc>
                <a:spcPct val="107916"/>
              </a:lnSpc>
              <a:spcBef>
                <a:spcPts val="0"/>
              </a:spcBef>
              <a:spcAft>
                <a:spcPts val="0"/>
              </a:spcAft>
              <a:buClr>
                <a:srgbClr val="432673"/>
              </a:buClr>
              <a:buSzPts val="2400"/>
              <a:buFont typeface="Arial"/>
              <a:buChar char="•"/>
            </a:pPr>
            <a:r>
              <a:rPr lang="en-GB" sz="2400" b="1" i="0" u="none" strike="noStrike" cap="none" dirty="0">
                <a:solidFill>
                  <a:srgbClr val="0D0D0D"/>
                </a:solidFill>
                <a:latin typeface="Arial"/>
                <a:ea typeface="Arial"/>
                <a:cs typeface="Arial"/>
                <a:sym typeface="Arial"/>
              </a:rPr>
              <a:t>Step 5: </a:t>
            </a:r>
            <a:r>
              <a:rPr lang="en-GB" sz="2400" b="0" i="0" u="none" strike="noStrike" cap="none" dirty="0">
                <a:solidFill>
                  <a:srgbClr val="0D0D0D"/>
                </a:solidFill>
                <a:latin typeface="Arial"/>
                <a:ea typeface="Arial"/>
                <a:cs typeface="Arial"/>
                <a:sym typeface="Arial"/>
              </a:rPr>
              <a:t>Use the trapezoidal rule to calculate the area of cut and fill.</a:t>
            </a:r>
            <a:endParaRPr sz="2400" b="1" i="0" u="none" strike="noStrike" cap="none" dirty="0">
              <a:solidFill>
                <a:srgbClr val="000000"/>
              </a:solidFill>
              <a:latin typeface="Calibri"/>
              <a:ea typeface="Calibri"/>
              <a:cs typeface="Calibri"/>
              <a:sym typeface="Calibri"/>
            </a:endParaRPr>
          </a:p>
          <a:p>
            <a:pPr marL="0" marR="0" lvl="0" indent="0" algn="l" rtl="0">
              <a:lnSpc>
                <a:spcPct val="107916"/>
              </a:lnSpc>
              <a:spcBef>
                <a:spcPts val="800"/>
              </a:spcBef>
              <a:spcAft>
                <a:spcPts val="0"/>
              </a:spcAft>
              <a:buClr>
                <a:srgbClr val="534C29"/>
              </a:buClr>
              <a:buSzPts val="2400"/>
              <a:buFont typeface="Arial"/>
              <a:buNone/>
            </a:pPr>
            <a:endParaRPr sz="2400" b="0" i="0" u="none" strike="noStrike" cap="none" dirty="0">
              <a:solidFill>
                <a:srgbClr val="0D0D0D"/>
              </a:solidFill>
              <a:latin typeface="Arial"/>
              <a:ea typeface="Arial"/>
              <a:cs typeface="Arial"/>
              <a:sym typeface="Arial"/>
            </a:endParaRPr>
          </a:p>
          <a:p>
            <a:pPr marL="228600" marR="0" lvl="0" indent="0" algn="l" rtl="0">
              <a:lnSpc>
                <a:spcPct val="108000"/>
              </a:lnSpc>
              <a:spcBef>
                <a:spcPts val="800"/>
              </a:spcBef>
              <a:spcAft>
                <a:spcPts val="0"/>
              </a:spcAft>
              <a:buClr>
                <a:srgbClr val="534C29"/>
              </a:buClr>
              <a:buSzPts val="2400"/>
              <a:buFont typeface="Arial"/>
              <a:buNone/>
            </a:pPr>
            <a:endParaRPr sz="2400" b="0" i="0" u="none" strike="noStrike" cap="none" dirty="0">
              <a:solidFill>
                <a:srgbClr val="262626"/>
              </a:solidFill>
              <a:latin typeface="Arial"/>
              <a:ea typeface="Arial"/>
              <a:cs typeface="Arial"/>
              <a:sym typeface="Arial"/>
            </a:endParaRPr>
          </a:p>
          <a:p>
            <a:pPr marL="228600" marR="0" lvl="0" indent="0" algn="l" rtl="0">
              <a:lnSpc>
                <a:spcPct val="108000"/>
              </a:lnSpc>
              <a:spcBef>
                <a:spcPts val="800"/>
              </a:spcBef>
              <a:spcAft>
                <a:spcPts val="0"/>
              </a:spcAft>
              <a:buClr>
                <a:srgbClr val="534C29"/>
              </a:buClr>
              <a:buSzPts val="2400"/>
              <a:buFont typeface="Arial"/>
              <a:buNone/>
            </a:pPr>
            <a:endParaRPr sz="2400" b="0" i="0" u="none" strike="noStrike" cap="none" dirty="0">
              <a:solidFill>
                <a:srgbClr val="262626"/>
              </a:solidFill>
              <a:latin typeface="Arial"/>
              <a:ea typeface="Arial"/>
              <a:cs typeface="Arial"/>
              <a:sym typeface="Arial"/>
            </a:endParaRPr>
          </a:p>
        </p:txBody>
      </p:sp>
      <p:grpSp>
        <p:nvGrpSpPr>
          <p:cNvPr id="296" name="Google Shape;296;p32" descr="Area under curve is approximately equal to half the interval width multiplied by the sum of the first ordinate, 2 lots of the sum of the middle ordinates, and the last ordinate."/>
          <p:cNvGrpSpPr/>
          <p:nvPr/>
        </p:nvGrpSpPr>
        <p:grpSpPr>
          <a:xfrm>
            <a:off x="526511" y="4337177"/>
            <a:ext cx="11138977" cy="813300"/>
            <a:chOff x="533022" y="5417668"/>
            <a:chExt cx="11138977" cy="813300"/>
          </a:xfrm>
        </p:grpSpPr>
        <p:sp>
          <p:nvSpPr>
            <p:cNvPr id="297" name="Google Shape;297;p32"/>
            <p:cNvSpPr/>
            <p:nvPr/>
          </p:nvSpPr>
          <p:spPr>
            <a:xfrm>
              <a:off x="825178" y="5417668"/>
              <a:ext cx="10528622" cy="813300"/>
            </a:xfrm>
            <a:prstGeom prst="rect">
              <a:avLst/>
            </a:prstGeom>
            <a:noFill/>
            <a:ln w="25400" cap="flat" cmpd="sng">
              <a:solidFill>
                <a:srgbClr val="EBDDF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8" name="Google Shape;298;p32"/>
            <p:cNvSpPr txBox="1"/>
            <p:nvPr/>
          </p:nvSpPr>
          <p:spPr>
            <a:xfrm>
              <a:off x="533022" y="5490060"/>
              <a:ext cx="11138977" cy="668516"/>
            </a:xfrm>
            <a:prstGeom prst="rect">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grpSp>
      <p:sp>
        <p:nvSpPr>
          <p:cNvPr id="299" name="Google Shape;299;p32"/>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9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Using the trapezoidal rule: practice</a:t>
            </a:r>
            <a:endParaRPr/>
          </a:p>
        </p:txBody>
      </p:sp>
      <p:sp>
        <p:nvSpPr>
          <p:cNvPr id="305" name="Google Shape;305;p33"/>
          <p:cNvSpPr txBox="1">
            <a:spLocks noGrp="1"/>
          </p:cNvSpPr>
          <p:nvPr>
            <p:ph type="body" idx="1"/>
          </p:nvPr>
        </p:nvSpPr>
        <p:spPr>
          <a:xfrm>
            <a:off x="733268" y="1635682"/>
            <a:ext cx="6297118" cy="1262844"/>
          </a:xfrm>
          <a:prstGeom prst="rect">
            <a:avLst/>
          </a:prstGeom>
          <a:solidFill>
            <a:schemeClr val="lt1"/>
          </a:solidFill>
          <a:ln>
            <a:noFill/>
          </a:ln>
        </p:spPr>
        <p:txBody>
          <a:bodyPr spcFirstLastPara="1" wrap="square" lIns="180000" tIns="180000" rIns="180000" bIns="180000" anchor="t" anchorCtr="0">
            <a:normAutofit lnSpcReduction="10000"/>
          </a:bodyPr>
          <a:lstStyle/>
          <a:p>
            <a:pPr marL="457200" lvl="0" indent="-342900" algn="l" rtl="0">
              <a:lnSpc>
                <a:spcPct val="108000"/>
              </a:lnSpc>
              <a:spcBef>
                <a:spcPts val="1000"/>
              </a:spcBef>
              <a:spcAft>
                <a:spcPts val="0"/>
              </a:spcAft>
              <a:buClr>
                <a:srgbClr val="432673"/>
              </a:buClr>
              <a:buSzPts val="2400"/>
              <a:buChar char="•"/>
            </a:pPr>
            <a:r>
              <a:rPr lang="en-GB" dirty="0"/>
              <a:t>Complete the practice questions on the worksheet. </a:t>
            </a:r>
            <a:endParaRPr dirty="0"/>
          </a:p>
        </p:txBody>
      </p:sp>
      <p:sp>
        <p:nvSpPr>
          <p:cNvPr id="306" name="Google Shape;306;p33"/>
          <p:cNvSpPr txBox="1">
            <a:spLocks noGrp="1"/>
          </p:cNvSpPr>
          <p:nvPr>
            <p:ph type="body" idx="2"/>
          </p:nvPr>
        </p:nvSpPr>
        <p:spPr>
          <a:xfrm>
            <a:off x="8179724" y="1825625"/>
            <a:ext cx="3174076" cy="4351338"/>
          </a:xfrm>
          <a:prstGeom prst="rect">
            <a:avLst/>
          </a:prstGeom>
          <a:solidFill>
            <a:srgbClr val="EBDDF4"/>
          </a:solidFill>
          <a:ln w="9525" cap="flat" cmpd="sng">
            <a:solidFill>
              <a:srgbClr val="432673"/>
            </a:solidFill>
            <a:prstDash val="solid"/>
            <a:round/>
            <a:headEnd type="none" w="sm" len="sm"/>
            <a:tailEnd type="none" w="sm" len="sm"/>
          </a:ln>
        </p:spPr>
        <p:txBody>
          <a:bodyPr spcFirstLastPara="1" wrap="square" lIns="180000" tIns="180000" rIns="180000" bIns="180000" anchor="t" anchorCtr="0">
            <a:normAutofit lnSpcReduction="10000"/>
          </a:bodyPr>
          <a:lstStyle/>
          <a:p>
            <a:pPr marL="114300" lvl="0" indent="0" algn="l" rtl="0">
              <a:lnSpc>
                <a:spcPct val="108000"/>
              </a:lnSpc>
              <a:spcBef>
                <a:spcPts val="1000"/>
              </a:spcBef>
              <a:spcAft>
                <a:spcPts val="0"/>
              </a:spcAft>
              <a:buSzPts val="1800"/>
              <a:buNone/>
            </a:pPr>
            <a:r>
              <a:rPr lang="en-GB" b="1" dirty="0"/>
              <a:t>Resources needed</a:t>
            </a:r>
            <a:endParaRPr dirty="0"/>
          </a:p>
          <a:p>
            <a:pPr marL="457200" lvl="0" indent="-342900" algn="l" rtl="0">
              <a:lnSpc>
                <a:spcPct val="108000"/>
              </a:lnSpc>
              <a:spcBef>
                <a:spcPts val="1000"/>
              </a:spcBef>
              <a:spcAft>
                <a:spcPts val="0"/>
              </a:spcAft>
              <a:buClr>
                <a:srgbClr val="432673"/>
              </a:buClr>
              <a:buSzPts val="2400"/>
              <a:buChar char="•"/>
            </a:pPr>
            <a:r>
              <a:rPr lang="en-GB" dirty="0"/>
              <a:t>L2 Activity 1 Worksheet</a:t>
            </a:r>
            <a:endParaRPr dirty="0"/>
          </a:p>
          <a:p>
            <a:pPr marL="457200" lvl="0" indent="-342900" algn="l" rtl="0">
              <a:lnSpc>
                <a:spcPct val="108000"/>
              </a:lnSpc>
              <a:spcBef>
                <a:spcPts val="1000"/>
              </a:spcBef>
              <a:spcAft>
                <a:spcPts val="0"/>
              </a:spcAft>
              <a:buClr>
                <a:srgbClr val="432673"/>
              </a:buClr>
              <a:buSzPts val="2400"/>
              <a:buChar char="•"/>
            </a:pPr>
            <a:r>
              <a:rPr lang="en-GB" dirty="0"/>
              <a:t>L2 Activity 1 Worksheet answers</a:t>
            </a:r>
            <a:endParaRPr dirty="0"/>
          </a:p>
          <a:p>
            <a:pPr marL="457200" lvl="0" indent="-342900" algn="l" rtl="0">
              <a:lnSpc>
                <a:spcPct val="108000"/>
              </a:lnSpc>
              <a:spcBef>
                <a:spcPts val="1000"/>
              </a:spcBef>
              <a:spcAft>
                <a:spcPts val="0"/>
              </a:spcAft>
              <a:buClr>
                <a:srgbClr val="432673"/>
              </a:buClr>
              <a:buSzPts val="2400"/>
              <a:buChar char="•"/>
            </a:pPr>
            <a:r>
              <a:rPr lang="en-GB" dirty="0"/>
              <a:t>Calculator</a:t>
            </a:r>
            <a:endParaRPr dirty="0"/>
          </a:p>
          <a:p>
            <a:pPr marL="457200" lvl="0" indent="-342900" algn="l" rtl="0">
              <a:lnSpc>
                <a:spcPct val="108000"/>
              </a:lnSpc>
              <a:spcBef>
                <a:spcPts val="1000"/>
              </a:spcBef>
              <a:spcAft>
                <a:spcPts val="0"/>
              </a:spcAft>
              <a:buClr>
                <a:srgbClr val="432673"/>
              </a:buClr>
              <a:buSzPts val="2400"/>
              <a:buChar char="•"/>
            </a:pPr>
            <a:r>
              <a:rPr lang="en-GB" dirty="0"/>
              <a:t>Graph paper</a:t>
            </a:r>
            <a:endParaRPr dirty="0"/>
          </a:p>
        </p:txBody>
      </p:sp>
      <p:sp>
        <p:nvSpPr>
          <p:cNvPr id="307" name="Google Shape;307;p33"/>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Activity 1</a:t>
            </a:r>
            <a:endParaRPr sz="1400" b="0" i="0" u="none" strike="noStrike" cap="none">
              <a:solidFill>
                <a:srgbClr val="000000"/>
              </a:solidFill>
              <a:latin typeface="Arial"/>
              <a:ea typeface="Arial"/>
              <a:cs typeface="Arial"/>
              <a:sym typeface="Arial"/>
            </a:endParaRPr>
          </a:p>
        </p:txBody>
      </p:sp>
      <p:sp>
        <p:nvSpPr>
          <p:cNvPr id="308" name="Google Shape;308;p33"/>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pic>
        <p:nvPicPr>
          <p:cNvPr id="3" name="Picture 2" descr="A building with glass walls and a glass walkway, with curved lines following the walkway structure.">
            <a:extLst>
              <a:ext uri="{FF2B5EF4-FFF2-40B4-BE49-F238E27FC236}">
                <a16:creationId xmlns:a16="http://schemas.microsoft.com/office/drawing/2014/main" id="{145D8254-8247-7B25-7662-C784C1F74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9761" y="2898526"/>
            <a:ext cx="4646239" cy="309905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In this lesson, we will:</a:t>
            </a:r>
            <a:endParaRPr/>
          </a:p>
        </p:txBody>
      </p:sp>
      <p:sp>
        <p:nvSpPr>
          <p:cNvPr id="128" name="Google Shape;128;p16"/>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p>
            <a:pPr marL="457200" lvl="0" indent="-342900" algn="l" rtl="0">
              <a:lnSpc>
                <a:spcPct val="108000"/>
              </a:lnSpc>
              <a:spcBef>
                <a:spcPts val="1000"/>
              </a:spcBef>
              <a:spcAft>
                <a:spcPts val="0"/>
              </a:spcAft>
              <a:buClr>
                <a:srgbClr val="432673"/>
              </a:buClr>
              <a:buSzPts val="2400"/>
              <a:buChar char="•"/>
            </a:pPr>
            <a:r>
              <a:rPr lang="en-GB" dirty="0"/>
              <a:t>estimate the area under a curve and apply this to a range of construction situations using the trapezoidal rule;</a:t>
            </a:r>
            <a:endParaRPr dirty="0"/>
          </a:p>
          <a:p>
            <a:pPr marL="457200" lvl="0" indent="-342900" algn="l" rtl="0">
              <a:lnSpc>
                <a:spcPct val="108000"/>
              </a:lnSpc>
              <a:spcBef>
                <a:spcPts val="1000"/>
              </a:spcBef>
              <a:spcAft>
                <a:spcPts val="0"/>
              </a:spcAft>
              <a:buClr>
                <a:srgbClr val="432673"/>
              </a:buClr>
              <a:buSzPts val="2400"/>
              <a:buChar char="•"/>
            </a:pPr>
            <a:r>
              <a:rPr lang="en-GB" dirty="0"/>
              <a:t>estimate the area under a curve and apply this to a range of construction situations using Simpson’s rule;</a:t>
            </a:r>
            <a:endParaRPr dirty="0"/>
          </a:p>
          <a:p>
            <a:pPr marL="457200" lvl="0" indent="-342900" algn="l" rtl="0">
              <a:lnSpc>
                <a:spcPct val="108000"/>
              </a:lnSpc>
              <a:spcBef>
                <a:spcPts val="1000"/>
              </a:spcBef>
              <a:spcAft>
                <a:spcPts val="0"/>
              </a:spcAft>
              <a:buClr>
                <a:srgbClr val="432673"/>
              </a:buClr>
              <a:buSzPts val="2400"/>
              <a:buChar char="•"/>
            </a:pPr>
            <a:r>
              <a:rPr lang="en-GB" dirty="0"/>
              <a:t>compare the benefits and limitations of using the mid-ordinate, trapezoidal and Simpson’s rule in different situations.</a:t>
            </a:r>
            <a:endParaRPr dirty="0"/>
          </a:p>
        </p:txBody>
      </p:sp>
      <p:sp>
        <p:nvSpPr>
          <p:cNvPr id="129" name="Google Shape;129;p16"/>
          <p:cNvSpPr txBox="1">
            <a:spLocks noGrp="1"/>
          </p:cNvSpPr>
          <p:nvPr>
            <p:ph type="body" idx="2"/>
          </p:nvPr>
        </p:nvSpPr>
        <p:spPr>
          <a:xfrm>
            <a:off x="7530353" y="1682749"/>
            <a:ext cx="3890122" cy="4530725"/>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p>
            <a:pPr marL="266700" lvl="0" indent="-228600" algn="l" rtl="0">
              <a:lnSpc>
                <a:spcPct val="100000"/>
              </a:lnSpc>
              <a:spcBef>
                <a:spcPts val="600"/>
              </a:spcBef>
              <a:spcAft>
                <a:spcPts val="0"/>
              </a:spcAft>
              <a:buSzPts val="1800"/>
              <a:buNone/>
            </a:pPr>
            <a:r>
              <a:rPr lang="en-GB" sz="1500" u="sng" dirty="0">
                <a:solidFill>
                  <a:srgbClr val="0D0D0D"/>
                </a:solidFill>
                <a:latin typeface="Arial"/>
                <a:ea typeface="Arial"/>
                <a:cs typeface="Arial"/>
                <a:sym typeface="Arial"/>
              </a:rPr>
              <a:t>General competencies</a:t>
            </a:r>
            <a:endParaRPr sz="1500" dirty="0">
              <a:solidFill>
                <a:srgbClr val="0D0D0D"/>
              </a:solidFill>
              <a:latin typeface="Arial"/>
              <a:ea typeface="Arial"/>
              <a:cs typeface="Arial"/>
              <a:sym typeface="Arial"/>
            </a:endParaRPr>
          </a:p>
          <a:p>
            <a:pPr marL="266700" lvl="0" indent="-228600" algn="l" rtl="0">
              <a:lnSpc>
                <a:spcPct val="100000"/>
              </a:lnSpc>
              <a:spcBef>
                <a:spcPts val="600"/>
              </a:spcBef>
              <a:spcAft>
                <a:spcPts val="0"/>
              </a:spcAft>
              <a:buSzPts val="1800"/>
              <a:buNone/>
            </a:pPr>
            <a:r>
              <a:rPr lang="en-GB" sz="1500" dirty="0">
                <a:solidFill>
                  <a:srgbClr val="0D0D0D"/>
                </a:solidFill>
                <a:latin typeface="Arial"/>
                <a:ea typeface="Arial"/>
                <a:cs typeface="Arial"/>
                <a:sym typeface="Arial"/>
              </a:rPr>
              <a:t>English:</a:t>
            </a:r>
            <a:endParaRPr dirty="0"/>
          </a:p>
          <a:p>
            <a:pPr marL="266700" lvl="0" indent="-228600" algn="l" rtl="0">
              <a:lnSpc>
                <a:spcPct val="100000"/>
              </a:lnSpc>
              <a:spcBef>
                <a:spcPts val="600"/>
              </a:spcBef>
              <a:spcAft>
                <a:spcPts val="0"/>
              </a:spcAft>
              <a:buSzPts val="1800"/>
              <a:buNone/>
            </a:pPr>
            <a:r>
              <a:rPr lang="en-GB" sz="1500" b="1" dirty="0">
                <a:solidFill>
                  <a:srgbClr val="0D0D0D"/>
                </a:solidFill>
                <a:latin typeface="Arial"/>
                <a:ea typeface="Arial"/>
                <a:cs typeface="Arial"/>
                <a:sym typeface="Arial"/>
              </a:rPr>
              <a:t>E2</a:t>
            </a:r>
            <a:r>
              <a:rPr lang="en-GB" sz="1500" dirty="0">
                <a:solidFill>
                  <a:srgbClr val="0D0D0D"/>
                </a:solidFill>
                <a:latin typeface="Arial"/>
                <a:ea typeface="Arial"/>
                <a:cs typeface="Arial"/>
                <a:sym typeface="Arial"/>
              </a:rPr>
              <a:t> Present information and ideas</a:t>
            </a:r>
            <a:endParaRPr dirty="0"/>
          </a:p>
          <a:p>
            <a:pPr marL="266700" lvl="0" indent="-228600" algn="l" rtl="0">
              <a:lnSpc>
                <a:spcPct val="100000"/>
              </a:lnSpc>
              <a:spcBef>
                <a:spcPts val="600"/>
              </a:spcBef>
              <a:spcAft>
                <a:spcPts val="0"/>
              </a:spcAft>
              <a:buSzPts val="1800"/>
              <a:buNone/>
            </a:pPr>
            <a:r>
              <a:rPr lang="en-GB" sz="1500" b="1" dirty="0">
                <a:solidFill>
                  <a:srgbClr val="0D0D0D"/>
                </a:solidFill>
                <a:latin typeface="Arial"/>
                <a:ea typeface="Arial"/>
                <a:cs typeface="Arial"/>
                <a:sym typeface="Arial"/>
              </a:rPr>
              <a:t>E5</a:t>
            </a:r>
            <a:r>
              <a:rPr lang="en-GB" sz="1500" dirty="0">
                <a:solidFill>
                  <a:srgbClr val="0D0D0D"/>
                </a:solidFill>
                <a:latin typeface="Arial"/>
                <a:ea typeface="Arial"/>
                <a:cs typeface="Arial"/>
                <a:sym typeface="Arial"/>
              </a:rPr>
              <a:t> Synthesise information</a:t>
            </a:r>
            <a:endParaRPr dirty="0"/>
          </a:p>
          <a:p>
            <a:pPr marL="266700" lvl="0" indent="-228600" algn="l" rtl="0">
              <a:lnSpc>
                <a:spcPct val="100000"/>
              </a:lnSpc>
              <a:spcBef>
                <a:spcPts val="600"/>
              </a:spcBef>
              <a:spcAft>
                <a:spcPts val="0"/>
              </a:spcAft>
              <a:buSzPts val="1800"/>
              <a:buNone/>
            </a:pPr>
            <a:r>
              <a:rPr lang="en-GB" sz="1500" dirty="0">
                <a:solidFill>
                  <a:srgbClr val="0D0D0D"/>
                </a:solidFill>
                <a:latin typeface="Arial"/>
                <a:ea typeface="Arial"/>
                <a:cs typeface="Arial"/>
                <a:sym typeface="Arial"/>
              </a:rPr>
              <a:t>Maths:</a:t>
            </a:r>
            <a:endParaRPr dirty="0"/>
          </a:p>
          <a:p>
            <a:pPr marL="266700" lvl="0" indent="-228600" algn="l" rtl="0">
              <a:lnSpc>
                <a:spcPct val="100000"/>
              </a:lnSpc>
              <a:spcBef>
                <a:spcPts val="600"/>
              </a:spcBef>
              <a:spcAft>
                <a:spcPts val="0"/>
              </a:spcAft>
              <a:buSzPts val="1800"/>
              <a:buNone/>
            </a:pPr>
            <a:r>
              <a:rPr lang="en-GB" sz="1500" b="1" dirty="0">
                <a:solidFill>
                  <a:srgbClr val="0D0D0D"/>
                </a:solidFill>
                <a:latin typeface="Arial"/>
                <a:ea typeface="Arial"/>
                <a:cs typeface="Arial"/>
                <a:sym typeface="Arial"/>
              </a:rPr>
              <a:t>M2</a:t>
            </a:r>
            <a:r>
              <a:rPr lang="en-GB" sz="1500" dirty="0">
                <a:solidFill>
                  <a:srgbClr val="0D0D0D"/>
                </a:solidFill>
                <a:latin typeface="Arial"/>
                <a:ea typeface="Arial"/>
                <a:cs typeface="Arial"/>
                <a:sym typeface="Arial"/>
              </a:rPr>
              <a:t> Estimate, calculate and spot errors</a:t>
            </a:r>
          </a:p>
          <a:p>
            <a:pPr marL="266700" lvl="0">
              <a:lnSpc>
                <a:spcPct val="100000"/>
              </a:lnSpc>
              <a:spcBef>
                <a:spcPts val="600"/>
              </a:spcBef>
            </a:pPr>
            <a:r>
              <a:rPr lang="en-GB" sz="1500" b="1" dirty="0">
                <a:solidFill>
                  <a:srgbClr val="0D0D0D"/>
                </a:solidFill>
              </a:rPr>
              <a:t>M3</a:t>
            </a:r>
            <a:r>
              <a:rPr lang="en-GB" sz="1500" dirty="0">
                <a:solidFill>
                  <a:srgbClr val="0D0D0D"/>
                </a:solidFill>
              </a:rPr>
              <a:t> Work with proportion</a:t>
            </a:r>
            <a:endParaRPr sz="1500" dirty="0">
              <a:solidFill>
                <a:srgbClr val="0D0D0D"/>
              </a:solidFill>
            </a:endParaRPr>
          </a:p>
          <a:p>
            <a:pPr marL="266700" lvl="0" indent="-228600" algn="l" rtl="0">
              <a:lnSpc>
                <a:spcPct val="100000"/>
              </a:lnSpc>
              <a:spcBef>
                <a:spcPts val="600"/>
              </a:spcBef>
              <a:spcAft>
                <a:spcPts val="0"/>
              </a:spcAft>
              <a:buSzPts val="1800"/>
              <a:buNone/>
            </a:pPr>
            <a:r>
              <a:rPr lang="en-GB" sz="1500" b="1" dirty="0">
                <a:solidFill>
                  <a:srgbClr val="0D0D0D"/>
                </a:solidFill>
                <a:latin typeface="Arial"/>
                <a:ea typeface="Arial"/>
                <a:cs typeface="Arial"/>
                <a:sym typeface="Arial"/>
              </a:rPr>
              <a:t>M4</a:t>
            </a:r>
            <a:r>
              <a:rPr lang="en-GB" sz="1500" dirty="0">
                <a:solidFill>
                  <a:srgbClr val="0D0D0D"/>
                </a:solidFill>
                <a:latin typeface="Arial"/>
                <a:ea typeface="Arial"/>
                <a:cs typeface="Arial"/>
                <a:sym typeface="Arial"/>
              </a:rPr>
              <a:t> Use rules and formulae</a:t>
            </a:r>
            <a:endParaRPr dirty="0"/>
          </a:p>
          <a:p>
            <a:pPr marL="266700" lvl="0" indent="-228600" algn="l" rtl="0">
              <a:lnSpc>
                <a:spcPct val="100000"/>
              </a:lnSpc>
              <a:spcBef>
                <a:spcPts val="600"/>
              </a:spcBef>
              <a:spcAft>
                <a:spcPts val="0"/>
              </a:spcAft>
              <a:buSzPts val="1800"/>
              <a:buNone/>
            </a:pPr>
            <a:r>
              <a:rPr lang="en-GB" sz="1500" b="1" dirty="0">
                <a:solidFill>
                  <a:srgbClr val="0D0D0D"/>
                </a:solidFill>
                <a:latin typeface="Arial"/>
                <a:ea typeface="Arial"/>
                <a:cs typeface="Arial"/>
                <a:sym typeface="Arial"/>
              </a:rPr>
              <a:t>M5</a:t>
            </a:r>
            <a:r>
              <a:rPr lang="en-GB" sz="1500" dirty="0">
                <a:solidFill>
                  <a:srgbClr val="0D0D0D"/>
                </a:solidFill>
                <a:latin typeface="Arial"/>
                <a:ea typeface="Arial"/>
                <a:cs typeface="Arial"/>
                <a:sym typeface="Arial"/>
              </a:rPr>
              <a:t> Process data</a:t>
            </a:r>
            <a:endParaRPr dirty="0"/>
          </a:p>
          <a:p>
            <a:pPr marL="266700" lvl="0" indent="-228600" algn="l" rtl="0">
              <a:lnSpc>
                <a:spcPct val="100000"/>
              </a:lnSpc>
              <a:spcBef>
                <a:spcPts val="600"/>
              </a:spcBef>
              <a:spcAft>
                <a:spcPts val="0"/>
              </a:spcAft>
              <a:buSzPts val="1800"/>
              <a:buNone/>
            </a:pPr>
            <a:r>
              <a:rPr lang="en-GB" sz="1500" dirty="0">
                <a:solidFill>
                  <a:srgbClr val="0D0D0D"/>
                </a:solidFill>
                <a:latin typeface="Arial"/>
                <a:ea typeface="Arial"/>
                <a:cs typeface="Arial"/>
                <a:sym typeface="Arial"/>
              </a:rPr>
              <a:t>Digital:</a:t>
            </a:r>
            <a:endParaRPr dirty="0"/>
          </a:p>
          <a:p>
            <a:pPr marL="266700" lvl="0" indent="-228600" algn="l" rtl="0">
              <a:lnSpc>
                <a:spcPct val="100000"/>
              </a:lnSpc>
              <a:spcBef>
                <a:spcPts val="600"/>
              </a:spcBef>
              <a:spcAft>
                <a:spcPts val="600"/>
              </a:spcAft>
              <a:buSzPts val="1800"/>
              <a:buNone/>
            </a:pPr>
            <a:r>
              <a:rPr lang="en-GB" sz="1500" b="1" dirty="0">
                <a:latin typeface="Arial"/>
                <a:ea typeface="Arial"/>
                <a:cs typeface="Arial"/>
                <a:sym typeface="Arial"/>
              </a:rPr>
              <a:t>D3</a:t>
            </a:r>
            <a:r>
              <a:rPr lang="en-GB" sz="1500" dirty="0">
                <a:latin typeface="Arial"/>
                <a:ea typeface="Arial"/>
                <a:cs typeface="Arial"/>
                <a:sym typeface="Arial"/>
              </a:rPr>
              <a:t> Communicate and collaborate</a:t>
            </a:r>
            <a:endParaRPr sz="1500" dirty="0"/>
          </a:p>
        </p:txBody>
      </p:sp>
      <p:sp>
        <p:nvSpPr>
          <p:cNvPr id="130" name="Google Shape;130;p16"/>
          <p:cNvSpPr txBox="1">
            <a:spLocks noGrp="1"/>
          </p:cNvSpPr>
          <p:nvPr>
            <p:ph type="body" idx="4"/>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131" name="Google Shape;131;p16"/>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Reflection questions</a:t>
            </a:r>
            <a:endParaRPr/>
          </a:p>
        </p:txBody>
      </p:sp>
      <p:sp>
        <p:nvSpPr>
          <p:cNvPr id="315" name="Google Shape;315;p34"/>
          <p:cNvSpPr txBox="1">
            <a:spLocks noGrp="1"/>
          </p:cNvSpPr>
          <p:nvPr>
            <p:ph type="body" idx="1"/>
          </p:nvPr>
        </p:nvSpPr>
        <p:spPr>
          <a:xfrm>
            <a:off x="838200" y="1978025"/>
            <a:ext cx="10429875" cy="3956431"/>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p>
            <a:pPr marL="571500" lvl="0" indent="-457200" algn="l" rtl="0">
              <a:lnSpc>
                <a:spcPct val="108000"/>
              </a:lnSpc>
              <a:spcBef>
                <a:spcPts val="1000"/>
              </a:spcBef>
              <a:spcAft>
                <a:spcPts val="0"/>
              </a:spcAft>
              <a:buClr>
                <a:srgbClr val="432673"/>
              </a:buClr>
              <a:buSzPts val="2400"/>
              <a:buFont typeface="Arial"/>
              <a:buAutoNum type="arabicPeriod"/>
            </a:pPr>
            <a:r>
              <a:rPr lang="en-GB"/>
              <a:t>Why is it important to divide the base width into intervals of equal width when using the trapezoidal rule?</a:t>
            </a:r>
            <a:endParaRPr/>
          </a:p>
          <a:p>
            <a:pPr marL="571500" lvl="0" indent="-457200" algn="l" rtl="0">
              <a:lnSpc>
                <a:spcPct val="108000"/>
              </a:lnSpc>
              <a:spcBef>
                <a:spcPts val="1000"/>
              </a:spcBef>
              <a:spcAft>
                <a:spcPts val="0"/>
              </a:spcAft>
              <a:buClr>
                <a:srgbClr val="432673"/>
              </a:buClr>
              <a:buSzPts val="2400"/>
              <a:buFont typeface="Arial"/>
              <a:buAutoNum type="arabicPeriod"/>
            </a:pPr>
            <a:r>
              <a:rPr lang="en-GB"/>
              <a:t>How might the shape of the embankment affect the accuracy of your area calculation using the trapezoidal rule?</a:t>
            </a:r>
            <a:endParaRPr/>
          </a:p>
          <a:p>
            <a:pPr marL="571500" lvl="0" indent="-457200" algn="l" rtl="0">
              <a:lnSpc>
                <a:spcPct val="108000"/>
              </a:lnSpc>
              <a:spcBef>
                <a:spcPts val="1000"/>
              </a:spcBef>
              <a:spcAft>
                <a:spcPts val="0"/>
              </a:spcAft>
              <a:buClr>
                <a:srgbClr val="432673"/>
              </a:buClr>
              <a:buSzPts val="2400"/>
              <a:buFont typeface="Arial"/>
              <a:buAutoNum type="arabicPeriod"/>
            </a:pPr>
            <a:r>
              <a:rPr lang="en-GB"/>
              <a:t>Can you think of any other real-world applications where the trapezoidal rule might be useful?</a:t>
            </a:r>
            <a:endParaRPr/>
          </a:p>
        </p:txBody>
      </p:sp>
      <p:sp>
        <p:nvSpPr>
          <p:cNvPr id="316" name="Google Shape;316;p34"/>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Activity 1</a:t>
            </a:r>
            <a:endParaRPr sz="1400" b="0" i="0" u="none" strike="noStrike" cap="none">
              <a:solidFill>
                <a:srgbClr val="000000"/>
              </a:solidFill>
              <a:latin typeface="Arial"/>
              <a:ea typeface="Arial"/>
              <a:cs typeface="Arial"/>
              <a:sym typeface="Arial"/>
            </a:endParaRPr>
          </a:p>
        </p:txBody>
      </p:sp>
      <p:sp>
        <p:nvSpPr>
          <p:cNvPr id="317" name="Google Shape;317;p34"/>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35"/>
          <p:cNvSpPr>
            <a:spLocks noGrp="1"/>
          </p:cNvSpPr>
          <p:nvPr>
            <p:ph type="body" idx="1"/>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323" name="Google Shape;323;p35"/>
          <p:cNvSpPr txBox="1">
            <a:spLocks noGrp="1"/>
          </p:cNvSpPr>
          <p:nvPr>
            <p:ph type="title"/>
          </p:nvPr>
        </p:nvSpPr>
        <p:spPr>
          <a:xfrm>
            <a:off x="838200" y="365125"/>
            <a:ext cx="10515600" cy="813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Parabolic curves</a:t>
            </a:r>
            <a:endParaRPr/>
          </a:p>
        </p:txBody>
      </p:sp>
      <p:sp>
        <p:nvSpPr>
          <p:cNvPr id="324" name="Google Shape;324;p35"/>
          <p:cNvSpPr>
            <a:spLocks noGrp="1"/>
          </p:cNvSpPr>
          <p:nvPr>
            <p:ph type="media" idx="2"/>
          </p:nvPr>
        </p:nvSpPr>
        <p:spPr>
          <a:xfrm>
            <a:off x="838200" y="1380603"/>
            <a:ext cx="5390381" cy="4730100"/>
          </a:xfrm>
          <a:prstGeom prst="rect">
            <a:avLst/>
          </a:prstGeom>
          <a:blipFill rotWithShape="1">
            <a:blip r:embed="rId3" cstate="screen">
              <a:alphaModFix/>
              <a:extLst>
                <a:ext uri="{28A0092B-C50C-407E-A947-70E740481C1C}">
                  <a14:useLocalDpi xmlns:a14="http://schemas.microsoft.com/office/drawing/2010/main"/>
                </a:ext>
              </a:extLst>
            </a:blip>
            <a:stretch>
              <a:fillRect l="-1802"/>
            </a:stretch>
          </a:blipFill>
          <a:ln>
            <a:noFill/>
          </a:ln>
        </p:spPr>
        <p:txBody>
          <a:bodyPr spcFirstLastPara="1" wrap="square" lIns="91425" tIns="45700" rIns="91425" bIns="45700" anchor="t" anchorCtr="0">
            <a:noAutofit/>
          </a:bodyPr>
          <a:lstStyle/>
          <a:p>
            <a:pPr marL="76200" marR="0" lvl="0" indent="0" algn="l" rtl="0">
              <a:lnSpc>
                <a:spcPct val="108000"/>
              </a:lnSpc>
              <a:spcBef>
                <a:spcPts val="1000"/>
              </a:spcBef>
              <a:spcAft>
                <a:spcPts val="0"/>
              </a:spcAft>
              <a:buClr>
                <a:srgbClr val="534C29"/>
              </a:buClr>
              <a:buSzPts val="2400"/>
              <a:buFont typeface="Arial"/>
              <a:buNone/>
            </a:pPr>
            <a:r>
              <a:rPr lang="en-GB" sz="2400" b="0" i="0" u="none" strike="noStrike" cap="none">
                <a:solidFill>
                  <a:srgbClr val="262626"/>
                </a:solidFill>
                <a:latin typeface="Arial"/>
                <a:ea typeface="Arial"/>
                <a:cs typeface="Arial"/>
                <a:sym typeface="Arial"/>
              </a:rPr>
              <a:t>  </a:t>
            </a:r>
            <a:endParaRPr sz="2400" b="0" i="0" u="none" strike="noStrike" cap="none">
              <a:solidFill>
                <a:srgbClr val="262626"/>
              </a:solidFill>
              <a:latin typeface="Arial"/>
              <a:ea typeface="Arial"/>
              <a:cs typeface="Arial"/>
              <a:sym typeface="Arial"/>
            </a:endParaRPr>
          </a:p>
        </p:txBody>
      </p:sp>
      <p:sp>
        <p:nvSpPr>
          <p:cNvPr id="325" name="Google Shape;325;p35"/>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grpSp>
        <p:nvGrpSpPr>
          <p:cNvPr id="326" name="Google Shape;326;p35" descr="A graph of a quadratic equation forming a parabolic curve."/>
          <p:cNvGrpSpPr/>
          <p:nvPr/>
        </p:nvGrpSpPr>
        <p:grpSpPr>
          <a:xfrm>
            <a:off x="6917267" y="1504386"/>
            <a:ext cx="3991124" cy="3849227"/>
            <a:chOff x="8081943" y="1380864"/>
            <a:chExt cx="3991124" cy="3849227"/>
          </a:xfrm>
        </p:grpSpPr>
        <p:grpSp>
          <p:nvGrpSpPr>
            <p:cNvPr id="327" name="Google Shape;327;p35"/>
            <p:cNvGrpSpPr/>
            <p:nvPr/>
          </p:nvGrpSpPr>
          <p:grpSpPr>
            <a:xfrm>
              <a:off x="8081943" y="1627909"/>
              <a:ext cx="3842965" cy="3602182"/>
              <a:chOff x="7907796" y="1768763"/>
              <a:chExt cx="3842965" cy="3602182"/>
            </a:xfrm>
          </p:grpSpPr>
          <p:cxnSp>
            <p:nvCxnSpPr>
              <p:cNvPr id="328" name="Google Shape;328;p35"/>
              <p:cNvCxnSpPr>
                <a:cxnSpLocks/>
              </p:cNvCxnSpPr>
              <p:nvPr/>
            </p:nvCxnSpPr>
            <p:spPr>
              <a:xfrm>
                <a:off x="7907796" y="3569853"/>
                <a:ext cx="3842965" cy="23666"/>
              </a:xfrm>
              <a:prstGeom prst="straightConnector1">
                <a:avLst/>
              </a:prstGeom>
              <a:noFill/>
              <a:ln w="9525" cap="flat" cmpd="sng">
                <a:solidFill>
                  <a:schemeClr val="dk1"/>
                </a:solidFill>
                <a:prstDash val="solid"/>
                <a:round/>
                <a:headEnd type="none" w="sm" len="sm"/>
                <a:tailEnd type="triangle" w="med" len="med"/>
              </a:ln>
            </p:spPr>
          </p:cxnSp>
          <p:cxnSp>
            <p:nvCxnSpPr>
              <p:cNvPr id="329" name="Google Shape;329;p35"/>
              <p:cNvCxnSpPr/>
              <p:nvPr/>
            </p:nvCxnSpPr>
            <p:spPr>
              <a:xfrm rot="10800000">
                <a:off x="9702800" y="1768763"/>
                <a:ext cx="0" cy="3602182"/>
              </a:xfrm>
              <a:prstGeom prst="straightConnector1">
                <a:avLst/>
              </a:prstGeom>
              <a:noFill/>
              <a:ln w="9525" cap="flat" cmpd="sng">
                <a:solidFill>
                  <a:schemeClr val="dk1"/>
                </a:solidFill>
                <a:prstDash val="solid"/>
                <a:round/>
                <a:headEnd type="none" w="sm" len="sm"/>
                <a:tailEnd type="triangle" w="med" len="med"/>
              </a:ln>
            </p:spPr>
          </p:cxnSp>
        </p:grpSp>
        <p:sp>
          <p:nvSpPr>
            <p:cNvPr id="330" name="Google Shape;330;p35"/>
            <p:cNvSpPr txBox="1"/>
            <p:nvPr/>
          </p:nvSpPr>
          <p:spPr>
            <a:xfrm>
              <a:off x="11729217" y="3428999"/>
              <a:ext cx="34385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Times New Roman"/>
                  <a:ea typeface="Times New Roman"/>
                  <a:cs typeface="Times New Roman"/>
                  <a:sym typeface="Times New Roman"/>
                </a:rPr>
                <a:t>x</a:t>
              </a:r>
              <a:endParaRPr sz="1800" b="0" i="1" u="none" strike="noStrike" cap="none" dirty="0">
                <a:solidFill>
                  <a:srgbClr val="000000"/>
                </a:solidFill>
                <a:latin typeface="Times New Roman"/>
                <a:ea typeface="Times New Roman"/>
                <a:cs typeface="Times New Roman"/>
                <a:sym typeface="Times New Roman"/>
              </a:endParaRPr>
            </a:p>
          </p:txBody>
        </p:sp>
        <p:sp>
          <p:nvSpPr>
            <p:cNvPr id="331" name="Google Shape;331;p35"/>
            <p:cNvSpPr txBox="1"/>
            <p:nvPr/>
          </p:nvSpPr>
          <p:spPr>
            <a:xfrm>
              <a:off x="9587390" y="1380864"/>
              <a:ext cx="34385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1" u="none" strike="noStrike" cap="none">
                  <a:solidFill>
                    <a:srgbClr val="000000"/>
                  </a:solidFill>
                  <a:latin typeface="Times New Roman"/>
                  <a:ea typeface="Times New Roman"/>
                  <a:cs typeface="Times New Roman"/>
                  <a:sym typeface="Times New Roman"/>
                </a:rPr>
                <a:t>y</a:t>
              </a:r>
              <a:endParaRPr sz="1800" b="0" i="1" u="none" strike="noStrike" cap="none">
                <a:solidFill>
                  <a:srgbClr val="000000"/>
                </a:solidFill>
                <a:latin typeface="Times New Roman"/>
                <a:ea typeface="Times New Roman"/>
                <a:cs typeface="Times New Roman"/>
                <a:sym typeface="Times New Roman"/>
              </a:endParaRPr>
            </a:p>
          </p:txBody>
        </p:sp>
        <p:pic>
          <p:nvPicPr>
            <p:cNvPr id="332" name="Google Shape;332;p3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298301" y="1688641"/>
              <a:ext cx="2282757" cy="2567390"/>
            </a:xfrm>
            <a:prstGeom prst="rect">
              <a:avLst/>
            </a:prstGeom>
            <a:noFill/>
            <a:ln>
              <a:noFill/>
            </a:ln>
          </p:spPr>
        </p:pic>
        <p:sp>
          <p:nvSpPr>
            <p:cNvPr id="333" name="Google Shape;333;p35"/>
            <p:cNvSpPr txBox="1"/>
            <p:nvPr/>
          </p:nvSpPr>
          <p:spPr>
            <a:xfrm>
              <a:off x="9533097" y="3412712"/>
              <a:ext cx="34385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1" u="none" strike="noStrike" cap="none">
                  <a:solidFill>
                    <a:srgbClr val="000000"/>
                  </a:solidFill>
                  <a:latin typeface="Times New Roman"/>
                  <a:ea typeface="Times New Roman"/>
                  <a:cs typeface="Times New Roman"/>
                  <a:sym typeface="Times New Roman"/>
                </a:rPr>
                <a:t>O</a:t>
              </a:r>
              <a:endParaRPr sz="1800" b="0" i="1" u="none" strike="noStrike" cap="none">
                <a:solidFill>
                  <a:srgbClr val="000000"/>
                </a:solidFill>
                <a:latin typeface="Times New Roman"/>
                <a:ea typeface="Times New Roman"/>
                <a:cs typeface="Times New Roman"/>
                <a:sym typeface="Times New Roman"/>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36"/>
          <p:cNvSpPr>
            <a:spLocks noGrp="1"/>
          </p:cNvSpPr>
          <p:nvPr>
            <p:ph type="body" idx="1"/>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339" name="Google Shape;339;p36"/>
          <p:cNvSpPr txBox="1">
            <a:spLocks noGrp="1"/>
          </p:cNvSpPr>
          <p:nvPr>
            <p:ph type="title"/>
          </p:nvPr>
        </p:nvSpPr>
        <p:spPr>
          <a:xfrm>
            <a:off x="838200" y="365125"/>
            <a:ext cx="10515600" cy="813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Parabolic curves</a:t>
            </a:r>
            <a:endParaRPr/>
          </a:p>
        </p:txBody>
      </p:sp>
      <p:sp>
        <p:nvSpPr>
          <p:cNvPr id="340" name="Google Shape;340;p36"/>
          <p:cNvSpPr>
            <a:spLocks noGrp="1"/>
          </p:cNvSpPr>
          <p:nvPr>
            <p:ph type="media" idx="2"/>
          </p:nvPr>
        </p:nvSpPr>
        <p:spPr>
          <a:xfrm>
            <a:off x="838200" y="1452112"/>
            <a:ext cx="5829000" cy="3953775"/>
          </a:xfrm>
          <a:prstGeom prst="rect">
            <a:avLst/>
          </a:prstGeom>
          <a:noFill/>
          <a:ln>
            <a:noFill/>
          </a:ln>
        </p:spPr>
        <p:txBody>
          <a:bodyPr spcFirstLastPara="1" wrap="square" lIns="91425" tIns="45700" rIns="91425" bIns="45700" anchor="t" anchorCtr="0">
            <a:noAutofit/>
          </a:bodyPr>
          <a:lstStyle/>
          <a:p>
            <a:pPr marL="0" marR="0" lvl="0" indent="0" algn="l" rtl="0">
              <a:lnSpc>
                <a:spcPct val="108000"/>
              </a:lnSpc>
              <a:spcBef>
                <a:spcPts val="1200"/>
              </a:spcBef>
              <a:spcAft>
                <a:spcPts val="0"/>
              </a:spcAft>
              <a:buClr>
                <a:srgbClr val="534C29"/>
              </a:buClr>
              <a:buSzPts val="2400"/>
              <a:buFont typeface="Arial"/>
              <a:buNone/>
            </a:pPr>
            <a:r>
              <a:rPr lang="en-GB" sz="2400" b="0" i="0" u="none" strike="noStrike" cap="none">
                <a:solidFill>
                  <a:srgbClr val="0D0D0D"/>
                </a:solidFill>
                <a:latin typeface="Arial"/>
                <a:ea typeface="Arial"/>
                <a:cs typeface="Arial"/>
                <a:sym typeface="Arial"/>
              </a:rPr>
              <a:t>Parabolic curves are seen in real life. </a:t>
            </a:r>
            <a:br>
              <a:rPr lang="en-GB" sz="2400" b="0" i="0" u="none" strike="noStrike" cap="none">
                <a:solidFill>
                  <a:srgbClr val="0D0D0D"/>
                </a:solidFill>
                <a:latin typeface="Arial"/>
                <a:ea typeface="Arial"/>
                <a:cs typeface="Arial"/>
                <a:sym typeface="Arial"/>
              </a:rPr>
            </a:br>
            <a:r>
              <a:rPr lang="en-GB" sz="2400" b="0" i="0" u="none" strike="noStrike" cap="none">
                <a:solidFill>
                  <a:srgbClr val="0D0D0D"/>
                </a:solidFill>
                <a:latin typeface="Arial"/>
                <a:ea typeface="Arial"/>
                <a:cs typeface="Arial"/>
                <a:sym typeface="Arial"/>
              </a:rPr>
              <a:t>For example: </a:t>
            </a:r>
            <a:endParaRPr sz="2400" b="0" i="0" u="none" strike="noStrike" cap="none">
              <a:solidFill>
                <a:srgbClr val="262626"/>
              </a:solidFill>
              <a:latin typeface="Arial"/>
              <a:ea typeface="Arial"/>
              <a:cs typeface="Arial"/>
              <a:sym typeface="Arial"/>
            </a:endParaRPr>
          </a:p>
          <a:p>
            <a:pPr marL="457200" marR="0" lvl="0" indent="-381000" algn="l" rtl="0">
              <a:lnSpc>
                <a:spcPct val="108000"/>
              </a:lnSpc>
              <a:spcBef>
                <a:spcPts val="1200"/>
              </a:spcBef>
              <a:spcAft>
                <a:spcPts val="0"/>
              </a:spcAft>
              <a:buClr>
                <a:srgbClr val="432673"/>
              </a:buClr>
              <a:buSzPts val="2400"/>
              <a:buFont typeface="Arial"/>
              <a:buChar char="•"/>
            </a:pPr>
            <a:r>
              <a:rPr lang="en-GB" sz="2400" b="0" i="0" u="none" strike="noStrike" cap="none">
                <a:solidFill>
                  <a:srgbClr val="0D0D0D"/>
                </a:solidFill>
                <a:latin typeface="Arial"/>
                <a:ea typeface="Arial"/>
                <a:cs typeface="Arial"/>
                <a:sym typeface="Arial"/>
              </a:rPr>
              <a:t>the path of water from a fountain; </a:t>
            </a:r>
            <a:endParaRPr sz="2400" b="0" i="0" u="none" strike="noStrike" cap="none">
              <a:solidFill>
                <a:srgbClr val="262626"/>
              </a:solidFill>
              <a:latin typeface="Arial"/>
              <a:ea typeface="Arial"/>
              <a:cs typeface="Arial"/>
              <a:sym typeface="Arial"/>
            </a:endParaRPr>
          </a:p>
          <a:p>
            <a:pPr marL="457200" marR="0" lvl="0" indent="-381000" algn="l" rtl="0">
              <a:lnSpc>
                <a:spcPct val="108000"/>
              </a:lnSpc>
              <a:spcBef>
                <a:spcPts val="1200"/>
              </a:spcBef>
              <a:spcAft>
                <a:spcPts val="0"/>
              </a:spcAft>
              <a:buClr>
                <a:srgbClr val="432673"/>
              </a:buClr>
              <a:buSzPts val="2400"/>
              <a:buFont typeface="Arial"/>
              <a:buChar char="•"/>
            </a:pPr>
            <a:r>
              <a:rPr lang="en-GB" sz="2400" b="0" i="0" u="none" strike="noStrike" cap="none">
                <a:solidFill>
                  <a:srgbClr val="0D0D0D"/>
                </a:solidFill>
                <a:latin typeface="Arial"/>
                <a:ea typeface="Arial"/>
                <a:cs typeface="Arial"/>
                <a:sym typeface="Arial"/>
              </a:rPr>
              <a:t>the shape of certain bridges;</a:t>
            </a:r>
            <a:endParaRPr sz="2400" b="0" i="0" u="none" strike="noStrike" cap="none">
              <a:solidFill>
                <a:srgbClr val="262626"/>
              </a:solidFill>
              <a:latin typeface="Arial"/>
              <a:ea typeface="Arial"/>
              <a:cs typeface="Arial"/>
              <a:sym typeface="Arial"/>
            </a:endParaRPr>
          </a:p>
          <a:p>
            <a:pPr marL="457200" marR="0" lvl="0" indent="-381000" algn="l" rtl="0">
              <a:lnSpc>
                <a:spcPct val="108000"/>
              </a:lnSpc>
              <a:spcBef>
                <a:spcPts val="1200"/>
              </a:spcBef>
              <a:spcAft>
                <a:spcPts val="0"/>
              </a:spcAft>
              <a:buClr>
                <a:srgbClr val="432673"/>
              </a:buClr>
              <a:buSzPts val="2400"/>
              <a:buFont typeface="Arial"/>
              <a:buChar char="•"/>
            </a:pPr>
            <a:r>
              <a:rPr lang="en-GB" sz="2400" b="0" i="0" u="none" strike="noStrike" cap="none">
                <a:solidFill>
                  <a:srgbClr val="0D0D0D"/>
                </a:solidFill>
                <a:latin typeface="Arial"/>
                <a:ea typeface="Arial"/>
                <a:cs typeface="Arial"/>
                <a:sym typeface="Arial"/>
              </a:rPr>
              <a:t>the shape of a roof.</a:t>
            </a:r>
            <a:endParaRPr sz="2400" b="0" i="0" u="none" strike="noStrike" cap="none">
              <a:solidFill>
                <a:srgbClr val="262626"/>
              </a:solidFill>
              <a:latin typeface="Arial"/>
              <a:ea typeface="Arial"/>
              <a:cs typeface="Arial"/>
              <a:sym typeface="Arial"/>
            </a:endParaRPr>
          </a:p>
          <a:p>
            <a:pPr marL="0" marR="0" lvl="0" indent="0" algn="l" rtl="0">
              <a:lnSpc>
                <a:spcPct val="108000"/>
              </a:lnSpc>
              <a:spcBef>
                <a:spcPts val="1200"/>
              </a:spcBef>
              <a:spcAft>
                <a:spcPts val="0"/>
              </a:spcAft>
              <a:buClr>
                <a:srgbClr val="534C29"/>
              </a:buClr>
              <a:buSzPts val="2400"/>
              <a:buFont typeface="Arial"/>
              <a:buNone/>
            </a:pPr>
            <a:r>
              <a:rPr lang="en-GB" sz="2400" b="0" i="0" u="none" strike="noStrike" cap="none">
                <a:solidFill>
                  <a:srgbClr val="0D0D0D"/>
                </a:solidFill>
                <a:latin typeface="Arial"/>
                <a:ea typeface="Arial"/>
                <a:cs typeface="Arial"/>
                <a:sym typeface="Arial"/>
              </a:rPr>
              <a:t>Why do you think parabolic curves are </a:t>
            </a:r>
            <a:br>
              <a:rPr lang="en-GB" sz="2400" b="0" i="0" u="none" strike="noStrike" cap="none">
                <a:solidFill>
                  <a:srgbClr val="0D0D0D"/>
                </a:solidFill>
                <a:latin typeface="Arial"/>
                <a:ea typeface="Arial"/>
                <a:cs typeface="Arial"/>
                <a:sym typeface="Arial"/>
              </a:rPr>
            </a:br>
            <a:r>
              <a:rPr lang="en-GB" sz="2400" b="0" i="0" u="none" strike="noStrike" cap="none">
                <a:solidFill>
                  <a:srgbClr val="0D0D0D"/>
                </a:solidFill>
                <a:latin typeface="Arial"/>
                <a:ea typeface="Arial"/>
                <a:cs typeface="Arial"/>
                <a:sym typeface="Arial"/>
              </a:rPr>
              <a:t>used in construction?</a:t>
            </a:r>
            <a:endParaRPr sz="2400" b="0" i="0" u="none" strike="noStrike" cap="none">
              <a:solidFill>
                <a:srgbClr val="262626"/>
              </a:solidFill>
              <a:latin typeface="Arial"/>
              <a:ea typeface="Arial"/>
              <a:cs typeface="Arial"/>
              <a:sym typeface="Arial"/>
            </a:endParaRPr>
          </a:p>
        </p:txBody>
      </p:sp>
      <p:pic>
        <p:nvPicPr>
          <p:cNvPr id="341" name="Google Shape;341;p36" descr="The front side of a parabolic roof on a building with window panels beneath the curve. "/>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667200" y="1661111"/>
            <a:ext cx="5003125" cy="3535777"/>
          </a:xfrm>
          <a:prstGeom prst="rect">
            <a:avLst/>
          </a:prstGeom>
          <a:noFill/>
          <a:ln>
            <a:noFill/>
          </a:ln>
        </p:spPr>
      </p:pic>
      <p:sp>
        <p:nvSpPr>
          <p:cNvPr id="342" name="Google Shape;342;p36"/>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Simpson’s rule</a:t>
            </a:r>
            <a:endParaRPr/>
          </a:p>
        </p:txBody>
      </p:sp>
      <p:sp>
        <p:nvSpPr>
          <p:cNvPr id="349" name="Google Shape;349;p37"/>
          <p:cNvSpPr>
            <a:spLocks noGrp="1"/>
          </p:cNvSpPr>
          <p:nvPr>
            <p:ph type="media" idx="2"/>
          </p:nvPr>
        </p:nvSpPr>
        <p:spPr>
          <a:xfrm>
            <a:off x="755903" y="1450721"/>
            <a:ext cx="10515600" cy="4597654"/>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8000"/>
              </a:lnSpc>
              <a:spcBef>
                <a:spcPts val="1000"/>
              </a:spcBef>
              <a:spcAft>
                <a:spcPts val="0"/>
              </a:spcAft>
              <a:buClr>
                <a:srgbClr val="432673"/>
              </a:buClr>
              <a:buSzPts val="2600"/>
              <a:buFont typeface="Arial"/>
              <a:buChar char="•"/>
            </a:pPr>
            <a:r>
              <a:rPr lang="en-GB" sz="2600" b="0" i="0" u="none" strike="noStrike" cap="none">
                <a:solidFill>
                  <a:srgbClr val="262626"/>
                </a:solidFill>
                <a:latin typeface="Arial"/>
                <a:ea typeface="Arial"/>
                <a:cs typeface="Arial"/>
                <a:sym typeface="Arial"/>
              </a:rPr>
              <a:t>Simpson’s rule is a numerical method used to approximate the area under a curve.</a:t>
            </a:r>
            <a:endParaRPr sz="2400" b="0" i="0" u="none" strike="noStrike" cap="none">
              <a:solidFill>
                <a:srgbClr val="262626"/>
              </a:solidFill>
              <a:latin typeface="Arial"/>
              <a:ea typeface="Arial"/>
              <a:cs typeface="Arial"/>
              <a:sym typeface="Arial"/>
            </a:endParaRPr>
          </a:p>
          <a:p>
            <a:pPr marL="342900" marR="0" lvl="0" indent="-342900" algn="l" rtl="0">
              <a:lnSpc>
                <a:spcPct val="108000"/>
              </a:lnSpc>
              <a:spcBef>
                <a:spcPts val="1000"/>
              </a:spcBef>
              <a:spcAft>
                <a:spcPts val="0"/>
              </a:spcAft>
              <a:buClr>
                <a:srgbClr val="432673"/>
              </a:buClr>
              <a:buSzPts val="2600"/>
              <a:buFont typeface="Arial"/>
              <a:buChar char="•"/>
            </a:pPr>
            <a:r>
              <a:rPr lang="en-GB" sz="2600" b="0" i="0" u="none" strike="noStrike" cap="none">
                <a:solidFill>
                  <a:srgbClr val="262626"/>
                </a:solidFill>
                <a:latin typeface="Arial"/>
                <a:ea typeface="Arial"/>
                <a:cs typeface="Arial"/>
                <a:sym typeface="Arial"/>
              </a:rPr>
              <a:t>It works by dividing the area into an even number of intervals and fitting a parabolic curve to each interval to approximate the curve.</a:t>
            </a:r>
            <a:endParaRPr sz="2400" b="0" i="0" u="none" strike="noStrike" cap="none">
              <a:solidFill>
                <a:srgbClr val="262626"/>
              </a:solidFill>
              <a:latin typeface="Arial"/>
              <a:ea typeface="Arial"/>
              <a:cs typeface="Arial"/>
              <a:sym typeface="Arial"/>
            </a:endParaRPr>
          </a:p>
          <a:p>
            <a:pPr marL="342900" marR="0" lvl="0" indent="-342900" algn="l" rtl="0">
              <a:lnSpc>
                <a:spcPct val="108000"/>
              </a:lnSpc>
              <a:spcBef>
                <a:spcPts val="1000"/>
              </a:spcBef>
              <a:spcAft>
                <a:spcPts val="0"/>
              </a:spcAft>
              <a:buClr>
                <a:srgbClr val="432673"/>
              </a:buClr>
              <a:buSzPts val="2600"/>
              <a:buFont typeface="Arial"/>
              <a:buChar char="•"/>
            </a:pPr>
            <a:r>
              <a:rPr lang="en-GB" sz="2600" b="0" i="0" u="none" strike="noStrike" cap="none">
                <a:solidFill>
                  <a:srgbClr val="262626"/>
                </a:solidFill>
                <a:latin typeface="Arial"/>
                <a:ea typeface="Arial"/>
                <a:cs typeface="Arial"/>
                <a:sym typeface="Arial"/>
              </a:rPr>
              <a:t>Generally, Simpson’s rule is more accurate than the trapezoidal rule for estimating the area under a curve as it uses curves instead of straight lines to approximate the shape.</a:t>
            </a:r>
            <a:endParaRPr sz="2400" b="0" i="0" u="none" strike="noStrike" cap="none">
              <a:solidFill>
                <a:srgbClr val="262626"/>
              </a:solidFill>
              <a:latin typeface="Arial"/>
              <a:ea typeface="Arial"/>
              <a:cs typeface="Arial"/>
              <a:sym typeface="Arial"/>
            </a:endParaRPr>
          </a:p>
        </p:txBody>
      </p:sp>
      <p:sp>
        <p:nvSpPr>
          <p:cNvPr id="350" name="Google Shape;350;p37"/>
          <p:cNvSpPr>
            <a:spLocks noGrp="1"/>
          </p:cNvSpPr>
          <p:nvPr>
            <p:ph type="body" idx="1"/>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351" name="Google Shape;351;p37"/>
          <p:cNvSpPr txBox="1">
            <a:spLocks noGrp="1"/>
          </p:cNvSpPr>
          <p:nvPr>
            <p:ph type="body" idx="3"/>
          </p:nvPr>
        </p:nvSpPr>
        <p:spPr>
          <a:xfrm>
            <a:off x="838199" y="6356350"/>
            <a:ext cx="5191125"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38"/>
          <p:cNvSpPr>
            <a:spLocks noGrp="1"/>
          </p:cNvSpPr>
          <p:nvPr>
            <p:ph type="body" idx="1"/>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357" name="Google Shape;357;p38"/>
          <p:cNvSpPr txBox="1">
            <a:spLocks noGrp="1"/>
          </p:cNvSpPr>
          <p:nvPr>
            <p:ph type="title"/>
          </p:nvPr>
        </p:nvSpPr>
        <p:spPr>
          <a:xfrm>
            <a:off x="762500" y="378175"/>
            <a:ext cx="10515600" cy="813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Simpson’s rule formula</a:t>
            </a:r>
            <a:endParaRPr/>
          </a:p>
        </p:txBody>
      </p:sp>
      <p:sp>
        <p:nvSpPr>
          <p:cNvPr id="358" name="Google Shape;358;p38" descr="Area is approximately equal to one third delta x multiplied by all of y 1 add 4 lots of the sum of y i, for even i from 2 to n minus 1, add 2 lots of the sum of y i for odd i from 3 to n minus 1 add y n"/>
          <p:cNvSpPr>
            <a:spLocks noGrp="1"/>
          </p:cNvSpPr>
          <p:nvPr>
            <p:ph type="media" idx="2"/>
          </p:nvPr>
        </p:nvSpPr>
        <p:spPr>
          <a:xfrm>
            <a:off x="904775" y="1550434"/>
            <a:ext cx="6156425" cy="1655961"/>
          </a:xfrm>
          <a:prstGeom prst="rect">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p>
            <a:pPr marL="76200" marR="0" lvl="0" indent="0" algn="l" rtl="0">
              <a:lnSpc>
                <a:spcPct val="108000"/>
              </a:lnSpc>
              <a:spcBef>
                <a:spcPts val="1000"/>
              </a:spcBef>
              <a:spcAft>
                <a:spcPts val="0"/>
              </a:spcAft>
              <a:buClr>
                <a:srgbClr val="534C29"/>
              </a:buClr>
              <a:buSzPts val="2400"/>
              <a:buFont typeface="Arial"/>
              <a:buNone/>
            </a:pPr>
            <a:r>
              <a:rPr lang="en-GB" sz="2400" b="0" i="0" u="none" strike="noStrike" cap="none">
                <a:solidFill>
                  <a:srgbClr val="262626"/>
                </a:solidFill>
                <a:latin typeface="Arial"/>
                <a:ea typeface="Arial"/>
                <a:cs typeface="Arial"/>
                <a:sym typeface="Arial"/>
              </a:rPr>
              <a:t> </a:t>
            </a:r>
            <a:endParaRPr sz="2400" b="0" i="0" u="none" strike="noStrike" cap="none">
              <a:solidFill>
                <a:srgbClr val="262626"/>
              </a:solidFill>
              <a:latin typeface="Arial"/>
              <a:ea typeface="Arial"/>
              <a:cs typeface="Arial"/>
              <a:sym typeface="Arial"/>
            </a:endParaRPr>
          </a:p>
        </p:txBody>
      </p:sp>
      <p:sp>
        <p:nvSpPr>
          <p:cNvPr id="359" name="Google Shape;359;p38"/>
          <p:cNvSpPr/>
          <p:nvPr/>
        </p:nvSpPr>
        <p:spPr>
          <a:xfrm>
            <a:off x="7477760" y="1607127"/>
            <a:ext cx="3966095" cy="1569660"/>
          </a:xfrm>
          <a:custGeom>
            <a:avLst/>
            <a:gdLst/>
            <a:ahLst/>
            <a:cxnLst/>
            <a:rect l="l" t="t" r="r" b="b"/>
            <a:pathLst>
              <a:path w="3966095" h="1569660" fill="none" extrusionOk="0">
                <a:moveTo>
                  <a:pt x="0" y="0"/>
                </a:moveTo>
                <a:cubicBezTo>
                  <a:pt x="138488" y="1865"/>
                  <a:pt x="328192" y="3741"/>
                  <a:pt x="621355" y="0"/>
                </a:cubicBezTo>
                <a:cubicBezTo>
                  <a:pt x="914519" y="-3741"/>
                  <a:pt x="986243" y="10291"/>
                  <a:pt x="1163388" y="0"/>
                </a:cubicBezTo>
                <a:cubicBezTo>
                  <a:pt x="1340533" y="-10291"/>
                  <a:pt x="1585766" y="28279"/>
                  <a:pt x="1864065" y="0"/>
                </a:cubicBezTo>
                <a:cubicBezTo>
                  <a:pt x="2142364" y="-28279"/>
                  <a:pt x="2274146" y="3577"/>
                  <a:pt x="2445759" y="0"/>
                </a:cubicBezTo>
                <a:cubicBezTo>
                  <a:pt x="2617372" y="-3577"/>
                  <a:pt x="2817968" y="-3148"/>
                  <a:pt x="3106774" y="0"/>
                </a:cubicBezTo>
                <a:cubicBezTo>
                  <a:pt x="3395580" y="3148"/>
                  <a:pt x="3572403" y="27325"/>
                  <a:pt x="3966095" y="0"/>
                </a:cubicBezTo>
                <a:cubicBezTo>
                  <a:pt x="3966548" y="237858"/>
                  <a:pt x="3982600" y="251062"/>
                  <a:pt x="3966095" y="491827"/>
                </a:cubicBezTo>
                <a:cubicBezTo>
                  <a:pt x="3949590" y="732592"/>
                  <a:pt x="3972508" y="797640"/>
                  <a:pt x="3966095" y="999350"/>
                </a:cubicBezTo>
                <a:cubicBezTo>
                  <a:pt x="3959682" y="1201060"/>
                  <a:pt x="3947537" y="1403527"/>
                  <a:pt x="3966095" y="1569660"/>
                </a:cubicBezTo>
                <a:cubicBezTo>
                  <a:pt x="3713420" y="1587765"/>
                  <a:pt x="3592986" y="1557321"/>
                  <a:pt x="3384401" y="1569660"/>
                </a:cubicBezTo>
                <a:cubicBezTo>
                  <a:pt x="3175816" y="1581999"/>
                  <a:pt x="2989922" y="1570977"/>
                  <a:pt x="2763046" y="1569660"/>
                </a:cubicBezTo>
                <a:cubicBezTo>
                  <a:pt x="2536171" y="1568343"/>
                  <a:pt x="2286769" y="1540278"/>
                  <a:pt x="2102030" y="1569660"/>
                </a:cubicBezTo>
                <a:cubicBezTo>
                  <a:pt x="1917291" y="1599042"/>
                  <a:pt x="1645515" y="1542867"/>
                  <a:pt x="1480675" y="1569660"/>
                </a:cubicBezTo>
                <a:cubicBezTo>
                  <a:pt x="1315836" y="1596453"/>
                  <a:pt x="1168398" y="1543859"/>
                  <a:pt x="898982" y="1569660"/>
                </a:cubicBezTo>
                <a:cubicBezTo>
                  <a:pt x="629566" y="1595461"/>
                  <a:pt x="227917" y="1612804"/>
                  <a:pt x="0" y="1569660"/>
                </a:cubicBezTo>
                <a:cubicBezTo>
                  <a:pt x="-13591" y="1440596"/>
                  <a:pt x="-23359" y="1164961"/>
                  <a:pt x="0" y="1015047"/>
                </a:cubicBezTo>
                <a:cubicBezTo>
                  <a:pt x="23359" y="865133"/>
                  <a:pt x="13140" y="659468"/>
                  <a:pt x="0" y="460434"/>
                </a:cubicBezTo>
                <a:cubicBezTo>
                  <a:pt x="-13140" y="261400"/>
                  <a:pt x="-4714" y="98757"/>
                  <a:pt x="0" y="0"/>
                </a:cubicBezTo>
                <a:close/>
              </a:path>
              <a:path w="3966095" h="1569660" extrusionOk="0">
                <a:moveTo>
                  <a:pt x="0" y="0"/>
                </a:moveTo>
                <a:cubicBezTo>
                  <a:pt x="221994" y="-13413"/>
                  <a:pt x="364861" y="-21161"/>
                  <a:pt x="542033" y="0"/>
                </a:cubicBezTo>
                <a:cubicBezTo>
                  <a:pt x="719205" y="21161"/>
                  <a:pt x="833759" y="21081"/>
                  <a:pt x="1123727" y="0"/>
                </a:cubicBezTo>
                <a:cubicBezTo>
                  <a:pt x="1413695" y="-21081"/>
                  <a:pt x="1537702" y="20258"/>
                  <a:pt x="1705421" y="0"/>
                </a:cubicBezTo>
                <a:cubicBezTo>
                  <a:pt x="1873140" y="-20258"/>
                  <a:pt x="2142221" y="-21523"/>
                  <a:pt x="2445759" y="0"/>
                </a:cubicBezTo>
                <a:cubicBezTo>
                  <a:pt x="2749297" y="21523"/>
                  <a:pt x="2759955" y="-20500"/>
                  <a:pt x="3067113" y="0"/>
                </a:cubicBezTo>
                <a:cubicBezTo>
                  <a:pt x="3374271" y="20500"/>
                  <a:pt x="3559520" y="746"/>
                  <a:pt x="3966095" y="0"/>
                </a:cubicBezTo>
                <a:cubicBezTo>
                  <a:pt x="3988953" y="198902"/>
                  <a:pt x="3943449" y="348697"/>
                  <a:pt x="3966095" y="476130"/>
                </a:cubicBezTo>
                <a:cubicBezTo>
                  <a:pt x="3988742" y="603563"/>
                  <a:pt x="3980337" y="869552"/>
                  <a:pt x="3966095" y="983654"/>
                </a:cubicBezTo>
                <a:cubicBezTo>
                  <a:pt x="3951853" y="1097756"/>
                  <a:pt x="3992509" y="1373063"/>
                  <a:pt x="3966095" y="1569660"/>
                </a:cubicBezTo>
                <a:cubicBezTo>
                  <a:pt x="3721388" y="1553132"/>
                  <a:pt x="3467406" y="1553813"/>
                  <a:pt x="3225757" y="1569660"/>
                </a:cubicBezTo>
                <a:cubicBezTo>
                  <a:pt x="2984108" y="1585507"/>
                  <a:pt x="2836286" y="1587556"/>
                  <a:pt x="2485420" y="1569660"/>
                </a:cubicBezTo>
                <a:cubicBezTo>
                  <a:pt x="2134554" y="1551764"/>
                  <a:pt x="2183076" y="1563441"/>
                  <a:pt x="1943387" y="1569660"/>
                </a:cubicBezTo>
                <a:cubicBezTo>
                  <a:pt x="1703698" y="1575879"/>
                  <a:pt x="1503624" y="1539581"/>
                  <a:pt x="1203049" y="1569660"/>
                </a:cubicBezTo>
                <a:cubicBezTo>
                  <a:pt x="902474" y="1599739"/>
                  <a:pt x="885655" y="1586686"/>
                  <a:pt x="661016" y="1569660"/>
                </a:cubicBezTo>
                <a:cubicBezTo>
                  <a:pt x="436377" y="1552634"/>
                  <a:pt x="285107" y="1566192"/>
                  <a:pt x="0" y="1569660"/>
                </a:cubicBezTo>
                <a:cubicBezTo>
                  <a:pt x="-23819" y="1427524"/>
                  <a:pt x="-20582" y="1151067"/>
                  <a:pt x="0" y="1030743"/>
                </a:cubicBezTo>
                <a:cubicBezTo>
                  <a:pt x="20582" y="910419"/>
                  <a:pt x="27389" y="639465"/>
                  <a:pt x="0" y="476130"/>
                </a:cubicBezTo>
                <a:cubicBezTo>
                  <a:pt x="-27389" y="312795"/>
                  <a:pt x="-1716" y="159613"/>
                  <a:pt x="0" y="0"/>
                </a:cubicBezTo>
                <a:close/>
              </a:path>
            </a:pathLst>
          </a:custGeom>
          <a:blipFill rotWithShape="1">
            <a:blip r:embed="rId4" cstate="screen">
              <a:alphaModFix/>
              <a:extLst>
                <a:ext uri="{28A0092B-C50C-407E-A947-70E740481C1C}">
                  <a14:useLocalDpi xmlns:a14="http://schemas.microsoft.com/office/drawing/2010/main"/>
                </a:ext>
              </a:extLst>
            </a:blip>
            <a:stretch>
              <a:fillRect l="-2454" t="-3105" b="-8549"/>
            </a:stretch>
          </a:blipFill>
          <a:ln w="9525" cap="flat" cmpd="sng">
            <a:solidFill>
              <a:srgbClr val="432673"/>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p:txBody>
      </p:sp>
      <p:sp>
        <p:nvSpPr>
          <p:cNvPr id="360" name="Google Shape;360;p38"/>
          <p:cNvSpPr/>
          <p:nvPr/>
        </p:nvSpPr>
        <p:spPr>
          <a:xfrm>
            <a:off x="904776" y="3672888"/>
            <a:ext cx="10539080" cy="766126"/>
          </a:xfrm>
          <a:prstGeom prst="rect">
            <a:avLst/>
          </a:prstGeom>
          <a:noFill/>
          <a:ln w="25400" cap="flat" cmpd="sng">
            <a:solidFill>
              <a:srgbClr val="EBDDF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61" name="Google Shape;361;p38" descr="Area is approximately equal to one third of the interval width multiplied by all of the first ordinate add 4 lots of the sum of the middle even ordinates add 2 lots of the middle odd ordinates add y n."/>
          <p:cNvSpPr txBox="1"/>
          <p:nvPr/>
        </p:nvSpPr>
        <p:spPr>
          <a:xfrm>
            <a:off x="904774" y="3747991"/>
            <a:ext cx="10539081" cy="588586"/>
          </a:xfrm>
          <a:prstGeom prst="rect">
            <a:avLst/>
          </a:prstGeom>
          <a:blipFill rotWithShape="1">
            <a:blip r:embed="rId5" cstate="screen">
              <a:alphaModFix/>
              <a:extLst>
                <a:ext uri="{28A0092B-C50C-407E-A947-70E740481C1C}">
                  <a14:useLocalDpi xmlns:a14="http://schemas.microsoft.com/office/drawing/2010/main"/>
                </a:ext>
              </a:extLst>
            </a:blip>
            <a:stretch>
              <a:fillRect l="-16527" t="-1" r="-17303" b="8567"/>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62" name="Google Shape;362;p38"/>
          <p:cNvSpPr txBox="1"/>
          <p:nvPr/>
        </p:nvSpPr>
        <p:spPr>
          <a:xfrm>
            <a:off x="904775" y="4686479"/>
            <a:ext cx="10373326" cy="941756"/>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534C29"/>
              </a:buClr>
              <a:buSzPts val="2400"/>
              <a:buFont typeface="Arial"/>
              <a:buNone/>
            </a:pPr>
            <a:r>
              <a:rPr lang="en-GB" sz="2400" b="0" i="0" u="none" strike="noStrike" cap="none" dirty="0">
                <a:solidFill>
                  <a:srgbClr val="262626"/>
                </a:solidFill>
                <a:latin typeface="Arial"/>
                <a:ea typeface="Arial"/>
                <a:cs typeface="Arial"/>
                <a:sym typeface="Arial"/>
              </a:rPr>
              <a:t>Remember: Simpson’s rule can only be used with an </a:t>
            </a:r>
            <a:r>
              <a:rPr lang="en-GB" sz="2400" b="1" i="0" u="none" strike="noStrike" cap="none" dirty="0">
                <a:solidFill>
                  <a:srgbClr val="262626"/>
                </a:solidFill>
                <a:latin typeface="Arial"/>
                <a:ea typeface="Arial"/>
                <a:cs typeface="Arial"/>
                <a:sym typeface="Arial"/>
              </a:rPr>
              <a:t>odd</a:t>
            </a:r>
            <a:r>
              <a:rPr lang="en-GB" sz="2400" b="0" i="0" u="none" strike="noStrike" cap="none" dirty="0">
                <a:solidFill>
                  <a:srgbClr val="262626"/>
                </a:solidFill>
                <a:latin typeface="Arial"/>
                <a:ea typeface="Arial"/>
                <a:cs typeface="Arial"/>
                <a:sym typeface="Arial"/>
              </a:rPr>
              <a:t> number of ordinates. This means there needs to be an even number of intervals.</a:t>
            </a:r>
            <a:endParaRPr sz="1400" b="0" i="0" u="none" strike="noStrike" cap="none" dirty="0">
              <a:solidFill>
                <a:srgbClr val="000000"/>
              </a:solidFill>
              <a:latin typeface="Arial"/>
              <a:ea typeface="Arial"/>
              <a:cs typeface="Arial"/>
              <a:sym typeface="Arial"/>
            </a:endParaRPr>
          </a:p>
        </p:txBody>
      </p:sp>
      <p:sp>
        <p:nvSpPr>
          <p:cNvPr id="363" name="Google Shape;363;p38"/>
          <p:cNvSpPr txBox="1">
            <a:spLocks noGrp="1"/>
          </p:cNvSpPr>
          <p:nvPr>
            <p:ph type="body" idx="3"/>
          </p:nvPr>
        </p:nvSpPr>
        <p:spPr>
          <a:xfrm>
            <a:off x="762500" y="6297262"/>
            <a:ext cx="54991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39"/>
          <p:cNvSpPr txBox="1">
            <a:spLocks noGrp="1"/>
          </p:cNvSpPr>
          <p:nvPr>
            <p:ph type="title"/>
          </p:nvPr>
        </p:nvSpPr>
        <p:spPr>
          <a:xfrm>
            <a:off x="838200" y="2794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7916"/>
              </a:lnSpc>
              <a:spcBef>
                <a:spcPts val="1200"/>
              </a:spcBef>
              <a:spcAft>
                <a:spcPts val="1000"/>
              </a:spcAft>
              <a:buClr>
                <a:schemeClr val="dk1"/>
              </a:buClr>
              <a:buSzPts val="1100"/>
              <a:buFont typeface="Arial"/>
              <a:buNone/>
            </a:pPr>
            <a:r>
              <a:rPr lang="en-GB" sz="2000" b="1">
                <a:solidFill>
                  <a:srgbClr val="432673"/>
                </a:solidFill>
              </a:rPr>
              <a:t> </a:t>
            </a:r>
            <a:r>
              <a:rPr lang="en-GB"/>
              <a:t>Worked example: Simpson’s rule</a:t>
            </a:r>
            <a:endParaRPr/>
          </a:p>
        </p:txBody>
      </p:sp>
      <p:sp>
        <p:nvSpPr>
          <p:cNvPr id="369" name="Google Shape;369;p39"/>
          <p:cNvSpPr>
            <a:spLocks noGrp="1"/>
          </p:cNvSpPr>
          <p:nvPr>
            <p:ph type="body" idx="4"/>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370" name="Google Shape;370;p39"/>
          <p:cNvSpPr txBox="1">
            <a:spLocks noGrp="1"/>
          </p:cNvSpPr>
          <p:nvPr>
            <p:ph type="body" idx="3"/>
          </p:nvPr>
        </p:nvSpPr>
        <p:spPr>
          <a:xfrm>
            <a:off x="838200" y="6276424"/>
            <a:ext cx="5257800" cy="430887"/>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2:Using the trapezoidal rule and Simpson’s rule in construction</a:t>
            </a:r>
            <a:endParaRPr/>
          </a:p>
        </p:txBody>
      </p:sp>
      <p:sp>
        <p:nvSpPr>
          <p:cNvPr id="372" name="Google Shape;372;p39"/>
          <p:cNvSpPr txBox="1"/>
          <p:nvPr/>
        </p:nvSpPr>
        <p:spPr>
          <a:xfrm>
            <a:off x="838200" y="5862005"/>
            <a:ext cx="6974711" cy="430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Activity 2 worked example sheet can be used.</a:t>
            </a:r>
            <a:endParaRPr sz="1400" b="0" i="0" u="none" strike="noStrike" cap="none">
              <a:solidFill>
                <a:srgbClr val="000000"/>
              </a:solidFill>
              <a:latin typeface="Arial"/>
              <a:ea typeface="Arial"/>
              <a:cs typeface="Arial"/>
              <a:sym typeface="Arial"/>
            </a:endParaRPr>
          </a:p>
        </p:txBody>
      </p:sp>
      <p:sp>
        <p:nvSpPr>
          <p:cNvPr id="2" name="TextBox 1">
            <a:extLst>
              <a:ext uri="{FF2B5EF4-FFF2-40B4-BE49-F238E27FC236}">
                <a16:creationId xmlns:a16="http://schemas.microsoft.com/office/drawing/2014/main" id="{F06C9302-7D58-F7DF-7E02-B75B91C97E08}"/>
              </a:ext>
            </a:extLst>
          </p:cNvPr>
          <p:cNvSpPr txBox="1"/>
          <p:nvPr/>
        </p:nvSpPr>
        <p:spPr>
          <a:xfrm>
            <a:off x="838200" y="1605100"/>
            <a:ext cx="10116312" cy="3785652"/>
          </a:xfrm>
          <a:prstGeom prst="rect">
            <a:avLst/>
          </a:prstGeom>
          <a:solidFill>
            <a:srgbClr val="EBDDF4"/>
          </a:solidFill>
        </p:spPr>
        <p:txBody>
          <a:bodyPr wrap="square" rtlCol="0">
            <a:spAutoFit/>
          </a:bodyPr>
          <a:lstStyle/>
          <a:p>
            <a:r>
              <a:rPr lang="en-GB" sz="2400" dirty="0"/>
              <a:t>You are constructing a curved roof and wish to calculate the area of bricks that will be needed to complete the area under the roof. </a:t>
            </a:r>
          </a:p>
          <a:p>
            <a:endParaRPr lang="en-GB" sz="2400" dirty="0"/>
          </a:p>
          <a:p>
            <a:r>
              <a:rPr lang="en-GB" sz="2400" dirty="0"/>
              <a:t>The roof line of the building can be represented by a quadratic equation in the form:</a:t>
            </a:r>
          </a:p>
          <a:p>
            <a:endParaRPr lang="en-GB" sz="2400" dirty="0"/>
          </a:p>
          <a:p>
            <a:endParaRPr lang="en-GB" sz="2400" dirty="0"/>
          </a:p>
          <a:p>
            <a:endParaRPr lang="en-GB" sz="2400" dirty="0"/>
          </a:p>
          <a:p>
            <a:endParaRPr lang="en-GB" sz="2400" dirty="0"/>
          </a:p>
          <a:p>
            <a:r>
              <a:rPr lang="en-GB" sz="2400" b="1" dirty="0"/>
              <a:t>Use Simpson’s rule to calculate the area under the roof. </a:t>
            </a:r>
          </a:p>
        </p:txBody>
      </p:sp>
      <p:sp>
        <p:nvSpPr>
          <p:cNvPr id="371" name="Google Shape;371;p39" descr="y equals minus 0.2 x squared add 4 x."/>
          <p:cNvSpPr txBox="1"/>
          <p:nvPr/>
        </p:nvSpPr>
        <p:spPr>
          <a:xfrm>
            <a:off x="838200" y="3649149"/>
            <a:ext cx="2715813" cy="599605"/>
          </a:xfrm>
          <a:prstGeom prst="rect">
            <a:avLst/>
          </a:prstGeom>
          <a:blipFill rotWithShape="1">
            <a:blip r:embed="rId3" cstate="screen">
              <a:alphaModFix/>
              <a:extLst>
                <a:ext uri="{28A0092B-C50C-407E-A947-70E740481C1C}">
                  <a14:useLocalDpi xmlns:a14="http://schemas.microsoft.com/office/drawing/2010/main"/>
                </a:ext>
              </a:extLst>
            </a:blip>
            <a:stretch>
              <a:fillRect t="-353787" r="-272497" b="-168620"/>
            </a:stretch>
          </a:blipFill>
          <a:ln>
            <a:noFill/>
          </a:ln>
        </p:spPr>
        <p:txBody>
          <a:bodyPr spcFirstLastPara="1" wrap="square" lIns="91425" tIns="1440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a:solidFill>
                  <a:srgbClr val="432673"/>
                </a:solidFill>
              </a:rPr>
              <a:t> </a:t>
            </a:r>
            <a:r>
              <a:rPr lang="en-GB"/>
              <a:t>Worked example: Simpson’s rule</a:t>
            </a:r>
            <a:endParaRPr/>
          </a:p>
        </p:txBody>
      </p:sp>
      <p:sp>
        <p:nvSpPr>
          <p:cNvPr id="378" name="Google Shape;378;p40"/>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2</a:t>
            </a:r>
            <a:endParaRPr sz="1400" b="0" i="0" u="none" strike="noStrike" cap="none">
              <a:solidFill>
                <a:srgbClr val="000000"/>
              </a:solidFill>
              <a:latin typeface="Arial"/>
              <a:ea typeface="Arial"/>
              <a:cs typeface="Arial"/>
              <a:sym typeface="Arial"/>
            </a:endParaRPr>
          </a:p>
        </p:txBody>
      </p:sp>
      <p:sp>
        <p:nvSpPr>
          <p:cNvPr id="379" name="Google Shape;379;p40"/>
          <p:cNvSpPr txBox="1">
            <a:spLocks noGrp="1"/>
          </p:cNvSpPr>
          <p:nvPr>
            <p:ph type="body" idx="4"/>
          </p:nvPr>
        </p:nvSpPr>
        <p:spPr>
          <a:xfrm>
            <a:off x="838200" y="6356350"/>
            <a:ext cx="5353594" cy="305707"/>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380" name="Google Shape;380;p40"/>
          <p:cNvSpPr txBox="1"/>
          <p:nvPr/>
        </p:nvSpPr>
        <p:spPr>
          <a:xfrm>
            <a:off x="838198" y="1588441"/>
            <a:ext cx="1011631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1: Plot the curve on graph paper.</a:t>
            </a:r>
            <a:endParaRPr sz="1400" b="0" i="0" u="none" strike="noStrike" cap="none">
              <a:solidFill>
                <a:srgbClr val="000000"/>
              </a:solidFill>
              <a:latin typeface="Arial"/>
              <a:ea typeface="Arial"/>
              <a:cs typeface="Arial"/>
              <a:sym typeface="Arial"/>
            </a:endParaRPr>
          </a:p>
        </p:txBody>
      </p:sp>
      <p:pic>
        <p:nvPicPr>
          <p:cNvPr id="381" name="Google Shape;381;p40" descr="A graph of the function y equals minus 0.2 x squared add 4 x.&#10;The x-axis goes from 0 to 20 and is labelled distance across width of building, m.&#10;The y axis goes from 0 to 25 and is labelled height from base of roof, m.&#10;&#10;The graph is a curve that looks like a smooth n shape. The bases of the n are at 0, 0 and 20, 0. The height of the curve is 20 metres."/>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127277" y="2050106"/>
            <a:ext cx="8129033" cy="4142232"/>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a:solidFill>
                  <a:srgbClr val="432673"/>
                </a:solidFill>
              </a:rPr>
              <a:t> </a:t>
            </a:r>
            <a:r>
              <a:rPr lang="en-GB"/>
              <a:t>Worked example: Simpson’s rule</a:t>
            </a:r>
            <a:endParaRPr/>
          </a:p>
        </p:txBody>
      </p:sp>
      <p:sp>
        <p:nvSpPr>
          <p:cNvPr id="387" name="Google Shape;387;p41"/>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2</a:t>
            </a:r>
            <a:endParaRPr sz="1400" b="0" i="0" u="none" strike="noStrike" cap="none">
              <a:solidFill>
                <a:srgbClr val="000000"/>
              </a:solidFill>
              <a:latin typeface="Arial"/>
              <a:ea typeface="Arial"/>
              <a:cs typeface="Arial"/>
              <a:sym typeface="Arial"/>
            </a:endParaRPr>
          </a:p>
        </p:txBody>
      </p:sp>
      <p:sp>
        <p:nvSpPr>
          <p:cNvPr id="388" name="Google Shape;388;p41"/>
          <p:cNvSpPr txBox="1">
            <a:spLocks noGrp="1"/>
          </p:cNvSpPr>
          <p:nvPr>
            <p:ph type="body" idx="4"/>
          </p:nvPr>
        </p:nvSpPr>
        <p:spPr>
          <a:xfrm>
            <a:off x="838200" y="6356351"/>
            <a:ext cx="5257800" cy="267378"/>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389" name="Google Shape;389;p41"/>
          <p:cNvSpPr txBox="1"/>
          <p:nvPr/>
        </p:nvSpPr>
        <p:spPr>
          <a:xfrm>
            <a:off x="838197" y="1588441"/>
            <a:ext cx="11214131"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2: Divide the base width of the cross-section into equal intervals.</a:t>
            </a:r>
            <a:endParaRPr sz="1400" b="0" i="0" u="none" strike="noStrike" cap="none">
              <a:solidFill>
                <a:srgbClr val="000000"/>
              </a:solidFill>
              <a:latin typeface="Arial"/>
              <a:ea typeface="Arial"/>
              <a:cs typeface="Arial"/>
              <a:sym typeface="Arial"/>
            </a:endParaRPr>
          </a:p>
        </p:txBody>
      </p:sp>
      <p:sp>
        <p:nvSpPr>
          <p:cNvPr id="390" name="Google Shape;390;p41"/>
          <p:cNvSpPr txBox="1"/>
          <p:nvPr/>
        </p:nvSpPr>
        <p:spPr>
          <a:xfrm>
            <a:off x="838198" y="2289678"/>
            <a:ext cx="10875266"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Arial"/>
                <a:ea typeface="Arial"/>
                <a:cs typeface="Arial"/>
                <a:sym typeface="Arial"/>
              </a:rPr>
              <a:t>Simpson’s Rule requires an </a:t>
            </a:r>
            <a:r>
              <a:rPr lang="en-GB" sz="2400" b="1" i="0" u="none" strike="noStrike" cap="none" dirty="0">
                <a:solidFill>
                  <a:srgbClr val="000000"/>
                </a:solidFill>
                <a:latin typeface="Arial"/>
                <a:ea typeface="Arial"/>
                <a:cs typeface="Arial"/>
                <a:sym typeface="Arial"/>
              </a:rPr>
              <a:t>odd number of ordinates</a:t>
            </a:r>
            <a:r>
              <a:rPr lang="en-GB" sz="2400" b="0" i="0" u="none" strike="noStrike" cap="none" dirty="0">
                <a:solidFill>
                  <a:srgbClr val="000000"/>
                </a:solidFill>
                <a:latin typeface="Arial"/>
                <a:ea typeface="Arial"/>
                <a:cs typeface="Arial"/>
                <a:sym typeface="Arial"/>
              </a:rPr>
              <a:t> and, therefore, an </a:t>
            </a:r>
            <a:r>
              <a:rPr lang="en-GB" sz="2400" b="1" i="0" u="none" strike="noStrike" cap="none" dirty="0">
                <a:solidFill>
                  <a:srgbClr val="000000"/>
                </a:solidFill>
                <a:latin typeface="Arial"/>
                <a:ea typeface="Arial"/>
                <a:cs typeface="Arial"/>
                <a:sym typeface="Arial"/>
              </a:rPr>
              <a:t>even number of intervals</a:t>
            </a:r>
            <a:r>
              <a:rPr lang="en-GB" sz="2400" b="0" i="0" u="none" strike="noStrike" cap="none" dirty="0">
                <a:solidFill>
                  <a:srgbClr val="000000"/>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p:txBody>
      </p:sp>
      <p:sp>
        <p:nvSpPr>
          <p:cNvPr id="391" name="Google Shape;391;p41"/>
          <p:cNvSpPr txBox="1"/>
          <p:nvPr/>
        </p:nvSpPr>
        <p:spPr>
          <a:xfrm>
            <a:off x="838198" y="3289607"/>
            <a:ext cx="421005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Arial"/>
                <a:ea typeface="Arial"/>
                <a:cs typeface="Arial"/>
                <a:sym typeface="Arial"/>
              </a:rPr>
              <a:t>The base width is 20 m</a:t>
            </a:r>
            <a:endParaRPr sz="1400" b="0" i="0" u="none" strike="noStrike" cap="none" dirty="0">
              <a:solidFill>
                <a:srgbClr val="000000"/>
              </a:solidFill>
              <a:latin typeface="Arial"/>
              <a:ea typeface="Arial"/>
              <a:cs typeface="Arial"/>
              <a:sym typeface="Arial"/>
            </a:endParaRPr>
          </a:p>
        </p:txBody>
      </p:sp>
      <p:sp>
        <p:nvSpPr>
          <p:cNvPr id="392" name="Google Shape;392;p41"/>
          <p:cNvSpPr txBox="1"/>
          <p:nvPr/>
        </p:nvSpPr>
        <p:spPr>
          <a:xfrm>
            <a:off x="838198" y="3987784"/>
            <a:ext cx="740969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Arial"/>
                <a:ea typeface="Arial"/>
                <a:cs typeface="Arial"/>
                <a:sym typeface="Arial"/>
              </a:rPr>
              <a:t>10 intervals gives 11 ordinates.</a:t>
            </a:r>
            <a:endParaRPr sz="1400" b="0" i="0" u="none" strike="noStrike" cap="none" dirty="0">
              <a:solidFill>
                <a:srgbClr val="000000"/>
              </a:solidFill>
              <a:latin typeface="Arial"/>
              <a:ea typeface="Arial"/>
              <a:cs typeface="Arial"/>
              <a:sym typeface="Arial"/>
            </a:endParaRPr>
          </a:p>
        </p:txBody>
      </p:sp>
      <p:sp>
        <p:nvSpPr>
          <p:cNvPr id="393" name="Google Shape;393;p41"/>
          <p:cNvSpPr txBox="1"/>
          <p:nvPr/>
        </p:nvSpPr>
        <p:spPr>
          <a:xfrm>
            <a:off x="838198" y="4749969"/>
            <a:ext cx="5257802"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Arial"/>
                <a:ea typeface="Arial"/>
                <a:cs typeface="Arial"/>
                <a:sym typeface="Arial"/>
              </a:rPr>
              <a:t>interval width = 20 ÷ 10 = 2 m</a:t>
            </a:r>
            <a:endParaRPr sz="1400" b="0" i="0" u="none" strike="noStrike" cap="none" dirty="0">
              <a:solidFill>
                <a:srgbClr val="000000"/>
              </a:solidFill>
              <a:latin typeface="Arial"/>
              <a:ea typeface="Arial"/>
              <a:cs typeface="Arial"/>
              <a:sym typeface="Arial"/>
            </a:endParaRPr>
          </a:p>
        </p:txBody>
      </p:sp>
      <p:sp>
        <p:nvSpPr>
          <p:cNvPr id="394" name="Google Shape;394;p41"/>
          <p:cNvSpPr txBox="1"/>
          <p:nvPr/>
        </p:nvSpPr>
        <p:spPr>
          <a:xfrm>
            <a:off x="838197" y="5553159"/>
            <a:ext cx="5257802"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rgbClr val="000000"/>
                </a:solidFill>
                <a:latin typeface="Arial"/>
                <a:ea typeface="Arial"/>
                <a:cs typeface="Arial"/>
                <a:sym typeface="Arial"/>
              </a:rPr>
              <a:t>Add the intervals to the graph.</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a:solidFill>
                  <a:srgbClr val="432673"/>
                </a:solidFill>
              </a:rPr>
              <a:t> </a:t>
            </a:r>
            <a:r>
              <a:rPr lang="en-GB"/>
              <a:t>Worked example: Simpson’s rule</a:t>
            </a:r>
            <a:endParaRPr/>
          </a:p>
        </p:txBody>
      </p:sp>
      <p:sp>
        <p:nvSpPr>
          <p:cNvPr id="400" name="Google Shape;400;p42"/>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2</a:t>
            </a:r>
            <a:endParaRPr sz="1400" b="0" i="0" u="none" strike="noStrike" cap="none">
              <a:solidFill>
                <a:srgbClr val="000000"/>
              </a:solidFill>
              <a:latin typeface="Arial"/>
              <a:ea typeface="Arial"/>
              <a:cs typeface="Arial"/>
              <a:sym typeface="Arial"/>
            </a:endParaRPr>
          </a:p>
        </p:txBody>
      </p:sp>
      <p:sp>
        <p:nvSpPr>
          <p:cNvPr id="401" name="Google Shape;401;p42"/>
          <p:cNvSpPr txBox="1">
            <a:spLocks noGrp="1"/>
          </p:cNvSpPr>
          <p:nvPr>
            <p:ph type="body" idx="4"/>
          </p:nvPr>
        </p:nvSpPr>
        <p:spPr>
          <a:xfrm>
            <a:off x="838198" y="6262042"/>
            <a:ext cx="5418909" cy="46166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402" name="Google Shape;402;p42"/>
          <p:cNvSpPr txBox="1"/>
          <p:nvPr/>
        </p:nvSpPr>
        <p:spPr>
          <a:xfrm>
            <a:off x="838198" y="1588441"/>
            <a:ext cx="1061923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2: Divide the base width of the cross-section into equal intervals.</a:t>
            </a:r>
            <a:endParaRPr sz="1400" b="0" i="0" u="none" strike="noStrike" cap="none">
              <a:solidFill>
                <a:srgbClr val="000000"/>
              </a:solidFill>
              <a:latin typeface="Arial"/>
              <a:ea typeface="Arial"/>
              <a:cs typeface="Arial"/>
              <a:sym typeface="Arial"/>
            </a:endParaRPr>
          </a:p>
        </p:txBody>
      </p:sp>
      <p:pic>
        <p:nvPicPr>
          <p:cNvPr id="403" name="Google Shape;403;p42" descr="A graph of the function y equals minus 0.2 x squared add 4 x.&#10;The x-axis goes from 0 to 20 and is labelled distance across width of building, m.&#10;The y axis goes from 0 to 25 and is labelled height from base of roof, m.&#10;&#10;The graph is a curve that looks like a smooth n shape. The bases of the n are at 0, 0 and 20, 0. The height of the curve is 20 metres.&#10;&#10;There are 11 vertical lines from the x-axis to the curve. The first is at x = 0, and they are at 2 metre intervals from 0 to 2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047417" y="2050106"/>
            <a:ext cx="8129033" cy="422475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a:solidFill>
                  <a:srgbClr val="432673"/>
                </a:solidFill>
              </a:rPr>
              <a:t> </a:t>
            </a:r>
            <a:r>
              <a:rPr lang="en-GB"/>
              <a:t>Worked example: Simpson’s rule</a:t>
            </a:r>
            <a:endParaRPr/>
          </a:p>
        </p:txBody>
      </p:sp>
      <p:sp>
        <p:nvSpPr>
          <p:cNvPr id="409" name="Google Shape;409;p43"/>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2</a:t>
            </a:r>
            <a:endParaRPr sz="1400" b="0" i="0" u="none" strike="noStrike" cap="none">
              <a:solidFill>
                <a:srgbClr val="000000"/>
              </a:solidFill>
              <a:latin typeface="Arial"/>
              <a:ea typeface="Arial"/>
              <a:cs typeface="Arial"/>
              <a:sym typeface="Arial"/>
            </a:endParaRPr>
          </a:p>
        </p:txBody>
      </p:sp>
      <p:sp>
        <p:nvSpPr>
          <p:cNvPr id="410" name="Google Shape;410;p43"/>
          <p:cNvSpPr txBox="1">
            <a:spLocks noGrp="1"/>
          </p:cNvSpPr>
          <p:nvPr>
            <p:ph type="body" idx="4"/>
          </p:nvPr>
        </p:nvSpPr>
        <p:spPr>
          <a:xfrm>
            <a:off x="838198" y="6228914"/>
            <a:ext cx="5366657" cy="46166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411" name="Google Shape;411;p43"/>
          <p:cNvSpPr txBox="1"/>
          <p:nvPr/>
        </p:nvSpPr>
        <p:spPr>
          <a:xfrm>
            <a:off x="838198" y="1588441"/>
            <a:ext cx="1061923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3: Label the points where you will measure the ordinates.</a:t>
            </a:r>
            <a:endParaRPr sz="1400" b="0" i="0" u="none" strike="noStrike" cap="none">
              <a:solidFill>
                <a:srgbClr val="000000"/>
              </a:solidFill>
              <a:latin typeface="Arial"/>
              <a:ea typeface="Arial"/>
              <a:cs typeface="Arial"/>
              <a:sym typeface="Arial"/>
            </a:endParaRPr>
          </a:p>
        </p:txBody>
      </p:sp>
      <p:pic>
        <p:nvPicPr>
          <p:cNvPr id="412" name="Google Shape;412;p43" descr="A graph of the function y equals minus 0.2 x squared add 4 x.&#10;The x-axis goes from 0 to 20 and is labelled distance across width of building, m.&#10;&#10;The point where each vertical line meets the curve there is a cross. The crosses are labelled as y1 to y11 from left to right.&#10;The y axis goes from 0 to 25 and is labelled height from base of roof, m.&#10;&#10;The graph is a curve that looks like a smooth n shape. The bases of the n are at 0, 0 and 20, 0. The height of the curve is 20 metres.&#10;&#10;There are 11 vertical lines from the x-axis to the curve. The first is at x = 0, and they are at 2 metre intervals from 0 to 2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046473" y="2065096"/>
            <a:ext cx="8129033" cy="417880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Activity: Mid-ordinate rule steps</a:t>
            </a:r>
            <a:endParaRPr/>
          </a:p>
        </p:txBody>
      </p:sp>
      <p:sp>
        <p:nvSpPr>
          <p:cNvPr id="137" name="Google Shape;137;p17"/>
          <p:cNvSpPr txBox="1">
            <a:spLocks noGrp="1"/>
          </p:cNvSpPr>
          <p:nvPr>
            <p:ph type="body" idx="1"/>
          </p:nvPr>
        </p:nvSpPr>
        <p:spPr>
          <a:xfrm>
            <a:off x="838200" y="1825625"/>
            <a:ext cx="10515600" cy="4351338"/>
          </a:xfrm>
          <a:prstGeom prst="rect">
            <a:avLst/>
          </a:prstGeom>
          <a:solidFill>
            <a:srgbClr val="EBDDF4"/>
          </a:solidFill>
          <a:ln>
            <a:noFill/>
          </a:ln>
        </p:spPr>
        <p:txBody>
          <a:bodyPr spcFirstLastPara="1" wrap="square" lIns="180000" tIns="180000" rIns="180000" bIns="180000" anchor="t" anchorCtr="0">
            <a:normAutofit/>
          </a:bodyPr>
          <a:lstStyle/>
          <a:p>
            <a:pPr marL="114300" lvl="0" indent="0" algn="l" rtl="0">
              <a:lnSpc>
                <a:spcPct val="108000"/>
              </a:lnSpc>
              <a:spcBef>
                <a:spcPts val="1000"/>
              </a:spcBef>
              <a:spcAft>
                <a:spcPts val="0"/>
              </a:spcAft>
              <a:buClr>
                <a:srgbClr val="432673"/>
              </a:buClr>
              <a:buSzPts val="2400"/>
              <a:buNone/>
            </a:pPr>
            <a:r>
              <a:rPr lang="en-GB" dirty="0"/>
              <a:t>Rearrange the steps into the correct order.</a:t>
            </a:r>
            <a:endParaRPr dirty="0"/>
          </a:p>
          <a:p>
            <a:pPr marL="457200" lvl="0" indent="-342900" algn="l" rtl="0">
              <a:lnSpc>
                <a:spcPct val="108000"/>
              </a:lnSpc>
              <a:spcBef>
                <a:spcPts val="1000"/>
              </a:spcBef>
              <a:spcAft>
                <a:spcPts val="0"/>
              </a:spcAft>
              <a:buClr>
                <a:srgbClr val="432673"/>
              </a:buClr>
              <a:buSzPts val="2400"/>
              <a:buChar char="•"/>
            </a:pPr>
            <a:r>
              <a:rPr lang="en-GB" dirty="0"/>
              <a:t>Calculate the area of each interval.</a:t>
            </a:r>
            <a:endParaRPr dirty="0"/>
          </a:p>
          <a:p>
            <a:pPr marL="457200" lvl="0" indent="-342900" algn="l" rtl="0">
              <a:lnSpc>
                <a:spcPct val="108000"/>
              </a:lnSpc>
              <a:spcBef>
                <a:spcPts val="1000"/>
              </a:spcBef>
              <a:spcAft>
                <a:spcPts val="0"/>
              </a:spcAft>
              <a:buClr>
                <a:srgbClr val="432673"/>
              </a:buClr>
              <a:buSzPts val="2400"/>
              <a:buChar char="•"/>
            </a:pPr>
            <a:r>
              <a:rPr lang="en-GB" dirty="0"/>
              <a:t>Divide the base width of the cross-section into equal intervals.</a:t>
            </a:r>
            <a:endParaRPr dirty="0"/>
          </a:p>
          <a:p>
            <a:pPr marL="457200" lvl="0" indent="-342900" algn="l" rtl="0">
              <a:lnSpc>
                <a:spcPct val="108000"/>
              </a:lnSpc>
              <a:spcBef>
                <a:spcPts val="1000"/>
              </a:spcBef>
              <a:spcAft>
                <a:spcPts val="0"/>
              </a:spcAft>
              <a:buClr>
                <a:srgbClr val="432673"/>
              </a:buClr>
              <a:buSzPts val="2400"/>
              <a:buChar char="•"/>
            </a:pPr>
            <a:r>
              <a:rPr lang="en-GB" dirty="0"/>
              <a:t>Plot the ‘x’ and ‘y’ co-ordinates on graph paper.</a:t>
            </a:r>
            <a:endParaRPr dirty="0"/>
          </a:p>
          <a:p>
            <a:pPr marL="457200" lvl="0" indent="-342900" algn="l" rtl="0">
              <a:lnSpc>
                <a:spcPct val="108000"/>
              </a:lnSpc>
              <a:spcBef>
                <a:spcPts val="1000"/>
              </a:spcBef>
              <a:spcAft>
                <a:spcPts val="0"/>
              </a:spcAft>
              <a:buClr>
                <a:srgbClr val="432673"/>
              </a:buClr>
              <a:buSzPts val="2400"/>
              <a:buChar char="•"/>
            </a:pPr>
            <a:r>
              <a:rPr lang="en-GB" dirty="0"/>
              <a:t>Find the height at each midpoint. </a:t>
            </a:r>
            <a:endParaRPr dirty="0"/>
          </a:p>
          <a:p>
            <a:pPr marL="457200" lvl="0" indent="-342900" algn="l" rtl="0">
              <a:lnSpc>
                <a:spcPct val="108000"/>
              </a:lnSpc>
              <a:spcBef>
                <a:spcPts val="1000"/>
              </a:spcBef>
              <a:spcAft>
                <a:spcPts val="0"/>
              </a:spcAft>
              <a:buClr>
                <a:srgbClr val="432673"/>
              </a:buClr>
              <a:buSzPts val="2400"/>
              <a:buChar char="•"/>
            </a:pPr>
            <a:r>
              <a:rPr lang="en-GB" dirty="0"/>
              <a:t>Find the sum of all the interval areas.</a:t>
            </a:r>
            <a:endParaRPr dirty="0"/>
          </a:p>
          <a:p>
            <a:pPr marL="457200" lvl="0" indent="-342900" algn="l" rtl="0">
              <a:lnSpc>
                <a:spcPct val="108000"/>
              </a:lnSpc>
              <a:spcBef>
                <a:spcPts val="1000"/>
              </a:spcBef>
              <a:spcAft>
                <a:spcPts val="0"/>
              </a:spcAft>
              <a:buClr>
                <a:srgbClr val="432673"/>
              </a:buClr>
              <a:buSzPts val="2400"/>
              <a:buChar char="•"/>
            </a:pPr>
            <a:r>
              <a:rPr lang="en-GB" dirty="0"/>
              <a:t>Determine the midpoint of each interval.</a:t>
            </a:r>
            <a:endParaRPr dirty="0"/>
          </a:p>
          <a:p>
            <a:pPr marL="457200" lvl="0" indent="-190500" algn="l" rtl="0">
              <a:lnSpc>
                <a:spcPct val="108000"/>
              </a:lnSpc>
              <a:spcBef>
                <a:spcPts val="1000"/>
              </a:spcBef>
              <a:spcAft>
                <a:spcPts val="0"/>
              </a:spcAft>
              <a:buClr>
                <a:srgbClr val="432673"/>
              </a:buClr>
              <a:buSzPts val="2400"/>
              <a:buNone/>
            </a:pPr>
            <a:endParaRPr dirty="0"/>
          </a:p>
          <a:p>
            <a:pPr marL="457200" lvl="0" indent="-228600" algn="l" rtl="0">
              <a:lnSpc>
                <a:spcPct val="108000"/>
              </a:lnSpc>
              <a:spcBef>
                <a:spcPts val="1000"/>
              </a:spcBef>
              <a:spcAft>
                <a:spcPts val="0"/>
              </a:spcAft>
              <a:buSzPts val="1800"/>
              <a:buNone/>
            </a:pPr>
            <a:endParaRPr dirty="0"/>
          </a:p>
        </p:txBody>
      </p:sp>
      <p:sp>
        <p:nvSpPr>
          <p:cNvPr id="138" name="Google Shape;138;p17"/>
          <p:cNvSpPr txBox="1">
            <a:spLocks noGrp="1"/>
          </p:cNvSpPr>
          <p:nvPr>
            <p:ph type="body" idx="3"/>
          </p:nvPr>
        </p:nvSpPr>
        <p:spPr>
          <a:xfrm>
            <a:off x="838199" y="6356350"/>
            <a:ext cx="5400675"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142" name="Google Shape;142;p17"/>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Introduction</a:t>
            </a:r>
            <a:endParaRPr sz="1400" b="0" i="0" u="none" strike="noStrike" cap="none">
              <a:solidFill>
                <a:srgbClr val="000000"/>
              </a:solidFill>
              <a:latin typeface="Arial"/>
              <a:ea typeface="Arial"/>
              <a:cs typeface="Arial"/>
              <a:sym typeface="Arial"/>
            </a:endParaRPr>
          </a:p>
        </p:txBody>
      </p:sp>
      <p:sp>
        <p:nvSpPr>
          <p:cNvPr id="2" name="Google Shape;140;p18">
            <a:extLst>
              <a:ext uri="{FF2B5EF4-FFF2-40B4-BE49-F238E27FC236}">
                <a16:creationId xmlns:a16="http://schemas.microsoft.com/office/drawing/2014/main" id="{C29B1971-B2C5-4C06-5A24-120B14F8C91D}"/>
              </a:ext>
            </a:extLst>
          </p:cNvPr>
          <p:cNvSpPr/>
          <p:nvPr/>
        </p:nvSpPr>
        <p:spPr>
          <a:xfrm>
            <a:off x="9631910" y="4405744"/>
            <a:ext cx="1566335" cy="1604963"/>
          </a:xfrm>
          <a:prstGeom prst="ellipse">
            <a:avLst/>
          </a:prstGeom>
          <a:solidFill>
            <a:schemeClr val="lt1"/>
          </a:solidFill>
          <a:ln w="38100" cap="flat" cmpd="sng">
            <a:solidFill>
              <a:srgbClr val="EBDDF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 name="Google Shape;141;p18">
            <a:extLst>
              <a:ext uri="{FF2B5EF4-FFF2-40B4-BE49-F238E27FC236}">
                <a16:creationId xmlns:a16="http://schemas.microsoft.com/office/drawing/2014/main" id="{B95B3DBE-B282-DE2E-3031-6A8F8BD13F85}"/>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899424" y="4701535"/>
            <a:ext cx="1038162" cy="101049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a:solidFill>
                  <a:srgbClr val="432673"/>
                </a:solidFill>
              </a:rPr>
              <a:t> </a:t>
            </a:r>
            <a:r>
              <a:rPr lang="en-GB"/>
              <a:t>Worked example: Simpson’s rule</a:t>
            </a:r>
            <a:endParaRPr/>
          </a:p>
        </p:txBody>
      </p:sp>
      <p:sp>
        <p:nvSpPr>
          <p:cNvPr id="418" name="Google Shape;418;p44"/>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2</a:t>
            </a:r>
            <a:endParaRPr sz="1400" b="0" i="0" u="none" strike="noStrike" cap="none">
              <a:solidFill>
                <a:srgbClr val="000000"/>
              </a:solidFill>
              <a:latin typeface="Arial"/>
              <a:ea typeface="Arial"/>
              <a:cs typeface="Arial"/>
              <a:sym typeface="Arial"/>
            </a:endParaRPr>
          </a:p>
        </p:txBody>
      </p:sp>
      <p:sp>
        <p:nvSpPr>
          <p:cNvPr id="419" name="Google Shape;419;p44"/>
          <p:cNvSpPr txBox="1">
            <a:spLocks noGrp="1"/>
          </p:cNvSpPr>
          <p:nvPr>
            <p:ph type="body" idx="4"/>
          </p:nvPr>
        </p:nvSpPr>
        <p:spPr>
          <a:xfrm>
            <a:off x="838200" y="6356350"/>
            <a:ext cx="5257800" cy="334229"/>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420" name="Google Shape;420;p44"/>
          <p:cNvSpPr txBox="1"/>
          <p:nvPr/>
        </p:nvSpPr>
        <p:spPr>
          <a:xfrm>
            <a:off x="838198" y="1588441"/>
            <a:ext cx="1061923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4: Find the height of each ordinate</a:t>
            </a:r>
            <a:endParaRPr sz="1400" b="0" i="0" u="none" strike="noStrike" cap="none">
              <a:solidFill>
                <a:srgbClr val="000000"/>
              </a:solidFill>
              <a:latin typeface="Arial"/>
              <a:ea typeface="Arial"/>
              <a:cs typeface="Arial"/>
              <a:sym typeface="Arial"/>
            </a:endParaRPr>
          </a:p>
        </p:txBody>
      </p:sp>
      <p:sp>
        <p:nvSpPr>
          <p:cNvPr id="421" name="Google Shape;421;p44"/>
          <p:cNvSpPr txBox="1"/>
          <p:nvPr/>
        </p:nvSpPr>
        <p:spPr>
          <a:xfrm>
            <a:off x="8955949" y="1998185"/>
            <a:ext cx="2099148" cy="3816429"/>
          </a:xfrm>
          <a:prstGeom prst="rect">
            <a:avLst/>
          </a:prstGeom>
          <a:solidFill>
            <a:srgbClr val="EBDDF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y</a:t>
            </a:r>
            <a:r>
              <a:rPr lang="en-GB" sz="2200" b="0" i="0" u="none" strike="noStrike" cap="none" baseline="-25000">
                <a:solidFill>
                  <a:srgbClr val="000000"/>
                </a:solidFill>
                <a:latin typeface="Arial"/>
                <a:ea typeface="Arial"/>
                <a:cs typeface="Arial"/>
                <a:sym typeface="Arial"/>
              </a:rPr>
              <a:t>1</a:t>
            </a:r>
            <a:r>
              <a:rPr lang="en-GB" sz="2200" b="0" i="0" u="none" strike="noStrike" cap="none">
                <a:solidFill>
                  <a:srgbClr val="000000"/>
                </a:solidFill>
                <a:latin typeface="Arial"/>
                <a:ea typeface="Arial"/>
                <a:cs typeface="Arial"/>
                <a:sym typeface="Arial"/>
              </a:rPr>
              <a:t> = 0 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y</a:t>
            </a:r>
            <a:r>
              <a:rPr lang="en-GB" sz="2200" b="0" i="0" u="none" strike="noStrike" cap="none" baseline="-25000">
                <a:solidFill>
                  <a:srgbClr val="000000"/>
                </a:solidFill>
                <a:latin typeface="Arial"/>
                <a:ea typeface="Arial"/>
                <a:cs typeface="Arial"/>
                <a:sym typeface="Arial"/>
              </a:rPr>
              <a:t>2</a:t>
            </a:r>
            <a:r>
              <a:rPr lang="en-GB" sz="2200" b="0" i="0" u="none" strike="noStrike" cap="none">
                <a:solidFill>
                  <a:srgbClr val="000000"/>
                </a:solidFill>
                <a:latin typeface="Arial"/>
                <a:ea typeface="Arial"/>
                <a:cs typeface="Arial"/>
                <a:sym typeface="Arial"/>
              </a:rPr>
              <a:t> = 7.5 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y</a:t>
            </a:r>
            <a:r>
              <a:rPr lang="en-GB" sz="2200" b="0" i="0" u="none" strike="noStrike" cap="none" baseline="-25000">
                <a:solidFill>
                  <a:srgbClr val="000000"/>
                </a:solidFill>
                <a:latin typeface="Arial"/>
                <a:ea typeface="Arial"/>
                <a:cs typeface="Arial"/>
                <a:sym typeface="Arial"/>
              </a:rPr>
              <a:t>3</a:t>
            </a:r>
            <a:r>
              <a:rPr lang="en-GB" sz="2200" b="0" i="0" u="none" strike="noStrike" cap="none">
                <a:solidFill>
                  <a:srgbClr val="000000"/>
                </a:solidFill>
                <a:latin typeface="Arial"/>
                <a:ea typeface="Arial"/>
                <a:cs typeface="Arial"/>
                <a:sym typeface="Arial"/>
              </a:rPr>
              <a:t> = 13 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y</a:t>
            </a:r>
            <a:r>
              <a:rPr lang="en-GB" sz="2200" b="0" i="0" u="none" strike="noStrike" cap="none" baseline="-25000">
                <a:solidFill>
                  <a:srgbClr val="000000"/>
                </a:solidFill>
                <a:latin typeface="Arial"/>
                <a:ea typeface="Arial"/>
                <a:cs typeface="Arial"/>
                <a:sym typeface="Arial"/>
              </a:rPr>
              <a:t>4</a:t>
            </a:r>
            <a:r>
              <a:rPr lang="en-GB" sz="2200" b="0" i="0" u="none" strike="noStrike" cap="none">
                <a:solidFill>
                  <a:srgbClr val="000000"/>
                </a:solidFill>
                <a:latin typeface="Arial"/>
                <a:ea typeface="Arial"/>
                <a:cs typeface="Arial"/>
                <a:sym typeface="Arial"/>
              </a:rPr>
              <a:t> = 17 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y</a:t>
            </a:r>
            <a:r>
              <a:rPr lang="en-GB" sz="2200" b="0" i="0" u="none" strike="noStrike" cap="none" baseline="-25000">
                <a:solidFill>
                  <a:srgbClr val="000000"/>
                </a:solidFill>
                <a:latin typeface="Arial"/>
                <a:ea typeface="Arial"/>
                <a:cs typeface="Arial"/>
                <a:sym typeface="Arial"/>
              </a:rPr>
              <a:t>5</a:t>
            </a:r>
            <a:r>
              <a:rPr lang="en-GB" sz="2200" b="0" i="0" u="none" strike="noStrike" cap="none">
                <a:solidFill>
                  <a:srgbClr val="000000"/>
                </a:solidFill>
                <a:latin typeface="Arial"/>
                <a:ea typeface="Arial"/>
                <a:cs typeface="Arial"/>
                <a:sym typeface="Arial"/>
              </a:rPr>
              <a:t> = 19 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y</a:t>
            </a:r>
            <a:r>
              <a:rPr lang="en-GB" sz="2200" b="0" i="0" u="none" strike="noStrike" cap="none" baseline="-25000">
                <a:solidFill>
                  <a:srgbClr val="000000"/>
                </a:solidFill>
                <a:latin typeface="Arial"/>
                <a:ea typeface="Arial"/>
                <a:cs typeface="Arial"/>
                <a:sym typeface="Arial"/>
              </a:rPr>
              <a:t>6</a:t>
            </a:r>
            <a:r>
              <a:rPr lang="en-GB" sz="2200" b="0" i="0" u="none" strike="noStrike" cap="none">
                <a:solidFill>
                  <a:srgbClr val="000000"/>
                </a:solidFill>
                <a:latin typeface="Arial"/>
                <a:ea typeface="Arial"/>
                <a:cs typeface="Arial"/>
                <a:sym typeface="Arial"/>
              </a:rPr>
              <a:t> = 20 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y</a:t>
            </a:r>
            <a:r>
              <a:rPr lang="en-GB" sz="2200" b="0" i="0" u="none" strike="noStrike" cap="none" baseline="-25000">
                <a:solidFill>
                  <a:srgbClr val="000000"/>
                </a:solidFill>
                <a:latin typeface="Arial"/>
                <a:ea typeface="Arial"/>
                <a:cs typeface="Arial"/>
                <a:sym typeface="Arial"/>
              </a:rPr>
              <a:t>7</a:t>
            </a:r>
            <a:r>
              <a:rPr lang="en-GB" sz="2200" b="0" i="0" u="none" strike="noStrike" cap="none">
                <a:solidFill>
                  <a:srgbClr val="000000"/>
                </a:solidFill>
                <a:latin typeface="Arial"/>
                <a:ea typeface="Arial"/>
                <a:cs typeface="Arial"/>
                <a:sym typeface="Arial"/>
              </a:rPr>
              <a:t> = 19 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y</a:t>
            </a:r>
            <a:r>
              <a:rPr lang="en-GB" sz="2200" b="0" i="0" u="none" strike="noStrike" cap="none" baseline="-25000">
                <a:solidFill>
                  <a:srgbClr val="000000"/>
                </a:solidFill>
                <a:latin typeface="Arial"/>
                <a:ea typeface="Arial"/>
                <a:cs typeface="Arial"/>
                <a:sym typeface="Arial"/>
              </a:rPr>
              <a:t>8</a:t>
            </a:r>
            <a:r>
              <a:rPr lang="en-GB" sz="2200" b="0" i="0" u="none" strike="noStrike" cap="none">
                <a:solidFill>
                  <a:srgbClr val="000000"/>
                </a:solidFill>
                <a:latin typeface="Arial"/>
                <a:ea typeface="Arial"/>
                <a:cs typeface="Arial"/>
                <a:sym typeface="Arial"/>
              </a:rPr>
              <a:t> = 17 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y</a:t>
            </a:r>
            <a:r>
              <a:rPr lang="en-GB" sz="2200" b="0" i="0" u="none" strike="noStrike" cap="none" baseline="-25000">
                <a:solidFill>
                  <a:srgbClr val="000000"/>
                </a:solidFill>
                <a:latin typeface="Arial"/>
                <a:ea typeface="Arial"/>
                <a:cs typeface="Arial"/>
                <a:sym typeface="Arial"/>
              </a:rPr>
              <a:t>9</a:t>
            </a:r>
            <a:r>
              <a:rPr lang="en-GB" sz="2200" b="0" i="0" u="none" strike="noStrike" cap="none">
                <a:solidFill>
                  <a:srgbClr val="000000"/>
                </a:solidFill>
                <a:latin typeface="Arial"/>
                <a:ea typeface="Arial"/>
                <a:cs typeface="Arial"/>
                <a:sym typeface="Arial"/>
              </a:rPr>
              <a:t> = 13 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y</a:t>
            </a:r>
            <a:r>
              <a:rPr lang="en-GB" sz="2200" b="0" i="0" u="none" strike="noStrike" cap="none" baseline="-25000">
                <a:solidFill>
                  <a:srgbClr val="000000"/>
                </a:solidFill>
                <a:latin typeface="Arial"/>
                <a:ea typeface="Arial"/>
                <a:cs typeface="Arial"/>
                <a:sym typeface="Arial"/>
              </a:rPr>
              <a:t>10</a:t>
            </a:r>
            <a:r>
              <a:rPr lang="en-GB" sz="2200" b="0" i="0" u="none" strike="noStrike" cap="none">
                <a:solidFill>
                  <a:srgbClr val="000000"/>
                </a:solidFill>
                <a:latin typeface="Arial"/>
                <a:ea typeface="Arial"/>
                <a:cs typeface="Arial"/>
                <a:sym typeface="Arial"/>
              </a:rPr>
              <a:t> = 7.5 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Arial"/>
                <a:ea typeface="Arial"/>
                <a:cs typeface="Arial"/>
                <a:sym typeface="Arial"/>
              </a:rPr>
              <a:t>y</a:t>
            </a:r>
            <a:r>
              <a:rPr lang="en-GB" sz="2200" b="0" i="0" u="none" strike="noStrike" cap="none" baseline="-25000">
                <a:solidFill>
                  <a:srgbClr val="000000"/>
                </a:solidFill>
                <a:latin typeface="Arial"/>
                <a:ea typeface="Arial"/>
                <a:cs typeface="Arial"/>
                <a:sym typeface="Arial"/>
              </a:rPr>
              <a:t>11</a:t>
            </a:r>
            <a:r>
              <a:rPr lang="en-GB" sz="2200" b="0" i="0" u="none" strike="noStrike" cap="none">
                <a:solidFill>
                  <a:srgbClr val="000000"/>
                </a:solidFill>
                <a:latin typeface="Arial"/>
                <a:ea typeface="Arial"/>
                <a:cs typeface="Arial"/>
                <a:sym typeface="Arial"/>
              </a:rPr>
              <a:t> = 0 m</a:t>
            </a:r>
            <a:endParaRPr sz="1400" b="0" i="0" u="none" strike="noStrike" cap="none">
              <a:solidFill>
                <a:srgbClr val="000000"/>
              </a:solidFill>
              <a:latin typeface="Arial"/>
              <a:ea typeface="Arial"/>
              <a:cs typeface="Arial"/>
              <a:sym typeface="Arial"/>
            </a:endParaRPr>
          </a:p>
        </p:txBody>
      </p:sp>
      <p:pic>
        <p:nvPicPr>
          <p:cNvPr id="422" name="Google Shape;422;p44" descr="A graph of the function y equals minus 0.2 x squared add 4 x.&#10;The x-axis goes from 0 to 20 and is labelled distance across width of building, m.&#10;&#10;The point where each vertical line meets the curve there is a cross. The crosses are labelled as y1 to y11 from left to right.&#10;The y axis goes from 0 to 25 and is labelled height from base of roof, m.&#10;&#10;The graph is a curve that looks like a smooth n shape. The bases of the n are at 0, 0 and 20, 0. The height of the curve is 20 metres.&#10;&#10;There are 11 vertical lines from the x-axis to the curve. The first is at x = 0, and they are at 2 metre intervals from 0 to 2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41011" y="2050106"/>
            <a:ext cx="8129033" cy="4178808"/>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2000" b="1" dirty="0">
                <a:solidFill>
                  <a:srgbClr val="432673"/>
                </a:solidFill>
              </a:rPr>
              <a:t> </a:t>
            </a:r>
            <a:r>
              <a:rPr lang="en-GB" dirty="0"/>
              <a:t>Worked example: Simpson’s rule</a:t>
            </a:r>
            <a:endParaRPr dirty="0"/>
          </a:p>
        </p:txBody>
      </p:sp>
      <p:sp>
        <p:nvSpPr>
          <p:cNvPr id="428" name="Google Shape;428;p45"/>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000000"/>
              </a:buClr>
              <a:buSzPts val="1400"/>
              <a:buFont typeface="Arial"/>
              <a:buNone/>
            </a:pPr>
            <a:r>
              <a:rPr lang="en-GB" sz="1400" b="1" i="0" u="none" strike="noStrike" cap="none">
                <a:solidFill>
                  <a:schemeClr val="lt1"/>
                </a:solidFill>
                <a:latin typeface="Arial Narrow"/>
                <a:ea typeface="Arial Narrow"/>
                <a:cs typeface="Arial Narrow"/>
                <a:sym typeface="Arial Narrow"/>
              </a:rPr>
              <a:t>Activity 2</a:t>
            </a:r>
            <a:endParaRPr sz="1400" b="0" i="0" u="none" strike="noStrike" cap="none">
              <a:solidFill>
                <a:srgbClr val="000000"/>
              </a:solidFill>
              <a:latin typeface="Arial"/>
              <a:ea typeface="Arial"/>
              <a:cs typeface="Arial"/>
              <a:sym typeface="Arial"/>
            </a:endParaRPr>
          </a:p>
        </p:txBody>
      </p:sp>
      <p:sp>
        <p:nvSpPr>
          <p:cNvPr id="429" name="Google Shape;429;p45"/>
          <p:cNvSpPr txBox="1">
            <a:spLocks noGrp="1"/>
          </p:cNvSpPr>
          <p:nvPr>
            <p:ph type="body" idx="4"/>
          </p:nvPr>
        </p:nvSpPr>
        <p:spPr>
          <a:xfrm>
            <a:off x="838200" y="6356351"/>
            <a:ext cx="5257800" cy="318770"/>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430" name="Google Shape;430;p45"/>
          <p:cNvSpPr txBox="1"/>
          <p:nvPr/>
        </p:nvSpPr>
        <p:spPr>
          <a:xfrm>
            <a:off x="838198" y="1588441"/>
            <a:ext cx="1061923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Step 5: Calculate the area under the curve using Simpson’s rule.</a:t>
            </a:r>
            <a:endParaRPr sz="1400" b="0" i="0" u="none" strike="noStrike" cap="none">
              <a:solidFill>
                <a:srgbClr val="000000"/>
              </a:solidFill>
              <a:latin typeface="Arial"/>
              <a:ea typeface="Arial"/>
              <a:cs typeface="Arial"/>
              <a:sym typeface="Arial"/>
            </a:endParaRPr>
          </a:p>
        </p:txBody>
      </p:sp>
      <p:sp>
        <p:nvSpPr>
          <p:cNvPr id="431" name="Google Shape;431;p45"/>
          <p:cNvSpPr txBox="1"/>
          <p:nvPr/>
        </p:nvSpPr>
        <p:spPr>
          <a:xfrm>
            <a:off x="982381" y="3110761"/>
            <a:ext cx="1669379" cy="3139321"/>
          </a:xfrm>
          <a:prstGeom prst="rect">
            <a:avLst/>
          </a:prstGeom>
          <a:noFill/>
          <a:ln w="28575" cap="flat" cmpd="sng">
            <a:solidFill>
              <a:srgbClr val="EBDDF4"/>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Arial"/>
                <a:ea typeface="Arial"/>
                <a:cs typeface="Arial"/>
                <a:sym typeface="Arial"/>
              </a:rPr>
              <a:t>y</a:t>
            </a:r>
            <a:r>
              <a:rPr lang="en-GB" sz="1800" b="0" i="0" u="none" strike="noStrike" cap="none" baseline="-25000" dirty="0">
                <a:solidFill>
                  <a:srgbClr val="000000"/>
                </a:solidFill>
                <a:latin typeface="Arial"/>
                <a:ea typeface="Arial"/>
                <a:cs typeface="Arial"/>
                <a:sym typeface="Arial"/>
              </a:rPr>
              <a:t>1</a:t>
            </a:r>
            <a:r>
              <a:rPr lang="en-GB" sz="1800" b="0" i="0" u="none" strike="noStrike" cap="none" dirty="0">
                <a:solidFill>
                  <a:srgbClr val="000000"/>
                </a:solidFill>
                <a:latin typeface="Arial"/>
                <a:ea typeface="Arial"/>
                <a:cs typeface="Arial"/>
                <a:sym typeface="Arial"/>
              </a:rPr>
              <a:t> = 0 m</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Arial"/>
                <a:ea typeface="Arial"/>
                <a:cs typeface="Arial"/>
                <a:sym typeface="Arial"/>
              </a:rPr>
              <a:t>y</a:t>
            </a:r>
            <a:r>
              <a:rPr lang="en-GB" sz="1800" b="0" i="0" u="none" strike="noStrike" cap="none" baseline="-25000" dirty="0">
                <a:solidFill>
                  <a:srgbClr val="000000"/>
                </a:solidFill>
                <a:latin typeface="Arial"/>
                <a:ea typeface="Arial"/>
                <a:cs typeface="Arial"/>
                <a:sym typeface="Arial"/>
              </a:rPr>
              <a:t>2</a:t>
            </a:r>
            <a:r>
              <a:rPr lang="en-GB" sz="1800" b="0" i="0" u="none" strike="noStrike" cap="none" dirty="0">
                <a:solidFill>
                  <a:srgbClr val="000000"/>
                </a:solidFill>
                <a:latin typeface="Arial"/>
                <a:ea typeface="Arial"/>
                <a:cs typeface="Arial"/>
                <a:sym typeface="Arial"/>
              </a:rPr>
              <a:t> = 7 m</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Arial"/>
                <a:ea typeface="Arial"/>
                <a:cs typeface="Arial"/>
                <a:sym typeface="Arial"/>
              </a:rPr>
              <a:t>y</a:t>
            </a:r>
            <a:r>
              <a:rPr lang="en-GB" sz="1800" b="0" i="0" u="none" strike="noStrike" cap="none" baseline="-25000" dirty="0">
                <a:solidFill>
                  <a:srgbClr val="000000"/>
                </a:solidFill>
                <a:latin typeface="Arial"/>
                <a:ea typeface="Arial"/>
                <a:cs typeface="Arial"/>
                <a:sym typeface="Arial"/>
              </a:rPr>
              <a:t>3</a:t>
            </a:r>
            <a:r>
              <a:rPr lang="en-GB" sz="1800" b="0" i="0" u="none" strike="noStrike" cap="none" dirty="0">
                <a:solidFill>
                  <a:srgbClr val="000000"/>
                </a:solidFill>
                <a:latin typeface="Arial"/>
                <a:ea typeface="Arial"/>
                <a:cs typeface="Arial"/>
                <a:sym typeface="Arial"/>
              </a:rPr>
              <a:t> = 13 m</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Arial"/>
                <a:ea typeface="Arial"/>
                <a:cs typeface="Arial"/>
                <a:sym typeface="Arial"/>
              </a:rPr>
              <a:t>y</a:t>
            </a:r>
            <a:r>
              <a:rPr lang="en-GB" sz="1800" b="0" i="0" u="none" strike="noStrike" cap="none" baseline="-25000" dirty="0">
                <a:solidFill>
                  <a:srgbClr val="000000"/>
                </a:solidFill>
                <a:latin typeface="Arial"/>
                <a:ea typeface="Arial"/>
                <a:cs typeface="Arial"/>
                <a:sym typeface="Arial"/>
              </a:rPr>
              <a:t>4</a:t>
            </a:r>
            <a:r>
              <a:rPr lang="en-GB" sz="1800" b="0" i="0" u="none" strike="noStrike" cap="none" dirty="0">
                <a:solidFill>
                  <a:srgbClr val="000000"/>
                </a:solidFill>
                <a:latin typeface="Arial"/>
                <a:ea typeface="Arial"/>
                <a:cs typeface="Arial"/>
                <a:sym typeface="Arial"/>
              </a:rPr>
              <a:t> = 17 m</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Arial"/>
                <a:ea typeface="Arial"/>
                <a:cs typeface="Arial"/>
                <a:sym typeface="Arial"/>
              </a:rPr>
              <a:t>y</a:t>
            </a:r>
            <a:r>
              <a:rPr lang="en-GB" sz="1800" b="0" i="0" u="none" strike="noStrike" cap="none" baseline="-25000" dirty="0">
                <a:solidFill>
                  <a:srgbClr val="000000"/>
                </a:solidFill>
                <a:latin typeface="Arial"/>
                <a:ea typeface="Arial"/>
                <a:cs typeface="Arial"/>
                <a:sym typeface="Arial"/>
              </a:rPr>
              <a:t>5</a:t>
            </a:r>
            <a:r>
              <a:rPr lang="en-GB" sz="1800" b="0" i="0" u="none" strike="noStrike" cap="none" dirty="0">
                <a:solidFill>
                  <a:srgbClr val="000000"/>
                </a:solidFill>
                <a:latin typeface="Arial"/>
                <a:ea typeface="Arial"/>
                <a:cs typeface="Arial"/>
                <a:sym typeface="Arial"/>
              </a:rPr>
              <a:t> = 19 m</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Arial"/>
                <a:ea typeface="Arial"/>
                <a:cs typeface="Arial"/>
                <a:sym typeface="Arial"/>
              </a:rPr>
              <a:t>y</a:t>
            </a:r>
            <a:r>
              <a:rPr lang="en-GB" sz="1800" b="0" i="0" u="none" strike="noStrike" cap="none" baseline="-25000" dirty="0">
                <a:solidFill>
                  <a:srgbClr val="000000"/>
                </a:solidFill>
                <a:latin typeface="Arial"/>
                <a:ea typeface="Arial"/>
                <a:cs typeface="Arial"/>
                <a:sym typeface="Arial"/>
              </a:rPr>
              <a:t>6</a:t>
            </a:r>
            <a:r>
              <a:rPr lang="en-GB" sz="1800" b="0" i="0" u="none" strike="noStrike" cap="none" dirty="0">
                <a:solidFill>
                  <a:srgbClr val="000000"/>
                </a:solidFill>
                <a:latin typeface="Arial"/>
                <a:ea typeface="Arial"/>
                <a:cs typeface="Arial"/>
                <a:sym typeface="Arial"/>
              </a:rPr>
              <a:t> = 20 m</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Arial"/>
                <a:ea typeface="Arial"/>
                <a:cs typeface="Arial"/>
                <a:sym typeface="Arial"/>
              </a:rPr>
              <a:t>y</a:t>
            </a:r>
            <a:r>
              <a:rPr lang="en-GB" sz="1800" b="0" i="0" u="none" strike="noStrike" cap="none" baseline="-25000" dirty="0">
                <a:solidFill>
                  <a:srgbClr val="000000"/>
                </a:solidFill>
                <a:latin typeface="Arial"/>
                <a:ea typeface="Arial"/>
                <a:cs typeface="Arial"/>
                <a:sym typeface="Arial"/>
              </a:rPr>
              <a:t>7</a:t>
            </a:r>
            <a:r>
              <a:rPr lang="en-GB" sz="1800" b="0" i="0" u="none" strike="noStrike" cap="none" dirty="0">
                <a:solidFill>
                  <a:srgbClr val="000000"/>
                </a:solidFill>
                <a:latin typeface="Arial"/>
                <a:ea typeface="Arial"/>
                <a:cs typeface="Arial"/>
                <a:sym typeface="Arial"/>
              </a:rPr>
              <a:t> = 19 m</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Arial"/>
                <a:ea typeface="Arial"/>
                <a:cs typeface="Arial"/>
                <a:sym typeface="Arial"/>
              </a:rPr>
              <a:t>y</a:t>
            </a:r>
            <a:r>
              <a:rPr lang="en-GB" sz="1800" b="0" i="0" u="none" strike="noStrike" cap="none" baseline="-25000" dirty="0">
                <a:solidFill>
                  <a:srgbClr val="000000"/>
                </a:solidFill>
                <a:latin typeface="Arial"/>
                <a:ea typeface="Arial"/>
                <a:cs typeface="Arial"/>
                <a:sym typeface="Arial"/>
              </a:rPr>
              <a:t>8</a:t>
            </a:r>
            <a:r>
              <a:rPr lang="en-GB" sz="1800" b="0" i="0" u="none" strike="noStrike" cap="none" dirty="0">
                <a:solidFill>
                  <a:srgbClr val="000000"/>
                </a:solidFill>
                <a:latin typeface="Arial"/>
                <a:ea typeface="Arial"/>
                <a:cs typeface="Arial"/>
                <a:sym typeface="Arial"/>
              </a:rPr>
              <a:t> = 17 m</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Arial"/>
                <a:ea typeface="Arial"/>
                <a:cs typeface="Arial"/>
                <a:sym typeface="Arial"/>
              </a:rPr>
              <a:t>y</a:t>
            </a:r>
            <a:r>
              <a:rPr lang="en-GB" sz="1800" b="0" i="0" u="none" strike="noStrike" cap="none" baseline="-25000" dirty="0">
                <a:solidFill>
                  <a:srgbClr val="000000"/>
                </a:solidFill>
                <a:latin typeface="Arial"/>
                <a:ea typeface="Arial"/>
                <a:cs typeface="Arial"/>
                <a:sym typeface="Arial"/>
              </a:rPr>
              <a:t>9</a:t>
            </a:r>
            <a:r>
              <a:rPr lang="en-GB" sz="1800" b="0" i="0" u="none" strike="noStrike" cap="none" dirty="0">
                <a:solidFill>
                  <a:srgbClr val="000000"/>
                </a:solidFill>
                <a:latin typeface="Arial"/>
                <a:ea typeface="Arial"/>
                <a:cs typeface="Arial"/>
                <a:sym typeface="Arial"/>
              </a:rPr>
              <a:t> = 13 m</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Arial"/>
                <a:ea typeface="Arial"/>
                <a:cs typeface="Arial"/>
                <a:sym typeface="Arial"/>
              </a:rPr>
              <a:t>y</a:t>
            </a:r>
            <a:r>
              <a:rPr lang="en-GB" sz="1800" b="0" i="0" u="none" strike="noStrike" cap="none" baseline="-25000" dirty="0">
                <a:solidFill>
                  <a:srgbClr val="000000"/>
                </a:solidFill>
                <a:latin typeface="Arial"/>
                <a:ea typeface="Arial"/>
                <a:cs typeface="Arial"/>
                <a:sym typeface="Arial"/>
              </a:rPr>
              <a:t>10</a:t>
            </a:r>
            <a:r>
              <a:rPr lang="en-GB" sz="1800" b="0" i="0" u="none" strike="noStrike" cap="none" dirty="0">
                <a:solidFill>
                  <a:srgbClr val="000000"/>
                </a:solidFill>
                <a:latin typeface="Arial"/>
                <a:ea typeface="Arial"/>
                <a:cs typeface="Arial"/>
                <a:sym typeface="Arial"/>
              </a:rPr>
              <a:t> = 7 m</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1" u="none" strike="noStrike" cap="none" dirty="0">
                <a:solidFill>
                  <a:srgbClr val="000000"/>
                </a:solidFill>
                <a:latin typeface="Arial"/>
                <a:ea typeface="Arial"/>
                <a:cs typeface="Arial"/>
                <a:sym typeface="Arial"/>
              </a:rPr>
              <a:t>y</a:t>
            </a:r>
            <a:r>
              <a:rPr lang="en-GB" sz="1800" b="0" i="0" u="none" strike="noStrike" cap="none" baseline="-25000" dirty="0">
                <a:solidFill>
                  <a:srgbClr val="000000"/>
                </a:solidFill>
                <a:latin typeface="Arial"/>
                <a:ea typeface="Arial"/>
                <a:cs typeface="Arial"/>
                <a:sym typeface="Arial"/>
              </a:rPr>
              <a:t>11</a:t>
            </a:r>
            <a:r>
              <a:rPr lang="en-GB" sz="1800" b="0" i="0" u="none" strike="noStrike" cap="none" dirty="0">
                <a:solidFill>
                  <a:srgbClr val="000000"/>
                </a:solidFill>
                <a:latin typeface="Arial"/>
                <a:ea typeface="Arial"/>
                <a:cs typeface="Arial"/>
                <a:sym typeface="Arial"/>
              </a:rPr>
              <a:t> = 0 m</a:t>
            </a:r>
            <a:endParaRPr sz="1400" b="0" i="0" u="none" strike="noStrike" cap="none" dirty="0">
              <a:solidFill>
                <a:srgbClr val="000000"/>
              </a:solidFill>
              <a:latin typeface="Arial"/>
              <a:ea typeface="Arial"/>
              <a:cs typeface="Arial"/>
              <a:sym typeface="Arial"/>
            </a:endParaRPr>
          </a:p>
        </p:txBody>
      </p:sp>
      <p:grpSp>
        <p:nvGrpSpPr>
          <p:cNvPr id="432" name="Google Shape;432;p45" descr="Area is approximately equal to one third of the interval width multiplied by all of the first ordinate add 4 lots of the sum of the middle even ordinates add 2 lots of the middle odd ordinates add y n."/>
          <p:cNvGrpSpPr/>
          <p:nvPr/>
        </p:nvGrpSpPr>
        <p:grpSpPr>
          <a:xfrm>
            <a:off x="982381" y="2110081"/>
            <a:ext cx="11039552" cy="766126"/>
            <a:chOff x="576224" y="4780328"/>
            <a:chExt cx="11039552" cy="766126"/>
          </a:xfrm>
        </p:grpSpPr>
        <p:sp>
          <p:nvSpPr>
            <p:cNvPr id="433" name="Google Shape;433;p45"/>
            <p:cNvSpPr/>
            <p:nvPr/>
          </p:nvSpPr>
          <p:spPr>
            <a:xfrm>
              <a:off x="576224" y="4780328"/>
              <a:ext cx="11039552" cy="766126"/>
            </a:xfrm>
            <a:prstGeom prst="rect">
              <a:avLst/>
            </a:prstGeom>
            <a:noFill/>
            <a:ln w="25400" cap="flat" cmpd="sng">
              <a:solidFill>
                <a:srgbClr val="EBDDF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34" name="Google Shape;434;p45"/>
            <p:cNvSpPr txBox="1"/>
            <p:nvPr/>
          </p:nvSpPr>
          <p:spPr>
            <a:xfrm>
              <a:off x="576224" y="4857750"/>
              <a:ext cx="10968076" cy="523659"/>
            </a:xfrm>
            <a:prstGeom prst="rect">
              <a:avLst/>
            </a:prstGeom>
            <a:blipFill rotWithShape="1">
              <a:blip r:embed="rId3" cstate="screen">
                <a:alphaModFix/>
                <a:extLst>
                  <a:ext uri="{28A0092B-C50C-407E-A947-70E740481C1C}">
                    <a14:useLocalDpi xmlns:a14="http://schemas.microsoft.com/office/drawing/2010/main"/>
                  </a:ext>
                </a:extLst>
              </a:blip>
              <a:stretch>
                <a:fillRect l="-16945" t="-435" r="-17767" b="-230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grpSp>
      <p:pic>
        <p:nvPicPr>
          <p:cNvPr id="4" name="Picture 3" descr="interval width equals 2 metres&#10;first ordinate equals 0 metres&#10;sum of middle even ordinates equals 7 add 17 add 20 add 17 add 7 equals 68 metres&#10;sum of middle odd ordinates equals 13 add 19 add 13 add 64 metres&#10;last ordinate equals 0&#10;Area is approximately equals 2 thirds multiplied by all of 4 lots of 68 add 2 lots of 64, equals 2 thirds multiplied by 272 add 128, equals 266.33 metres squared.">
            <a:extLst>
              <a:ext uri="{FF2B5EF4-FFF2-40B4-BE49-F238E27FC236}">
                <a16:creationId xmlns:a16="http://schemas.microsoft.com/office/drawing/2014/main" id="{57820802-EC19-05FC-88B4-80C066202F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42346" y="3188115"/>
            <a:ext cx="8515086" cy="2765394"/>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2" name="Google Shape;427;p45">
            <a:extLst>
              <a:ext uri="{FF2B5EF4-FFF2-40B4-BE49-F238E27FC236}">
                <a16:creationId xmlns:a16="http://schemas.microsoft.com/office/drawing/2014/main" id="{50669CF2-30E0-4867-CBE6-2588E75041FC}"/>
              </a:ext>
            </a:extLst>
          </p:cNvPr>
          <p:cNvSpPr txBox="1">
            <a:spLocks/>
          </p:cNvSpPr>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262626"/>
              </a:buClr>
              <a:buSzPts val="1800"/>
              <a:buFont typeface="Arial"/>
              <a:buNone/>
              <a:defRPr sz="4000" b="0" i="0" u="none" strike="noStrike" cap="none">
                <a:solidFill>
                  <a:srgbClr val="26262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dirty="0"/>
              <a:t>Using Simpson’s rule</a:t>
            </a:r>
          </a:p>
        </p:txBody>
      </p:sp>
      <p:sp>
        <p:nvSpPr>
          <p:cNvPr id="442" name="Google Shape;442;p46"/>
          <p:cNvSpPr>
            <a:spLocks noGrp="1"/>
          </p:cNvSpPr>
          <p:nvPr>
            <p:ph type="media" idx="2"/>
          </p:nvPr>
        </p:nvSpPr>
        <p:spPr>
          <a:xfrm>
            <a:off x="838200" y="1686302"/>
            <a:ext cx="10887075" cy="4813500"/>
          </a:xfrm>
          <a:prstGeom prst="rect">
            <a:avLst/>
          </a:prstGeom>
          <a:noFill/>
          <a:ln>
            <a:noFill/>
          </a:ln>
        </p:spPr>
        <p:txBody>
          <a:bodyPr spcFirstLastPara="1" wrap="square" lIns="91425" tIns="45700" rIns="91425" bIns="45700" anchor="t" anchorCtr="0">
            <a:noAutofit/>
          </a:bodyPr>
          <a:lstStyle/>
          <a:p>
            <a:pPr marL="0" marR="0" lvl="0" indent="0" algn="l" rtl="0">
              <a:lnSpc>
                <a:spcPct val="107916"/>
              </a:lnSpc>
              <a:spcBef>
                <a:spcPts val="0"/>
              </a:spcBef>
              <a:spcAft>
                <a:spcPts val="0"/>
              </a:spcAft>
              <a:buClr>
                <a:srgbClr val="534C29"/>
              </a:buClr>
              <a:buSzPts val="2400"/>
              <a:buFont typeface="Arial"/>
              <a:buNone/>
            </a:pPr>
            <a:r>
              <a:rPr lang="en-GB" sz="2400" b="0" i="0" u="none" strike="noStrike" cap="none" dirty="0">
                <a:solidFill>
                  <a:srgbClr val="0D0D0D"/>
                </a:solidFill>
                <a:latin typeface="Arial"/>
                <a:ea typeface="Arial"/>
                <a:cs typeface="Arial"/>
                <a:sym typeface="Arial"/>
              </a:rPr>
              <a:t>We can break down Simpson’s rule into a number of steps.</a:t>
            </a:r>
            <a:endParaRPr sz="2400" b="0" i="0" u="none" strike="noStrike" cap="none" dirty="0">
              <a:solidFill>
                <a:srgbClr val="262626"/>
              </a:solidFill>
              <a:latin typeface="Arial"/>
              <a:ea typeface="Arial"/>
              <a:cs typeface="Arial"/>
              <a:sym typeface="Arial"/>
            </a:endParaRPr>
          </a:p>
          <a:p>
            <a:pPr marL="457200" marR="0" lvl="0" indent="-381000" algn="l" rtl="0">
              <a:lnSpc>
                <a:spcPct val="115000"/>
              </a:lnSpc>
              <a:spcBef>
                <a:spcPts val="1200"/>
              </a:spcBef>
              <a:spcAft>
                <a:spcPts val="0"/>
              </a:spcAft>
              <a:buClr>
                <a:srgbClr val="432673"/>
              </a:buClr>
              <a:buSzPts val="2400"/>
              <a:buFont typeface="Arial"/>
              <a:buChar char="•"/>
            </a:pPr>
            <a:r>
              <a:rPr lang="en-GB" sz="2400" b="1" i="0" u="none" strike="noStrike" cap="none" dirty="0">
                <a:solidFill>
                  <a:schemeClr val="dk1"/>
                </a:solidFill>
                <a:latin typeface="Arial"/>
                <a:ea typeface="Arial"/>
                <a:cs typeface="Arial"/>
                <a:sym typeface="Arial"/>
              </a:rPr>
              <a:t>Step 1: </a:t>
            </a:r>
            <a:r>
              <a:rPr lang="en-GB" sz="2400" b="0" i="0" u="none" strike="noStrike" cap="none" dirty="0">
                <a:solidFill>
                  <a:srgbClr val="0D0D0D"/>
                </a:solidFill>
                <a:latin typeface="Arial"/>
                <a:ea typeface="Arial"/>
                <a:cs typeface="Arial"/>
                <a:sym typeface="Arial"/>
              </a:rPr>
              <a:t>Plot the curve on graph paper.</a:t>
            </a:r>
            <a:endParaRPr sz="2400" b="0" i="0" u="none" strike="noStrike" cap="none" dirty="0">
              <a:solidFill>
                <a:schemeClr val="dk1"/>
              </a:solidFill>
              <a:latin typeface="Arial"/>
              <a:ea typeface="Arial"/>
              <a:cs typeface="Arial"/>
              <a:sym typeface="Arial"/>
            </a:endParaRPr>
          </a:p>
          <a:p>
            <a:pPr marL="457200" marR="0" lvl="0" indent="-381000" algn="l" rtl="0">
              <a:lnSpc>
                <a:spcPct val="115000"/>
              </a:lnSpc>
              <a:spcBef>
                <a:spcPts val="0"/>
              </a:spcBef>
              <a:spcAft>
                <a:spcPts val="0"/>
              </a:spcAft>
              <a:buClr>
                <a:srgbClr val="432673"/>
              </a:buClr>
              <a:buSzPts val="2400"/>
              <a:buFont typeface="Arial"/>
              <a:buChar char="•"/>
            </a:pPr>
            <a:r>
              <a:rPr lang="en-GB" sz="2400" b="1" i="0" u="none" strike="noStrike" cap="none" dirty="0">
                <a:solidFill>
                  <a:schemeClr val="dk1"/>
                </a:solidFill>
                <a:latin typeface="Arial"/>
                <a:ea typeface="Arial"/>
                <a:cs typeface="Arial"/>
                <a:sym typeface="Arial"/>
              </a:rPr>
              <a:t>Step 2:</a:t>
            </a:r>
            <a:r>
              <a:rPr lang="en-GB" sz="2400" b="0" i="0" u="none" strike="noStrike" cap="none" dirty="0">
                <a:solidFill>
                  <a:schemeClr val="dk1"/>
                </a:solidFill>
                <a:latin typeface="Arial"/>
                <a:ea typeface="Arial"/>
                <a:cs typeface="Arial"/>
                <a:sym typeface="Arial"/>
              </a:rPr>
              <a:t> Divide the base width of the cross-section into equal intervals.</a:t>
            </a:r>
            <a:endParaRPr sz="2400" b="0" i="0" u="none" strike="noStrike" cap="none" dirty="0">
              <a:solidFill>
                <a:srgbClr val="262626"/>
              </a:solidFill>
              <a:latin typeface="Arial"/>
              <a:ea typeface="Arial"/>
              <a:cs typeface="Arial"/>
              <a:sym typeface="Arial"/>
            </a:endParaRPr>
          </a:p>
          <a:p>
            <a:pPr marL="457200" marR="0" lvl="0" indent="-381000" algn="l" rtl="0">
              <a:lnSpc>
                <a:spcPct val="115000"/>
              </a:lnSpc>
              <a:spcBef>
                <a:spcPts val="0"/>
              </a:spcBef>
              <a:spcAft>
                <a:spcPts val="0"/>
              </a:spcAft>
              <a:buClr>
                <a:srgbClr val="432673"/>
              </a:buClr>
              <a:buSzPts val="2400"/>
              <a:buFont typeface="Arial"/>
              <a:buChar char="•"/>
            </a:pPr>
            <a:r>
              <a:rPr lang="en-GB" sz="2400" b="1" i="0" u="none" strike="noStrike" cap="none" dirty="0">
                <a:solidFill>
                  <a:schemeClr val="dk1"/>
                </a:solidFill>
                <a:latin typeface="Arial"/>
                <a:ea typeface="Arial"/>
                <a:cs typeface="Arial"/>
                <a:sym typeface="Arial"/>
              </a:rPr>
              <a:t>Step 3: </a:t>
            </a:r>
            <a:r>
              <a:rPr lang="en-GB" sz="2400" b="0" i="0" u="none" strike="noStrike" cap="none" dirty="0">
                <a:solidFill>
                  <a:srgbClr val="0D0D0D"/>
                </a:solidFill>
                <a:latin typeface="Arial"/>
                <a:ea typeface="Arial"/>
                <a:cs typeface="Arial"/>
                <a:sym typeface="Arial"/>
              </a:rPr>
              <a:t>Label the points where you will measure the ordinates.</a:t>
            </a:r>
            <a:endParaRPr sz="2400" b="0" i="0" u="none" strike="noStrike" cap="none" dirty="0">
              <a:solidFill>
                <a:schemeClr val="dk1"/>
              </a:solidFill>
              <a:latin typeface="Arial"/>
              <a:ea typeface="Arial"/>
              <a:cs typeface="Arial"/>
              <a:sym typeface="Arial"/>
            </a:endParaRPr>
          </a:p>
          <a:p>
            <a:pPr marL="457200" marR="0" lvl="0" indent="-381000" algn="l" rtl="0">
              <a:lnSpc>
                <a:spcPct val="115000"/>
              </a:lnSpc>
              <a:spcBef>
                <a:spcPts val="0"/>
              </a:spcBef>
              <a:spcAft>
                <a:spcPts val="0"/>
              </a:spcAft>
              <a:buClr>
                <a:srgbClr val="432673"/>
              </a:buClr>
              <a:buSzPts val="2400"/>
              <a:buFont typeface="Arial"/>
              <a:buChar char="•"/>
            </a:pPr>
            <a:r>
              <a:rPr lang="en-GB" sz="2400" b="1" i="0" u="none" strike="noStrike" cap="none" dirty="0">
                <a:solidFill>
                  <a:schemeClr val="dk1"/>
                </a:solidFill>
                <a:latin typeface="Arial"/>
                <a:ea typeface="Arial"/>
                <a:cs typeface="Arial"/>
                <a:sym typeface="Arial"/>
              </a:rPr>
              <a:t>Step 4: </a:t>
            </a:r>
            <a:r>
              <a:rPr lang="en-GB" sz="2400" b="0" i="0" u="none" strike="noStrike" cap="none" dirty="0">
                <a:solidFill>
                  <a:schemeClr val="dk1"/>
                </a:solidFill>
                <a:latin typeface="Arial"/>
                <a:ea typeface="Arial"/>
                <a:cs typeface="Arial"/>
                <a:sym typeface="Arial"/>
              </a:rPr>
              <a:t>Find the height of each ordinate.</a:t>
            </a:r>
            <a:endParaRPr sz="2400" b="0" i="0" u="none" strike="noStrike" cap="none" dirty="0">
              <a:solidFill>
                <a:srgbClr val="262626"/>
              </a:solidFill>
              <a:latin typeface="Arial"/>
              <a:ea typeface="Arial"/>
              <a:cs typeface="Arial"/>
              <a:sym typeface="Arial"/>
            </a:endParaRPr>
          </a:p>
          <a:p>
            <a:pPr marL="457200" marR="0" lvl="0" indent="-381000" algn="l" rtl="0">
              <a:lnSpc>
                <a:spcPct val="115000"/>
              </a:lnSpc>
              <a:spcBef>
                <a:spcPts val="0"/>
              </a:spcBef>
              <a:spcAft>
                <a:spcPts val="0"/>
              </a:spcAft>
              <a:buClr>
                <a:srgbClr val="432673"/>
              </a:buClr>
              <a:buSzPts val="2400"/>
              <a:buFont typeface="Arial"/>
              <a:buChar char="•"/>
            </a:pPr>
            <a:r>
              <a:rPr lang="en-GB" sz="2400" b="1" i="0" u="none" strike="noStrike" cap="none" dirty="0">
                <a:solidFill>
                  <a:schemeClr val="dk1"/>
                </a:solidFill>
                <a:latin typeface="Arial"/>
                <a:ea typeface="Arial"/>
                <a:cs typeface="Arial"/>
                <a:sym typeface="Arial"/>
              </a:rPr>
              <a:t>Step 5:</a:t>
            </a:r>
            <a:r>
              <a:rPr lang="en-GB" sz="2400" b="0" i="0" u="none" strike="noStrike" cap="none" dirty="0">
                <a:solidFill>
                  <a:schemeClr val="dk1"/>
                </a:solidFill>
                <a:latin typeface="Arial"/>
                <a:ea typeface="Arial"/>
                <a:cs typeface="Arial"/>
                <a:sym typeface="Arial"/>
              </a:rPr>
              <a:t> Use Simpson’s rule formula to estimate the area under the curve.</a:t>
            </a:r>
            <a:endParaRPr sz="2400" b="0" i="0" u="none" strike="noStrike" cap="none" dirty="0">
              <a:solidFill>
                <a:srgbClr val="0D0D0D"/>
              </a:solidFill>
              <a:latin typeface="Arial"/>
              <a:ea typeface="Arial"/>
              <a:cs typeface="Arial"/>
              <a:sym typeface="Arial"/>
            </a:endParaRPr>
          </a:p>
          <a:p>
            <a:pPr marL="0" marR="0" lvl="0" indent="0" algn="l" rtl="0">
              <a:lnSpc>
                <a:spcPct val="115000"/>
              </a:lnSpc>
              <a:spcBef>
                <a:spcPts val="1200"/>
              </a:spcBef>
              <a:spcAft>
                <a:spcPts val="0"/>
              </a:spcAft>
              <a:buClr>
                <a:srgbClr val="534C29"/>
              </a:buClr>
              <a:buSzPts val="2400"/>
              <a:buFont typeface="Arial"/>
              <a:buNone/>
            </a:pPr>
            <a:endParaRPr sz="1100" b="1" i="0" u="none" strike="noStrike" cap="none" dirty="0">
              <a:solidFill>
                <a:srgbClr val="000000"/>
              </a:solidFill>
              <a:latin typeface="Calibri"/>
              <a:ea typeface="Calibri"/>
              <a:cs typeface="Calibri"/>
              <a:sym typeface="Calibri"/>
            </a:endParaRPr>
          </a:p>
          <a:p>
            <a:pPr marL="0" marR="0" lvl="0" indent="0" algn="l" rtl="0">
              <a:lnSpc>
                <a:spcPct val="107916"/>
              </a:lnSpc>
              <a:spcBef>
                <a:spcPts val="1200"/>
              </a:spcBef>
              <a:spcAft>
                <a:spcPts val="0"/>
              </a:spcAft>
              <a:buClr>
                <a:srgbClr val="534C29"/>
              </a:buClr>
              <a:buSzPts val="2400"/>
              <a:buFont typeface="Arial"/>
              <a:buNone/>
            </a:pPr>
            <a:endParaRPr sz="1700" b="0" i="0" u="none" strike="noStrike" cap="none" dirty="0">
              <a:solidFill>
                <a:srgbClr val="0D0D0D"/>
              </a:solidFill>
              <a:latin typeface="Arial"/>
              <a:ea typeface="Arial"/>
              <a:cs typeface="Arial"/>
              <a:sym typeface="Arial"/>
            </a:endParaRPr>
          </a:p>
          <a:p>
            <a:pPr marL="0" marR="0" lvl="0" indent="0" algn="l" rtl="0">
              <a:lnSpc>
                <a:spcPct val="107916"/>
              </a:lnSpc>
              <a:spcBef>
                <a:spcPts val="800"/>
              </a:spcBef>
              <a:spcAft>
                <a:spcPts val="0"/>
              </a:spcAft>
              <a:buClr>
                <a:srgbClr val="534C29"/>
              </a:buClr>
              <a:buSzPts val="2400"/>
              <a:buFont typeface="Arial"/>
              <a:buNone/>
            </a:pPr>
            <a:endParaRPr sz="2400" b="0" i="0" u="none" strike="noStrike" cap="none" dirty="0">
              <a:solidFill>
                <a:srgbClr val="0D0D0D"/>
              </a:solidFill>
              <a:latin typeface="Arial"/>
              <a:ea typeface="Arial"/>
              <a:cs typeface="Arial"/>
              <a:sym typeface="Arial"/>
            </a:endParaRPr>
          </a:p>
          <a:p>
            <a:pPr marL="228600" marR="0" lvl="0" indent="0" algn="l" rtl="0">
              <a:lnSpc>
                <a:spcPct val="108000"/>
              </a:lnSpc>
              <a:spcBef>
                <a:spcPts val="800"/>
              </a:spcBef>
              <a:spcAft>
                <a:spcPts val="0"/>
              </a:spcAft>
              <a:buClr>
                <a:srgbClr val="534C29"/>
              </a:buClr>
              <a:buSzPts val="2400"/>
              <a:buFont typeface="Arial"/>
              <a:buNone/>
            </a:pPr>
            <a:endParaRPr sz="2400" b="0" i="0" u="none" strike="noStrike" cap="none" dirty="0">
              <a:solidFill>
                <a:srgbClr val="262626"/>
              </a:solidFill>
              <a:latin typeface="Arial"/>
              <a:ea typeface="Arial"/>
              <a:cs typeface="Arial"/>
              <a:sym typeface="Arial"/>
            </a:endParaRPr>
          </a:p>
          <a:p>
            <a:pPr marL="228600" marR="0" lvl="0" indent="-76200" algn="l" rtl="0">
              <a:lnSpc>
                <a:spcPct val="108000"/>
              </a:lnSpc>
              <a:spcBef>
                <a:spcPts val="1000"/>
              </a:spcBef>
              <a:spcAft>
                <a:spcPts val="0"/>
              </a:spcAft>
              <a:buClr>
                <a:srgbClr val="534C29"/>
              </a:buClr>
              <a:buSzPts val="2400"/>
              <a:buFont typeface="Arial"/>
              <a:buNone/>
            </a:pPr>
            <a:endParaRPr sz="2400" b="0" i="0" u="none" strike="noStrike" cap="none" dirty="0">
              <a:solidFill>
                <a:srgbClr val="262626"/>
              </a:solidFill>
              <a:latin typeface="Arial"/>
              <a:ea typeface="Arial"/>
              <a:cs typeface="Arial"/>
              <a:sym typeface="Arial"/>
            </a:endParaRPr>
          </a:p>
        </p:txBody>
      </p:sp>
      <p:sp>
        <p:nvSpPr>
          <p:cNvPr id="440" name="Google Shape;440;p46"/>
          <p:cNvSpPr>
            <a:spLocks noGrp="1"/>
          </p:cNvSpPr>
          <p:nvPr>
            <p:ph type="body" idx="1"/>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grpSp>
        <p:nvGrpSpPr>
          <p:cNvPr id="443" name="Google Shape;443;p46" descr="Area is approximately equal to one third of the interval width multiplied by all of the first ordinate add 4 lots of the sum of the middle even ordinates add 2 lots of the middle odd ordinates add y n."/>
          <p:cNvGrpSpPr/>
          <p:nvPr/>
        </p:nvGrpSpPr>
        <p:grpSpPr>
          <a:xfrm>
            <a:off x="838200" y="4785018"/>
            <a:ext cx="11039552" cy="766126"/>
            <a:chOff x="576224" y="4780328"/>
            <a:chExt cx="11039552" cy="766126"/>
          </a:xfrm>
        </p:grpSpPr>
        <p:sp>
          <p:nvSpPr>
            <p:cNvPr id="444" name="Google Shape;444;p46"/>
            <p:cNvSpPr/>
            <p:nvPr/>
          </p:nvSpPr>
          <p:spPr>
            <a:xfrm>
              <a:off x="576224" y="4780328"/>
              <a:ext cx="11039552" cy="766126"/>
            </a:xfrm>
            <a:prstGeom prst="rect">
              <a:avLst/>
            </a:prstGeom>
            <a:noFill/>
            <a:ln w="25400" cap="flat" cmpd="sng">
              <a:solidFill>
                <a:srgbClr val="EBDDF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45" name="Google Shape;445;p46"/>
            <p:cNvSpPr txBox="1"/>
            <p:nvPr/>
          </p:nvSpPr>
          <p:spPr>
            <a:xfrm>
              <a:off x="576224" y="4857750"/>
              <a:ext cx="10968076" cy="523659"/>
            </a:xfrm>
            <a:prstGeom prst="rect">
              <a:avLst/>
            </a:prstGeom>
            <a:blipFill rotWithShape="1">
              <a:blip r:embed="rId3" cstate="screen">
                <a:alphaModFix/>
                <a:extLst>
                  <a:ext uri="{28A0092B-C50C-407E-A947-70E740481C1C}">
                    <a14:useLocalDpi xmlns:a14="http://schemas.microsoft.com/office/drawing/2010/main"/>
                  </a:ext>
                </a:extLst>
              </a:blip>
              <a:stretch>
                <a:fillRect l="-16945" t="-435" r="-17767" b="-230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grpSp>
      <p:sp>
        <p:nvSpPr>
          <p:cNvPr id="446" name="Google Shape;446;p46"/>
          <p:cNvSpPr txBox="1">
            <a:spLocks noGrp="1"/>
          </p:cNvSpPr>
          <p:nvPr>
            <p:ph type="body" idx="3"/>
          </p:nvPr>
        </p:nvSpPr>
        <p:spPr>
          <a:xfrm>
            <a:off x="838200" y="6211732"/>
            <a:ext cx="548005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Simpson’s vs trapezoidal rule</a:t>
            </a:r>
            <a:endParaRPr/>
          </a:p>
        </p:txBody>
      </p:sp>
      <p:sp>
        <p:nvSpPr>
          <p:cNvPr id="453" name="Google Shape;453;p47"/>
          <p:cNvSpPr txBox="1">
            <a:spLocks noGrp="1"/>
          </p:cNvSpPr>
          <p:nvPr>
            <p:ph type="body" idx="1"/>
          </p:nvPr>
        </p:nvSpPr>
        <p:spPr>
          <a:xfrm>
            <a:off x="838200" y="1978025"/>
            <a:ext cx="4483308" cy="3983863"/>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fontScale="92500" lnSpcReduction="20000"/>
          </a:bodyPr>
          <a:lstStyle/>
          <a:p>
            <a:pPr marL="628650" lvl="0" indent="-514350" algn="l" rtl="0">
              <a:lnSpc>
                <a:spcPct val="108000"/>
              </a:lnSpc>
              <a:spcBef>
                <a:spcPts val="1000"/>
              </a:spcBef>
              <a:spcAft>
                <a:spcPts val="0"/>
              </a:spcAft>
              <a:buClr>
                <a:srgbClr val="432673"/>
              </a:buClr>
              <a:buSzPts val="2800"/>
              <a:buFont typeface="Arial"/>
              <a:buAutoNum type="arabicPeriod"/>
            </a:pPr>
            <a:r>
              <a:rPr lang="en-GB" sz="2800" dirty="0"/>
              <a:t>Which rule do you think is likely to be most accurate for calculating the area under a curved roof?</a:t>
            </a:r>
            <a:endParaRPr dirty="0"/>
          </a:p>
          <a:p>
            <a:pPr marL="628650" lvl="0" indent="-514350" algn="l" rtl="0">
              <a:lnSpc>
                <a:spcPct val="108000"/>
              </a:lnSpc>
              <a:spcBef>
                <a:spcPts val="1000"/>
              </a:spcBef>
              <a:spcAft>
                <a:spcPts val="0"/>
              </a:spcAft>
              <a:buClr>
                <a:srgbClr val="432673"/>
              </a:buClr>
              <a:buSzPts val="2800"/>
              <a:buFont typeface="Arial"/>
              <a:buAutoNum type="arabicPeriod"/>
            </a:pPr>
            <a:r>
              <a:rPr lang="en-GB" sz="2800" dirty="0"/>
              <a:t>Are there any situations where one rule would be better than the other?</a:t>
            </a:r>
            <a:endParaRPr dirty="0"/>
          </a:p>
        </p:txBody>
      </p:sp>
      <p:sp>
        <p:nvSpPr>
          <p:cNvPr id="454" name="Google Shape;454;p47"/>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Activity 2</a:t>
            </a:r>
            <a:endParaRPr sz="1400" b="0" i="0" u="none" strike="noStrike" cap="none">
              <a:solidFill>
                <a:srgbClr val="000000"/>
              </a:solidFill>
              <a:latin typeface="Arial"/>
              <a:ea typeface="Arial"/>
              <a:cs typeface="Arial"/>
              <a:sym typeface="Arial"/>
            </a:endParaRPr>
          </a:p>
        </p:txBody>
      </p:sp>
      <p:sp>
        <p:nvSpPr>
          <p:cNvPr id="455" name="Google Shape;455;p47"/>
          <p:cNvSpPr txBox="1">
            <a:spLocks noGrp="1"/>
          </p:cNvSpPr>
          <p:nvPr>
            <p:ph type="body" idx="3"/>
          </p:nvPr>
        </p:nvSpPr>
        <p:spPr>
          <a:xfrm>
            <a:off x="1034143" y="6249225"/>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pic>
        <p:nvPicPr>
          <p:cNvPr id="3" name="Picture 2" descr="A photo of a train station in Barcelona, Spain, with a curved structured roof. ">
            <a:extLst>
              <a:ext uri="{FF2B5EF4-FFF2-40B4-BE49-F238E27FC236}">
                <a16:creationId xmlns:a16="http://schemas.microsoft.com/office/drawing/2014/main" id="{37913BCD-B757-9073-5AE0-65FEFA5015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99451" y="1893127"/>
            <a:ext cx="6062897" cy="4041931"/>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4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Using the Simpson’s rule: practice</a:t>
            </a:r>
            <a:endParaRPr/>
          </a:p>
        </p:txBody>
      </p:sp>
      <p:sp>
        <p:nvSpPr>
          <p:cNvPr id="461" name="Google Shape;461;p48"/>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p>
            <a:pPr marL="457200" lvl="0" indent="-342900" algn="l" rtl="0">
              <a:lnSpc>
                <a:spcPct val="108000"/>
              </a:lnSpc>
              <a:spcBef>
                <a:spcPts val="1000"/>
              </a:spcBef>
              <a:spcAft>
                <a:spcPts val="0"/>
              </a:spcAft>
              <a:buClr>
                <a:srgbClr val="432673"/>
              </a:buClr>
              <a:buSzPts val="2400"/>
              <a:buChar char="•"/>
            </a:pPr>
            <a:r>
              <a:rPr lang="en-GB"/>
              <a:t>Complete the practice questions on the worksheet. </a:t>
            </a:r>
            <a:endParaRPr/>
          </a:p>
          <a:p>
            <a:pPr marL="457200" lvl="0" indent="-228600" algn="l" rtl="0">
              <a:lnSpc>
                <a:spcPct val="108000"/>
              </a:lnSpc>
              <a:spcBef>
                <a:spcPts val="1000"/>
              </a:spcBef>
              <a:spcAft>
                <a:spcPts val="0"/>
              </a:spcAft>
              <a:buSzPts val="1800"/>
              <a:buNone/>
            </a:pPr>
            <a:endParaRPr/>
          </a:p>
        </p:txBody>
      </p:sp>
      <p:sp>
        <p:nvSpPr>
          <p:cNvPr id="462" name="Google Shape;462;p48"/>
          <p:cNvSpPr txBox="1">
            <a:spLocks noGrp="1"/>
          </p:cNvSpPr>
          <p:nvPr>
            <p:ph type="body" idx="2"/>
          </p:nvPr>
        </p:nvSpPr>
        <p:spPr>
          <a:xfrm>
            <a:off x="8179723" y="1825625"/>
            <a:ext cx="3474721" cy="4351338"/>
          </a:xfrm>
          <a:prstGeom prst="rect">
            <a:avLst/>
          </a:prstGeom>
          <a:solidFill>
            <a:srgbClr val="EBDDF4"/>
          </a:solidFill>
          <a:ln w="9525" cap="flat" cmpd="sng">
            <a:solidFill>
              <a:srgbClr val="432673"/>
            </a:solidFill>
            <a:prstDash val="solid"/>
            <a:round/>
            <a:headEnd type="none" w="sm" len="sm"/>
            <a:tailEnd type="none" w="sm" len="sm"/>
          </a:ln>
        </p:spPr>
        <p:txBody>
          <a:bodyPr spcFirstLastPara="1" wrap="square" lIns="180000" tIns="180000" rIns="180000" bIns="180000" anchor="t" anchorCtr="0">
            <a:normAutofit/>
          </a:bodyPr>
          <a:lstStyle/>
          <a:p>
            <a:pPr marL="114300" lvl="0" indent="0" algn="l" rtl="0">
              <a:lnSpc>
                <a:spcPct val="108000"/>
              </a:lnSpc>
              <a:spcBef>
                <a:spcPts val="1000"/>
              </a:spcBef>
              <a:spcAft>
                <a:spcPts val="0"/>
              </a:spcAft>
              <a:buSzPts val="1800"/>
              <a:buNone/>
            </a:pPr>
            <a:r>
              <a:rPr lang="en-GB" b="1"/>
              <a:t>Resources needed</a:t>
            </a:r>
            <a:endParaRPr/>
          </a:p>
          <a:p>
            <a:pPr marL="457200" lvl="0" indent="-342900" algn="l" rtl="0">
              <a:lnSpc>
                <a:spcPct val="108000"/>
              </a:lnSpc>
              <a:spcBef>
                <a:spcPts val="1000"/>
              </a:spcBef>
              <a:spcAft>
                <a:spcPts val="0"/>
              </a:spcAft>
              <a:buClr>
                <a:srgbClr val="432673"/>
              </a:buClr>
              <a:buSzPts val="2400"/>
              <a:buChar char="•"/>
            </a:pPr>
            <a:r>
              <a:rPr lang="en-GB"/>
              <a:t>L2 Activity 2 Worksheet </a:t>
            </a:r>
            <a:endParaRPr/>
          </a:p>
          <a:p>
            <a:pPr marL="457200" lvl="0" indent="-342900" algn="l" rtl="0">
              <a:lnSpc>
                <a:spcPct val="108000"/>
              </a:lnSpc>
              <a:spcBef>
                <a:spcPts val="1000"/>
              </a:spcBef>
              <a:spcAft>
                <a:spcPts val="0"/>
              </a:spcAft>
              <a:buClr>
                <a:srgbClr val="432673"/>
              </a:buClr>
              <a:buSzPts val="2400"/>
              <a:buChar char="•"/>
            </a:pPr>
            <a:r>
              <a:rPr lang="en-GB"/>
              <a:t>L2 Activity 2 Worksheet answers</a:t>
            </a:r>
            <a:endParaRPr/>
          </a:p>
          <a:p>
            <a:pPr marL="457200" lvl="0" indent="-342900" algn="l" rtl="0">
              <a:lnSpc>
                <a:spcPct val="108000"/>
              </a:lnSpc>
              <a:spcBef>
                <a:spcPts val="1000"/>
              </a:spcBef>
              <a:spcAft>
                <a:spcPts val="0"/>
              </a:spcAft>
              <a:buClr>
                <a:srgbClr val="432673"/>
              </a:buClr>
              <a:buSzPts val="2400"/>
              <a:buChar char="•"/>
            </a:pPr>
            <a:r>
              <a:rPr lang="en-GB"/>
              <a:t>Calculator</a:t>
            </a:r>
            <a:endParaRPr/>
          </a:p>
          <a:p>
            <a:pPr marL="457200" lvl="0" indent="-342900" algn="l" rtl="0">
              <a:lnSpc>
                <a:spcPct val="108000"/>
              </a:lnSpc>
              <a:spcBef>
                <a:spcPts val="1000"/>
              </a:spcBef>
              <a:spcAft>
                <a:spcPts val="0"/>
              </a:spcAft>
              <a:buClr>
                <a:srgbClr val="432673"/>
              </a:buClr>
              <a:buSzPts val="2400"/>
              <a:buChar char="•"/>
            </a:pPr>
            <a:r>
              <a:rPr lang="en-GB"/>
              <a:t>Graph paper</a:t>
            </a:r>
            <a:endParaRPr/>
          </a:p>
        </p:txBody>
      </p:sp>
      <p:sp>
        <p:nvSpPr>
          <p:cNvPr id="463" name="Google Shape;463;p48"/>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Activity 2</a:t>
            </a:r>
            <a:endParaRPr sz="1400" b="0" i="0" u="none" strike="noStrike" cap="none">
              <a:solidFill>
                <a:srgbClr val="000000"/>
              </a:solidFill>
              <a:latin typeface="Arial"/>
              <a:ea typeface="Arial"/>
              <a:cs typeface="Arial"/>
              <a:sym typeface="Arial"/>
            </a:endParaRPr>
          </a:p>
        </p:txBody>
      </p:sp>
      <p:sp>
        <p:nvSpPr>
          <p:cNvPr id="464" name="Google Shape;464;p48"/>
          <p:cNvSpPr txBox="1">
            <a:spLocks noGrp="1"/>
          </p:cNvSpPr>
          <p:nvPr>
            <p:ph type="body" idx="3"/>
          </p:nvPr>
        </p:nvSpPr>
        <p:spPr>
          <a:xfrm>
            <a:off x="838199" y="6356350"/>
            <a:ext cx="5457825"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4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Comparing rules</a:t>
            </a:r>
            <a:endParaRPr/>
          </a:p>
        </p:txBody>
      </p:sp>
      <p:sp>
        <p:nvSpPr>
          <p:cNvPr id="471" name="Google Shape;471;p49"/>
          <p:cNvSpPr txBox="1">
            <a:spLocks noGrp="1"/>
          </p:cNvSpPr>
          <p:nvPr>
            <p:ph type="body" idx="1"/>
          </p:nvPr>
        </p:nvSpPr>
        <p:spPr>
          <a:xfrm>
            <a:off x="838200" y="1449326"/>
            <a:ext cx="9652800" cy="4652008"/>
          </a:xfrm>
          <a:prstGeom prst="rect">
            <a:avLst/>
          </a:prstGeom>
          <a:noFill/>
          <a:ln>
            <a:noFill/>
          </a:ln>
        </p:spPr>
        <p:txBody>
          <a:bodyPr spcFirstLastPara="1" wrap="square" lIns="180000" tIns="180000" rIns="180000" bIns="180000" anchor="t" anchorCtr="0">
            <a:normAutofit/>
          </a:bodyPr>
          <a:lstStyle/>
          <a:p>
            <a:pPr marL="0" lvl="0" indent="0" algn="l" rtl="0">
              <a:lnSpc>
                <a:spcPct val="107916"/>
              </a:lnSpc>
              <a:spcBef>
                <a:spcPts val="0"/>
              </a:spcBef>
              <a:spcAft>
                <a:spcPts val="0"/>
              </a:spcAft>
              <a:buClr>
                <a:srgbClr val="0D0D0D"/>
              </a:buClr>
              <a:buSzPts val="2400"/>
              <a:buNone/>
            </a:pPr>
            <a:r>
              <a:rPr lang="en-GB" sz="2000">
                <a:latin typeface="Arial"/>
                <a:ea typeface="Arial"/>
                <a:cs typeface="Arial"/>
                <a:sym typeface="Arial"/>
              </a:rPr>
              <a:t>Identify the rules to which each statements applies.</a:t>
            </a:r>
            <a:endParaRPr/>
          </a:p>
          <a:p>
            <a:pPr marL="0" lvl="0" indent="0" algn="l" rtl="0">
              <a:lnSpc>
                <a:spcPct val="107916"/>
              </a:lnSpc>
              <a:spcBef>
                <a:spcPts val="0"/>
              </a:spcBef>
              <a:spcAft>
                <a:spcPts val="0"/>
              </a:spcAft>
              <a:buClr>
                <a:srgbClr val="0D0D0D"/>
              </a:buClr>
              <a:buSzPts val="2400"/>
              <a:buNone/>
            </a:pPr>
            <a:endParaRPr sz="1800">
              <a:latin typeface="Arial"/>
              <a:ea typeface="Arial"/>
              <a:cs typeface="Arial"/>
              <a:sym typeface="Arial"/>
            </a:endParaRPr>
          </a:p>
          <a:p>
            <a:pPr marL="0" lvl="0" indent="0" algn="l" rtl="0">
              <a:lnSpc>
                <a:spcPct val="107916"/>
              </a:lnSpc>
              <a:spcBef>
                <a:spcPts val="0"/>
              </a:spcBef>
              <a:spcAft>
                <a:spcPts val="0"/>
              </a:spcAft>
              <a:buClr>
                <a:srgbClr val="0D0D0D"/>
              </a:buClr>
              <a:buSzPts val="2400"/>
              <a:buNone/>
            </a:pPr>
            <a:endParaRPr>
              <a:solidFill>
                <a:srgbClr val="0D0D0D"/>
              </a:solidFill>
            </a:endParaRPr>
          </a:p>
        </p:txBody>
      </p:sp>
      <p:sp>
        <p:nvSpPr>
          <p:cNvPr id="472" name="Google Shape;472;p49"/>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Plenary</a:t>
            </a:r>
            <a:endParaRPr sz="1400" b="0" i="0" u="none" strike="noStrike" cap="none">
              <a:solidFill>
                <a:srgbClr val="000000"/>
              </a:solidFill>
              <a:latin typeface="Arial"/>
              <a:ea typeface="Arial"/>
              <a:cs typeface="Arial"/>
              <a:sym typeface="Arial"/>
            </a:endParaRPr>
          </a:p>
        </p:txBody>
      </p:sp>
      <p:graphicFrame>
        <p:nvGraphicFramePr>
          <p:cNvPr id="473" name="Google Shape;473;p49"/>
          <p:cNvGraphicFramePr/>
          <p:nvPr>
            <p:extLst>
              <p:ext uri="{D42A27DB-BD31-4B8C-83A1-F6EECF244321}">
                <p14:modId xmlns:p14="http://schemas.microsoft.com/office/powerpoint/2010/main" val="131708756"/>
              </p:ext>
            </p:extLst>
          </p:nvPr>
        </p:nvGraphicFramePr>
        <p:xfrm>
          <a:off x="954474" y="2198825"/>
          <a:ext cx="10399326" cy="4028786"/>
        </p:xfrm>
        <a:graphic>
          <a:graphicData uri="http://schemas.openxmlformats.org/drawingml/2006/table">
            <a:tbl>
              <a:tblPr firstRow="1" firstCol="1" bandRow="1">
                <a:noFill/>
                <a:tableStyleId>{C2BCF922-8C85-4828-B65C-54BECED63511}</a:tableStyleId>
              </a:tblPr>
              <a:tblGrid>
                <a:gridCol w="3617526">
                  <a:extLst>
                    <a:ext uri="{9D8B030D-6E8A-4147-A177-3AD203B41FA5}">
                      <a16:colId xmlns:a16="http://schemas.microsoft.com/office/drawing/2014/main" val="20000"/>
                    </a:ext>
                  </a:extLst>
                </a:gridCol>
                <a:gridCol w="2260600">
                  <a:extLst>
                    <a:ext uri="{9D8B030D-6E8A-4147-A177-3AD203B41FA5}">
                      <a16:colId xmlns:a16="http://schemas.microsoft.com/office/drawing/2014/main" val="20001"/>
                    </a:ext>
                  </a:extLst>
                </a:gridCol>
                <a:gridCol w="2260600">
                  <a:extLst>
                    <a:ext uri="{9D8B030D-6E8A-4147-A177-3AD203B41FA5}">
                      <a16:colId xmlns:a16="http://schemas.microsoft.com/office/drawing/2014/main" val="20002"/>
                    </a:ext>
                  </a:extLst>
                </a:gridCol>
                <a:gridCol w="2260600">
                  <a:extLst>
                    <a:ext uri="{9D8B030D-6E8A-4147-A177-3AD203B41FA5}">
                      <a16:colId xmlns:a16="http://schemas.microsoft.com/office/drawing/2014/main" val="20003"/>
                    </a:ext>
                  </a:extLst>
                </a:gridCol>
              </a:tblGrid>
              <a:tr h="407897">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t> </a:t>
                      </a:r>
                      <a:endParaRPr sz="1600" u="none" strike="noStrike" cap="none">
                        <a:latin typeface="Arial"/>
                        <a:ea typeface="Arial"/>
                        <a:cs typeface="Arial"/>
                        <a:sym typeface="Arial"/>
                      </a:endParaRPr>
                    </a:p>
                  </a:txBody>
                  <a:tcPr marL="68575" marR="68575" marT="0" marB="0">
                    <a:solidFill>
                      <a:srgbClr val="EBDDF4"/>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GB" sz="2000" b="1" u="none" strike="noStrike" cap="none" dirty="0">
                          <a:solidFill>
                            <a:srgbClr val="432673"/>
                          </a:solidFill>
                        </a:rPr>
                        <a:t>Mid-ordinate rule</a:t>
                      </a:r>
                      <a:endParaRPr sz="2000" b="1" u="none" strike="noStrike" cap="none" dirty="0">
                        <a:solidFill>
                          <a:srgbClr val="432673"/>
                        </a:solidFill>
                        <a:latin typeface="Arial"/>
                        <a:ea typeface="Arial"/>
                        <a:cs typeface="Arial"/>
                        <a:sym typeface="Arial"/>
                      </a:endParaRPr>
                    </a:p>
                  </a:txBody>
                  <a:tcPr marL="68575" marR="68575" marT="0" marB="0" anchor="ctr">
                    <a:solidFill>
                      <a:srgbClr val="EBDDF4"/>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GB" sz="2000" b="1" u="none" strike="noStrike" cap="none" dirty="0">
                          <a:solidFill>
                            <a:srgbClr val="432673"/>
                          </a:solidFill>
                        </a:rPr>
                        <a:t>Trapezoidal rule</a:t>
                      </a:r>
                      <a:endParaRPr sz="2000" b="1" u="none" strike="noStrike" cap="none" dirty="0">
                        <a:solidFill>
                          <a:srgbClr val="432673"/>
                        </a:solidFill>
                        <a:latin typeface="Arial"/>
                        <a:ea typeface="Arial"/>
                        <a:cs typeface="Arial"/>
                        <a:sym typeface="Arial"/>
                      </a:endParaRPr>
                    </a:p>
                  </a:txBody>
                  <a:tcPr marL="68575" marR="68575" marT="0" marB="0" anchor="ctr">
                    <a:solidFill>
                      <a:srgbClr val="EBDDF4"/>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GB" sz="2000" b="1" u="none" strike="noStrike" cap="none" dirty="0">
                          <a:solidFill>
                            <a:srgbClr val="432673"/>
                          </a:solidFill>
                        </a:rPr>
                        <a:t>Simpson’s rule</a:t>
                      </a:r>
                      <a:endParaRPr sz="2000" b="1" u="none" strike="noStrike" cap="none" dirty="0">
                        <a:solidFill>
                          <a:srgbClr val="432673"/>
                        </a:solidFill>
                        <a:latin typeface="Arial"/>
                        <a:ea typeface="Arial"/>
                        <a:cs typeface="Arial"/>
                        <a:sym typeface="Arial"/>
                      </a:endParaRPr>
                    </a:p>
                  </a:txBody>
                  <a:tcPr marL="68575" marR="68575" marT="0" marB="0" anchor="ctr">
                    <a:solidFill>
                      <a:srgbClr val="EBDDF4"/>
                    </a:solidFill>
                  </a:tcPr>
                </a:tc>
                <a:extLst>
                  <a:ext uri="{0D108BD9-81ED-4DB2-BD59-A6C34878D82A}">
                    <a16:rowId xmlns:a16="http://schemas.microsoft.com/office/drawing/2014/main" val="10000"/>
                  </a:ext>
                </a:extLst>
              </a:tr>
              <a:tr h="744271">
                <a:tc>
                  <a:txBody>
                    <a:bodyPr/>
                    <a:lstStyle/>
                    <a:p>
                      <a:pPr marL="0" marR="0" lvl="0" indent="0" algn="l" rtl="0">
                        <a:lnSpc>
                          <a:spcPct val="100000"/>
                        </a:lnSpc>
                        <a:spcBef>
                          <a:spcPts val="0"/>
                        </a:spcBef>
                        <a:spcAft>
                          <a:spcPts val="0"/>
                        </a:spcAft>
                        <a:buClr>
                          <a:srgbClr val="000000"/>
                        </a:buClr>
                        <a:buSzPts val="1600"/>
                        <a:buFont typeface="Arial"/>
                        <a:buNone/>
                      </a:pPr>
                      <a:r>
                        <a:rPr lang="en-GB" sz="1800" u="none" strike="noStrike" cap="none" dirty="0"/>
                        <a:t>Divide the base width into intervals of equal width.</a:t>
                      </a:r>
                      <a:endParaRPr sz="1800" u="none" strike="noStrike" cap="none" dirty="0">
                        <a:latin typeface="Arial"/>
                        <a:ea typeface="Arial"/>
                        <a:cs typeface="Arial"/>
                        <a:sym typeface="Arial"/>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dirty="0">
                        <a:latin typeface="Arial"/>
                        <a:ea typeface="Arial"/>
                        <a:cs typeface="Arial"/>
                        <a:sym typeface="Arial"/>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dirty="0">
                        <a:latin typeface="Arial"/>
                        <a:ea typeface="Arial"/>
                        <a:cs typeface="Arial"/>
                        <a:sym typeface="Arial"/>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latin typeface="Arial"/>
                        <a:ea typeface="Arial"/>
                        <a:cs typeface="Arial"/>
                        <a:sym typeface="Arial"/>
                      </a:endParaRPr>
                    </a:p>
                  </a:txBody>
                  <a:tcPr marL="68575" marR="68575" marT="0" marB="0"/>
                </a:tc>
                <a:extLst>
                  <a:ext uri="{0D108BD9-81ED-4DB2-BD59-A6C34878D82A}">
                    <a16:rowId xmlns:a16="http://schemas.microsoft.com/office/drawing/2014/main" val="10001"/>
                  </a:ext>
                </a:extLst>
              </a:tr>
              <a:tr h="721497">
                <a:tc>
                  <a:txBody>
                    <a:bodyPr/>
                    <a:lstStyle/>
                    <a:p>
                      <a:pPr marL="0" marR="0" lvl="0" indent="0" algn="l" rtl="0">
                        <a:lnSpc>
                          <a:spcPct val="100000"/>
                        </a:lnSpc>
                        <a:spcBef>
                          <a:spcPts val="0"/>
                        </a:spcBef>
                        <a:spcAft>
                          <a:spcPts val="0"/>
                        </a:spcAft>
                        <a:buClr>
                          <a:srgbClr val="000000"/>
                        </a:buClr>
                        <a:buSzPts val="1600"/>
                        <a:buFont typeface="Arial"/>
                        <a:buNone/>
                      </a:pPr>
                      <a:r>
                        <a:rPr lang="en-GB" sz="1800" u="none" strike="noStrike" cap="none" dirty="0"/>
                        <a:t>Use mid-points to determine the ordinates.</a:t>
                      </a:r>
                      <a:endParaRPr sz="1800" u="none" strike="noStrike" cap="none" dirty="0">
                        <a:latin typeface="Arial"/>
                        <a:ea typeface="Arial"/>
                        <a:cs typeface="Arial"/>
                        <a:sym typeface="Arial"/>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dirty="0">
                        <a:latin typeface="Arial"/>
                        <a:ea typeface="Arial"/>
                        <a:cs typeface="Arial"/>
                        <a:sym typeface="Arial"/>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t> </a:t>
                      </a:r>
                      <a:endParaRPr sz="1600" u="none" strike="noStrike" cap="none">
                        <a:latin typeface="Arial"/>
                        <a:ea typeface="Arial"/>
                        <a:cs typeface="Arial"/>
                        <a:sym typeface="Arial"/>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t> </a:t>
                      </a:r>
                      <a:endParaRPr sz="1600" u="none" strike="noStrike" cap="none">
                        <a:latin typeface="Arial"/>
                        <a:ea typeface="Arial"/>
                        <a:cs typeface="Arial"/>
                        <a:sym typeface="Arial"/>
                      </a:endParaRPr>
                    </a:p>
                  </a:txBody>
                  <a:tcPr marL="68575" marR="68575" marT="0" marB="0"/>
                </a:tc>
                <a:extLst>
                  <a:ext uri="{0D108BD9-81ED-4DB2-BD59-A6C34878D82A}">
                    <a16:rowId xmlns:a16="http://schemas.microsoft.com/office/drawing/2014/main" val="10002"/>
                  </a:ext>
                </a:extLst>
              </a:tr>
              <a:tr h="702757">
                <a:tc>
                  <a:txBody>
                    <a:bodyPr/>
                    <a:lstStyle/>
                    <a:p>
                      <a:pPr marL="0" marR="0" lvl="0" indent="0" algn="l" rtl="0">
                        <a:lnSpc>
                          <a:spcPct val="100000"/>
                        </a:lnSpc>
                        <a:spcBef>
                          <a:spcPts val="0"/>
                        </a:spcBef>
                        <a:spcAft>
                          <a:spcPts val="0"/>
                        </a:spcAft>
                        <a:buClr>
                          <a:srgbClr val="000000"/>
                        </a:buClr>
                        <a:buSzPts val="1600"/>
                        <a:buFont typeface="Arial"/>
                        <a:buNone/>
                      </a:pPr>
                      <a:r>
                        <a:rPr lang="en-GB" sz="1800" u="none" strike="noStrike" cap="none" dirty="0"/>
                        <a:t>Can be used with an even or odd number of ordinates.</a:t>
                      </a:r>
                      <a:endParaRPr sz="1800" u="none" strike="noStrike" cap="none" dirty="0">
                        <a:latin typeface="Arial"/>
                        <a:ea typeface="Arial"/>
                        <a:cs typeface="Arial"/>
                        <a:sym typeface="Arial"/>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dirty="0">
                        <a:latin typeface="Arial"/>
                        <a:ea typeface="Arial"/>
                        <a:cs typeface="Arial"/>
                        <a:sym typeface="Arial"/>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dirty="0">
                        <a:latin typeface="Arial"/>
                        <a:ea typeface="Arial"/>
                        <a:cs typeface="Arial"/>
                        <a:sym typeface="Arial"/>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t> </a:t>
                      </a:r>
                      <a:endParaRPr sz="1600" u="none" strike="noStrike" cap="none">
                        <a:latin typeface="Arial"/>
                        <a:ea typeface="Arial"/>
                        <a:cs typeface="Arial"/>
                        <a:sym typeface="Arial"/>
                      </a:endParaRPr>
                    </a:p>
                  </a:txBody>
                  <a:tcPr marL="68575" marR="68575" marT="0" marB="0"/>
                </a:tc>
                <a:extLst>
                  <a:ext uri="{0D108BD9-81ED-4DB2-BD59-A6C34878D82A}">
                    <a16:rowId xmlns:a16="http://schemas.microsoft.com/office/drawing/2014/main" val="10003"/>
                  </a:ext>
                </a:extLst>
              </a:tr>
              <a:tr h="740237">
                <a:tc>
                  <a:txBody>
                    <a:bodyPr/>
                    <a:lstStyle/>
                    <a:p>
                      <a:pPr marL="0" marR="0" lvl="0" indent="0" algn="l" rtl="0">
                        <a:lnSpc>
                          <a:spcPct val="100000"/>
                        </a:lnSpc>
                        <a:spcBef>
                          <a:spcPts val="0"/>
                        </a:spcBef>
                        <a:spcAft>
                          <a:spcPts val="0"/>
                        </a:spcAft>
                        <a:buClr>
                          <a:srgbClr val="000000"/>
                        </a:buClr>
                        <a:buSzPts val="1600"/>
                        <a:buFont typeface="Arial"/>
                        <a:buNone/>
                      </a:pPr>
                      <a:r>
                        <a:rPr lang="en-GB" sz="1800" u="none" strike="noStrike" cap="none" dirty="0"/>
                        <a:t>Can be used with an odd number of intervals.</a:t>
                      </a:r>
                      <a:endParaRPr sz="1800" u="none" strike="noStrike" cap="none" dirty="0">
                        <a:latin typeface="Arial"/>
                        <a:ea typeface="Arial"/>
                        <a:cs typeface="Arial"/>
                        <a:sym typeface="Arial"/>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latin typeface="Arial"/>
                        <a:ea typeface="Arial"/>
                        <a:cs typeface="Arial"/>
                        <a:sym typeface="Arial"/>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dirty="0">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u="none" strike="noStrike" cap="none" dirty="0">
                        <a:latin typeface="Arial"/>
                        <a:ea typeface="Arial"/>
                        <a:cs typeface="Arial"/>
                        <a:sym typeface="Arial"/>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t> </a:t>
                      </a:r>
                      <a:endParaRPr sz="1600" u="none" strike="noStrike" cap="none" dirty="0">
                        <a:latin typeface="Arial"/>
                        <a:ea typeface="Arial"/>
                        <a:cs typeface="Arial"/>
                        <a:sym typeface="Arial"/>
                      </a:endParaRPr>
                    </a:p>
                  </a:txBody>
                  <a:tcPr marL="68575" marR="68575" marT="0" marB="0"/>
                </a:tc>
                <a:extLst>
                  <a:ext uri="{0D108BD9-81ED-4DB2-BD59-A6C34878D82A}">
                    <a16:rowId xmlns:a16="http://schemas.microsoft.com/office/drawing/2014/main" val="10004"/>
                  </a:ext>
                </a:extLst>
              </a:tr>
              <a:tr h="712127">
                <a:tc>
                  <a:txBody>
                    <a:bodyPr/>
                    <a:lstStyle/>
                    <a:p>
                      <a:pPr marL="0" marR="0" lvl="0" indent="0" algn="l" rtl="0">
                        <a:lnSpc>
                          <a:spcPct val="100000"/>
                        </a:lnSpc>
                        <a:spcBef>
                          <a:spcPts val="0"/>
                        </a:spcBef>
                        <a:spcAft>
                          <a:spcPts val="0"/>
                        </a:spcAft>
                        <a:buClr>
                          <a:srgbClr val="000000"/>
                        </a:buClr>
                        <a:buSzPts val="1600"/>
                        <a:buFont typeface="Arial"/>
                        <a:buNone/>
                      </a:pPr>
                      <a:r>
                        <a:rPr lang="en-GB" sz="1800" u="none" strike="noStrike" cap="none" dirty="0"/>
                        <a:t>Areas of fill should be represented as negative values.</a:t>
                      </a:r>
                      <a:endParaRPr sz="1800" u="none" strike="noStrike" cap="none" dirty="0">
                        <a:latin typeface="Arial"/>
                        <a:ea typeface="Arial"/>
                        <a:cs typeface="Arial"/>
                        <a:sym typeface="Arial"/>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u="none" strike="noStrike" cap="none">
                        <a:latin typeface="Arial"/>
                        <a:ea typeface="Arial"/>
                        <a:cs typeface="Arial"/>
                        <a:sym typeface="Arial"/>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latin typeface="Arial"/>
                        <a:ea typeface="Arial"/>
                        <a:cs typeface="Arial"/>
                        <a:sym typeface="Arial"/>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dirty="0">
                        <a:latin typeface="Arial"/>
                        <a:ea typeface="Arial"/>
                        <a:cs typeface="Arial"/>
                        <a:sym typeface="Arial"/>
                      </a:endParaRPr>
                    </a:p>
                  </a:txBody>
                  <a:tcPr marL="68575" marR="68575" marT="0" marB="0"/>
                </a:tc>
                <a:extLst>
                  <a:ext uri="{0D108BD9-81ED-4DB2-BD59-A6C34878D82A}">
                    <a16:rowId xmlns:a16="http://schemas.microsoft.com/office/drawing/2014/main" val="10005"/>
                  </a:ext>
                </a:extLst>
              </a:tr>
            </a:tbl>
          </a:graphicData>
        </a:graphic>
      </p:graphicFrame>
      <p:sp>
        <p:nvSpPr>
          <p:cNvPr id="474" name="Google Shape;474;p49"/>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5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Comparing rules: answers</a:t>
            </a:r>
            <a:endParaRPr/>
          </a:p>
        </p:txBody>
      </p:sp>
      <p:sp>
        <p:nvSpPr>
          <p:cNvPr id="481" name="Google Shape;481;p50"/>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Plenary</a:t>
            </a:r>
            <a:endParaRPr sz="1400" b="0" i="0" u="none" strike="noStrike" cap="none">
              <a:solidFill>
                <a:srgbClr val="000000"/>
              </a:solidFill>
              <a:latin typeface="Arial"/>
              <a:ea typeface="Arial"/>
              <a:cs typeface="Arial"/>
              <a:sym typeface="Arial"/>
            </a:endParaRPr>
          </a:p>
        </p:txBody>
      </p:sp>
      <p:sp>
        <p:nvSpPr>
          <p:cNvPr id="483" name="Google Shape;483;p50"/>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graphicFrame>
        <p:nvGraphicFramePr>
          <p:cNvPr id="2" name="Google Shape;473;p49">
            <a:extLst>
              <a:ext uri="{FF2B5EF4-FFF2-40B4-BE49-F238E27FC236}">
                <a16:creationId xmlns:a16="http://schemas.microsoft.com/office/drawing/2014/main" id="{2E273F84-526D-6E53-72AD-7CC3597B8785}"/>
              </a:ext>
            </a:extLst>
          </p:cNvPr>
          <p:cNvGraphicFramePr/>
          <p:nvPr>
            <p:extLst>
              <p:ext uri="{D42A27DB-BD31-4B8C-83A1-F6EECF244321}">
                <p14:modId xmlns:p14="http://schemas.microsoft.com/office/powerpoint/2010/main" val="2656840895"/>
              </p:ext>
            </p:extLst>
          </p:nvPr>
        </p:nvGraphicFramePr>
        <p:xfrm>
          <a:off x="954474" y="1722776"/>
          <a:ext cx="10399326" cy="4048179"/>
        </p:xfrm>
        <a:graphic>
          <a:graphicData uri="http://schemas.openxmlformats.org/drawingml/2006/table">
            <a:tbl>
              <a:tblPr firstRow="1" firstCol="1" bandRow="1">
                <a:noFill/>
                <a:tableStyleId>{C2BCF922-8C85-4828-B65C-54BECED63511}</a:tableStyleId>
              </a:tblPr>
              <a:tblGrid>
                <a:gridCol w="3617526">
                  <a:extLst>
                    <a:ext uri="{9D8B030D-6E8A-4147-A177-3AD203B41FA5}">
                      <a16:colId xmlns:a16="http://schemas.microsoft.com/office/drawing/2014/main" val="20000"/>
                    </a:ext>
                  </a:extLst>
                </a:gridCol>
                <a:gridCol w="2260600">
                  <a:extLst>
                    <a:ext uri="{9D8B030D-6E8A-4147-A177-3AD203B41FA5}">
                      <a16:colId xmlns:a16="http://schemas.microsoft.com/office/drawing/2014/main" val="20001"/>
                    </a:ext>
                  </a:extLst>
                </a:gridCol>
                <a:gridCol w="2260600">
                  <a:extLst>
                    <a:ext uri="{9D8B030D-6E8A-4147-A177-3AD203B41FA5}">
                      <a16:colId xmlns:a16="http://schemas.microsoft.com/office/drawing/2014/main" val="20002"/>
                    </a:ext>
                  </a:extLst>
                </a:gridCol>
                <a:gridCol w="2260600">
                  <a:extLst>
                    <a:ext uri="{9D8B030D-6E8A-4147-A177-3AD203B41FA5}">
                      <a16:colId xmlns:a16="http://schemas.microsoft.com/office/drawing/2014/main" val="20003"/>
                    </a:ext>
                  </a:extLst>
                </a:gridCol>
              </a:tblGrid>
              <a:tr h="407897">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t> </a:t>
                      </a:r>
                      <a:endParaRPr sz="1600" u="none" strike="noStrike" cap="none">
                        <a:latin typeface="Arial"/>
                        <a:ea typeface="Arial"/>
                        <a:cs typeface="Arial"/>
                        <a:sym typeface="Arial"/>
                      </a:endParaRPr>
                    </a:p>
                  </a:txBody>
                  <a:tcPr marL="68575" marR="68575" marT="0" marB="0">
                    <a:solidFill>
                      <a:srgbClr val="EBDDF4"/>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GB" sz="2000" b="1" u="none" strike="noStrike" cap="none" dirty="0">
                          <a:solidFill>
                            <a:srgbClr val="432673"/>
                          </a:solidFill>
                        </a:rPr>
                        <a:t>Mid-ordinate rule</a:t>
                      </a:r>
                      <a:endParaRPr sz="2000" b="1" u="none" strike="noStrike" cap="none" dirty="0">
                        <a:solidFill>
                          <a:srgbClr val="432673"/>
                        </a:solidFill>
                        <a:latin typeface="Arial"/>
                        <a:ea typeface="Arial"/>
                        <a:cs typeface="Arial"/>
                        <a:sym typeface="Arial"/>
                      </a:endParaRPr>
                    </a:p>
                  </a:txBody>
                  <a:tcPr marL="68575" marR="68575" marT="0" marB="0" anchor="ctr">
                    <a:solidFill>
                      <a:srgbClr val="EBDDF4"/>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GB" sz="2000" b="1" u="none" strike="noStrike" cap="none" dirty="0">
                          <a:solidFill>
                            <a:srgbClr val="432673"/>
                          </a:solidFill>
                        </a:rPr>
                        <a:t>Trapezoidal rule</a:t>
                      </a:r>
                      <a:endParaRPr sz="2000" b="1" u="none" strike="noStrike" cap="none" dirty="0">
                        <a:solidFill>
                          <a:srgbClr val="432673"/>
                        </a:solidFill>
                        <a:latin typeface="Arial"/>
                        <a:ea typeface="Arial"/>
                        <a:cs typeface="Arial"/>
                        <a:sym typeface="Arial"/>
                      </a:endParaRPr>
                    </a:p>
                  </a:txBody>
                  <a:tcPr marL="68575" marR="68575" marT="0" marB="0" anchor="ctr">
                    <a:solidFill>
                      <a:srgbClr val="EBDDF4"/>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GB" sz="2000" b="1" u="none" strike="noStrike" cap="none" dirty="0">
                          <a:solidFill>
                            <a:srgbClr val="432673"/>
                          </a:solidFill>
                        </a:rPr>
                        <a:t>Simpson’s rule</a:t>
                      </a:r>
                      <a:endParaRPr sz="2000" b="1" u="none" strike="noStrike" cap="none" dirty="0">
                        <a:solidFill>
                          <a:srgbClr val="432673"/>
                        </a:solidFill>
                        <a:latin typeface="Arial"/>
                        <a:ea typeface="Arial"/>
                        <a:cs typeface="Arial"/>
                        <a:sym typeface="Arial"/>
                      </a:endParaRPr>
                    </a:p>
                  </a:txBody>
                  <a:tcPr marL="68575" marR="68575" marT="0" marB="0" anchor="ctr">
                    <a:solidFill>
                      <a:srgbClr val="EBDDF4"/>
                    </a:solidFill>
                  </a:tcPr>
                </a:tc>
                <a:extLst>
                  <a:ext uri="{0D108BD9-81ED-4DB2-BD59-A6C34878D82A}">
                    <a16:rowId xmlns:a16="http://schemas.microsoft.com/office/drawing/2014/main" val="10000"/>
                  </a:ext>
                </a:extLst>
              </a:tr>
              <a:tr h="744271">
                <a:tc>
                  <a:txBody>
                    <a:bodyPr/>
                    <a:lstStyle/>
                    <a:p>
                      <a:pPr marL="0" marR="0" lvl="0" indent="0" algn="l" rtl="0">
                        <a:lnSpc>
                          <a:spcPct val="100000"/>
                        </a:lnSpc>
                        <a:spcBef>
                          <a:spcPts val="0"/>
                        </a:spcBef>
                        <a:spcAft>
                          <a:spcPts val="0"/>
                        </a:spcAft>
                        <a:buClr>
                          <a:srgbClr val="000000"/>
                        </a:buClr>
                        <a:buSzPts val="1600"/>
                        <a:buFont typeface="Arial"/>
                        <a:buNone/>
                      </a:pPr>
                      <a:r>
                        <a:rPr lang="en-GB" sz="1800" u="none" strike="noStrike" cap="none" dirty="0"/>
                        <a:t>Divide the base width into intervals of equal width.</a:t>
                      </a:r>
                      <a:endParaRPr sz="1800" u="none" strike="noStrike" cap="none" dirty="0">
                        <a:latin typeface="Arial"/>
                        <a:ea typeface="Arial"/>
                        <a:cs typeface="Arial"/>
                        <a:sym typeface="Arial"/>
                      </a:endParaRPr>
                    </a:p>
                  </a:txBody>
                  <a:tcPr marL="68575" marR="68575" marT="0" marB="0"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r>
                        <a:rPr lang="en-GB" sz="1600" u="none" strike="noStrike" cap="none" dirty="0">
                          <a:solidFill>
                            <a:srgbClr val="432673"/>
                          </a:solidFill>
                          <a:latin typeface="Arial"/>
                          <a:ea typeface="Arial"/>
                          <a:cs typeface="Arial"/>
                          <a:sym typeface="Arial"/>
                        </a:rPr>
                        <a:t>✔</a:t>
                      </a:r>
                      <a:endParaRPr lang="en-GB" sz="1400" u="none" strike="noStrike" cap="none" dirty="0"/>
                    </a:p>
                  </a:txBody>
                  <a:tcPr marL="68575" marR="68575" marT="0" marB="0"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r>
                        <a:rPr lang="en-GB" sz="1600" u="none" strike="noStrike" cap="none" dirty="0">
                          <a:solidFill>
                            <a:srgbClr val="432673"/>
                          </a:solidFill>
                          <a:latin typeface="Arial"/>
                          <a:ea typeface="Arial"/>
                          <a:cs typeface="Arial"/>
                          <a:sym typeface="Arial"/>
                        </a:rPr>
                        <a:t>✔</a:t>
                      </a:r>
                      <a:endParaRPr lang="en-GB" sz="1400" u="none" strike="noStrike" cap="none" dirty="0"/>
                    </a:p>
                  </a:txBody>
                  <a:tcPr marL="68575" marR="68575" marT="0" marB="0"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r>
                        <a:rPr lang="en-GB" sz="1600" u="none" strike="noStrike" cap="none" dirty="0">
                          <a:solidFill>
                            <a:srgbClr val="432673"/>
                          </a:solidFill>
                          <a:latin typeface="Arial"/>
                          <a:ea typeface="Arial"/>
                          <a:cs typeface="Arial"/>
                          <a:sym typeface="Arial"/>
                        </a:rPr>
                        <a:t>✔</a:t>
                      </a:r>
                      <a:endParaRPr lang="en-GB" sz="1400" u="none" strike="noStrike" cap="none" dirty="0"/>
                    </a:p>
                  </a:txBody>
                  <a:tcPr marL="68575" marR="68575" marT="0" marB="0" anchor="ctr"/>
                </a:tc>
                <a:extLst>
                  <a:ext uri="{0D108BD9-81ED-4DB2-BD59-A6C34878D82A}">
                    <a16:rowId xmlns:a16="http://schemas.microsoft.com/office/drawing/2014/main" val="10001"/>
                  </a:ext>
                </a:extLst>
              </a:tr>
              <a:tr h="721497">
                <a:tc>
                  <a:txBody>
                    <a:bodyPr/>
                    <a:lstStyle/>
                    <a:p>
                      <a:pPr marL="0" marR="0" lvl="0" indent="0" algn="l" rtl="0">
                        <a:lnSpc>
                          <a:spcPct val="100000"/>
                        </a:lnSpc>
                        <a:spcBef>
                          <a:spcPts val="0"/>
                        </a:spcBef>
                        <a:spcAft>
                          <a:spcPts val="0"/>
                        </a:spcAft>
                        <a:buClr>
                          <a:srgbClr val="000000"/>
                        </a:buClr>
                        <a:buSzPts val="1600"/>
                        <a:buFont typeface="Arial"/>
                        <a:buNone/>
                      </a:pPr>
                      <a:r>
                        <a:rPr lang="en-GB" sz="1800" u="none" strike="noStrike" cap="none" dirty="0"/>
                        <a:t>Use mid-points to determine the ordinates.</a:t>
                      </a:r>
                      <a:endParaRPr sz="1800" u="none" strike="noStrike" cap="none" dirty="0">
                        <a:latin typeface="Arial"/>
                        <a:ea typeface="Arial"/>
                        <a:cs typeface="Arial"/>
                        <a:sym typeface="Arial"/>
                      </a:endParaRPr>
                    </a:p>
                  </a:txBody>
                  <a:tcPr marL="68575" marR="68575" marT="0" marB="0"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r>
                        <a:rPr lang="en-GB" sz="1600" u="none" strike="noStrike" cap="none" dirty="0">
                          <a:solidFill>
                            <a:srgbClr val="432673"/>
                          </a:solidFill>
                          <a:latin typeface="Arial"/>
                          <a:ea typeface="Arial"/>
                          <a:cs typeface="Arial"/>
                          <a:sym typeface="Arial"/>
                        </a:rPr>
                        <a:t>✔</a:t>
                      </a:r>
                      <a:endParaRPr lang="en-GB" sz="1400" u="none" strike="noStrike" cap="none" dirty="0"/>
                    </a:p>
                  </a:txBody>
                  <a:tcPr marL="68575" marR="68575" marT="0" marB="0" anchor="ctr"/>
                </a:tc>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 </a:t>
                      </a:r>
                      <a:endParaRPr sz="1600" u="none" strike="noStrike" cap="none">
                        <a:latin typeface="Arial"/>
                        <a:ea typeface="Arial"/>
                        <a:cs typeface="Arial"/>
                        <a:sym typeface="Arial"/>
                      </a:endParaRPr>
                    </a:p>
                  </a:txBody>
                  <a:tcPr marL="68575" marR="68575" marT="0" marB="0" anchor="ctr"/>
                </a:tc>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 </a:t>
                      </a:r>
                      <a:endParaRPr sz="1600" u="none" strike="noStrike" cap="none">
                        <a:latin typeface="Arial"/>
                        <a:ea typeface="Arial"/>
                        <a:cs typeface="Arial"/>
                        <a:sym typeface="Arial"/>
                      </a:endParaRPr>
                    </a:p>
                  </a:txBody>
                  <a:tcPr marL="68575" marR="68575" marT="0" marB="0" anchor="ctr"/>
                </a:tc>
                <a:extLst>
                  <a:ext uri="{0D108BD9-81ED-4DB2-BD59-A6C34878D82A}">
                    <a16:rowId xmlns:a16="http://schemas.microsoft.com/office/drawing/2014/main" val="10002"/>
                  </a:ext>
                </a:extLst>
              </a:tr>
              <a:tr h="702757">
                <a:tc>
                  <a:txBody>
                    <a:bodyPr/>
                    <a:lstStyle/>
                    <a:p>
                      <a:pPr marL="0" marR="0" lvl="0" indent="0" algn="l" rtl="0">
                        <a:lnSpc>
                          <a:spcPct val="100000"/>
                        </a:lnSpc>
                        <a:spcBef>
                          <a:spcPts val="0"/>
                        </a:spcBef>
                        <a:spcAft>
                          <a:spcPts val="0"/>
                        </a:spcAft>
                        <a:buClr>
                          <a:srgbClr val="000000"/>
                        </a:buClr>
                        <a:buSzPts val="1600"/>
                        <a:buFont typeface="Arial"/>
                        <a:buNone/>
                      </a:pPr>
                      <a:r>
                        <a:rPr lang="en-GB" sz="1800" u="none" strike="noStrike" cap="none" dirty="0"/>
                        <a:t>Can be used with an even or odd number of ordinates.</a:t>
                      </a:r>
                      <a:endParaRPr sz="1800" u="none" strike="noStrike" cap="none" dirty="0">
                        <a:latin typeface="Arial"/>
                        <a:ea typeface="Arial"/>
                        <a:cs typeface="Arial"/>
                        <a:sym typeface="Arial"/>
                      </a:endParaRPr>
                    </a:p>
                  </a:txBody>
                  <a:tcPr marL="68575" marR="68575" marT="0" marB="0"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r>
                        <a:rPr lang="en-GB" sz="1600" u="none" strike="noStrike" cap="none" dirty="0">
                          <a:solidFill>
                            <a:srgbClr val="432673"/>
                          </a:solidFill>
                          <a:latin typeface="Arial"/>
                          <a:ea typeface="Arial"/>
                          <a:cs typeface="Arial"/>
                          <a:sym typeface="Arial"/>
                        </a:rPr>
                        <a:t>✔</a:t>
                      </a:r>
                      <a:endParaRPr lang="en-GB" sz="1400" u="none" strike="noStrike" cap="none" dirty="0"/>
                    </a:p>
                  </a:txBody>
                  <a:tcPr marL="68575" marR="68575" marT="0" marB="0"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r>
                        <a:rPr lang="en-GB" sz="1600" u="none" strike="noStrike" cap="none" dirty="0">
                          <a:solidFill>
                            <a:srgbClr val="432673"/>
                          </a:solidFill>
                          <a:latin typeface="Arial"/>
                          <a:ea typeface="Arial"/>
                          <a:cs typeface="Arial"/>
                          <a:sym typeface="Arial"/>
                        </a:rPr>
                        <a:t>✔</a:t>
                      </a:r>
                      <a:endParaRPr lang="en-GB" sz="1400" u="none" strike="noStrike" cap="none" dirty="0"/>
                    </a:p>
                  </a:txBody>
                  <a:tcPr marL="68575" marR="68575" marT="0" marB="0" anchor="ctr"/>
                </a:tc>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 </a:t>
                      </a:r>
                      <a:endParaRPr sz="1600" u="none" strike="noStrike" cap="none">
                        <a:latin typeface="Arial"/>
                        <a:ea typeface="Arial"/>
                        <a:cs typeface="Arial"/>
                        <a:sym typeface="Arial"/>
                      </a:endParaRPr>
                    </a:p>
                  </a:txBody>
                  <a:tcPr marL="68575" marR="68575" marT="0" marB="0" anchor="ctr"/>
                </a:tc>
                <a:extLst>
                  <a:ext uri="{0D108BD9-81ED-4DB2-BD59-A6C34878D82A}">
                    <a16:rowId xmlns:a16="http://schemas.microsoft.com/office/drawing/2014/main" val="10003"/>
                  </a:ext>
                </a:extLst>
              </a:tr>
              <a:tr h="740237">
                <a:tc>
                  <a:txBody>
                    <a:bodyPr/>
                    <a:lstStyle/>
                    <a:p>
                      <a:pPr marL="0" marR="0" lvl="0" indent="0" algn="l" rtl="0">
                        <a:lnSpc>
                          <a:spcPct val="100000"/>
                        </a:lnSpc>
                        <a:spcBef>
                          <a:spcPts val="0"/>
                        </a:spcBef>
                        <a:spcAft>
                          <a:spcPts val="0"/>
                        </a:spcAft>
                        <a:buClr>
                          <a:srgbClr val="000000"/>
                        </a:buClr>
                        <a:buSzPts val="1600"/>
                        <a:buFont typeface="Arial"/>
                        <a:buNone/>
                      </a:pPr>
                      <a:r>
                        <a:rPr lang="en-GB" sz="1800" u="none" strike="noStrike" cap="none" dirty="0"/>
                        <a:t>Can be used with an odd number of intervals.</a:t>
                      </a:r>
                      <a:endParaRPr sz="1800" u="none" strike="noStrike" cap="none" dirty="0">
                        <a:latin typeface="Arial"/>
                        <a:ea typeface="Arial"/>
                        <a:cs typeface="Arial"/>
                        <a:sym typeface="Arial"/>
                      </a:endParaRPr>
                    </a:p>
                  </a:txBody>
                  <a:tcPr marL="68575" marR="68575" marT="0" marB="0"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r>
                        <a:rPr lang="en-GB" sz="1600" u="none" strike="noStrike" cap="none" dirty="0">
                          <a:solidFill>
                            <a:srgbClr val="432673"/>
                          </a:solidFill>
                          <a:latin typeface="Arial"/>
                          <a:ea typeface="Arial"/>
                          <a:cs typeface="Arial"/>
                          <a:sym typeface="Arial"/>
                        </a:rPr>
                        <a:t>✔</a:t>
                      </a:r>
                      <a:endParaRPr lang="en-GB" sz="1400" u="none" strike="noStrike" cap="none" dirty="0"/>
                    </a:p>
                  </a:txBody>
                  <a:tcPr marL="68575" marR="68575" marT="0" marB="0"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r>
                        <a:rPr lang="en-GB" sz="1600" u="none" strike="noStrike" cap="none" dirty="0">
                          <a:solidFill>
                            <a:srgbClr val="432673"/>
                          </a:solidFill>
                          <a:latin typeface="Arial"/>
                          <a:ea typeface="Arial"/>
                          <a:cs typeface="Arial"/>
                          <a:sym typeface="Arial"/>
                        </a:rPr>
                        <a:t>✔</a:t>
                      </a:r>
                      <a:endParaRPr sz="1600" u="none" strike="noStrike" cap="none" dirty="0">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u="none" strike="noStrike" cap="none" dirty="0">
                        <a:latin typeface="Arial"/>
                        <a:ea typeface="Arial"/>
                        <a:cs typeface="Arial"/>
                        <a:sym typeface="Arial"/>
                      </a:endParaRPr>
                    </a:p>
                  </a:txBody>
                  <a:tcPr marL="68575" marR="68575" marT="0" marB="0" anchor="ctr"/>
                </a:tc>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dirty="0"/>
                        <a:t> </a:t>
                      </a:r>
                      <a:endParaRPr sz="1600" u="none" strike="noStrike" cap="none" dirty="0">
                        <a:latin typeface="Arial"/>
                        <a:ea typeface="Arial"/>
                        <a:cs typeface="Arial"/>
                        <a:sym typeface="Arial"/>
                      </a:endParaRPr>
                    </a:p>
                  </a:txBody>
                  <a:tcPr marL="68575" marR="68575" marT="0" marB="0" anchor="ctr"/>
                </a:tc>
                <a:extLst>
                  <a:ext uri="{0D108BD9-81ED-4DB2-BD59-A6C34878D82A}">
                    <a16:rowId xmlns:a16="http://schemas.microsoft.com/office/drawing/2014/main" val="10004"/>
                  </a:ext>
                </a:extLst>
              </a:tr>
              <a:tr h="712127">
                <a:tc>
                  <a:txBody>
                    <a:bodyPr/>
                    <a:lstStyle/>
                    <a:p>
                      <a:pPr marL="0" marR="0" lvl="0" indent="0" algn="l" rtl="0">
                        <a:lnSpc>
                          <a:spcPct val="100000"/>
                        </a:lnSpc>
                        <a:spcBef>
                          <a:spcPts val="0"/>
                        </a:spcBef>
                        <a:spcAft>
                          <a:spcPts val="0"/>
                        </a:spcAft>
                        <a:buClr>
                          <a:srgbClr val="000000"/>
                        </a:buClr>
                        <a:buSzPts val="1600"/>
                        <a:buFont typeface="Arial"/>
                        <a:buNone/>
                      </a:pPr>
                      <a:r>
                        <a:rPr lang="en-GB" sz="1800" u="none" strike="noStrike" cap="none" dirty="0"/>
                        <a:t>Areas of fill should be represented as negative values.</a:t>
                      </a:r>
                      <a:endParaRPr sz="1800" u="none" strike="noStrike" cap="none" dirty="0">
                        <a:latin typeface="Arial"/>
                        <a:ea typeface="Arial"/>
                        <a:cs typeface="Arial"/>
                        <a:sym typeface="Arial"/>
                      </a:endParaRPr>
                    </a:p>
                  </a:txBody>
                  <a:tcPr marL="68575" marR="68575" marT="0" marB="0" anchor="ctr"/>
                </a:tc>
                <a:tc>
                  <a:txBody>
                    <a:bodyPr/>
                    <a:lstStyle/>
                    <a:p>
                      <a:pPr marL="0" marR="0" lvl="0" indent="0" algn="ctr" rtl="0">
                        <a:lnSpc>
                          <a:spcPct val="100000"/>
                        </a:lnSpc>
                        <a:spcBef>
                          <a:spcPts val="0"/>
                        </a:spcBef>
                        <a:spcAft>
                          <a:spcPts val="0"/>
                        </a:spcAft>
                        <a:buClr>
                          <a:srgbClr val="000000"/>
                        </a:buClr>
                        <a:buSzPts val="1600"/>
                        <a:buFont typeface="Arial"/>
                        <a:buNone/>
                      </a:pPr>
                      <a:endParaRPr sz="1600" u="none" strike="noStrike" cap="none" dirty="0">
                        <a:latin typeface="Arial"/>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r>
                        <a:rPr lang="en-GB" sz="1600" u="none" strike="noStrike" cap="none" dirty="0">
                          <a:solidFill>
                            <a:srgbClr val="432673"/>
                          </a:solidFill>
                          <a:latin typeface="Arial"/>
                          <a:ea typeface="Arial"/>
                          <a:cs typeface="Arial"/>
                          <a:sym typeface="Arial"/>
                        </a:rPr>
                        <a:t>✔</a:t>
                      </a:r>
                      <a:endParaRPr lang="en-GB" sz="1400" u="none" strike="noStrike" cap="none" dirty="0"/>
                    </a:p>
                    <a:p>
                      <a:pPr marL="0" marR="0" lvl="0" indent="0" algn="ctr" rtl="0">
                        <a:lnSpc>
                          <a:spcPct val="100000"/>
                        </a:lnSpc>
                        <a:spcBef>
                          <a:spcPts val="0"/>
                        </a:spcBef>
                        <a:spcAft>
                          <a:spcPts val="0"/>
                        </a:spcAft>
                        <a:buClr>
                          <a:srgbClr val="000000"/>
                        </a:buClr>
                        <a:buSzPts val="1600"/>
                        <a:buFont typeface="Arial"/>
                        <a:buNone/>
                      </a:pPr>
                      <a:endParaRPr sz="1600" u="none" strike="noStrike" cap="none" dirty="0">
                        <a:latin typeface="Arial"/>
                        <a:ea typeface="Arial"/>
                        <a:cs typeface="Arial"/>
                        <a:sym typeface="Arial"/>
                      </a:endParaRPr>
                    </a:p>
                  </a:txBody>
                  <a:tcPr marL="68575" marR="68575" marT="0" marB="0"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r>
                        <a:rPr lang="en-GB" sz="1600" u="none" strike="noStrike" cap="none" dirty="0">
                          <a:solidFill>
                            <a:srgbClr val="432673"/>
                          </a:solidFill>
                          <a:latin typeface="Arial"/>
                          <a:ea typeface="Arial"/>
                          <a:cs typeface="Arial"/>
                          <a:sym typeface="Arial"/>
                        </a:rPr>
                        <a:t>✔</a:t>
                      </a:r>
                      <a:endParaRPr lang="en-GB" sz="1400" u="none" strike="noStrike" cap="none" dirty="0"/>
                    </a:p>
                  </a:txBody>
                  <a:tcPr marL="68575" marR="68575" marT="0" marB="0"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r>
                        <a:rPr lang="en-GB" sz="1600" u="none" strike="noStrike" cap="none" dirty="0">
                          <a:solidFill>
                            <a:srgbClr val="432673"/>
                          </a:solidFill>
                          <a:latin typeface="Arial"/>
                          <a:ea typeface="Arial"/>
                          <a:cs typeface="Arial"/>
                          <a:sym typeface="Arial"/>
                        </a:rPr>
                        <a:t>✔</a:t>
                      </a:r>
                      <a:endParaRPr lang="en-GB" sz="1400" u="none" strike="noStrike" cap="none" dirty="0"/>
                    </a:p>
                  </a:txBody>
                  <a:tcPr marL="68575" marR="68575" marT="0" marB="0"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In this lesson, we have:</a:t>
            </a:r>
            <a:endParaRPr/>
          </a:p>
        </p:txBody>
      </p:sp>
      <p:sp>
        <p:nvSpPr>
          <p:cNvPr id="489" name="Google Shape;489;p51"/>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p>
            <a:pPr marL="457200" lvl="0" indent="-342900" algn="l" rtl="0">
              <a:lnSpc>
                <a:spcPct val="108000"/>
              </a:lnSpc>
              <a:spcBef>
                <a:spcPts val="1000"/>
              </a:spcBef>
              <a:spcAft>
                <a:spcPts val="0"/>
              </a:spcAft>
              <a:buClr>
                <a:srgbClr val="432673"/>
              </a:buClr>
              <a:buSzPts val="2400"/>
              <a:buChar char="•"/>
            </a:pPr>
            <a:r>
              <a:rPr lang="en-GB"/>
              <a:t>estimated the area under a curve and applied this to a range of construction situations using the trapezoidal rule;</a:t>
            </a:r>
            <a:endParaRPr/>
          </a:p>
          <a:p>
            <a:pPr marL="457200" lvl="0" indent="-342900" algn="l" rtl="0">
              <a:lnSpc>
                <a:spcPct val="108000"/>
              </a:lnSpc>
              <a:spcBef>
                <a:spcPts val="1000"/>
              </a:spcBef>
              <a:spcAft>
                <a:spcPts val="0"/>
              </a:spcAft>
              <a:buClr>
                <a:srgbClr val="432673"/>
              </a:buClr>
              <a:buSzPts val="2400"/>
              <a:buChar char="•"/>
            </a:pPr>
            <a:r>
              <a:rPr lang="en-GB"/>
              <a:t>estimated the area under a curve and applied this to a range of construction situations using Simpson’s rule;</a:t>
            </a:r>
            <a:endParaRPr/>
          </a:p>
          <a:p>
            <a:pPr marL="457200" lvl="0" indent="-342900" algn="l" rtl="0">
              <a:lnSpc>
                <a:spcPct val="108000"/>
              </a:lnSpc>
              <a:spcBef>
                <a:spcPts val="1000"/>
              </a:spcBef>
              <a:spcAft>
                <a:spcPts val="0"/>
              </a:spcAft>
              <a:buClr>
                <a:srgbClr val="432673"/>
              </a:buClr>
              <a:buSzPts val="2400"/>
              <a:buChar char="•"/>
            </a:pPr>
            <a:r>
              <a:rPr lang="en-GB"/>
              <a:t>compared the benefits and limitations of using the mid-ordinate, trapezoidal and Simpson’s rule in different situations.</a:t>
            </a:r>
            <a:endParaRPr/>
          </a:p>
        </p:txBody>
      </p:sp>
      <p:sp>
        <p:nvSpPr>
          <p:cNvPr id="490" name="Google Shape;490;p51"/>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Plenary</a:t>
            </a:r>
            <a:endParaRPr sz="1400" b="0" i="0" u="none" strike="noStrike" cap="none">
              <a:solidFill>
                <a:srgbClr val="000000"/>
              </a:solidFill>
              <a:latin typeface="Arial"/>
              <a:ea typeface="Arial"/>
              <a:cs typeface="Arial"/>
              <a:sym typeface="Arial"/>
            </a:endParaRPr>
          </a:p>
        </p:txBody>
      </p:sp>
      <p:sp>
        <p:nvSpPr>
          <p:cNvPr id="491" name="Google Shape;491;p51"/>
          <p:cNvSpPr txBox="1">
            <a:spLocks noGrp="1"/>
          </p:cNvSpPr>
          <p:nvPr>
            <p:ph type="body" idx="4"/>
          </p:nvPr>
        </p:nvSpPr>
        <p:spPr>
          <a:xfrm>
            <a:off x="838199" y="6356350"/>
            <a:ext cx="5629275"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492" name="Google Shape;492;p51"/>
          <p:cNvSpPr txBox="1">
            <a:spLocks noGrp="1"/>
          </p:cNvSpPr>
          <p:nvPr>
            <p:ph type="body" idx="2"/>
          </p:nvPr>
        </p:nvSpPr>
        <p:spPr>
          <a:xfrm>
            <a:off x="7530353" y="1682749"/>
            <a:ext cx="3890122" cy="4530725"/>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p>
            <a:pPr marL="266700" lvl="0" indent="-228600" algn="l" rtl="0">
              <a:lnSpc>
                <a:spcPct val="100000"/>
              </a:lnSpc>
              <a:spcBef>
                <a:spcPts val="600"/>
              </a:spcBef>
              <a:spcAft>
                <a:spcPts val="0"/>
              </a:spcAft>
              <a:buSzPts val="1800"/>
              <a:buNone/>
            </a:pPr>
            <a:r>
              <a:rPr lang="en-GB" sz="1500" u="sng" dirty="0">
                <a:solidFill>
                  <a:srgbClr val="0D0D0D"/>
                </a:solidFill>
                <a:latin typeface="Arial"/>
                <a:ea typeface="Arial"/>
                <a:cs typeface="Arial"/>
                <a:sym typeface="Arial"/>
              </a:rPr>
              <a:t>General competencies</a:t>
            </a:r>
            <a:endParaRPr sz="1500" dirty="0">
              <a:solidFill>
                <a:srgbClr val="0D0D0D"/>
              </a:solidFill>
              <a:latin typeface="Arial"/>
              <a:ea typeface="Arial"/>
              <a:cs typeface="Arial"/>
              <a:sym typeface="Arial"/>
            </a:endParaRPr>
          </a:p>
          <a:p>
            <a:pPr marL="266700" lvl="0" indent="-228600" algn="l" rtl="0">
              <a:lnSpc>
                <a:spcPct val="100000"/>
              </a:lnSpc>
              <a:spcBef>
                <a:spcPts val="600"/>
              </a:spcBef>
              <a:spcAft>
                <a:spcPts val="0"/>
              </a:spcAft>
              <a:buSzPts val="1800"/>
              <a:buNone/>
            </a:pPr>
            <a:r>
              <a:rPr lang="en-GB" sz="1500" dirty="0">
                <a:solidFill>
                  <a:srgbClr val="0D0D0D"/>
                </a:solidFill>
                <a:latin typeface="Arial"/>
                <a:ea typeface="Arial"/>
                <a:cs typeface="Arial"/>
                <a:sym typeface="Arial"/>
              </a:rPr>
              <a:t>English:</a:t>
            </a:r>
            <a:endParaRPr dirty="0"/>
          </a:p>
          <a:p>
            <a:pPr marL="266700" lvl="0" indent="-228600" algn="l" rtl="0">
              <a:lnSpc>
                <a:spcPct val="100000"/>
              </a:lnSpc>
              <a:spcBef>
                <a:spcPts val="600"/>
              </a:spcBef>
              <a:spcAft>
                <a:spcPts val="0"/>
              </a:spcAft>
              <a:buSzPts val="1800"/>
              <a:buNone/>
            </a:pPr>
            <a:r>
              <a:rPr lang="en-GB" sz="1500" b="1" dirty="0">
                <a:solidFill>
                  <a:srgbClr val="0D0D0D"/>
                </a:solidFill>
                <a:latin typeface="Arial"/>
                <a:ea typeface="Arial"/>
                <a:cs typeface="Arial"/>
                <a:sym typeface="Arial"/>
              </a:rPr>
              <a:t>E2</a:t>
            </a:r>
            <a:r>
              <a:rPr lang="en-GB" sz="1500" dirty="0">
                <a:solidFill>
                  <a:srgbClr val="0D0D0D"/>
                </a:solidFill>
                <a:latin typeface="Arial"/>
                <a:ea typeface="Arial"/>
                <a:cs typeface="Arial"/>
                <a:sym typeface="Arial"/>
              </a:rPr>
              <a:t> Present information and ideas</a:t>
            </a:r>
            <a:endParaRPr dirty="0"/>
          </a:p>
          <a:p>
            <a:pPr marL="266700" lvl="0" indent="-228600" algn="l" rtl="0">
              <a:lnSpc>
                <a:spcPct val="100000"/>
              </a:lnSpc>
              <a:spcBef>
                <a:spcPts val="600"/>
              </a:spcBef>
              <a:spcAft>
                <a:spcPts val="0"/>
              </a:spcAft>
              <a:buSzPts val="1800"/>
              <a:buNone/>
            </a:pPr>
            <a:r>
              <a:rPr lang="en-GB" sz="1500" b="1" dirty="0">
                <a:solidFill>
                  <a:srgbClr val="0D0D0D"/>
                </a:solidFill>
                <a:latin typeface="Arial"/>
                <a:ea typeface="Arial"/>
                <a:cs typeface="Arial"/>
                <a:sym typeface="Arial"/>
              </a:rPr>
              <a:t>E5</a:t>
            </a:r>
            <a:r>
              <a:rPr lang="en-GB" sz="1500" dirty="0">
                <a:solidFill>
                  <a:srgbClr val="0D0D0D"/>
                </a:solidFill>
                <a:latin typeface="Arial"/>
                <a:ea typeface="Arial"/>
                <a:cs typeface="Arial"/>
                <a:sym typeface="Arial"/>
              </a:rPr>
              <a:t> Synthesise information</a:t>
            </a:r>
            <a:endParaRPr dirty="0"/>
          </a:p>
          <a:p>
            <a:pPr marL="266700" lvl="0" indent="-228600" algn="l" rtl="0">
              <a:lnSpc>
                <a:spcPct val="100000"/>
              </a:lnSpc>
              <a:spcBef>
                <a:spcPts val="600"/>
              </a:spcBef>
              <a:spcAft>
                <a:spcPts val="0"/>
              </a:spcAft>
              <a:buSzPts val="1800"/>
              <a:buNone/>
            </a:pPr>
            <a:r>
              <a:rPr lang="en-GB" sz="1500" dirty="0">
                <a:solidFill>
                  <a:srgbClr val="0D0D0D"/>
                </a:solidFill>
                <a:latin typeface="Arial"/>
                <a:ea typeface="Arial"/>
                <a:cs typeface="Arial"/>
                <a:sym typeface="Arial"/>
              </a:rPr>
              <a:t>Maths:</a:t>
            </a:r>
            <a:endParaRPr dirty="0"/>
          </a:p>
          <a:p>
            <a:pPr marL="266700" lvl="0" indent="-228600" algn="l" rtl="0">
              <a:lnSpc>
                <a:spcPct val="100000"/>
              </a:lnSpc>
              <a:spcBef>
                <a:spcPts val="600"/>
              </a:spcBef>
              <a:spcAft>
                <a:spcPts val="0"/>
              </a:spcAft>
              <a:buSzPts val="1800"/>
              <a:buNone/>
            </a:pPr>
            <a:r>
              <a:rPr lang="en-GB" sz="1500" b="1" dirty="0">
                <a:solidFill>
                  <a:srgbClr val="0D0D0D"/>
                </a:solidFill>
                <a:latin typeface="Arial"/>
                <a:ea typeface="Arial"/>
                <a:cs typeface="Arial"/>
                <a:sym typeface="Arial"/>
              </a:rPr>
              <a:t>M2</a:t>
            </a:r>
            <a:r>
              <a:rPr lang="en-GB" sz="1500" dirty="0">
                <a:solidFill>
                  <a:srgbClr val="0D0D0D"/>
                </a:solidFill>
                <a:latin typeface="Arial"/>
                <a:ea typeface="Arial"/>
                <a:cs typeface="Arial"/>
                <a:sym typeface="Arial"/>
              </a:rPr>
              <a:t> Estimate, calculate and spot errors</a:t>
            </a:r>
          </a:p>
          <a:p>
            <a:pPr marL="266700">
              <a:lnSpc>
                <a:spcPct val="100000"/>
              </a:lnSpc>
              <a:spcBef>
                <a:spcPts val="600"/>
              </a:spcBef>
            </a:pPr>
            <a:r>
              <a:rPr lang="en-GB" sz="1500" b="1" dirty="0">
                <a:solidFill>
                  <a:srgbClr val="0D0D0D"/>
                </a:solidFill>
              </a:rPr>
              <a:t>M3</a:t>
            </a:r>
            <a:r>
              <a:rPr lang="en-GB" sz="1500" dirty="0">
                <a:solidFill>
                  <a:srgbClr val="0D0D0D"/>
                </a:solidFill>
              </a:rPr>
              <a:t> Work with proportion</a:t>
            </a:r>
            <a:endParaRPr sz="1500" dirty="0">
              <a:solidFill>
                <a:srgbClr val="0D0D0D"/>
              </a:solidFill>
            </a:endParaRPr>
          </a:p>
          <a:p>
            <a:pPr marL="266700" lvl="0" indent="-228600" algn="l" rtl="0">
              <a:lnSpc>
                <a:spcPct val="100000"/>
              </a:lnSpc>
              <a:spcBef>
                <a:spcPts val="600"/>
              </a:spcBef>
              <a:spcAft>
                <a:spcPts val="0"/>
              </a:spcAft>
              <a:buSzPts val="1800"/>
              <a:buNone/>
            </a:pPr>
            <a:r>
              <a:rPr lang="en-GB" sz="1500" b="1" dirty="0">
                <a:solidFill>
                  <a:srgbClr val="0D0D0D"/>
                </a:solidFill>
                <a:latin typeface="Arial"/>
                <a:ea typeface="Arial"/>
                <a:cs typeface="Arial"/>
                <a:sym typeface="Arial"/>
              </a:rPr>
              <a:t>M4</a:t>
            </a:r>
            <a:r>
              <a:rPr lang="en-GB" sz="1500" dirty="0">
                <a:solidFill>
                  <a:srgbClr val="0D0D0D"/>
                </a:solidFill>
                <a:latin typeface="Arial"/>
                <a:ea typeface="Arial"/>
                <a:cs typeface="Arial"/>
                <a:sym typeface="Arial"/>
              </a:rPr>
              <a:t> Use rules and formulae</a:t>
            </a:r>
            <a:endParaRPr dirty="0"/>
          </a:p>
          <a:p>
            <a:pPr marL="266700" lvl="0" indent="-228600" algn="l" rtl="0">
              <a:lnSpc>
                <a:spcPct val="100000"/>
              </a:lnSpc>
              <a:spcBef>
                <a:spcPts val="600"/>
              </a:spcBef>
              <a:spcAft>
                <a:spcPts val="0"/>
              </a:spcAft>
              <a:buSzPts val="1800"/>
              <a:buNone/>
            </a:pPr>
            <a:r>
              <a:rPr lang="en-GB" sz="1500" b="1" dirty="0">
                <a:solidFill>
                  <a:srgbClr val="0D0D0D"/>
                </a:solidFill>
                <a:latin typeface="Arial"/>
                <a:ea typeface="Arial"/>
                <a:cs typeface="Arial"/>
                <a:sym typeface="Arial"/>
              </a:rPr>
              <a:t>M5</a:t>
            </a:r>
            <a:r>
              <a:rPr lang="en-GB" sz="1500" dirty="0">
                <a:solidFill>
                  <a:srgbClr val="0D0D0D"/>
                </a:solidFill>
                <a:latin typeface="Arial"/>
                <a:ea typeface="Arial"/>
                <a:cs typeface="Arial"/>
                <a:sym typeface="Arial"/>
              </a:rPr>
              <a:t> Process data</a:t>
            </a:r>
            <a:endParaRPr dirty="0"/>
          </a:p>
          <a:p>
            <a:pPr marL="266700" lvl="0" indent="-228600" algn="l" rtl="0">
              <a:lnSpc>
                <a:spcPct val="100000"/>
              </a:lnSpc>
              <a:spcBef>
                <a:spcPts val="600"/>
              </a:spcBef>
              <a:spcAft>
                <a:spcPts val="0"/>
              </a:spcAft>
              <a:buSzPts val="1800"/>
              <a:buNone/>
            </a:pPr>
            <a:r>
              <a:rPr lang="en-GB" sz="1500" dirty="0">
                <a:solidFill>
                  <a:srgbClr val="0D0D0D"/>
                </a:solidFill>
                <a:latin typeface="Arial"/>
                <a:ea typeface="Arial"/>
                <a:cs typeface="Arial"/>
                <a:sym typeface="Arial"/>
              </a:rPr>
              <a:t>Digital:</a:t>
            </a:r>
            <a:endParaRPr dirty="0"/>
          </a:p>
          <a:p>
            <a:pPr marL="266700" lvl="0" indent="-228600" algn="l" rtl="0">
              <a:lnSpc>
                <a:spcPct val="100000"/>
              </a:lnSpc>
              <a:spcBef>
                <a:spcPts val="600"/>
              </a:spcBef>
              <a:spcAft>
                <a:spcPts val="600"/>
              </a:spcAft>
              <a:buSzPts val="1800"/>
              <a:buNone/>
            </a:pPr>
            <a:r>
              <a:rPr lang="en-GB" sz="1500" b="1" dirty="0">
                <a:latin typeface="Arial"/>
                <a:ea typeface="Arial"/>
                <a:cs typeface="Arial"/>
                <a:sym typeface="Arial"/>
              </a:rPr>
              <a:t>D3</a:t>
            </a:r>
            <a:r>
              <a:rPr lang="en-GB" sz="1500" dirty="0">
                <a:latin typeface="Arial"/>
                <a:ea typeface="Arial"/>
                <a:cs typeface="Arial"/>
                <a:sym typeface="Arial"/>
              </a:rPr>
              <a:t> Communicate and collaborate</a:t>
            </a:r>
            <a:endParaRPr sz="15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5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Consolidation</a:t>
            </a:r>
            <a:endParaRPr/>
          </a:p>
        </p:txBody>
      </p:sp>
      <p:sp>
        <p:nvSpPr>
          <p:cNvPr id="498" name="Google Shape;498;p52"/>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90000" tIns="46800" rIns="90000" bIns="46800" anchor="t" anchorCtr="0">
            <a:normAutofit/>
          </a:bodyPr>
          <a:lstStyle/>
          <a:p>
            <a:pPr marL="457200" lvl="0" indent="-342900" algn="l" rtl="0">
              <a:lnSpc>
                <a:spcPct val="108000"/>
              </a:lnSpc>
              <a:spcBef>
                <a:spcPts val="1000"/>
              </a:spcBef>
              <a:spcAft>
                <a:spcPts val="0"/>
              </a:spcAft>
              <a:buClr>
                <a:srgbClr val="432673"/>
              </a:buClr>
              <a:buSzPts val="2400"/>
              <a:buChar char="•"/>
            </a:pPr>
            <a:r>
              <a:rPr lang="en-GB" dirty="0"/>
              <a:t>Study the case study and use the mid-ordinate rule, trapezoidal rule and Simpson’s rule to calculate the area of cut and fill for a road. </a:t>
            </a:r>
            <a:endParaRPr dirty="0"/>
          </a:p>
          <a:p>
            <a:pPr marL="457200" lvl="0" indent="-342900" algn="l" rtl="0">
              <a:lnSpc>
                <a:spcPct val="108000"/>
              </a:lnSpc>
              <a:spcBef>
                <a:spcPts val="1000"/>
              </a:spcBef>
              <a:spcAft>
                <a:spcPts val="0"/>
              </a:spcAft>
              <a:buClr>
                <a:srgbClr val="432673"/>
              </a:buClr>
              <a:buSzPts val="2400"/>
              <a:buChar char="•"/>
            </a:pPr>
            <a:r>
              <a:rPr lang="en-GB" dirty="0"/>
              <a:t>Compare the results you have obtained from the three methods, explaining any differences in the calculated areas and why those differences might have occurred.</a:t>
            </a:r>
            <a:endParaRPr dirty="0"/>
          </a:p>
        </p:txBody>
      </p:sp>
      <p:sp>
        <p:nvSpPr>
          <p:cNvPr id="499" name="Google Shape;499;p52"/>
          <p:cNvSpPr txBox="1">
            <a:spLocks noGrp="1"/>
          </p:cNvSpPr>
          <p:nvPr>
            <p:ph type="body" idx="2"/>
          </p:nvPr>
        </p:nvSpPr>
        <p:spPr>
          <a:xfrm>
            <a:off x="8179723" y="1825625"/>
            <a:ext cx="3316951" cy="4351338"/>
          </a:xfrm>
          <a:prstGeom prst="rect">
            <a:avLst/>
          </a:prstGeom>
          <a:solidFill>
            <a:srgbClr val="EBDDF4"/>
          </a:solidFill>
          <a:ln w="9525" cap="flat" cmpd="sng">
            <a:solidFill>
              <a:srgbClr val="432673"/>
            </a:solidFill>
            <a:prstDash val="solid"/>
            <a:round/>
            <a:headEnd type="none" w="sm" len="sm"/>
            <a:tailEnd type="none" w="sm" len="sm"/>
          </a:ln>
        </p:spPr>
        <p:txBody>
          <a:bodyPr spcFirstLastPara="1" wrap="square" lIns="180000" tIns="180000" rIns="180000" bIns="180000" anchor="t" anchorCtr="0">
            <a:noAutofit/>
          </a:bodyPr>
          <a:lstStyle/>
          <a:p>
            <a:pPr marL="114300" lvl="0" indent="0" algn="l" rtl="0">
              <a:lnSpc>
                <a:spcPct val="108000"/>
              </a:lnSpc>
              <a:spcBef>
                <a:spcPts val="1000"/>
              </a:spcBef>
              <a:spcAft>
                <a:spcPts val="0"/>
              </a:spcAft>
              <a:buSzPts val="1800"/>
              <a:buNone/>
            </a:pPr>
            <a:r>
              <a:rPr lang="en-GB" sz="2000" b="1" dirty="0"/>
              <a:t>Resources needed</a:t>
            </a:r>
            <a:endParaRPr dirty="0"/>
          </a:p>
          <a:p>
            <a:pPr marL="457200" lvl="0" indent="-342900" algn="l" rtl="0">
              <a:lnSpc>
                <a:spcPct val="108000"/>
              </a:lnSpc>
              <a:spcBef>
                <a:spcPts val="1000"/>
              </a:spcBef>
              <a:spcAft>
                <a:spcPts val="0"/>
              </a:spcAft>
              <a:buClr>
                <a:srgbClr val="432673"/>
              </a:buClr>
              <a:buSzPts val="2000"/>
              <a:buChar char="•"/>
            </a:pPr>
            <a:r>
              <a:rPr lang="en-GB" sz="2000" dirty="0"/>
              <a:t>L2 Consolidation Worksheet </a:t>
            </a:r>
            <a:endParaRPr dirty="0"/>
          </a:p>
          <a:p>
            <a:pPr marL="457200" lvl="0" indent="-342900" algn="l" rtl="0">
              <a:lnSpc>
                <a:spcPct val="108000"/>
              </a:lnSpc>
              <a:spcBef>
                <a:spcPts val="1000"/>
              </a:spcBef>
              <a:spcAft>
                <a:spcPts val="0"/>
              </a:spcAft>
              <a:buClr>
                <a:srgbClr val="432673"/>
              </a:buClr>
              <a:buSzPts val="2000"/>
              <a:buChar char="•"/>
            </a:pPr>
            <a:r>
              <a:rPr lang="en-GB" sz="2000" dirty="0"/>
              <a:t>L2 Consolidation answers 1</a:t>
            </a:r>
            <a:endParaRPr dirty="0"/>
          </a:p>
          <a:p>
            <a:pPr marL="457200" lvl="0" indent="-342900" algn="l" rtl="0">
              <a:lnSpc>
                <a:spcPct val="108000"/>
              </a:lnSpc>
              <a:spcBef>
                <a:spcPts val="1000"/>
              </a:spcBef>
              <a:spcAft>
                <a:spcPts val="0"/>
              </a:spcAft>
              <a:buClr>
                <a:srgbClr val="432673"/>
              </a:buClr>
              <a:buSzPts val="2000"/>
              <a:buChar char="•"/>
            </a:pPr>
            <a:r>
              <a:rPr lang="en-GB" sz="2000" dirty="0"/>
              <a:t>L2 </a:t>
            </a:r>
            <a:r>
              <a:rPr lang="en-GB" sz="2000"/>
              <a:t>Consolidation answers </a:t>
            </a:r>
            <a:r>
              <a:rPr lang="en-GB" sz="2000" dirty="0"/>
              <a:t>2</a:t>
            </a:r>
            <a:endParaRPr dirty="0"/>
          </a:p>
          <a:p>
            <a:pPr marL="457200" lvl="0" indent="-342900" algn="l" rtl="0">
              <a:lnSpc>
                <a:spcPct val="108000"/>
              </a:lnSpc>
              <a:spcBef>
                <a:spcPts val="1000"/>
              </a:spcBef>
              <a:spcAft>
                <a:spcPts val="0"/>
              </a:spcAft>
              <a:buClr>
                <a:srgbClr val="432673"/>
              </a:buClr>
              <a:buSzPts val="2000"/>
              <a:buChar char="•"/>
            </a:pPr>
            <a:r>
              <a:rPr lang="en-GB" sz="2000" dirty="0"/>
              <a:t>Calculator</a:t>
            </a:r>
            <a:endParaRPr dirty="0"/>
          </a:p>
          <a:p>
            <a:pPr marL="457200" lvl="0" indent="-342900" algn="l" rtl="0">
              <a:lnSpc>
                <a:spcPct val="108000"/>
              </a:lnSpc>
              <a:spcBef>
                <a:spcPts val="1000"/>
              </a:spcBef>
              <a:spcAft>
                <a:spcPts val="0"/>
              </a:spcAft>
              <a:buClr>
                <a:srgbClr val="432673"/>
              </a:buClr>
              <a:buSzPts val="2000"/>
              <a:buChar char="•"/>
            </a:pPr>
            <a:r>
              <a:rPr lang="en-GB" sz="2000" dirty="0"/>
              <a:t>Graph paper</a:t>
            </a:r>
            <a:endParaRPr dirty="0"/>
          </a:p>
        </p:txBody>
      </p:sp>
      <p:sp>
        <p:nvSpPr>
          <p:cNvPr id="500" name="Google Shape;500;p52"/>
          <p:cNvSpPr>
            <a:spLocks noGrp="1"/>
          </p:cNvSpPr>
          <p:nvPr>
            <p:ph type="body" idx="4"/>
          </p:nvPr>
        </p:nvSpPr>
        <p:spPr>
          <a:xfrm>
            <a:off x="9973929" y="162686"/>
            <a:ext cx="2078400" cy="365100"/>
          </a:xfrm>
          <a:prstGeom prst="flowChartAlternateProcess">
            <a:avLst/>
          </a:prstGeom>
          <a:solidFill>
            <a:srgbClr val="8E53E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Consolidation</a:t>
            </a:r>
            <a:endParaRPr/>
          </a:p>
        </p:txBody>
      </p:sp>
      <p:sp>
        <p:nvSpPr>
          <p:cNvPr id="501" name="Google Shape;501;p52"/>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Answer: Mid-ordinate rule steps</a:t>
            </a:r>
            <a:endParaRPr/>
          </a:p>
        </p:txBody>
      </p:sp>
      <p:sp>
        <p:nvSpPr>
          <p:cNvPr id="148" name="Google Shape;148;p18"/>
          <p:cNvSpPr txBox="1">
            <a:spLocks noGrp="1"/>
          </p:cNvSpPr>
          <p:nvPr>
            <p:ph type="body" idx="1"/>
          </p:nvPr>
        </p:nvSpPr>
        <p:spPr>
          <a:xfrm>
            <a:off x="838200" y="1825625"/>
            <a:ext cx="10515600" cy="4351338"/>
          </a:xfrm>
          <a:prstGeom prst="rect">
            <a:avLst/>
          </a:prstGeom>
          <a:solidFill>
            <a:srgbClr val="EBDDF4"/>
          </a:solidFill>
          <a:ln>
            <a:noFill/>
          </a:ln>
        </p:spPr>
        <p:txBody>
          <a:bodyPr spcFirstLastPara="1" wrap="square" lIns="180000" tIns="180000" rIns="180000" bIns="180000" anchor="t" anchorCtr="0">
            <a:normAutofit/>
          </a:bodyPr>
          <a:lstStyle/>
          <a:p>
            <a:pPr marL="457200" lvl="0" indent="-342900" algn="l" rtl="0">
              <a:lnSpc>
                <a:spcPct val="108000"/>
              </a:lnSpc>
              <a:spcBef>
                <a:spcPts val="1000"/>
              </a:spcBef>
              <a:spcAft>
                <a:spcPts val="0"/>
              </a:spcAft>
              <a:buClr>
                <a:srgbClr val="432673"/>
              </a:buClr>
              <a:buSzPts val="2400"/>
              <a:buChar char="•"/>
            </a:pPr>
            <a:r>
              <a:rPr lang="en-GB" b="1"/>
              <a:t>Step 1: </a:t>
            </a:r>
            <a:r>
              <a:rPr lang="en-GB"/>
              <a:t>Plot the ‘x’ and ‘y’ co-ordinates on graph paper.</a:t>
            </a:r>
            <a:endParaRPr/>
          </a:p>
          <a:p>
            <a:pPr marL="457200" lvl="0" indent="-342900" algn="l" rtl="0">
              <a:lnSpc>
                <a:spcPct val="108000"/>
              </a:lnSpc>
              <a:spcBef>
                <a:spcPts val="1000"/>
              </a:spcBef>
              <a:spcAft>
                <a:spcPts val="0"/>
              </a:spcAft>
              <a:buClr>
                <a:srgbClr val="432673"/>
              </a:buClr>
              <a:buSzPts val="2400"/>
              <a:buChar char="•"/>
            </a:pPr>
            <a:r>
              <a:rPr lang="en-GB" b="1"/>
              <a:t>Step 2: </a:t>
            </a:r>
            <a:r>
              <a:rPr lang="en-GB"/>
              <a:t>Divide the base width of the cross-section into equal intervals.</a:t>
            </a:r>
            <a:endParaRPr/>
          </a:p>
          <a:p>
            <a:pPr marL="457200" lvl="0" indent="-342900" algn="l" rtl="0">
              <a:lnSpc>
                <a:spcPct val="108000"/>
              </a:lnSpc>
              <a:spcBef>
                <a:spcPts val="1000"/>
              </a:spcBef>
              <a:spcAft>
                <a:spcPts val="0"/>
              </a:spcAft>
              <a:buClr>
                <a:srgbClr val="432673"/>
              </a:buClr>
              <a:buSzPts val="2400"/>
              <a:buChar char="•"/>
            </a:pPr>
            <a:r>
              <a:rPr lang="en-GB" b="1"/>
              <a:t>Step 3: </a:t>
            </a:r>
            <a:r>
              <a:rPr lang="en-GB"/>
              <a:t>Determine the midpoint of each interval.</a:t>
            </a:r>
            <a:endParaRPr/>
          </a:p>
          <a:p>
            <a:pPr marL="457200" lvl="0" indent="-342900" algn="l" rtl="0">
              <a:lnSpc>
                <a:spcPct val="108000"/>
              </a:lnSpc>
              <a:spcBef>
                <a:spcPts val="1000"/>
              </a:spcBef>
              <a:spcAft>
                <a:spcPts val="0"/>
              </a:spcAft>
              <a:buClr>
                <a:srgbClr val="432673"/>
              </a:buClr>
              <a:buSzPts val="2400"/>
              <a:buChar char="•"/>
            </a:pPr>
            <a:r>
              <a:rPr lang="en-GB" b="1"/>
              <a:t>Step 4: </a:t>
            </a:r>
            <a:r>
              <a:rPr lang="en-GB"/>
              <a:t>Find the height at each midpoint. </a:t>
            </a:r>
            <a:endParaRPr/>
          </a:p>
          <a:p>
            <a:pPr marL="457200" lvl="0" indent="-342900" algn="l" rtl="0">
              <a:lnSpc>
                <a:spcPct val="108000"/>
              </a:lnSpc>
              <a:spcBef>
                <a:spcPts val="1000"/>
              </a:spcBef>
              <a:spcAft>
                <a:spcPts val="0"/>
              </a:spcAft>
              <a:buClr>
                <a:srgbClr val="432673"/>
              </a:buClr>
              <a:buSzPts val="2400"/>
              <a:buChar char="•"/>
            </a:pPr>
            <a:r>
              <a:rPr lang="en-GB" b="1"/>
              <a:t>Step 5: </a:t>
            </a:r>
            <a:r>
              <a:rPr lang="en-GB"/>
              <a:t>Calculate the area of each interval.</a:t>
            </a:r>
            <a:endParaRPr/>
          </a:p>
          <a:p>
            <a:pPr marL="457200" lvl="0" indent="-342900" algn="l" rtl="0">
              <a:lnSpc>
                <a:spcPct val="108000"/>
              </a:lnSpc>
              <a:spcBef>
                <a:spcPts val="1000"/>
              </a:spcBef>
              <a:spcAft>
                <a:spcPts val="0"/>
              </a:spcAft>
              <a:buClr>
                <a:srgbClr val="432673"/>
              </a:buClr>
              <a:buSzPts val="2400"/>
              <a:buChar char="•"/>
            </a:pPr>
            <a:r>
              <a:rPr lang="en-GB" b="1"/>
              <a:t>Step 6: </a:t>
            </a:r>
            <a:r>
              <a:rPr lang="en-GB"/>
              <a:t>Find the sum of all the interval areas.</a:t>
            </a:r>
            <a:endParaRPr/>
          </a:p>
          <a:p>
            <a:pPr marL="457200" lvl="0" indent="-228600" algn="l" rtl="0">
              <a:lnSpc>
                <a:spcPct val="108000"/>
              </a:lnSpc>
              <a:spcBef>
                <a:spcPts val="1000"/>
              </a:spcBef>
              <a:spcAft>
                <a:spcPts val="0"/>
              </a:spcAft>
              <a:buSzPts val="1800"/>
              <a:buNone/>
            </a:pPr>
            <a:endParaRPr/>
          </a:p>
          <a:p>
            <a:pPr marL="457200" lvl="0" indent="-228600" algn="l" rtl="0">
              <a:lnSpc>
                <a:spcPct val="108000"/>
              </a:lnSpc>
              <a:spcBef>
                <a:spcPts val="1000"/>
              </a:spcBef>
              <a:spcAft>
                <a:spcPts val="0"/>
              </a:spcAft>
              <a:buSzPts val="1800"/>
              <a:buNone/>
            </a:pPr>
            <a:endParaRPr/>
          </a:p>
        </p:txBody>
      </p:sp>
      <p:sp>
        <p:nvSpPr>
          <p:cNvPr id="149" name="Google Shape;149;p18"/>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Introduction</a:t>
            </a:r>
            <a:endParaRPr sz="1400" b="0" i="0" u="none" strike="noStrike" cap="none">
              <a:solidFill>
                <a:srgbClr val="000000"/>
              </a:solidFill>
              <a:latin typeface="Arial"/>
              <a:ea typeface="Arial"/>
              <a:cs typeface="Arial"/>
              <a:sym typeface="Arial"/>
            </a:endParaRPr>
          </a:p>
        </p:txBody>
      </p:sp>
      <p:sp>
        <p:nvSpPr>
          <p:cNvPr id="150" name="Google Shape;150;p18"/>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4" name="Google Shape;140;p18">
            <a:extLst>
              <a:ext uri="{FF2B5EF4-FFF2-40B4-BE49-F238E27FC236}">
                <a16:creationId xmlns:a16="http://schemas.microsoft.com/office/drawing/2014/main" id="{A6E0BF7A-8976-7E05-BF20-D67880CDFFF4}"/>
              </a:ext>
            </a:extLst>
          </p:cNvPr>
          <p:cNvSpPr/>
          <p:nvPr/>
        </p:nvSpPr>
        <p:spPr>
          <a:xfrm>
            <a:off x="9631910" y="4405744"/>
            <a:ext cx="1566335" cy="1604963"/>
          </a:xfrm>
          <a:prstGeom prst="ellipse">
            <a:avLst/>
          </a:prstGeom>
          <a:solidFill>
            <a:schemeClr val="lt1"/>
          </a:solidFill>
          <a:ln w="38100" cap="flat" cmpd="sng">
            <a:solidFill>
              <a:srgbClr val="EBDDF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 name="Google Shape;141;p18">
            <a:extLst>
              <a:ext uri="{FF2B5EF4-FFF2-40B4-BE49-F238E27FC236}">
                <a16:creationId xmlns:a16="http://schemas.microsoft.com/office/drawing/2014/main" id="{B6C5E098-2C92-C9DC-580F-B7AA97CCF142}"/>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899424" y="4701535"/>
            <a:ext cx="1038162" cy="101049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Recall: What is meant by an embankment? </a:t>
            </a:r>
            <a:endParaRPr/>
          </a:p>
        </p:txBody>
      </p:sp>
      <p:sp>
        <p:nvSpPr>
          <p:cNvPr id="160" name="Google Shape;160;p19"/>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p>
            <a:pPr marL="457200" lvl="0" indent="-342900" algn="l" rtl="0">
              <a:lnSpc>
                <a:spcPct val="108000"/>
              </a:lnSpc>
              <a:spcBef>
                <a:spcPts val="1000"/>
              </a:spcBef>
              <a:spcAft>
                <a:spcPts val="0"/>
              </a:spcAft>
              <a:buClr>
                <a:srgbClr val="432673"/>
              </a:buClr>
              <a:buSzPts val="2400"/>
              <a:buChar char="•"/>
            </a:pPr>
            <a:r>
              <a:rPr lang="en-GB"/>
              <a:t>Embankments are structures built to  support roads, railways or canals. </a:t>
            </a:r>
            <a:endParaRPr/>
          </a:p>
          <a:p>
            <a:pPr marL="457200" lvl="0" indent="-342900" algn="l" rtl="0">
              <a:lnSpc>
                <a:spcPct val="108000"/>
              </a:lnSpc>
              <a:spcBef>
                <a:spcPts val="1000"/>
              </a:spcBef>
              <a:spcAft>
                <a:spcPts val="0"/>
              </a:spcAft>
              <a:buClr>
                <a:srgbClr val="432673"/>
              </a:buClr>
              <a:buSzPts val="2400"/>
              <a:buChar char="•"/>
            </a:pPr>
            <a:r>
              <a:rPr lang="en-GB"/>
              <a:t>They provide a stable foundation and allow the construction of these routeways over obstacles such as valleys, rivers and uneven terrain.</a:t>
            </a:r>
            <a:endParaRPr/>
          </a:p>
          <a:p>
            <a:pPr marL="457200" lvl="0" indent="-228600" algn="l" rtl="0">
              <a:lnSpc>
                <a:spcPct val="108000"/>
              </a:lnSpc>
              <a:spcBef>
                <a:spcPts val="1000"/>
              </a:spcBef>
              <a:spcAft>
                <a:spcPts val="0"/>
              </a:spcAft>
              <a:buSzPts val="1800"/>
              <a:buNone/>
            </a:pPr>
            <a:endParaRPr/>
          </a:p>
        </p:txBody>
      </p:sp>
      <p:pic>
        <p:nvPicPr>
          <p:cNvPr id="161" name="Google Shape;161;p19" descr="A truck transporting soil for embankments on a construction site"/>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a:stretch/>
        </p:blipFill>
        <p:spPr>
          <a:xfrm>
            <a:off x="6989083" y="1825625"/>
            <a:ext cx="4364717" cy="4351338"/>
          </a:xfrm>
          <a:prstGeom prst="rect">
            <a:avLst/>
          </a:prstGeom>
          <a:noFill/>
          <a:ln>
            <a:noFill/>
          </a:ln>
        </p:spPr>
      </p:pic>
      <p:sp>
        <p:nvSpPr>
          <p:cNvPr id="162" name="Google Shape;162;p19"/>
          <p:cNvSpPr txBox="1">
            <a:spLocks noGrp="1"/>
          </p:cNvSpPr>
          <p:nvPr>
            <p:ph type="body" idx="4"/>
          </p:nvPr>
        </p:nvSpPr>
        <p:spPr>
          <a:xfrm>
            <a:off x="838200" y="6356350"/>
            <a:ext cx="53340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163" name="Google Shape;163;p19"/>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Introduction</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Google Shape;168;p20" descr="A diagram of a road showing the existing uneven terrain and the horizontal proposed formation level.&#10;The area above the proposed level and below the existing terrain is shaded red and labelled cut. The area below the proposed level and above the existing terrain is labelled fill."/>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828836" y="3749040"/>
            <a:ext cx="6249387" cy="2318488"/>
          </a:xfrm>
          <a:prstGeom prst="rect">
            <a:avLst/>
          </a:prstGeom>
          <a:noFill/>
          <a:ln>
            <a:noFill/>
          </a:ln>
        </p:spPr>
      </p:pic>
      <p:sp>
        <p:nvSpPr>
          <p:cNvPr id="169" name="Google Shape;169;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Recall: What is meant by cut and fill?</a:t>
            </a:r>
            <a:endParaRPr/>
          </a:p>
        </p:txBody>
      </p:sp>
      <p:sp>
        <p:nvSpPr>
          <p:cNvPr id="170" name="Google Shape;170;p20"/>
          <p:cNvSpPr txBox="1">
            <a:spLocks noGrp="1"/>
          </p:cNvSpPr>
          <p:nvPr>
            <p:ph type="body" idx="1"/>
          </p:nvPr>
        </p:nvSpPr>
        <p:spPr>
          <a:xfrm>
            <a:off x="587100" y="1703047"/>
            <a:ext cx="7333527" cy="2989444"/>
          </a:xfrm>
          <a:prstGeom prst="rect">
            <a:avLst/>
          </a:prstGeom>
          <a:noFill/>
          <a:ln>
            <a:noFill/>
          </a:ln>
        </p:spPr>
        <p:txBody>
          <a:bodyPr spcFirstLastPara="1" wrap="square" lIns="180000" tIns="180000" rIns="180000" bIns="180000" anchor="t" anchorCtr="0">
            <a:noAutofit/>
          </a:bodyPr>
          <a:lstStyle/>
          <a:p>
            <a:pPr marL="114300" lvl="0" indent="0" algn="l" rtl="0">
              <a:lnSpc>
                <a:spcPct val="108000"/>
              </a:lnSpc>
              <a:spcBef>
                <a:spcPts val="1000"/>
              </a:spcBef>
              <a:spcAft>
                <a:spcPts val="0"/>
              </a:spcAft>
              <a:buClr>
                <a:srgbClr val="432673"/>
              </a:buClr>
              <a:buSzPts val="2000"/>
              <a:buNone/>
            </a:pPr>
            <a:r>
              <a:rPr lang="en-GB" sz="2000"/>
              <a:t>Cut and fill is used to modify the topography of a site by:</a:t>
            </a:r>
            <a:endParaRPr/>
          </a:p>
          <a:p>
            <a:pPr marL="809625" lvl="1" indent="-238125" algn="l" rtl="0">
              <a:lnSpc>
                <a:spcPct val="108000"/>
              </a:lnSpc>
              <a:spcBef>
                <a:spcPts val="500"/>
              </a:spcBef>
              <a:spcAft>
                <a:spcPts val="0"/>
              </a:spcAft>
              <a:buClr>
                <a:srgbClr val="432673"/>
              </a:buClr>
              <a:buSzPts val="2000"/>
              <a:buChar char="•"/>
            </a:pPr>
            <a:r>
              <a:rPr lang="en-GB"/>
              <a:t>cut: excavating material from one location;</a:t>
            </a:r>
            <a:endParaRPr/>
          </a:p>
          <a:p>
            <a:pPr marL="809625" lvl="1" indent="-238125" algn="l" rtl="0">
              <a:lnSpc>
                <a:spcPct val="108000"/>
              </a:lnSpc>
              <a:spcBef>
                <a:spcPts val="500"/>
              </a:spcBef>
              <a:spcAft>
                <a:spcPts val="0"/>
              </a:spcAft>
              <a:buClr>
                <a:srgbClr val="432673"/>
              </a:buClr>
              <a:buSzPts val="2000"/>
              <a:buChar char="•"/>
            </a:pPr>
            <a:r>
              <a:rPr lang="en-GB"/>
              <a:t>fill: using the material to fill another location.</a:t>
            </a:r>
            <a:endParaRPr/>
          </a:p>
          <a:p>
            <a:pPr marL="571500" lvl="1" indent="0" algn="l" rtl="0">
              <a:lnSpc>
                <a:spcPct val="108000"/>
              </a:lnSpc>
              <a:spcBef>
                <a:spcPts val="500"/>
              </a:spcBef>
              <a:spcAft>
                <a:spcPts val="0"/>
              </a:spcAft>
              <a:buClr>
                <a:srgbClr val="432673"/>
              </a:buClr>
              <a:buSzPts val="2000"/>
              <a:buNone/>
            </a:pPr>
            <a:endParaRPr/>
          </a:p>
          <a:p>
            <a:pPr marL="114300" lvl="0" indent="0" algn="l" rtl="0">
              <a:lnSpc>
                <a:spcPct val="108000"/>
              </a:lnSpc>
              <a:spcBef>
                <a:spcPts val="1000"/>
              </a:spcBef>
              <a:spcAft>
                <a:spcPts val="0"/>
              </a:spcAft>
              <a:buClr>
                <a:srgbClr val="432673"/>
              </a:buClr>
              <a:buSzPts val="2000"/>
              <a:buNone/>
            </a:pPr>
            <a:r>
              <a:rPr lang="en-GB" sz="2000"/>
              <a:t>Soil, rocks, gravel or other debris is </a:t>
            </a:r>
            <a:br>
              <a:rPr lang="en-GB" sz="2000"/>
            </a:br>
            <a:r>
              <a:rPr lang="en-GB" sz="2000"/>
              <a:t>moved to create a level surface or the </a:t>
            </a:r>
            <a:br>
              <a:rPr lang="en-GB" sz="2000"/>
            </a:br>
            <a:r>
              <a:rPr lang="en-GB" sz="2000"/>
              <a:t>desired slope for construction activities.</a:t>
            </a:r>
            <a:endParaRPr sz="2000"/>
          </a:p>
          <a:p>
            <a:pPr marL="114300" lvl="0" indent="0" algn="l" rtl="0">
              <a:lnSpc>
                <a:spcPct val="108000"/>
              </a:lnSpc>
              <a:spcBef>
                <a:spcPts val="1000"/>
              </a:spcBef>
              <a:spcAft>
                <a:spcPts val="0"/>
              </a:spcAft>
              <a:buClr>
                <a:srgbClr val="432673"/>
              </a:buClr>
              <a:buSzPts val="2000"/>
              <a:buNone/>
            </a:pPr>
            <a:r>
              <a:rPr lang="en-GB" sz="2000"/>
              <a:t>This method minimises the amount of </a:t>
            </a:r>
            <a:br>
              <a:rPr lang="en-GB" sz="2000"/>
            </a:br>
            <a:r>
              <a:rPr lang="en-GB" sz="2000"/>
              <a:t>material that needs to be transported to </a:t>
            </a:r>
            <a:br>
              <a:rPr lang="en-GB" sz="2000"/>
            </a:br>
            <a:r>
              <a:rPr lang="en-GB" sz="2000"/>
              <a:t>or from the site.</a:t>
            </a:r>
            <a:endParaRPr sz="2000"/>
          </a:p>
        </p:txBody>
      </p:sp>
      <p:sp>
        <p:nvSpPr>
          <p:cNvPr id="171" name="Google Shape;171;p20"/>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
        <p:nvSpPr>
          <p:cNvPr id="172" name="Google Shape;172;p20"/>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Introduction</a:t>
            </a:r>
            <a:endParaRPr sz="1400" b="0" i="0" u="none" strike="noStrike" cap="none">
              <a:solidFill>
                <a:srgbClr val="000000"/>
              </a:solidFill>
              <a:latin typeface="Arial"/>
              <a:ea typeface="Arial"/>
              <a:cs typeface="Arial"/>
              <a:sym typeface="Arial"/>
            </a:endParaRPr>
          </a:p>
        </p:txBody>
      </p:sp>
      <p:sp>
        <p:nvSpPr>
          <p:cNvPr id="173" name="Google Shape;173;p20"/>
          <p:cNvSpPr txBox="1"/>
          <p:nvPr/>
        </p:nvSpPr>
        <p:spPr>
          <a:xfrm>
            <a:off x="7552944" y="3099816"/>
            <a:ext cx="18288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Arial"/>
                <a:ea typeface="Arial"/>
                <a:cs typeface="Arial"/>
                <a:sym typeface="Arial"/>
              </a:rPr>
              <a:t>Proposed formation level</a:t>
            </a:r>
            <a:endParaRPr sz="1400" b="0" i="0" u="none" strike="noStrike" cap="none">
              <a:solidFill>
                <a:srgbClr val="000000"/>
              </a:solidFill>
              <a:latin typeface="Arial"/>
              <a:ea typeface="Arial"/>
              <a:cs typeface="Arial"/>
              <a:sym typeface="Arial"/>
            </a:endParaRPr>
          </a:p>
        </p:txBody>
      </p:sp>
      <p:sp>
        <p:nvSpPr>
          <p:cNvPr id="174" name="Google Shape;174;p20"/>
          <p:cNvSpPr txBox="1"/>
          <p:nvPr/>
        </p:nvSpPr>
        <p:spPr>
          <a:xfrm>
            <a:off x="9776100" y="3137052"/>
            <a:ext cx="18288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Arial"/>
                <a:ea typeface="Arial"/>
                <a:cs typeface="Arial"/>
                <a:sym typeface="Arial"/>
              </a:rPr>
              <a:t>Level of existing terrain</a:t>
            </a:r>
            <a:endParaRPr sz="18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The trapezoidal rule</a:t>
            </a:r>
            <a:endParaRPr/>
          </a:p>
        </p:txBody>
      </p:sp>
      <p:sp>
        <p:nvSpPr>
          <p:cNvPr id="180" name="Google Shape;180;p21"/>
          <p:cNvSpPr>
            <a:spLocks noGrp="1"/>
          </p:cNvSpPr>
          <p:nvPr>
            <p:ph type="media" idx="2"/>
          </p:nvPr>
        </p:nvSpPr>
        <p:spPr>
          <a:xfrm>
            <a:off x="838200" y="1690688"/>
            <a:ext cx="4183505" cy="4689475"/>
          </a:xfrm>
          <a:prstGeom prst="rect">
            <a:avLst/>
          </a:prstGeom>
          <a:noFill/>
          <a:ln>
            <a:noFill/>
          </a:ln>
        </p:spPr>
        <p:txBody>
          <a:bodyPr spcFirstLastPara="1" wrap="square" lIns="91425" tIns="45700" rIns="91425" bIns="45700" anchor="t" anchorCtr="0">
            <a:normAutofit fontScale="92500" lnSpcReduction="20000"/>
          </a:bodyPr>
          <a:lstStyle/>
          <a:p>
            <a:pPr marL="342900" marR="0" lvl="0" indent="-342900" algn="l" rtl="0">
              <a:lnSpc>
                <a:spcPct val="107916"/>
              </a:lnSpc>
              <a:spcBef>
                <a:spcPts val="600"/>
              </a:spcBef>
              <a:spcAft>
                <a:spcPts val="0"/>
              </a:spcAft>
              <a:buClr>
                <a:srgbClr val="432673"/>
              </a:buClr>
              <a:buSzPts val="2400"/>
              <a:buFont typeface="Arial"/>
              <a:buChar char="•"/>
            </a:pPr>
            <a:r>
              <a:rPr lang="en-GB" sz="2400" b="0" i="0" u="none" strike="noStrike" cap="none" dirty="0">
                <a:solidFill>
                  <a:srgbClr val="0D0D0D"/>
                </a:solidFill>
                <a:latin typeface="Arial"/>
                <a:ea typeface="Arial"/>
                <a:cs typeface="Arial"/>
                <a:sym typeface="Arial"/>
              </a:rPr>
              <a:t>The trapezoidal rule is another rule that can be used to estimate the area under a curve.</a:t>
            </a:r>
            <a:endParaRPr sz="2400" b="0" i="0" u="none" strike="noStrike" cap="none" dirty="0">
              <a:solidFill>
                <a:srgbClr val="262626"/>
              </a:solidFill>
              <a:latin typeface="Arial"/>
              <a:ea typeface="Arial"/>
              <a:cs typeface="Arial"/>
              <a:sym typeface="Arial"/>
            </a:endParaRPr>
          </a:p>
          <a:p>
            <a:pPr marL="342900" marR="0" lvl="0" indent="-342900" algn="l" rtl="0">
              <a:lnSpc>
                <a:spcPct val="107916"/>
              </a:lnSpc>
              <a:spcBef>
                <a:spcPts val="600"/>
              </a:spcBef>
              <a:spcAft>
                <a:spcPts val="0"/>
              </a:spcAft>
              <a:buClr>
                <a:srgbClr val="432673"/>
              </a:buClr>
              <a:buSzPts val="2400"/>
              <a:buFont typeface="Arial"/>
              <a:buChar char="•"/>
            </a:pPr>
            <a:r>
              <a:rPr lang="en-GB" sz="2400" b="0" i="0" u="none" strike="noStrike" cap="none" dirty="0">
                <a:solidFill>
                  <a:srgbClr val="0D0D0D"/>
                </a:solidFill>
                <a:latin typeface="Arial"/>
                <a:ea typeface="Arial"/>
                <a:cs typeface="Arial"/>
                <a:sym typeface="Arial"/>
              </a:rPr>
              <a:t>The curve is divided into equal intervals. </a:t>
            </a:r>
            <a:br>
              <a:rPr lang="en-GB" sz="2400" b="0" i="0" u="none" strike="noStrike" cap="none" dirty="0">
                <a:solidFill>
                  <a:srgbClr val="0D0D0D"/>
                </a:solidFill>
                <a:latin typeface="Arial"/>
                <a:ea typeface="Arial"/>
                <a:cs typeface="Arial"/>
                <a:sym typeface="Arial"/>
              </a:rPr>
            </a:br>
            <a:r>
              <a:rPr lang="en-GB" sz="2400" b="0" i="0" u="none" strike="noStrike" cap="none" dirty="0">
                <a:solidFill>
                  <a:srgbClr val="0D0D0D"/>
                </a:solidFill>
                <a:latin typeface="Arial"/>
                <a:ea typeface="Arial"/>
                <a:cs typeface="Arial"/>
                <a:sym typeface="Arial"/>
              </a:rPr>
              <a:t>Each interval of the cross-section is treated as a trapezium. </a:t>
            </a:r>
            <a:endParaRPr sz="2400" b="0" i="0" u="none" strike="noStrike" cap="none" dirty="0">
              <a:solidFill>
                <a:srgbClr val="262626"/>
              </a:solidFill>
              <a:latin typeface="Arial"/>
              <a:ea typeface="Arial"/>
              <a:cs typeface="Arial"/>
              <a:sym typeface="Arial"/>
            </a:endParaRPr>
          </a:p>
          <a:p>
            <a:pPr marL="342900" marR="0" lvl="0" indent="-342900" algn="l" rtl="0">
              <a:lnSpc>
                <a:spcPct val="107916"/>
              </a:lnSpc>
              <a:spcBef>
                <a:spcPts val="600"/>
              </a:spcBef>
              <a:spcAft>
                <a:spcPts val="0"/>
              </a:spcAft>
              <a:buClr>
                <a:srgbClr val="432673"/>
              </a:buClr>
              <a:buSzPts val="2400"/>
              <a:buFont typeface="Arial"/>
              <a:buChar char="•"/>
            </a:pPr>
            <a:r>
              <a:rPr lang="en-GB" sz="2400" b="0" i="0" u="none" strike="noStrike" cap="none" dirty="0">
                <a:solidFill>
                  <a:srgbClr val="0D0D0D"/>
                </a:solidFill>
                <a:latin typeface="Arial"/>
                <a:ea typeface="Arial"/>
                <a:cs typeface="Arial"/>
                <a:sym typeface="Arial"/>
              </a:rPr>
              <a:t>We use the </a:t>
            </a:r>
            <a:r>
              <a:rPr lang="en-GB" sz="2400" b="1" i="0" u="none" strike="noStrike" cap="none" dirty="0">
                <a:solidFill>
                  <a:srgbClr val="0D0D0D"/>
                </a:solidFill>
                <a:latin typeface="Arial"/>
                <a:ea typeface="Arial"/>
                <a:cs typeface="Arial"/>
                <a:sym typeface="Arial"/>
              </a:rPr>
              <a:t>ordinates</a:t>
            </a:r>
            <a:r>
              <a:rPr lang="en-GB" sz="2400" b="0" i="0" u="none" strike="noStrike" cap="none" dirty="0">
                <a:solidFill>
                  <a:srgbClr val="0D0D0D"/>
                </a:solidFill>
                <a:latin typeface="Arial"/>
                <a:ea typeface="Arial"/>
                <a:cs typeface="Arial"/>
                <a:sym typeface="Arial"/>
              </a:rPr>
              <a:t> at the endpoints of each interval. </a:t>
            </a:r>
            <a:r>
              <a:rPr lang="en-GB" sz="2400" b="0" i="0" u="none" strike="noStrike" cap="none" dirty="0">
                <a:solidFill>
                  <a:srgbClr val="262626"/>
                </a:solidFill>
                <a:latin typeface="Arial"/>
                <a:ea typeface="Arial"/>
                <a:cs typeface="Arial"/>
                <a:sym typeface="Arial"/>
              </a:rPr>
              <a:t>Remember: an </a:t>
            </a:r>
            <a:r>
              <a:rPr lang="en-GB" sz="2400" b="1" i="0" u="none" strike="noStrike" cap="none" dirty="0">
                <a:solidFill>
                  <a:srgbClr val="262626"/>
                </a:solidFill>
                <a:latin typeface="Arial"/>
                <a:ea typeface="Arial"/>
                <a:cs typeface="Arial"/>
                <a:sym typeface="Arial"/>
              </a:rPr>
              <a:t>ordinate</a:t>
            </a:r>
            <a:r>
              <a:rPr lang="en-GB" sz="2400" b="0" i="0" u="none" strike="noStrike" cap="none" dirty="0">
                <a:solidFill>
                  <a:srgbClr val="262626"/>
                </a:solidFill>
                <a:latin typeface="Arial"/>
                <a:ea typeface="Arial"/>
                <a:cs typeface="Arial"/>
                <a:sym typeface="Arial"/>
              </a:rPr>
              <a:t> is the y-coordinate on a graph for a given x-coordinate.</a:t>
            </a:r>
            <a:endParaRPr sz="2400" b="0" i="0" u="none" strike="noStrike" cap="none" dirty="0">
              <a:solidFill>
                <a:srgbClr val="262626"/>
              </a:solidFill>
              <a:latin typeface="Arial"/>
              <a:ea typeface="Arial"/>
              <a:cs typeface="Arial"/>
              <a:sym typeface="Arial"/>
            </a:endParaRPr>
          </a:p>
          <a:p>
            <a:pPr marL="0" marR="0" lvl="0" indent="0" algn="l" rtl="0">
              <a:lnSpc>
                <a:spcPct val="107916"/>
              </a:lnSpc>
              <a:spcBef>
                <a:spcPts val="0"/>
              </a:spcBef>
              <a:spcAft>
                <a:spcPts val="0"/>
              </a:spcAft>
              <a:buClr>
                <a:schemeClr val="dk1"/>
              </a:buClr>
              <a:buSzPts val="1100"/>
              <a:buFont typeface="Arial"/>
              <a:buNone/>
            </a:pPr>
            <a:endParaRPr sz="2400" b="0" i="0" u="none" strike="noStrike" cap="none" dirty="0">
              <a:solidFill>
                <a:srgbClr val="0D0D0D"/>
              </a:solidFill>
              <a:latin typeface="Arial"/>
              <a:ea typeface="Arial"/>
              <a:cs typeface="Arial"/>
              <a:sym typeface="Arial"/>
            </a:endParaRPr>
          </a:p>
          <a:p>
            <a:pPr marL="0" marR="0" lvl="0" indent="0" algn="l" rtl="0">
              <a:lnSpc>
                <a:spcPct val="107916"/>
              </a:lnSpc>
              <a:spcBef>
                <a:spcPts val="0"/>
              </a:spcBef>
              <a:spcAft>
                <a:spcPts val="0"/>
              </a:spcAft>
              <a:buClr>
                <a:schemeClr val="dk1"/>
              </a:buClr>
              <a:buSzPts val="1100"/>
              <a:buFont typeface="Arial"/>
              <a:buNone/>
            </a:pPr>
            <a:endParaRPr sz="2400" b="0" i="0" u="none" strike="noStrike" cap="none" dirty="0">
              <a:solidFill>
                <a:srgbClr val="0D0D0D"/>
              </a:solidFill>
              <a:latin typeface="Arial"/>
              <a:ea typeface="Arial"/>
              <a:cs typeface="Arial"/>
              <a:sym typeface="Arial"/>
            </a:endParaRPr>
          </a:p>
          <a:p>
            <a:pPr marL="0" marR="0" lvl="0" indent="0" algn="l" rtl="0">
              <a:lnSpc>
                <a:spcPct val="107916"/>
              </a:lnSpc>
              <a:spcBef>
                <a:spcPts val="0"/>
              </a:spcBef>
              <a:spcAft>
                <a:spcPts val="0"/>
              </a:spcAft>
              <a:buClr>
                <a:schemeClr val="dk1"/>
              </a:buClr>
              <a:buSzPts val="1100"/>
              <a:buFont typeface="Arial"/>
              <a:buNone/>
            </a:pPr>
            <a:endParaRPr sz="2400" b="0" i="0" u="none" strike="noStrike" cap="none" dirty="0">
              <a:solidFill>
                <a:srgbClr val="0D0D0D"/>
              </a:solidFill>
              <a:latin typeface="Arial"/>
              <a:ea typeface="Arial"/>
              <a:cs typeface="Arial"/>
              <a:sym typeface="Arial"/>
            </a:endParaRPr>
          </a:p>
          <a:p>
            <a:pPr marL="228600" marR="0" lvl="0" indent="-76200" algn="l" rtl="0">
              <a:lnSpc>
                <a:spcPct val="108000"/>
              </a:lnSpc>
              <a:spcBef>
                <a:spcPts val="1000"/>
              </a:spcBef>
              <a:spcAft>
                <a:spcPts val="0"/>
              </a:spcAft>
              <a:buClr>
                <a:srgbClr val="534C29"/>
              </a:buClr>
              <a:buSzPts val="2400"/>
              <a:buFont typeface="Arial"/>
              <a:buNone/>
            </a:pPr>
            <a:endParaRPr sz="2400" b="0" i="0" u="none" strike="noStrike" cap="none" dirty="0">
              <a:solidFill>
                <a:srgbClr val="262626"/>
              </a:solidFill>
              <a:latin typeface="Arial"/>
              <a:ea typeface="Arial"/>
              <a:cs typeface="Arial"/>
              <a:sym typeface="Arial"/>
            </a:endParaRPr>
          </a:p>
        </p:txBody>
      </p:sp>
      <p:sp>
        <p:nvSpPr>
          <p:cNvPr id="181" name="Google Shape;181;p21"/>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Activity 1</a:t>
            </a:r>
            <a:endParaRPr sz="1400" b="0" i="0" u="none" strike="noStrike" cap="none">
              <a:solidFill>
                <a:srgbClr val="000000"/>
              </a:solidFill>
              <a:latin typeface="Arial"/>
              <a:ea typeface="Arial"/>
              <a:cs typeface="Arial"/>
              <a:sym typeface="Arial"/>
            </a:endParaRPr>
          </a:p>
        </p:txBody>
      </p:sp>
      <p:sp>
        <p:nvSpPr>
          <p:cNvPr id="182" name="Google Shape;182;p21"/>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pic>
        <p:nvPicPr>
          <p:cNvPr id="5" name="Picture 4" descr="A photo under the archway one of the towers of Tower bridge in London, UK with the skyline and city in the background.">
            <a:extLst>
              <a:ext uri="{FF2B5EF4-FFF2-40B4-BE49-F238E27FC236}">
                <a16:creationId xmlns:a16="http://schemas.microsoft.com/office/drawing/2014/main" id="{A3782388-CEFC-2624-91A2-D551C7E8AD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79537" y="1690688"/>
            <a:ext cx="6532713" cy="427611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2"/>
          <p:cNvSpPr>
            <a:spLocks noGrp="1"/>
          </p:cNvSpPr>
          <p:nvPr>
            <p:ph type="body" idx="1"/>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189" name="Google Shape;189;p22"/>
          <p:cNvSpPr txBox="1">
            <a:spLocks noGrp="1"/>
          </p:cNvSpPr>
          <p:nvPr>
            <p:ph type="title"/>
          </p:nvPr>
        </p:nvSpPr>
        <p:spPr>
          <a:xfrm>
            <a:off x="838200" y="365125"/>
            <a:ext cx="10515600" cy="813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Area of a trapezium</a:t>
            </a:r>
            <a:endParaRPr/>
          </a:p>
        </p:txBody>
      </p:sp>
      <p:sp>
        <p:nvSpPr>
          <p:cNvPr id="190" name="Google Shape;190;p22" descr="The area of trapezium is equal to half delta x multiplied by the sum of y 1 plus y 2."/>
          <p:cNvSpPr>
            <a:spLocks noGrp="1"/>
          </p:cNvSpPr>
          <p:nvPr>
            <p:ph type="media" idx="2"/>
          </p:nvPr>
        </p:nvSpPr>
        <p:spPr>
          <a:xfrm>
            <a:off x="1042798" y="1956992"/>
            <a:ext cx="6389914" cy="4204321"/>
          </a:xfrm>
          <a:prstGeom prst="rect">
            <a:avLst/>
          </a:prstGeom>
          <a:blipFill rotWithShape="1">
            <a:blip r:embed="rId3" cstate="screen">
              <a:alphaModFix/>
              <a:extLst>
                <a:ext uri="{28A0092B-C50C-407E-A947-70E740481C1C}">
                  <a14:useLocalDpi xmlns:a14="http://schemas.microsoft.com/office/drawing/2010/main"/>
                </a:ext>
              </a:extLst>
            </a:blip>
            <a:stretch>
              <a:fillRect l="-1425" t="-1007" r="-1996"/>
            </a:stretch>
          </a:blipFill>
          <a:ln>
            <a:noFill/>
          </a:ln>
        </p:spPr>
        <p:txBody>
          <a:bodyPr spcFirstLastPara="1" wrap="square" lIns="91425" tIns="45700" rIns="91425" bIns="45700" anchor="t" anchorCtr="0">
            <a:noAutofit/>
          </a:bodyPr>
          <a:lstStyle/>
          <a:p>
            <a:pPr marL="76200" marR="0" lvl="0" indent="0" algn="l" rtl="0">
              <a:lnSpc>
                <a:spcPct val="108000"/>
              </a:lnSpc>
              <a:spcBef>
                <a:spcPts val="1000"/>
              </a:spcBef>
              <a:spcAft>
                <a:spcPts val="0"/>
              </a:spcAft>
              <a:buClr>
                <a:srgbClr val="534C29"/>
              </a:buClr>
              <a:buSzPts val="2400"/>
              <a:buFont typeface="Arial"/>
              <a:buNone/>
            </a:pPr>
            <a:r>
              <a:rPr lang="en-GB" sz="2400" b="0" i="0" u="none" strike="noStrike" cap="none">
                <a:solidFill>
                  <a:srgbClr val="262626"/>
                </a:solidFill>
                <a:latin typeface="Arial"/>
                <a:ea typeface="Arial"/>
                <a:cs typeface="Arial"/>
                <a:sym typeface="Arial"/>
              </a:rPr>
              <a:t>  </a:t>
            </a:r>
            <a:endParaRPr sz="2400" b="0" i="0" u="none" strike="noStrike" cap="none">
              <a:solidFill>
                <a:srgbClr val="262626"/>
              </a:solidFill>
              <a:latin typeface="Arial"/>
              <a:ea typeface="Arial"/>
              <a:cs typeface="Arial"/>
              <a:sym typeface="Arial"/>
            </a:endParaRPr>
          </a:p>
        </p:txBody>
      </p:sp>
      <p:grpSp>
        <p:nvGrpSpPr>
          <p:cNvPr id="191" name="Google Shape;191;p22" descr="A trapezium with a horizontal base, two vertical sides and diagonal top.&#10;The base has length delta x.&#10;The left vertical side has length y 1.&#10;The right vertical side has length y 2."/>
          <p:cNvGrpSpPr/>
          <p:nvPr/>
        </p:nvGrpSpPr>
        <p:grpSpPr>
          <a:xfrm>
            <a:off x="8449545" y="1904999"/>
            <a:ext cx="2463384" cy="3509666"/>
            <a:chOff x="8449545" y="1904999"/>
            <a:chExt cx="2463384" cy="3509666"/>
          </a:xfrm>
        </p:grpSpPr>
        <p:sp>
          <p:nvSpPr>
            <p:cNvPr id="192" name="Google Shape;192;p22"/>
            <p:cNvSpPr/>
            <p:nvPr/>
          </p:nvSpPr>
          <p:spPr>
            <a:xfrm rot="-5400000">
              <a:off x="8157237" y="2681721"/>
              <a:ext cx="3048000" cy="1494557"/>
            </a:xfrm>
            <a:custGeom>
              <a:avLst/>
              <a:gdLst/>
              <a:ahLst/>
              <a:cxnLst/>
              <a:rect l="l" t="t" r="r" b="b"/>
              <a:pathLst>
                <a:path w="2024743" h="2024743" extrusionOk="0">
                  <a:moveTo>
                    <a:pt x="0" y="0"/>
                  </a:moveTo>
                  <a:lnTo>
                    <a:pt x="1404258" y="0"/>
                  </a:lnTo>
                  <a:lnTo>
                    <a:pt x="2024743" y="2024743"/>
                  </a:lnTo>
                  <a:lnTo>
                    <a:pt x="0" y="2024743"/>
                  </a:lnTo>
                  <a:lnTo>
                    <a:pt x="0" y="0"/>
                  </a:lnTo>
                  <a:close/>
                </a:path>
              </a:pathLst>
            </a:custGeom>
            <a:solidFill>
              <a:srgbClr val="D8E2F3"/>
            </a:solidFill>
            <a:ln w="25400" cap="flat" cmpd="sng">
              <a:solidFill>
                <a:srgbClr val="1C305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3" name="Google Shape;193;p22"/>
            <p:cNvSpPr txBox="1"/>
            <p:nvPr/>
          </p:nvSpPr>
          <p:spPr>
            <a:xfrm>
              <a:off x="8449545" y="3597487"/>
              <a:ext cx="446314" cy="461665"/>
            </a:xfrm>
            <a:prstGeom prst="rect">
              <a:avLst/>
            </a:prstGeom>
            <a:blipFill rotWithShape="1">
              <a:blip r:embed="rId4" cstate="screen">
                <a:alphaModFix/>
                <a:extLst>
                  <a:ext uri="{28A0092B-C50C-407E-A947-70E740481C1C}">
                    <a14:useLocalDpi xmlns:a14="http://schemas.microsoft.com/office/drawing/2010/main"/>
                  </a:ext>
                </a:extLst>
              </a:blip>
              <a:stretch>
                <a:fillRect l="-4101" b="-13146"/>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94" name="Google Shape;194;p22"/>
            <p:cNvSpPr txBox="1"/>
            <p:nvPr/>
          </p:nvSpPr>
          <p:spPr>
            <a:xfrm>
              <a:off x="10466615" y="3198166"/>
              <a:ext cx="446314" cy="461665"/>
            </a:xfrm>
            <a:prstGeom prst="rect">
              <a:avLst/>
            </a:prstGeom>
            <a:blipFill rotWithShape="1">
              <a:blip r:embed="rId5" cstate="screen">
                <a:alphaModFix/>
                <a:extLst>
                  <a:ext uri="{28A0092B-C50C-407E-A947-70E740481C1C}">
                    <a14:useLocalDpi xmlns:a14="http://schemas.microsoft.com/office/drawing/2010/main"/>
                  </a:ext>
                </a:extLst>
              </a:blip>
              <a:stretch>
                <a:fillRect l="-4102" r="-1360" b="-1332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95" name="Google Shape;195;p22"/>
            <p:cNvSpPr txBox="1"/>
            <p:nvPr/>
          </p:nvSpPr>
          <p:spPr>
            <a:xfrm>
              <a:off x="9448801" y="4953000"/>
              <a:ext cx="446314" cy="461665"/>
            </a:xfrm>
            <a:prstGeom prst="rect">
              <a:avLst/>
            </a:prstGeom>
            <a:blipFill rotWithShape="1">
              <a:blip r:embed="rId6" cstate="screen">
                <a:alphaModFix/>
                <a:extLst>
                  <a:ext uri="{28A0092B-C50C-407E-A947-70E740481C1C}">
                    <a14:useLocalDpi xmlns:a14="http://schemas.microsoft.com/office/drawing/2010/main"/>
                  </a:ext>
                </a:extLst>
              </a:blip>
              <a:stretch>
                <a:fillRect l="-2731" r="-15056"/>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grpSp>
      <p:sp>
        <p:nvSpPr>
          <p:cNvPr id="196" name="Google Shape;196;p22"/>
          <p:cNvSpPr txBox="1">
            <a:spLocks noGrp="1"/>
          </p:cNvSpPr>
          <p:nvPr>
            <p:ph type="body" idx="3"/>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1" name="Google Shape;201;p23" descr="A curve on a graph. &#10;There are four trapeziums of equal width with base on the x-axis, horizontal touching sides, and diagonal top such that the two top corners touch the curve.&#10;One trapezium has two horizontal dashed lines, one each from each top corner to the y-axis. The first, lower line is labelled y i, the second higher line is labelled y i plus 1.&#10;The width of the trapezium is labelled delta x."/>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315669" y="2276378"/>
            <a:ext cx="3571461" cy="3294789"/>
          </a:xfrm>
          <a:prstGeom prst="rect">
            <a:avLst/>
          </a:prstGeom>
          <a:noFill/>
          <a:ln>
            <a:noFill/>
          </a:ln>
        </p:spPr>
      </p:pic>
      <p:sp>
        <p:nvSpPr>
          <p:cNvPr id="202" name="Google Shape;202;p23"/>
          <p:cNvSpPr txBox="1"/>
          <p:nvPr/>
        </p:nvSpPr>
        <p:spPr>
          <a:xfrm>
            <a:off x="1032463" y="5377832"/>
            <a:ext cx="10325172" cy="668516"/>
          </a:xfrm>
          <a:prstGeom prst="rect">
            <a:avLst/>
          </a:pr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3" name="Google Shape;203;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Trapezoidal rule formula</a:t>
            </a:r>
            <a:endParaRPr/>
          </a:p>
        </p:txBody>
      </p:sp>
      <p:sp>
        <p:nvSpPr>
          <p:cNvPr id="204" name="Google Shape;204;p23" descr="We can write a rule for the sum of all the trapezium areas, which is an estimation of the area under the curve: &#10;Area is approximately equal to the sum of half delta x y 1 plus y 2, half delta x y 2 plus y 3, et cetera to, half delta x y n minus 1 plus y n&#10;&#10;Area is approximately equal to half delta x multiplied by the sum of y 1 plus y 2, y 2 plus y 3, et cetera to,  y n minus 1 plus y n&#10;&#10;Area is approximately equal to half delta x multiplied by y 1 plus the sum of all y i from i equals 2 to y equals n minus 1, plus y n.&#10;&#10;Area under curve is approximately equal to half the interval width multiplied by the sum of the first ordinate, 2 lots of the sum of the middle ordinates, and the last ordinate."/>
          <p:cNvSpPr txBox="1">
            <a:spLocks noGrp="1"/>
          </p:cNvSpPr>
          <p:nvPr>
            <p:ph type="body" idx="1"/>
          </p:nvPr>
        </p:nvSpPr>
        <p:spPr>
          <a:xfrm>
            <a:off x="838200" y="1825625"/>
            <a:ext cx="10515600" cy="4351338"/>
          </a:xfrm>
          <a:prstGeom prst="rect">
            <a:avLst/>
          </a:prstGeom>
          <a:blipFill rotWithShape="1">
            <a:blip r:embed="rId5">
              <a:alphaModFix/>
            </a:blip>
            <a:stretch>
              <a:fillRect/>
            </a:stretch>
          </a:blipFill>
          <a:ln>
            <a:noFill/>
          </a:ln>
        </p:spPr>
        <p:txBody>
          <a:bodyPr spcFirstLastPara="1" wrap="square" lIns="180000" tIns="180000" rIns="180000" bIns="180000" anchor="t" anchorCtr="0">
            <a:normAutofit/>
          </a:bodyPr>
          <a:lstStyle/>
          <a:p>
            <a:pPr marL="114300" lvl="0" indent="0" algn="l" rtl="0">
              <a:lnSpc>
                <a:spcPct val="108000"/>
              </a:lnSpc>
              <a:spcBef>
                <a:spcPts val="1000"/>
              </a:spcBef>
              <a:spcAft>
                <a:spcPts val="0"/>
              </a:spcAft>
              <a:buSzPts val="1800"/>
              <a:buNone/>
            </a:pPr>
            <a:r>
              <a:rPr lang="en-GB"/>
              <a:t>  </a:t>
            </a:r>
            <a:endParaRPr/>
          </a:p>
        </p:txBody>
      </p:sp>
      <p:sp>
        <p:nvSpPr>
          <p:cNvPr id="205" name="Google Shape;205;p23"/>
          <p:cNvSpPr/>
          <p:nvPr/>
        </p:nvSpPr>
        <p:spPr>
          <a:xfrm>
            <a:off x="962025" y="5374297"/>
            <a:ext cx="10391775" cy="694944"/>
          </a:xfrm>
          <a:prstGeom prst="rect">
            <a:avLst/>
          </a:prstGeom>
          <a:noFill/>
          <a:ln w="25400" cap="flat" cmpd="sng">
            <a:solidFill>
              <a:srgbClr val="EBDDF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06" name="Google Shape;206;p23"/>
          <p:cNvSpPr/>
          <p:nvPr/>
        </p:nvSpPr>
        <p:spPr>
          <a:xfrm>
            <a:off x="8315669" y="818002"/>
            <a:ext cx="3387396" cy="1323439"/>
          </a:xfrm>
          <a:custGeom>
            <a:avLst/>
            <a:gdLst/>
            <a:ahLst/>
            <a:cxnLst/>
            <a:rect l="l" t="t" r="r" b="b"/>
            <a:pathLst>
              <a:path w="3387396" h="1323439" fill="none" extrusionOk="0">
                <a:moveTo>
                  <a:pt x="0" y="0"/>
                </a:moveTo>
                <a:cubicBezTo>
                  <a:pt x="179027" y="-24560"/>
                  <a:pt x="339504" y="-28634"/>
                  <a:pt x="609731" y="0"/>
                </a:cubicBezTo>
                <a:cubicBezTo>
                  <a:pt x="879958" y="28634"/>
                  <a:pt x="1036708" y="-3894"/>
                  <a:pt x="1185589" y="0"/>
                </a:cubicBezTo>
                <a:cubicBezTo>
                  <a:pt x="1334470" y="3894"/>
                  <a:pt x="1780112" y="14293"/>
                  <a:pt x="1930816" y="0"/>
                </a:cubicBezTo>
                <a:cubicBezTo>
                  <a:pt x="2081520" y="-14293"/>
                  <a:pt x="2523873" y="-26727"/>
                  <a:pt x="2676043" y="0"/>
                </a:cubicBezTo>
                <a:cubicBezTo>
                  <a:pt x="2828213" y="26727"/>
                  <a:pt x="3241595" y="-20057"/>
                  <a:pt x="3387396" y="0"/>
                </a:cubicBezTo>
                <a:cubicBezTo>
                  <a:pt x="3382627" y="202766"/>
                  <a:pt x="3369871" y="380586"/>
                  <a:pt x="3387396" y="622016"/>
                </a:cubicBezTo>
                <a:cubicBezTo>
                  <a:pt x="3404921" y="863446"/>
                  <a:pt x="3394396" y="1180634"/>
                  <a:pt x="3387396" y="1323439"/>
                </a:cubicBezTo>
                <a:cubicBezTo>
                  <a:pt x="3071265" y="1291076"/>
                  <a:pt x="2861706" y="1305583"/>
                  <a:pt x="2676043" y="1323439"/>
                </a:cubicBezTo>
                <a:cubicBezTo>
                  <a:pt x="2490380" y="1341295"/>
                  <a:pt x="2350325" y="1345175"/>
                  <a:pt x="2032438" y="1323439"/>
                </a:cubicBezTo>
                <a:cubicBezTo>
                  <a:pt x="1714551" y="1301703"/>
                  <a:pt x="1624767" y="1350350"/>
                  <a:pt x="1287210" y="1323439"/>
                </a:cubicBezTo>
                <a:cubicBezTo>
                  <a:pt x="949653" y="1296528"/>
                  <a:pt x="924218" y="1314007"/>
                  <a:pt x="643605" y="1323439"/>
                </a:cubicBezTo>
                <a:cubicBezTo>
                  <a:pt x="362992" y="1332871"/>
                  <a:pt x="267061" y="1318002"/>
                  <a:pt x="0" y="1323439"/>
                </a:cubicBezTo>
                <a:cubicBezTo>
                  <a:pt x="12484" y="1156810"/>
                  <a:pt x="-22487" y="812420"/>
                  <a:pt x="0" y="635251"/>
                </a:cubicBezTo>
                <a:cubicBezTo>
                  <a:pt x="22487" y="458082"/>
                  <a:pt x="-8531" y="170793"/>
                  <a:pt x="0" y="0"/>
                </a:cubicBezTo>
                <a:close/>
              </a:path>
              <a:path w="3387396" h="1323439" extrusionOk="0">
                <a:moveTo>
                  <a:pt x="0" y="0"/>
                </a:moveTo>
                <a:cubicBezTo>
                  <a:pt x="279219" y="24409"/>
                  <a:pt x="489527" y="3899"/>
                  <a:pt x="643605" y="0"/>
                </a:cubicBezTo>
                <a:cubicBezTo>
                  <a:pt x="797684" y="-3899"/>
                  <a:pt x="981839" y="17040"/>
                  <a:pt x="1219463" y="0"/>
                </a:cubicBezTo>
                <a:cubicBezTo>
                  <a:pt x="1457087" y="-17040"/>
                  <a:pt x="1788323" y="33898"/>
                  <a:pt x="1964690" y="0"/>
                </a:cubicBezTo>
                <a:cubicBezTo>
                  <a:pt x="2141057" y="-33898"/>
                  <a:pt x="2326309" y="14480"/>
                  <a:pt x="2642169" y="0"/>
                </a:cubicBezTo>
                <a:cubicBezTo>
                  <a:pt x="2958029" y="-14480"/>
                  <a:pt x="3068229" y="16999"/>
                  <a:pt x="3387396" y="0"/>
                </a:cubicBezTo>
                <a:cubicBezTo>
                  <a:pt x="3413877" y="202757"/>
                  <a:pt x="3397315" y="327857"/>
                  <a:pt x="3387396" y="622016"/>
                </a:cubicBezTo>
                <a:cubicBezTo>
                  <a:pt x="3377477" y="916175"/>
                  <a:pt x="3354583" y="1016805"/>
                  <a:pt x="3387396" y="1323439"/>
                </a:cubicBezTo>
                <a:cubicBezTo>
                  <a:pt x="3178146" y="1338483"/>
                  <a:pt x="2928854" y="1335733"/>
                  <a:pt x="2743791" y="1323439"/>
                </a:cubicBezTo>
                <a:cubicBezTo>
                  <a:pt x="2558728" y="1311145"/>
                  <a:pt x="2326114" y="1354674"/>
                  <a:pt x="2032438" y="1323439"/>
                </a:cubicBezTo>
                <a:cubicBezTo>
                  <a:pt x="1738762" y="1292204"/>
                  <a:pt x="1630324" y="1357018"/>
                  <a:pt x="1287210" y="1323439"/>
                </a:cubicBezTo>
                <a:cubicBezTo>
                  <a:pt x="944096" y="1289860"/>
                  <a:pt x="952837" y="1300884"/>
                  <a:pt x="711353" y="1323439"/>
                </a:cubicBezTo>
                <a:cubicBezTo>
                  <a:pt x="469869" y="1345994"/>
                  <a:pt x="274729" y="1332972"/>
                  <a:pt x="0" y="1323439"/>
                </a:cubicBezTo>
                <a:cubicBezTo>
                  <a:pt x="-10772" y="1100829"/>
                  <a:pt x="12877" y="828898"/>
                  <a:pt x="0" y="661720"/>
                </a:cubicBezTo>
                <a:cubicBezTo>
                  <a:pt x="-12877" y="494542"/>
                  <a:pt x="11394" y="148731"/>
                  <a:pt x="0" y="0"/>
                </a:cubicBezTo>
                <a:close/>
              </a:path>
            </a:pathLst>
          </a:custGeom>
          <a:blipFill rotWithShape="1">
            <a:blip r:embed="rId6" cstate="screen">
              <a:alphaModFix/>
              <a:extLst>
                <a:ext uri="{28A0092B-C50C-407E-A947-70E740481C1C}">
                  <a14:useLocalDpi xmlns:a14="http://schemas.microsoft.com/office/drawing/2010/main"/>
                </a:ext>
              </a:extLst>
            </a:blip>
            <a:stretch>
              <a:fillRect l="-1972" t="-2757" b="-7822"/>
            </a:stretch>
          </a:blipFill>
          <a:ln w="9525" cap="flat" cmpd="sng">
            <a:solidFill>
              <a:srgbClr val="432673"/>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23"/>
          <p:cNvSpPr/>
          <p:nvPr/>
        </p:nvSpPr>
        <p:spPr>
          <a:xfrm>
            <a:off x="9973929" y="162686"/>
            <a:ext cx="2078400" cy="365100"/>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chemeClr val="lt1"/>
                </a:solidFill>
                <a:latin typeface="Arial Narrow"/>
                <a:ea typeface="Arial Narrow"/>
                <a:cs typeface="Arial Narrow"/>
                <a:sym typeface="Arial Narrow"/>
              </a:rPr>
              <a:t>Activity 1</a:t>
            </a:r>
            <a:endParaRPr sz="1400" b="0" i="0" u="none" strike="noStrike" cap="none">
              <a:solidFill>
                <a:srgbClr val="000000"/>
              </a:solidFill>
              <a:latin typeface="Arial"/>
              <a:ea typeface="Arial"/>
              <a:cs typeface="Arial"/>
              <a:sym typeface="Arial"/>
            </a:endParaRPr>
          </a:p>
        </p:txBody>
      </p:sp>
      <p:sp>
        <p:nvSpPr>
          <p:cNvPr id="208" name="Google Shape;208;p23"/>
          <p:cNvSpPr txBox="1">
            <a:spLocks noGrp="1"/>
          </p:cNvSpPr>
          <p:nvPr>
            <p:ph type="body" idx="4"/>
          </p:nvPr>
        </p:nvSpPr>
        <p:spPr>
          <a:xfrm>
            <a:off x="838200" y="6356350"/>
            <a:ext cx="525780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2: Using the trapezoidal rule and Simpson’s rule in construction</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2556</Words>
  <Application>Microsoft Office PowerPoint</Application>
  <PresentationFormat>Widescreen</PresentationFormat>
  <Paragraphs>410</Paragraphs>
  <Slides>38</Slides>
  <Notes>38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Times New Roman</vt:lpstr>
      <vt:lpstr>Quattrocento Sans</vt:lpstr>
      <vt:lpstr>Arial Narrow</vt:lpstr>
      <vt:lpstr>Calibri</vt:lpstr>
      <vt:lpstr>Office Theme</vt:lpstr>
      <vt:lpstr>Construction</vt:lpstr>
      <vt:lpstr>In this lesson, we will:</vt:lpstr>
      <vt:lpstr>Activity: Mid-ordinate rule steps</vt:lpstr>
      <vt:lpstr>Answer: Mid-ordinate rule steps</vt:lpstr>
      <vt:lpstr>Recall: What is meant by an embankment? </vt:lpstr>
      <vt:lpstr>Recall: What is meant by cut and fill?</vt:lpstr>
      <vt:lpstr>The trapezoidal rule</vt:lpstr>
      <vt:lpstr>Area of a trapezium</vt:lpstr>
      <vt:lpstr>Trapezoidal rule formula</vt:lpstr>
      <vt:lpstr>Using the trapezoidal rule</vt:lpstr>
      <vt:lpstr> Worked example: Trapezium rule</vt:lpstr>
      <vt:lpstr> Worked example: Trapezium rule</vt:lpstr>
      <vt:lpstr> Worked example: Trapezium rule</vt:lpstr>
      <vt:lpstr> Worked example: Trapezium rule</vt:lpstr>
      <vt:lpstr> Worked example: Trapezium rule</vt:lpstr>
      <vt:lpstr> Worked example: Trapezium rule</vt:lpstr>
      <vt:lpstr> Worked example: Trapezium rule</vt:lpstr>
      <vt:lpstr>Using the trapezoidal rule</vt:lpstr>
      <vt:lpstr>Using the trapezoidal rule: practice</vt:lpstr>
      <vt:lpstr>Reflection questions</vt:lpstr>
      <vt:lpstr>Parabolic curves</vt:lpstr>
      <vt:lpstr>Parabolic curves</vt:lpstr>
      <vt:lpstr>Simpson’s rule</vt:lpstr>
      <vt:lpstr>Simpson’s rule formula</vt:lpstr>
      <vt:lpstr> Worked example: Simpson’s rule</vt:lpstr>
      <vt:lpstr> Worked example: Simpson’s rule</vt:lpstr>
      <vt:lpstr> Worked example: Simpson’s rule</vt:lpstr>
      <vt:lpstr> Worked example: Simpson’s rule</vt:lpstr>
      <vt:lpstr> Worked example: Simpson’s rule</vt:lpstr>
      <vt:lpstr> Worked example: Simpson’s rule</vt:lpstr>
      <vt:lpstr> Worked example: Simpson’s rule</vt:lpstr>
      <vt:lpstr>PowerPoint Presentation</vt:lpstr>
      <vt:lpstr>Simpson’s vs trapezoidal rule</vt:lpstr>
      <vt:lpstr>Using the Simpson’s rule: practice</vt:lpstr>
      <vt:lpstr>Comparing rules</vt:lpstr>
      <vt:lpstr>Comparing rules: answers</vt:lpstr>
      <vt:lpstr>In this lesson, we have:</vt:lpstr>
      <vt:lpstr>Consolidation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revision>1</cp:revision>
  <dcterms:modified xsi:type="dcterms:W3CDTF">2025-09-03T08:14:14Z</dcterms:modified>
</cp:coreProperties>
</file>