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Arial Narrow" panose="020B0606020202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oodstandards.gov.scot/consumers/food-safety/at-home/washing-and-preparing-food-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0">
                <a:solidFill>
                  <a:srgbClr val="000000"/>
                </a:solidFill>
                <a:highlight>
                  <a:srgbClr val="FFFFFF"/>
                </a:highlight>
                <a:latin typeface="arial"/>
                <a:ea typeface="arial"/>
                <a:cs typeface="arial"/>
                <a:sym typeface="arial"/>
              </a:rPr>
              <a:t>Image © </a:t>
            </a:r>
            <a:r>
              <a:rPr lang="en-GB" sz="1800" b="0" i="0">
                <a:solidFill>
                  <a:srgbClr val="000000"/>
                </a:solidFill>
                <a:highlight>
                  <a:srgbClr val="FFFFFF"/>
                </a:highlight>
                <a:latin typeface="Calibri"/>
                <a:ea typeface="Calibri"/>
                <a:cs typeface="Calibri"/>
                <a:sym typeface="Calibri"/>
              </a:rPr>
              <a:t>Shutterstock/Inside Creative House</a:t>
            </a:r>
            <a:endParaRPr/>
          </a:p>
        </p:txBody>
      </p:sp>
      <p:sp>
        <p:nvSpPr>
          <p:cNvPr id="125" name="Google Shape;1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www.foodstandards.gov.scot/consumers/food-safety/at-home/washing-and-preparing-food-1</a:t>
            </a:r>
            <a:r>
              <a:rPr lang="en-GB"/>
              <a:t> </a:t>
            </a:r>
            <a:endParaRPr/>
          </a:p>
        </p:txBody>
      </p:sp>
      <p:sp>
        <p:nvSpPr>
          <p:cNvPr id="274" name="Google Shape;2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latin typeface="Arial"/>
                <a:ea typeface="Arial"/>
                <a:cs typeface="Arial"/>
                <a:sym typeface="Arial"/>
              </a:rPr>
              <a:t>Image © Shutterstock/Krakenimages.com</a:t>
            </a:r>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a:latin typeface="Arial"/>
                <a:ea typeface="Arial"/>
                <a:cs typeface="Arial"/>
                <a:sym typeface="Arial"/>
              </a:rPr>
              <a:t>Image © Shutterstock/Sielemann</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a:latin typeface="Arial"/>
                <a:ea typeface="Arial"/>
                <a:cs typeface="Arial"/>
                <a:sym typeface="Arial"/>
              </a:rPr>
              <a:t>Image © Shutterstock/Mike_shots</a:t>
            </a:r>
            <a:endParaRPr>
              <a:latin typeface="Arial"/>
              <a:ea typeface="Arial"/>
              <a:cs typeface="Arial"/>
              <a:sym typeface="Arial"/>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latin typeface="Arial"/>
                <a:ea typeface="Arial"/>
                <a:cs typeface="Arial"/>
                <a:sym typeface="Arial"/>
              </a:rPr>
              <a:t>Image © Shutterstock/Rabbitmindphoto</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a:latin typeface="Arial"/>
                <a:ea typeface="Arial"/>
                <a:cs typeface="Arial"/>
                <a:sym typeface="Arial"/>
              </a:rPr>
              <a:t>Image © Shutterstock/Robert Kneschke</a:t>
            </a:r>
            <a:endParaRPr/>
          </a:p>
        </p:txBody>
      </p:sp>
      <p:sp>
        <p:nvSpPr>
          <p:cNvPr id="164" name="Google Shape;1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latin typeface="Arial"/>
                <a:ea typeface="Arial"/>
                <a:cs typeface="Arial"/>
                <a:sym typeface="Arial"/>
              </a:rPr>
              <a:t>Image © Shutterstock/Muenchbach</a:t>
            </a:r>
            <a:endParaRPr/>
          </a:p>
        </p:txBody>
      </p:sp>
      <p:sp>
        <p:nvSpPr>
          <p:cNvPr id="193" name="Google Shape;1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latin typeface="Arial"/>
                <a:ea typeface="Arial"/>
                <a:cs typeface="Arial"/>
                <a:sym typeface="Arial"/>
              </a:rPr>
              <a:t>Image © Shutterstock/kathrinerajalingam</a:t>
            </a:r>
            <a:endParaRPr/>
          </a:p>
        </p:txBody>
      </p:sp>
      <p:sp>
        <p:nvSpPr>
          <p:cNvPr id="203" name="Google Shape;20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2" descr="A nurse administering an injection to a patient"/>
          <p:cNvPicPr preferRelativeResize="0"/>
          <p:nvPr/>
        </p:nvPicPr>
        <p:blipFill rotWithShape="1">
          <a:blip r:embed="rId2">
            <a:alphaModFix/>
          </a:blip>
          <a:srcRect/>
          <a:stretch/>
        </p:blipFill>
        <p:spPr>
          <a:xfrm>
            <a:off x="0" y="-8467"/>
            <a:ext cx="12192000" cy="3571090"/>
          </a:xfrm>
          <a:prstGeom prst="rect">
            <a:avLst/>
          </a:prstGeom>
          <a:noFill/>
          <a:ln>
            <a:noFill/>
          </a:ln>
        </p:spPr>
      </p:pic>
      <p:pic>
        <p:nvPicPr>
          <p:cNvPr id="14" name="Google Shape;14;p2" descr="A picture containing screenshot, design&#10;&#10;Description automatically generated"/>
          <p:cNvPicPr preferRelativeResize="0"/>
          <p:nvPr/>
        </p:nvPicPr>
        <p:blipFill rotWithShape="1">
          <a:blip r:embed="rId3">
            <a:alphaModFix/>
          </a:blip>
          <a:srcRect/>
          <a:stretch/>
        </p:blipFill>
        <p:spPr>
          <a:xfrm>
            <a:off x="0" y="2266284"/>
            <a:ext cx="12192000" cy="4591716"/>
          </a:xfrm>
          <a:prstGeom prst="rect">
            <a:avLst/>
          </a:prstGeom>
          <a:noFill/>
          <a:ln>
            <a:noFill/>
          </a:ln>
        </p:spPr>
      </p:pic>
      <p:pic>
        <p:nvPicPr>
          <p:cNvPr id="15" name="Google Shape;15;p2"/>
          <p:cNvPicPr preferRelativeResize="0"/>
          <p:nvPr/>
        </p:nvPicPr>
        <p:blipFill rotWithShape="1">
          <a:blip r:embed="rId4">
            <a:alphaModFix/>
          </a:blip>
          <a:srcRect/>
          <a:stretch/>
        </p:blipFill>
        <p:spPr>
          <a:xfrm>
            <a:off x="5190283" y="1890402"/>
            <a:ext cx="1811434" cy="1800000"/>
          </a:xfrm>
          <a:prstGeom prst="rect">
            <a:avLst/>
          </a:prstGeom>
          <a:noFill/>
          <a:ln>
            <a:noFill/>
          </a:ln>
        </p:spPr>
      </p:pic>
      <p:pic>
        <p:nvPicPr>
          <p:cNvPr id="16" name="Google Shape;16;p2" descr="A heart with a pulse line&#10;&#10;Description automatically generated with low confidence"/>
          <p:cNvPicPr preferRelativeResize="0"/>
          <p:nvPr/>
        </p:nvPicPr>
        <p:blipFill rotWithShape="1">
          <a:blip r:embed="rId5">
            <a:alphaModFix/>
          </a:blip>
          <a:srcRect/>
          <a:stretch/>
        </p:blipFill>
        <p:spPr>
          <a:xfrm>
            <a:off x="5496649" y="2405557"/>
            <a:ext cx="1134190" cy="879365"/>
          </a:xfrm>
          <a:prstGeom prst="rect">
            <a:avLst/>
          </a:prstGeom>
          <a:noFill/>
          <a:ln>
            <a:noFill/>
          </a:ln>
        </p:spPr>
      </p:pic>
      <p:sp>
        <p:nvSpPr>
          <p:cNvPr id="17" name="Google Shape;17;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body" idx="2"/>
          </p:nvPr>
        </p:nvSpPr>
        <p:spPr>
          <a:xfrm>
            <a:off x="6175899" y="2894811"/>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66318"/>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 name="Google Shape;20;p2"/>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2" descr="A picture containing screenshot, graphics, pattern, circle&#10;&#10;Description automatically generated"/>
          <p:cNvPicPr preferRelativeResize="0"/>
          <p:nvPr/>
        </p:nvPicPr>
        <p:blipFill rotWithShape="1">
          <a:blip r:embed="rId6">
            <a:alphaModFix/>
          </a:blip>
          <a:srcRect/>
          <a:stretch/>
        </p:blipFill>
        <p:spPr>
          <a:xfrm>
            <a:off x="703163" y="2328493"/>
            <a:ext cx="2049637" cy="860482"/>
          </a:xfrm>
          <a:prstGeom prst="rect">
            <a:avLst/>
          </a:prstGeom>
          <a:noFill/>
          <a:ln>
            <a:noFill/>
          </a:ln>
        </p:spPr>
      </p:pic>
      <p:sp>
        <p:nvSpPr>
          <p:cNvPr id="22" name="Google Shape;22;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84"/>
        <p:cNvGrpSpPr/>
        <p:nvPr/>
      </p:nvGrpSpPr>
      <p:grpSpPr>
        <a:xfrm>
          <a:off x="0" y="0"/>
          <a:ext cx="0" cy="0"/>
          <a:chOff x="0" y="0"/>
          <a:chExt cx="0" cy="0"/>
        </a:xfrm>
      </p:grpSpPr>
      <p:pic>
        <p:nvPicPr>
          <p:cNvPr id="85" name="Google Shape;85;p11" descr="A picture containing pattern, circle, screenshot, design&#10;&#10;Description automatically generated"/>
          <p:cNvPicPr preferRelativeResize="0"/>
          <p:nvPr/>
        </p:nvPicPr>
        <p:blipFill rotWithShape="1">
          <a:blip r:embed="rId2">
            <a:alphaModFix amt="5000"/>
          </a:blip>
          <a:srcRect/>
          <a:stretch/>
        </p:blipFill>
        <p:spPr>
          <a:xfrm>
            <a:off x="1797985" y="-232757"/>
            <a:ext cx="10869835" cy="10798134"/>
          </a:xfrm>
          <a:prstGeom prst="rect">
            <a:avLst/>
          </a:prstGeom>
          <a:noFill/>
          <a:ln>
            <a:noFill/>
          </a:ln>
        </p:spPr>
      </p:pic>
      <p:sp>
        <p:nvSpPr>
          <p:cNvPr id="86" name="Google Shape;86;p11"/>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a:spLocks noGrp="1"/>
          </p:cNvSpPr>
          <p:nvPr>
            <p:ph type="media" idx="3"/>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1"/>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1D5FEBF8-3B3B-03DC-1EDE-27D5E9D21B99}"/>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92"/>
        <p:cNvGrpSpPr/>
        <p:nvPr/>
      </p:nvGrpSpPr>
      <p:grpSpPr>
        <a:xfrm>
          <a:off x="0" y="0"/>
          <a:ext cx="0" cy="0"/>
          <a:chOff x="0" y="0"/>
          <a:chExt cx="0" cy="0"/>
        </a:xfrm>
      </p:grpSpPr>
      <p:pic>
        <p:nvPicPr>
          <p:cNvPr id="93" name="Google Shape;93;p12"/>
          <p:cNvPicPr preferRelativeResize="0"/>
          <p:nvPr/>
        </p:nvPicPr>
        <p:blipFill rotWithShape="1">
          <a:blip r:embed="rId2">
            <a:alphaModFix/>
          </a:blip>
          <a:srcRect r="61978"/>
          <a:stretch/>
        </p:blipFill>
        <p:spPr>
          <a:xfrm>
            <a:off x="7556311" y="1"/>
            <a:ext cx="4635689" cy="6857999"/>
          </a:xfrm>
          <a:prstGeom prst="rect">
            <a:avLst/>
          </a:prstGeom>
          <a:noFill/>
          <a:ln>
            <a:noFill/>
          </a:ln>
        </p:spPr>
      </p:pic>
      <p:sp>
        <p:nvSpPr>
          <p:cNvPr id="94" name="Google Shape;9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C3CF0BDC-D962-C514-F451-6152BB8F61E8}"/>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99"/>
        <p:cNvGrpSpPr/>
        <p:nvPr/>
      </p:nvGrpSpPr>
      <p:grpSpPr>
        <a:xfrm>
          <a:off x="0" y="0"/>
          <a:ext cx="0" cy="0"/>
          <a:chOff x="0" y="0"/>
          <a:chExt cx="0" cy="0"/>
        </a:xfrm>
      </p:grpSpPr>
      <p:pic>
        <p:nvPicPr>
          <p:cNvPr id="100" name="Google Shape;100;p13"/>
          <p:cNvPicPr preferRelativeResize="0"/>
          <p:nvPr/>
        </p:nvPicPr>
        <p:blipFill rotWithShape="1">
          <a:blip r:embed="rId2">
            <a:alphaModFix/>
          </a:blip>
          <a:srcRect r="61978"/>
          <a:stretch/>
        </p:blipFill>
        <p:spPr>
          <a:xfrm>
            <a:off x="7556311" y="1"/>
            <a:ext cx="4635689" cy="6857999"/>
          </a:xfrm>
          <a:prstGeom prst="rect">
            <a:avLst/>
          </a:prstGeom>
          <a:noFill/>
          <a:ln>
            <a:noFill/>
          </a:ln>
        </p:spPr>
      </p:pic>
      <p:sp>
        <p:nvSpPr>
          <p:cNvPr id="101" name="Google Shape;10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3"/>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3"/>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3"/>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55AB46E5-358B-AD74-8610-55DFEC81B014}"/>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08"/>
        <p:cNvGrpSpPr/>
        <p:nvPr/>
      </p:nvGrpSpPr>
      <p:grpSpPr>
        <a:xfrm>
          <a:off x="0" y="0"/>
          <a:ext cx="0" cy="0"/>
          <a:chOff x="0" y="0"/>
          <a:chExt cx="0" cy="0"/>
        </a:xfrm>
      </p:grpSpPr>
      <p:sp>
        <p:nvSpPr>
          <p:cNvPr id="109" name="Google Shape;109;p14"/>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4"/>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4"/>
          <p:cNvSpPr>
            <a:spLocks noGrp="1"/>
          </p:cNvSpPr>
          <p:nvPr>
            <p:ph type="pic" idx="2"/>
          </p:nvPr>
        </p:nvSpPr>
        <p:spPr>
          <a:xfrm>
            <a:off x="5183188" y="1284514"/>
            <a:ext cx="5762398" cy="4576536"/>
          </a:xfrm>
          <a:prstGeom prst="rect">
            <a:avLst/>
          </a:prstGeom>
          <a:noFill/>
          <a:ln>
            <a:noFill/>
          </a:ln>
        </p:spPr>
      </p:sp>
      <p:sp>
        <p:nvSpPr>
          <p:cNvPr id="112" name="Google Shape;112;p1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C881E7F2-4AEC-1905-F74D-E1D3C4C5541C}"/>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5"/>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2F5D9FB1-286D-D765-A36E-1A26C3525D4D}"/>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645D91C3-9BC9-0626-9FA3-C756B98A6A56}"/>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03D41B5A-4C2C-E9F3-CBF3-FD66D6C6F277}"/>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C4B9B1F5-30BC-64EF-A3A1-33098E51174C}"/>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49"/>
        <p:cNvGrpSpPr/>
        <p:nvPr/>
      </p:nvGrpSpPr>
      <p:grpSpPr>
        <a:xfrm>
          <a:off x="0" y="0"/>
          <a:ext cx="0" cy="0"/>
          <a:chOff x="0" y="0"/>
          <a:chExt cx="0" cy="0"/>
        </a:xfrm>
      </p:grpSpPr>
      <p:pic>
        <p:nvPicPr>
          <p:cNvPr id="50" name="Google Shape;50;p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1" name="Google Shape;51;p7"/>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3" name="Google Shape;53;p7" descr="A picture containing screenshot, graphics, pattern, circle&#10;&#10;Description automatically generated"/>
          <p:cNvPicPr preferRelativeResize="0"/>
          <p:nvPr/>
        </p:nvPicPr>
        <p:blipFill rotWithShape="1">
          <a:blip r:embed="rId3">
            <a:alphaModFix/>
          </a:blip>
          <a:srcRect/>
          <a:stretch/>
        </p:blipFill>
        <p:spPr>
          <a:xfrm>
            <a:off x="9483453" y="491318"/>
            <a:ext cx="2178305" cy="914500"/>
          </a:xfrm>
          <a:prstGeom prst="rect">
            <a:avLst/>
          </a:prstGeom>
          <a:noFill/>
          <a:ln>
            <a:noFill/>
          </a:ln>
        </p:spPr>
      </p:pic>
      <p:sp>
        <p:nvSpPr>
          <p:cNvPr id="54" name="Google Shape;54;p7"/>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dirty="0">
                <a:solidFill>
                  <a:srgbClr val="888888"/>
                </a:solidFill>
                <a:latin typeface="Arial"/>
                <a:ea typeface="Arial"/>
                <a:cs typeface="Arial"/>
                <a:sym typeface="Arial"/>
              </a:rPr>
              <a:t>© Gatsby Technical Education Projects 2026</a:t>
            </a:r>
            <a:endParaRPr dirty="0"/>
          </a:p>
          <a:p>
            <a:pPr marL="0" marR="0" lvl="0" indent="0" algn="ctr" rtl="0">
              <a:lnSpc>
                <a:spcPct val="100000"/>
              </a:lnSpc>
              <a:spcBef>
                <a:spcPts val="0"/>
              </a:spcBef>
              <a:spcAft>
                <a:spcPts val="0"/>
              </a:spcAft>
              <a:buClr>
                <a:srgbClr val="888888"/>
              </a:buClr>
              <a:buSzPts val="1200"/>
              <a:buFont typeface="Arial"/>
              <a:buNone/>
            </a:pPr>
            <a:r>
              <a:rPr lang="en-GB" sz="1200" dirty="0">
                <a:solidFill>
                  <a:srgbClr val="888888"/>
                </a:solidFill>
                <a:latin typeface="Arial"/>
                <a:ea typeface="Arial"/>
                <a:cs typeface="Arial"/>
                <a:sym typeface="Arial"/>
              </a:rPr>
              <a:t>Version 1.1, January 2026</a:t>
            </a:r>
            <a:endParaRPr sz="1200" dirty="0">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a:spLocks noGrp="1"/>
          </p:cNvSpPr>
          <p:nvPr>
            <p:ph type="pic" idx="3"/>
          </p:nvPr>
        </p:nvSpPr>
        <p:spPr>
          <a:xfrm>
            <a:off x="6989083" y="1825625"/>
            <a:ext cx="4364717" cy="4351338"/>
          </a:xfrm>
          <a:prstGeom prst="rect">
            <a:avLst/>
          </a:prstGeom>
          <a:noFill/>
          <a:ln>
            <a:noFill/>
          </a:ln>
        </p:spPr>
      </p:sp>
      <p:sp>
        <p:nvSpPr>
          <p:cNvPr id="60" name="Google Shape;60;p8"/>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28E0F316-3738-3005-A209-51119319538C}"/>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FB550CAC-5BDB-C0B9-1C8D-38AEA6A46466}"/>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68"/>
        <p:cNvGrpSpPr/>
        <p:nvPr/>
      </p:nvGrpSpPr>
      <p:grpSpPr>
        <a:xfrm>
          <a:off x="0" y="0"/>
          <a:ext cx="0" cy="0"/>
          <a:chOff x="0" y="0"/>
          <a:chExt cx="0" cy="0"/>
        </a:xfrm>
      </p:grpSpPr>
      <p:pic>
        <p:nvPicPr>
          <p:cNvPr id="69" name="Google Shape;69;p10" descr="A picture containing pattern, circle, screenshot, design&#10;&#10;Description automatically generated"/>
          <p:cNvPicPr preferRelativeResize="0"/>
          <p:nvPr/>
        </p:nvPicPr>
        <p:blipFill rotWithShape="1">
          <a:blip r:embed="rId2">
            <a:alphaModFix amt="5000"/>
          </a:blip>
          <a:srcRect/>
          <a:stretch/>
        </p:blipFill>
        <p:spPr>
          <a:xfrm>
            <a:off x="1797985" y="-232757"/>
            <a:ext cx="10869835" cy="10798134"/>
          </a:xfrm>
          <a:prstGeom prst="rect">
            <a:avLst/>
          </a:prstGeom>
          <a:noFill/>
          <a:ln>
            <a:noFill/>
          </a:ln>
        </p:spPr>
      </p:pic>
      <p:sp>
        <p:nvSpPr>
          <p:cNvPr id="70" name="Google Shape;70;p10"/>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0"/>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0"/>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0"/>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1</a:t>
            </a:r>
            <a:endParaRPr/>
          </a:p>
        </p:txBody>
      </p:sp>
      <p:sp>
        <p:nvSpPr>
          <p:cNvPr id="79" name="Google Shape;79;p10"/>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2</a:t>
            </a:r>
            <a:endParaRPr/>
          </a:p>
        </p:txBody>
      </p:sp>
      <p:sp>
        <p:nvSpPr>
          <p:cNvPr id="80" name="Google Shape;80;p10"/>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3</a:t>
            </a:r>
            <a:endParaRPr/>
          </a:p>
        </p:txBody>
      </p:sp>
      <p:sp>
        <p:nvSpPr>
          <p:cNvPr id="81" name="Google Shape;81;p10"/>
          <p:cNvSpPr/>
          <p:nvPr/>
        </p:nvSpPr>
        <p:spPr>
          <a:xfrm>
            <a:off x="2621445"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a:t>
            </a:r>
            <a:endParaRPr/>
          </a:p>
        </p:txBody>
      </p:sp>
      <p:sp>
        <p:nvSpPr>
          <p:cNvPr id="82" name="Google Shape;82;p10"/>
          <p:cNvSpPr/>
          <p:nvPr/>
        </p:nvSpPr>
        <p:spPr>
          <a:xfrm>
            <a:off x="6193974"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5</a:t>
            </a:r>
            <a:endParaRPr/>
          </a:p>
        </p:txBody>
      </p:sp>
      <p:sp>
        <p:nvSpPr>
          <p:cNvPr id="2" name="Google Shape;29;p3">
            <a:extLst>
              <a:ext uri="{FF2B5EF4-FFF2-40B4-BE49-F238E27FC236}">
                <a16:creationId xmlns:a16="http://schemas.microsoft.com/office/drawing/2014/main" id="{86C63AAE-20B8-9ECA-3E3B-6979ED3D9EE1}"/>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oodstandards.gov.scot/consumers/food-safety/at-home/washing-and-preparing-food-1"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16"/>
          <p:cNvSpPr txBox="1">
            <a:spLocks noGrp="1"/>
          </p:cNvSpPr>
          <p:nvPr>
            <p:ph type="body" idx="2"/>
          </p:nvPr>
        </p:nvSpPr>
        <p:spPr>
          <a:xfrm>
            <a:off x="6096000" y="2894012"/>
            <a:ext cx="5622925" cy="534988"/>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SzPts val="2000"/>
              <a:buNone/>
            </a:pPr>
            <a:r>
              <a:rPr lang="en-GB" dirty="0"/>
              <a:t>Route: Health and Science</a:t>
            </a:r>
            <a:endParaRPr dirty="0"/>
          </a:p>
        </p:txBody>
      </p:sp>
      <p:sp>
        <p:nvSpPr>
          <p:cNvPr id="127" name="Google Shape;127;p16"/>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GB"/>
              <a:t>Health</a:t>
            </a:r>
            <a:endParaRPr/>
          </a:p>
        </p:txBody>
      </p:sp>
      <p:sp>
        <p:nvSpPr>
          <p:cNvPr id="128" name="Google Shape;128;p16"/>
          <p:cNvSpPr txBox="1">
            <a:spLocks noGrp="1"/>
          </p:cNvSpPr>
          <p:nvPr>
            <p:ph type="subTitle" idx="1"/>
          </p:nvPr>
        </p:nvSpPr>
        <p:spPr>
          <a:xfrm>
            <a:off x="1524000" y="4903788"/>
            <a:ext cx="9144000" cy="582612"/>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a:t>Topic: Good scientific and clinical practice</a:t>
            </a:r>
            <a:endParaRPr/>
          </a:p>
        </p:txBody>
      </p:sp>
      <p:sp>
        <p:nvSpPr>
          <p:cNvPr id="130" name="Google Shape;130;p16"/>
          <p:cNvSpPr txBox="1">
            <a:spLocks noGrp="1"/>
          </p:cNvSpPr>
          <p:nvPr>
            <p:ph type="body" idx="3"/>
          </p:nvPr>
        </p:nvSpPr>
        <p:spPr>
          <a:xfrm>
            <a:off x="1524000" y="5626100"/>
            <a:ext cx="9144000" cy="457200"/>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Lesson 4: </a:t>
            </a:r>
            <a:r>
              <a:rPr lang="en-GB">
                <a:solidFill>
                  <a:srgbClr val="0D0D0D"/>
                </a:solidFill>
                <a:latin typeface="Arial"/>
                <a:ea typeface="Arial"/>
                <a:cs typeface="Arial"/>
                <a:sym typeface="Arial"/>
              </a:rPr>
              <a:t>Maintaining clean work areas, machinery and resources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7" name="Google Shape;217;p25">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14" name="Google Shape;21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Contamination and cross-contamination</a:t>
            </a:r>
            <a:endParaRPr/>
          </a:p>
        </p:txBody>
      </p:sp>
      <p:sp>
        <p:nvSpPr>
          <p:cNvPr id="215" name="Google Shape;215;p25"/>
          <p:cNvSpPr txBox="1">
            <a:spLocks noGrp="1"/>
          </p:cNvSpPr>
          <p:nvPr>
            <p:ph type="body" idx="1"/>
          </p:nvPr>
        </p:nvSpPr>
        <p:spPr>
          <a:xfrm>
            <a:off x="838200" y="1825625"/>
            <a:ext cx="6727257" cy="4351338"/>
          </a:xfrm>
          <a:prstGeom prst="rect">
            <a:avLst/>
          </a:prstGeom>
          <a:solidFill>
            <a:schemeClr val="lt1"/>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Follow the worksheet to </a:t>
            </a:r>
            <a:r>
              <a:rPr lang="en-GB">
                <a:solidFill>
                  <a:srgbClr val="000000"/>
                </a:solidFill>
                <a:latin typeface="Arial"/>
                <a:ea typeface="Arial"/>
                <a:cs typeface="Arial"/>
                <a:sym typeface="Arial"/>
              </a:rPr>
              <a:t>complete an activity that demonstrates how cross-contamination can occur.</a:t>
            </a:r>
            <a:endParaRPr/>
          </a:p>
        </p:txBody>
      </p:sp>
      <p:sp>
        <p:nvSpPr>
          <p:cNvPr id="216" name="Google Shape;216;p25"/>
          <p:cNvSpPr txBox="1">
            <a:spLocks noGrp="1"/>
          </p:cNvSpPr>
          <p:nvPr>
            <p:ph type="body" idx="2"/>
          </p:nvPr>
        </p:nvSpPr>
        <p:spPr>
          <a:xfrm>
            <a:off x="8179724" y="1825625"/>
            <a:ext cx="3174076"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a:t>Resources needed</a:t>
            </a:r>
            <a:endParaRPr/>
          </a:p>
          <a:p>
            <a:pPr marL="228600" lvl="0" indent="-228600" algn="l" rtl="0">
              <a:lnSpc>
                <a:spcPct val="108000"/>
              </a:lnSpc>
              <a:spcBef>
                <a:spcPts val="1000"/>
              </a:spcBef>
              <a:spcAft>
                <a:spcPts val="0"/>
              </a:spcAft>
              <a:buSzPts val="2400"/>
              <a:buChar char="•"/>
            </a:pPr>
            <a:r>
              <a:rPr lang="en-GB"/>
              <a:t>L4 Activity 2 Worksheet</a:t>
            </a:r>
            <a:endParaRPr/>
          </a:p>
          <a:p>
            <a:pPr marL="228600" lvl="0" indent="-228600" algn="l" rtl="0">
              <a:lnSpc>
                <a:spcPct val="108000"/>
              </a:lnSpc>
              <a:spcBef>
                <a:spcPts val="1000"/>
              </a:spcBef>
              <a:spcAft>
                <a:spcPts val="0"/>
              </a:spcAft>
              <a:buSzPts val="2400"/>
              <a:buChar char="•"/>
            </a:pPr>
            <a:r>
              <a:rPr lang="en-GB"/>
              <a:t>Practical equipment</a:t>
            </a:r>
            <a:endParaRPr/>
          </a:p>
          <a:p>
            <a:pPr marL="228600" lvl="0" indent="-76200" algn="l" rtl="0">
              <a:lnSpc>
                <a:spcPct val="108000"/>
              </a:lnSpc>
              <a:spcBef>
                <a:spcPts val="1000"/>
              </a:spcBef>
              <a:spcAft>
                <a:spcPts val="0"/>
              </a:spcAft>
              <a:buSzPts val="2400"/>
              <a:buNone/>
            </a:pPr>
            <a:endParaRPr/>
          </a:p>
        </p:txBody>
      </p:sp>
      <p:sp>
        <p:nvSpPr>
          <p:cNvPr id="218" name="Google Shape;218;p25">
            <a:extLst>
              <a:ext uri="{C183D7F6-B498-43B3-948B-1728B52AA6E4}">
                <adec:decorative xmlns:adec="http://schemas.microsoft.com/office/drawing/2017/decorative" val="1"/>
              </a:ext>
            </a:extLst>
          </p:cNvPr>
          <p:cNvSpPr txBox="1">
            <a:spLocks noGrp="1"/>
          </p:cNvSpPr>
          <p:nvPr>
            <p:ph type="body" idx="3"/>
          </p:nvPr>
        </p:nvSpPr>
        <p:spPr>
          <a:xfrm>
            <a:off x="838200" y="6356350"/>
            <a:ext cx="478295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Google Shape;225;p26">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23" name="Google Shape;22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Contamination and cross-contamination</a:t>
            </a:r>
            <a:endParaRPr/>
          </a:p>
        </p:txBody>
      </p:sp>
      <p:sp>
        <p:nvSpPr>
          <p:cNvPr id="224" name="Google Shape;224;p26"/>
          <p:cNvSpPr txBox="1">
            <a:spLocks noGrp="1"/>
          </p:cNvSpPr>
          <p:nvPr>
            <p:ph type="body" idx="1"/>
          </p:nvPr>
        </p:nvSpPr>
        <p:spPr>
          <a:xfrm>
            <a:off x="923260" y="1690688"/>
            <a:ext cx="8879959" cy="4351338"/>
          </a:xfrm>
          <a:prstGeom prst="rect">
            <a:avLst/>
          </a:prstGeom>
          <a:solidFill>
            <a:schemeClr val="lt1"/>
          </a:solidFill>
          <a:ln>
            <a:noFill/>
          </a:ln>
        </p:spPr>
        <p:txBody>
          <a:bodyPr spcFirstLastPara="1" wrap="square" lIns="180000" tIns="180000" rIns="180000" bIns="180000" anchor="t" anchorCtr="0">
            <a:normAutofit fontScale="92500"/>
          </a:bodyPr>
          <a:lstStyle/>
          <a:p>
            <a:pPr marL="0" lvl="0" indent="0" algn="l" rtl="0">
              <a:lnSpc>
                <a:spcPct val="108000"/>
              </a:lnSpc>
              <a:spcBef>
                <a:spcPts val="0"/>
              </a:spcBef>
              <a:spcAft>
                <a:spcPts val="0"/>
              </a:spcAft>
              <a:buSzPct val="100000"/>
              <a:buNone/>
            </a:pPr>
            <a:r>
              <a:rPr lang="en-GB" dirty="0"/>
              <a:t>Potential impacts of contamination include:</a:t>
            </a:r>
            <a:endParaRPr dirty="0"/>
          </a:p>
          <a:p>
            <a:pPr marL="228600" lvl="0" indent="-228600">
              <a:buSzPct val="100000"/>
            </a:pPr>
            <a:r>
              <a:rPr lang="en-US" dirty="0"/>
              <a:t>invalid results </a:t>
            </a:r>
            <a:r>
              <a:rPr lang="en-GB" dirty="0"/>
              <a:t>–</a:t>
            </a:r>
            <a:r>
              <a:rPr lang="en-US" dirty="0"/>
              <a:t> in a medical laboratory this could lead to incorrect diagnosis and treatment for disease</a:t>
            </a:r>
          </a:p>
          <a:p>
            <a:pPr marL="228600" lvl="0" indent="-228600">
              <a:buSzPct val="100000"/>
            </a:pPr>
            <a:r>
              <a:rPr lang="en-GB" dirty="0"/>
              <a:t>risks to health and safety – staff could be exposed to harmful chemicals or organisms </a:t>
            </a:r>
            <a:endParaRPr dirty="0"/>
          </a:p>
          <a:p>
            <a:pPr marL="228600" lvl="0" indent="-228600" algn="l" rtl="0">
              <a:lnSpc>
                <a:spcPct val="108000"/>
              </a:lnSpc>
              <a:spcBef>
                <a:spcPts val="1000"/>
              </a:spcBef>
              <a:spcAft>
                <a:spcPts val="0"/>
              </a:spcAft>
              <a:buSzPct val="100000"/>
              <a:buChar char="•"/>
            </a:pPr>
            <a:r>
              <a:rPr lang="en-GB" dirty="0"/>
              <a:t>inefficient working practices – delays occur to clean up and identify the source of contamination/repeat experiments</a:t>
            </a:r>
            <a:endParaRPr dirty="0"/>
          </a:p>
          <a:p>
            <a:pPr marL="228600" lvl="0" indent="-228600" algn="l" rtl="0">
              <a:lnSpc>
                <a:spcPct val="108000"/>
              </a:lnSpc>
              <a:spcBef>
                <a:spcPts val="1000"/>
              </a:spcBef>
              <a:spcAft>
                <a:spcPts val="0"/>
              </a:spcAft>
              <a:buSzPct val="100000"/>
              <a:buChar char="•"/>
            </a:pPr>
            <a:r>
              <a:rPr lang="en-GB" dirty="0"/>
              <a:t>damage/reduced function of equipment – for example, chemical spills could cause corrosion of elements of a machine.</a:t>
            </a:r>
            <a:endParaRPr dirty="0"/>
          </a:p>
        </p:txBody>
      </p:sp>
      <p:sp>
        <p:nvSpPr>
          <p:cNvPr id="226" name="Google Shape;226;p26">
            <a:extLst>
              <a:ext uri="{C183D7F6-B498-43B3-948B-1728B52AA6E4}">
                <adec:decorative xmlns:adec="http://schemas.microsoft.com/office/drawing/2017/decorative" val="1"/>
              </a:ext>
            </a:extLst>
          </p:cNvPr>
          <p:cNvSpPr txBox="1">
            <a:spLocks noGrp="1"/>
          </p:cNvSpPr>
          <p:nvPr>
            <p:ph type="body" idx="3"/>
          </p:nvPr>
        </p:nvSpPr>
        <p:spPr>
          <a:xfrm>
            <a:off x="838200" y="6356350"/>
            <a:ext cx="478295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4" name="Google Shape;234;p2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231" name="Google Shape;23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The importance of regular cleaning, preparation and maintenance of equipment</a:t>
            </a:r>
            <a:endParaRPr/>
          </a:p>
        </p:txBody>
      </p:sp>
      <p:sp>
        <p:nvSpPr>
          <p:cNvPr id="232" name="Google Shape;232;p27"/>
          <p:cNvSpPr txBox="1">
            <a:spLocks noGrp="1"/>
          </p:cNvSpPr>
          <p:nvPr>
            <p:ph type="body" idx="1"/>
          </p:nvPr>
        </p:nvSpPr>
        <p:spPr>
          <a:xfrm>
            <a:off x="838200" y="1825625"/>
            <a:ext cx="6727257" cy="4351338"/>
          </a:xfrm>
          <a:prstGeom prst="rect">
            <a:avLst/>
          </a:prstGeom>
          <a:solidFill>
            <a:schemeClr val="lt1"/>
          </a:solidFill>
          <a:ln>
            <a:noFill/>
          </a:ln>
        </p:spPr>
        <p:txBody>
          <a:bodyPr spcFirstLastPara="1" wrap="square" lIns="180000" tIns="180000" rIns="180000" bIns="180000" anchor="t" anchorCtr="0">
            <a:normAutofit fontScale="85000" lnSpcReduction="20000"/>
          </a:bodyPr>
          <a:lstStyle/>
          <a:p>
            <a:pPr marL="228600" lvl="0" indent="-228600" algn="l" rtl="0">
              <a:lnSpc>
                <a:spcPct val="108000"/>
              </a:lnSpc>
              <a:spcBef>
                <a:spcPts val="0"/>
              </a:spcBef>
              <a:spcAft>
                <a:spcPts val="0"/>
              </a:spcAft>
              <a:buSzPct val="100000"/>
              <a:buChar char="•"/>
            </a:pPr>
            <a:r>
              <a:rPr lang="en-GB"/>
              <a:t>Carry out research into a specific industry example where regular cleaning and maintenance of work areas and equipment is important. </a:t>
            </a:r>
            <a:endParaRPr/>
          </a:p>
          <a:p>
            <a:pPr marL="228600" lvl="0" indent="-228600" algn="l" rtl="0">
              <a:lnSpc>
                <a:spcPct val="108000"/>
              </a:lnSpc>
              <a:spcBef>
                <a:spcPts val="1000"/>
              </a:spcBef>
              <a:spcAft>
                <a:spcPts val="0"/>
              </a:spcAft>
              <a:buSzPct val="100000"/>
              <a:buChar char="•"/>
            </a:pPr>
            <a:r>
              <a:rPr lang="en-GB"/>
              <a:t>When researching your chosen topic, you should think about the following:</a:t>
            </a:r>
            <a:endParaRPr/>
          </a:p>
          <a:p>
            <a:pPr marL="625475" lvl="0" indent="-342900" algn="l" rtl="0">
              <a:lnSpc>
                <a:spcPct val="108000"/>
              </a:lnSpc>
              <a:spcBef>
                <a:spcPts val="1000"/>
              </a:spcBef>
              <a:spcAft>
                <a:spcPts val="0"/>
              </a:spcAft>
              <a:buSzPct val="100000"/>
              <a:buChar char="•"/>
            </a:pPr>
            <a:r>
              <a:rPr lang="en-GB">
                <a:solidFill>
                  <a:srgbClr val="0D0D0D"/>
                </a:solidFill>
              </a:rPr>
              <a:t>What are the health and safety risks to workers of unhygienic work areas/equipment or faulty equipment? </a:t>
            </a:r>
            <a:endParaRPr>
              <a:solidFill>
                <a:srgbClr val="0D0D0D"/>
              </a:solidFill>
            </a:endParaRPr>
          </a:p>
          <a:p>
            <a:pPr marL="625475" lvl="0" indent="-342900" algn="l" rtl="0">
              <a:lnSpc>
                <a:spcPct val="108000"/>
              </a:lnSpc>
              <a:spcBef>
                <a:spcPts val="1000"/>
              </a:spcBef>
              <a:spcAft>
                <a:spcPts val="0"/>
              </a:spcAft>
              <a:buSzPct val="100000"/>
              <a:buChar char="•"/>
            </a:pPr>
            <a:r>
              <a:rPr lang="en-GB">
                <a:solidFill>
                  <a:srgbClr val="0D0D0D"/>
                </a:solidFill>
              </a:rPr>
              <a:t>How could invalid results be produced?</a:t>
            </a:r>
            <a:r>
              <a:rPr lang="en-GB"/>
              <a:t> </a:t>
            </a:r>
            <a:endParaRPr/>
          </a:p>
          <a:p>
            <a:pPr marL="625475" lvl="0" indent="-342900" algn="l" rtl="0">
              <a:lnSpc>
                <a:spcPct val="108000"/>
              </a:lnSpc>
              <a:spcBef>
                <a:spcPts val="1000"/>
              </a:spcBef>
              <a:spcAft>
                <a:spcPts val="0"/>
              </a:spcAft>
              <a:buSzPct val="100000"/>
              <a:buChar char="•"/>
            </a:pPr>
            <a:r>
              <a:rPr lang="en-GB">
                <a:solidFill>
                  <a:srgbClr val="0D0D0D"/>
                </a:solidFill>
              </a:rPr>
              <a:t>Are working practices inefficient?</a:t>
            </a:r>
            <a:endParaRPr/>
          </a:p>
          <a:p>
            <a:pPr marL="625475" lvl="0" indent="-342900" algn="l" rtl="0">
              <a:lnSpc>
                <a:spcPct val="108000"/>
              </a:lnSpc>
              <a:spcBef>
                <a:spcPts val="1000"/>
              </a:spcBef>
              <a:spcAft>
                <a:spcPts val="0"/>
              </a:spcAft>
              <a:buSzPct val="75000"/>
              <a:buChar char="•"/>
            </a:pPr>
            <a:r>
              <a:rPr lang="en-GB">
                <a:solidFill>
                  <a:srgbClr val="0D0D0D"/>
                </a:solidFill>
              </a:rPr>
              <a:t>Is there any specific equipment which is likely to be damaged? </a:t>
            </a:r>
            <a:endParaRPr sz="3200"/>
          </a:p>
        </p:txBody>
      </p:sp>
      <p:sp>
        <p:nvSpPr>
          <p:cNvPr id="233" name="Google Shape;233;p27"/>
          <p:cNvSpPr txBox="1">
            <a:spLocks noGrp="1"/>
          </p:cNvSpPr>
          <p:nvPr>
            <p:ph type="body" idx="2"/>
          </p:nvPr>
        </p:nvSpPr>
        <p:spPr>
          <a:xfrm>
            <a:off x="8179724" y="1825625"/>
            <a:ext cx="3174076"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a:t>Resources needed</a:t>
            </a:r>
            <a:endParaRPr/>
          </a:p>
          <a:p>
            <a:pPr marL="228600" lvl="0" indent="-228600" algn="l" rtl="0">
              <a:lnSpc>
                <a:spcPct val="108000"/>
              </a:lnSpc>
              <a:spcBef>
                <a:spcPts val="1000"/>
              </a:spcBef>
              <a:spcAft>
                <a:spcPts val="0"/>
              </a:spcAft>
              <a:buSzPts val="2400"/>
              <a:buChar char="•"/>
            </a:pPr>
            <a:r>
              <a:rPr lang="en-GB"/>
              <a:t>L4 Activity 3 Worksheet</a:t>
            </a:r>
            <a:endParaRPr/>
          </a:p>
        </p:txBody>
      </p:sp>
      <p:sp>
        <p:nvSpPr>
          <p:cNvPr id="235" name="Google Shape;235;p27">
            <a:extLst>
              <a:ext uri="{C183D7F6-B498-43B3-948B-1728B52AA6E4}">
                <adec:decorative xmlns:adec="http://schemas.microsoft.com/office/drawing/2017/decorative" val="1"/>
              </a:ext>
            </a:extLst>
          </p:cNvPr>
          <p:cNvSpPr txBox="1">
            <a:spLocks noGrp="1"/>
          </p:cNvSpPr>
          <p:nvPr>
            <p:ph type="body" idx="3"/>
          </p:nvPr>
        </p:nvSpPr>
        <p:spPr>
          <a:xfrm>
            <a:off x="838200" y="6356350"/>
            <a:ext cx="478295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28">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241" name="Google Shape;24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The importance of regular cleaning, preparation and maintenance of equipment</a:t>
            </a:r>
            <a:endParaRPr/>
          </a:p>
        </p:txBody>
      </p:sp>
      <p:sp>
        <p:nvSpPr>
          <p:cNvPr id="242" name="Google Shape;242;p28"/>
          <p:cNvSpPr txBox="1">
            <a:spLocks noGrp="1"/>
          </p:cNvSpPr>
          <p:nvPr>
            <p:ph type="body" idx="1"/>
          </p:nvPr>
        </p:nvSpPr>
        <p:spPr>
          <a:xfrm>
            <a:off x="838200" y="1825625"/>
            <a:ext cx="10358336" cy="4351338"/>
          </a:xfrm>
          <a:prstGeom prst="rect">
            <a:avLst/>
          </a:prstGeom>
          <a:solidFill>
            <a:schemeClr val="lt1"/>
          </a:solidFill>
          <a:ln>
            <a:noFill/>
          </a:ln>
        </p:spPr>
        <p:txBody>
          <a:bodyPr spcFirstLastPara="1" wrap="square" lIns="180000" tIns="180000" rIns="180000" bIns="180000" anchor="t" anchorCtr="0">
            <a:normAutofit fontScale="92500" lnSpcReduction="10000"/>
          </a:bodyPr>
          <a:lstStyle/>
          <a:p>
            <a:pPr marL="0" lvl="0" indent="0" algn="l" rtl="0">
              <a:lnSpc>
                <a:spcPct val="108000"/>
              </a:lnSpc>
              <a:spcBef>
                <a:spcPts val="0"/>
              </a:spcBef>
              <a:spcAft>
                <a:spcPts val="0"/>
              </a:spcAft>
              <a:buSzPct val="100000"/>
              <a:buNone/>
            </a:pPr>
            <a:r>
              <a:rPr lang="en-GB">
                <a:solidFill>
                  <a:srgbClr val="0D0D0D"/>
                </a:solidFill>
                <a:latin typeface="Arial"/>
                <a:ea typeface="Arial"/>
                <a:cs typeface="Arial"/>
                <a:sym typeface="Arial"/>
              </a:rPr>
              <a:t>There are a number of potential impacts of not maintaining, cleaning and servicing equipment. These include:</a:t>
            </a:r>
            <a:endParaRPr/>
          </a:p>
          <a:p>
            <a:pPr marL="228600" lvl="0" indent="-228600" algn="l" rtl="0">
              <a:lnSpc>
                <a:spcPct val="108000"/>
              </a:lnSpc>
              <a:spcBef>
                <a:spcPts val="1000"/>
              </a:spcBef>
              <a:spcAft>
                <a:spcPts val="0"/>
              </a:spcAft>
              <a:buSzPct val="100000"/>
              <a:buChar char="•"/>
            </a:pPr>
            <a:r>
              <a:rPr lang="en-GB">
                <a:solidFill>
                  <a:srgbClr val="0D0D0D"/>
                </a:solidFill>
                <a:latin typeface="Arial"/>
                <a:ea typeface="Arial"/>
                <a:cs typeface="Arial"/>
                <a:sym typeface="Arial"/>
              </a:rPr>
              <a:t>risks to health and safety, such as spread of infection or increased risk of injury from faulty equipment</a:t>
            </a:r>
            <a:endParaRPr/>
          </a:p>
          <a:p>
            <a:pPr marL="228600" lvl="0" indent="-228600" algn="l" rtl="0">
              <a:lnSpc>
                <a:spcPct val="108000"/>
              </a:lnSpc>
              <a:spcBef>
                <a:spcPts val="1000"/>
              </a:spcBef>
              <a:spcAft>
                <a:spcPts val="0"/>
              </a:spcAft>
              <a:buSzPct val="100000"/>
              <a:buChar char="•"/>
            </a:pPr>
            <a:r>
              <a:rPr lang="en-GB">
                <a:solidFill>
                  <a:srgbClr val="0D0D0D"/>
                </a:solidFill>
                <a:latin typeface="Arial"/>
                <a:ea typeface="Arial"/>
                <a:cs typeface="Arial"/>
                <a:sym typeface="Arial"/>
              </a:rPr>
              <a:t>invalid results, for example, through contamination or cross-contamination of samples or faulty equipment</a:t>
            </a:r>
            <a:endParaRPr/>
          </a:p>
          <a:p>
            <a:pPr marL="228600" lvl="0" indent="-228600" algn="l" rtl="0">
              <a:lnSpc>
                <a:spcPct val="108000"/>
              </a:lnSpc>
              <a:spcBef>
                <a:spcPts val="1000"/>
              </a:spcBef>
              <a:spcAft>
                <a:spcPts val="0"/>
              </a:spcAft>
              <a:buSzPct val="100000"/>
              <a:buChar char="•"/>
            </a:pPr>
            <a:r>
              <a:rPr lang="en-GB">
                <a:solidFill>
                  <a:srgbClr val="0D0D0D"/>
                </a:solidFill>
                <a:latin typeface="Arial"/>
                <a:ea typeface="Arial"/>
                <a:cs typeface="Arial"/>
                <a:sym typeface="Arial"/>
              </a:rPr>
              <a:t>reduced function of equipment, leading to a decreased lifespan of equipment and increased costs, for example, by equipment needing to be repaired </a:t>
            </a:r>
            <a:r>
              <a:rPr lang="en-GB">
                <a:solidFill>
                  <a:srgbClr val="0D0D0D"/>
                </a:solidFill>
              </a:rPr>
              <a:t>and therefore </a:t>
            </a:r>
            <a:r>
              <a:rPr lang="en-GB">
                <a:solidFill>
                  <a:srgbClr val="0D0D0D"/>
                </a:solidFill>
                <a:latin typeface="Arial"/>
                <a:ea typeface="Arial"/>
                <a:cs typeface="Arial"/>
                <a:sym typeface="Arial"/>
              </a:rPr>
              <a:t>out of service or replaced </a:t>
            </a:r>
            <a:endParaRPr/>
          </a:p>
          <a:p>
            <a:pPr marL="228600" lvl="0" indent="-228600" algn="l" rtl="0">
              <a:lnSpc>
                <a:spcPct val="108000"/>
              </a:lnSpc>
              <a:spcBef>
                <a:spcPts val="1000"/>
              </a:spcBef>
              <a:spcAft>
                <a:spcPts val="0"/>
              </a:spcAft>
              <a:buSzPct val="100000"/>
              <a:buChar char="•"/>
            </a:pPr>
            <a:r>
              <a:rPr lang="en-GB">
                <a:solidFill>
                  <a:srgbClr val="0D0D0D"/>
                </a:solidFill>
              </a:rPr>
              <a:t>regular scheduled maintenance can be put in place for equipment.</a:t>
            </a:r>
            <a:endParaRPr>
              <a:solidFill>
                <a:srgbClr val="0D0D0D"/>
              </a:solidFill>
              <a:latin typeface="Arial"/>
              <a:ea typeface="Arial"/>
              <a:cs typeface="Arial"/>
              <a:sym typeface="Arial"/>
            </a:endParaRPr>
          </a:p>
        </p:txBody>
      </p:sp>
      <p:sp>
        <p:nvSpPr>
          <p:cNvPr id="244" name="Google Shape;244;p28">
            <a:extLst>
              <a:ext uri="{C183D7F6-B498-43B3-948B-1728B52AA6E4}">
                <adec:decorative xmlns:adec="http://schemas.microsoft.com/office/drawing/2017/decorative" val="1"/>
              </a:ext>
            </a:extLst>
          </p:cNvPr>
          <p:cNvSpPr txBox="1">
            <a:spLocks noGrp="1"/>
          </p:cNvSpPr>
          <p:nvPr>
            <p:ph type="body" idx="3"/>
          </p:nvPr>
        </p:nvSpPr>
        <p:spPr>
          <a:xfrm>
            <a:off x="838200" y="6356350"/>
            <a:ext cx="478295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1" name="Google Shape;251;p29"/>
          <p:cNvSpPr>
            <a:spLocks noGrp="1"/>
          </p:cNvSpPr>
          <p:nvPr>
            <p:ph type="body" idx="4"/>
          </p:nvPr>
        </p:nvSpPr>
        <p:spPr>
          <a:xfrm>
            <a:off x="9973929" y="182562"/>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249" name="Google Shape;24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Study question</a:t>
            </a:r>
            <a:endParaRPr/>
          </a:p>
        </p:txBody>
      </p:sp>
      <p:sp>
        <p:nvSpPr>
          <p:cNvPr id="250" name="Google Shape;250;p29"/>
          <p:cNvSpPr txBox="1">
            <a:spLocks noGrp="1"/>
          </p:cNvSpPr>
          <p:nvPr>
            <p:ph type="body" idx="1"/>
          </p:nvPr>
        </p:nvSpPr>
        <p:spPr>
          <a:xfrm>
            <a:off x="838200" y="1825625"/>
            <a:ext cx="11089943" cy="4351338"/>
          </a:xfrm>
          <a:prstGeom prst="rect">
            <a:avLst/>
          </a:prstGeom>
          <a:solidFill>
            <a:schemeClr val="lt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Ahmed is on a hospital placement in the microbiology department. He needs to store a blood sample. The designated fridge labelled ‘Blood Products Only’ is full, so he decides to place the sample at the bottom of another nearby fridge where only a few drugs are stored at the top. </a:t>
            </a:r>
            <a:endParaRPr/>
          </a:p>
          <a:p>
            <a:pPr marL="0" lvl="0" indent="0" algn="l" rtl="0">
              <a:lnSpc>
                <a:spcPct val="108000"/>
              </a:lnSpc>
              <a:spcBef>
                <a:spcPts val="1000"/>
              </a:spcBef>
              <a:spcAft>
                <a:spcPts val="0"/>
              </a:spcAft>
              <a:buSzPts val="2400"/>
              <a:buNone/>
            </a:pPr>
            <a:r>
              <a:rPr lang="en-GB"/>
              <a:t>Explain two reasons why this is not suitable. </a:t>
            </a:r>
            <a:endParaRPr/>
          </a:p>
          <a:p>
            <a:pPr marL="0" lvl="0" indent="0" algn="r" rtl="0">
              <a:lnSpc>
                <a:spcPct val="108000"/>
              </a:lnSpc>
              <a:spcBef>
                <a:spcPts val="1000"/>
              </a:spcBef>
              <a:spcAft>
                <a:spcPts val="0"/>
              </a:spcAft>
              <a:buSzPts val="2400"/>
              <a:buNone/>
            </a:pPr>
            <a:r>
              <a:rPr lang="en-GB"/>
              <a:t>(4 marks)</a:t>
            </a:r>
            <a:endParaRPr/>
          </a:p>
        </p:txBody>
      </p:sp>
      <p:sp>
        <p:nvSpPr>
          <p:cNvPr id="252" name="Google Shape;252;p29">
            <a:extLst>
              <a:ext uri="{C183D7F6-B498-43B3-948B-1728B52AA6E4}">
                <adec:decorative xmlns:adec="http://schemas.microsoft.com/office/drawing/2017/decorative" val="1"/>
              </a:ext>
            </a:extLst>
          </p:cNvPr>
          <p:cNvSpPr txBox="1">
            <a:spLocks noGrp="1"/>
          </p:cNvSpPr>
          <p:nvPr>
            <p:ph type="body" idx="3"/>
          </p:nvPr>
        </p:nvSpPr>
        <p:spPr>
          <a:xfrm>
            <a:off x="838200" y="6356350"/>
            <a:ext cx="483108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9" name="Google Shape;259;p30">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257" name="Google Shape;2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Mark scheme</a:t>
            </a:r>
            <a:endParaRPr/>
          </a:p>
        </p:txBody>
      </p:sp>
      <p:sp>
        <p:nvSpPr>
          <p:cNvPr id="258" name="Google Shape;258;p30"/>
          <p:cNvSpPr txBox="1">
            <a:spLocks noGrp="1"/>
          </p:cNvSpPr>
          <p:nvPr>
            <p:ph type="body" idx="1"/>
          </p:nvPr>
        </p:nvSpPr>
        <p:spPr>
          <a:xfrm>
            <a:off x="838200" y="1445481"/>
            <a:ext cx="11089943" cy="4351338"/>
          </a:xfrm>
          <a:prstGeom prst="rect">
            <a:avLst/>
          </a:prstGeom>
          <a:solidFill>
            <a:schemeClr val="lt1"/>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ct val="100000"/>
              <a:buNone/>
            </a:pPr>
            <a:r>
              <a:rPr lang="en-GB" sz="1800" dirty="0"/>
              <a:t>AO2</a:t>
            </a:r>
            <a:endParaRPr sz="1800" dirty="0"/>
          </a:p>
          <a:p>
            <a:pPr marL="0" lvl="0" indent="0" algn="l" rtl="0">
              <a:lnSpc>
                <a:spcPct val="108000"/>
              </a:lnSpc>
              <a:spcBef>
                <a:spcPts val="1000"/>
              </a:spcBef>
              <a:spcAft>
                <a:spcPts val="0"/>
              </a:spcAft>
              <a:buSzPct val="100000"/>
              <a:buNone/>
            </a:pPr>
            <a:r>
              <a:rPr lang="en-GB" sz="1800" dirty="0"/>
              <a:t>Award one mark for each part of the explanation up to a maximum of two marks per explanation. For example: </a:t>
            </a:r>
            <a:endParaRPr sz="1800" dirty="0"/>
          </a:p>
          <a:p>
            <a:pPr marL="228600" lvl="0" indent="-228600" algn="l" rtl="0">
              <a:lnSpc>
                <a:spcPct val="108000"/>
              </a:lnSpc>
              <a:spcBef>
                <a:spcPts val="1000"/>
              </a:spcBef>
              <a:spcAft>
                <a:spcPts val="0"/>
              </a:spcAft>
              <a:buSzPct val="100000"/>
              <a:buChar char="•"/>
            </a:pPr>
            <a:r>
              <a:rPr lang="en-GB" sz="1800" dirty="0"/>
              <a:t>It is important to adhere to proper storage guidelines to ensure that samples are kept safe (1). Even though the blood product is physically separated from the drugs there is the possibility of cross-contamination across the items (1).</a:t>
            </a:r>
            <a:endParaRPr sz="1800" dirty="0"/>
          </a:p>
          <a:p>
            <a:pPr marL="228600" lvl="0" indent="-228600" algn="l" rtl="0">
              <a:lnSpc>
                <a:spcPct val="108000"/>
              </a:lnSpc>
              <a:spcBef>
                <a:spcPts val="1000"/>
              </a:spcBef>
              <a:spcAft>
                <a:spcPts val="0"/>
              </a:spcAft>
              <a:buSzPct val="100000"/>
              <a:buChar char="•"/>
            </a:pPr>
            <a:r>
              <a:rPr lang="en-GB" sz="1800" dirty="0"/>
              <a:t>The fridge with the drugs may be set at a different temperature to the blood storage fridge (1). This may mean that the blood sample will be wasted/unusable if it is not the correct temperature (1).</a:t>
            </a:r>
            <a:endParaRPr sz="1800" dirty="0"/>
          </a:p>
          <a:p>
            <a:pPr marL="228600" lvl="0" indent="-228600" algn="l" rtl="0">
              <a:lnSpc>
                <a:spcPct val="108000"/>
              </a:lnSpc>
              <a:spcBef>
                <a:spcPts val="1000"/>
              </a:spcBef>
              <a:spcAft>
                <a:spcPts val="0"/>
              </a:spcAft>
              <a:buSzPct val="100000"/>
              <a:buChar char="•"/>
            </a:pPr>
            <a:r>
              <a:rPr lang="en-GB" sz="1800" dirty="0"/>
              <a:t>The blood product may not be found if it is in the wrong fridge (1), which may lead to delayed care for the patient (1).</a:t>
            </a:r>
            <a:endParaRPr sz="1800" dirty="0"/>
          </a:p>
          <a:p>
            <a:pPr marL="228600" lvl="0" indent="-228600" algn="l" rtl="0">
              <a:lnSpc>
                <a:spcPct val="108000"/>
              </a:lnSpc>
              <a:spcBef>
                <a:spcPts val="1000"/>
              </a:spcBef>
              <a:spcAft>
                <a:spcPts val="0"/>
              </a:spcAft>
              <a:buSzPct val="100000"/>
              <a:buChar char="•"/>
            </a:pPr>
            <a:r>
              <a:rPr lang="en-GB" sz="1800" dirty="0"/>
              <a:t>In storing the blood sample with the drugs, Ahmed will be in breach of the SOP (1). This may result in a liability issue for the department (1).</a:t>
            </a:r>
            <a:endParaRPr sz="1800" dirty="0"/>
          </a:p>
          <a:p>
            <a:pPr marL="0" lvl="0" indent="0" algn="l" rtl="0">
              <a:lnSpc>
                <a:spcPct val="108000"/>
              </a:lnSpc>
              <a:spcBef>
                <a:spcPts val="1000"/>
              </a:spcBef>
              <a:spcAft>
                <a:spcPts val="0"/>
              </a:spcAft>
              <a:buSzPct val="100000"/>
              <a:buNone/>
            </a:pPr>
            <a:r>
              <a:rPr lang="en-GB" sz="1800" dirty="0"/>
              <a:t>Accept any other suitable response.</a:t>
            </a:r>
            <a:endParaRPr sz="1800" dirty="0"/>
          </a:p>
        </p:txBody>
      </p:sp>
      <p:sp>
        <p:nvSpPr>
          <p:cNvPr id="260" name="Google Shape;260;p30">
            <a:extLst>
              <a:ext uri="{C183D7F6-B498-43B3-948B-1728B52AA6E4}">
                <adec:decorative xmlns:adec="http://schemas.microsoft.com/office/drawing/2017/decorative" val="1"/>
              </a:ext>
            </a:extLst>
          </p:cNvPr>
          <p:cNvSpPr txBox="1">
            <a:spLocks noGrp="1"/>
          </p:cNvSpPr>
          <p:nvPr>
            <p:ph type="body" idx="3"/>
          </p:nvPr>
        </p:nvSpPr>
        <p:spPr>
          <a:xfrm>
            <a:off x="838200" y="6356350"/>
            <a:ext cx="483108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70" name="Google Shape;270;p31">
            <a:extLst>
              <a:ext uri="{C183D7F6-B498-43B3-948B-1728B52AA6E4}">
                <adec:decorative xmlns:adec="http://schemas.microsoft.com/office/drawing/2017/decorative" val="1"/>
              </a:ext>
            </a:extLst>
          </p:cNvPr>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265" name="Google Shape;26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267" name="Google Shape;267;p31"/>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a:t>Described the difference between contamination and cross-contamination.</a:t>
            </a:r>
            <a:endParaRPr/>
          </a:p>
          <a:p>
            <a:pPr marL="228600" lvl="0" indent="-228600" algn="l" rtl="0">
              <a:lnSpc>
                <a:spcPct val="108000"/>
              </a:lnSpc>
              <a:spcBef>
                <a:spcPts val="1000"/>
              </a:spcBef>
              <a:spcAft>
                <a:spcPts val="0"/>
              </a:spcAft>
              <a:buSzPts val="2400"/>
              <a:buChar char="•"/>
            </a:pPr>
            <a:r>
              <a:rPr lang="en-GB"/>
              <a:t>Explained the importance of regular cleaning of work areas and equipment.</a:t>
            </a:r>
            <a:endParaRPr/>
          </a:p>
          <a:p>
            <a:pPr marL="228600" lvl="0" indent="-228600" algn="l" rtl="0">
              <a:lnSpc>
                <a:spcPct val="108000"/>
              </a:lnSpc>
              <a:spcBef>
                <a:spcPts val="1000"/>
              </a:spcBef>
              <a:spcAft>
                <a:spcPts val="0"/>
              </a:spcAft>
              <a:buSzPts val="2400"/>
              <a:buChar char="•"/>
            </a:pPr>
            <a:r>
              <a:rPr lang="en-GB"/>
              <a:t>Analysed some potential consequences of incorrectly storing, cleaning and maintaining  products, materials and equipment, and work areas.</a:t>
            </a:r>
            <a:endParaRPr/>
          </a:p>
        </p:txBody>
      </p:sp>
      <p:sp>
        <p:nvSpPr>
          <p:cNvPr id="269" name="Google Shape;269;p31"/>
          <p:cNvSpPr txBox="1"/>
          <p:nvPr/>
        </p:nvSpPr>
        <p:spPr>
          <a:xfrm>
            <a:off x="7530352" y="1506828"/>
            <a:ext cx="3823447" cy="4670135"/>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marR="0" lvl="0" indent="0" algn="l" rtl="0">
              <a:lnSpc>
                <a:spcPct val="108000"/>
              </a:lnSpc>
              <a:spcBef>
                <a:spcPts val="0"/>
              </a:spcBef>
              <a:spcAft>
                <a:spcPts val="0"/>
              </a:spcAft>
              <a:buClr>
                <a:srgbClr val="466318"/>
              </a:buClr>
              <a:buSzPts val="1200"/>
              <a:buFont typeface="Arial"/>
              <a:buNone/>
            </a:pPr>
            <a:r>
              <a:rPr lang="en-GB" sz="1200" b="1" dirty="0">
                <a:solidFill>
                  <a:srgbClr val="262626"/>
                </a:solidFill>
                <a:latin typeface="Arial"/>
                <a:ea typeface="Arial"/>
                <a:cs typeface="Arial"/>
                <a:sym typeface="Arial"/>
              </a:rPr>
              <a:t>Skills:</a:t>
            </a:r>
            <a:endParaRPr dirty="0"/>
          </a:p>
          <a:p>
            <a:pPr marL="0" marR="0" lvl="0" indent="0" algn="l" rtl="0">
              <a:lnSpc>
                <a:spcPct val="115000"/>
              </a:lnSpc>
              <a:spcBef>
                <a:spcPts val="600"/>
              </a:spcBef>
              <a:spcAft>
                <a:spcPts val="0"/>
              </a:spcAft>
              <a:buClr>
                <a:srgbClr val="466318"/>
              </a:buClr>
              <a:buSzPts val="1200"/>
              <a:buFont typeface="Arial"/>
              <a:buNone/>
            </a:pPr>
            <a:r>
              <a:rPr lang="en-GB" sz="1200" b="1" dirty="0">
                <a:solidFill>
                  <a:srgbClr val="000000"/>
                </a:solidFill>
                <a:latin typeface="Arial"/>
                <a:ea typeface="Arial"/>
                <a:cs typeface="Arial"/>
                <a:sym typeface="Arial"/>
              </a:rPr>
              <a:t>CS6.1 </a:t>
            </a:r>
            <a:r>
              <a:rPr lang="en-GB" sz="1200" dirty="0">
                <a:solidFill>
                  <a:srgbClr val="000000"/>
                </a:solidFill>
                <a:latin typeface="Arial"/>
                <a:ea typeface="Arial"/>
                <a:cs typeface="Arial"/>
                <a:sym typeface="Arial"/>
              </a:rPr>
              <a:t>Present their project findings in a range of formats</a:t>
            </a:r>
            <a:endParaRPr sz="1200" dirty="0">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466318"/>
              </a:buClr>
              <a:buSzPts val="1200"/>
              <a:buFont typeface="Arial"/>
              <a:buNone/>
            </a:pPr>
            <a:r>
              <a:rPr lang="en-GB" sz="1200" b="1" dirty="0">
                <a:solidFill>
                  <a:srgbClr val="000000"/>
                </a:solidFill>
                <a:latin typeface="Arial"/>
                <a:ea typeface="Arial"/>
                <a:cs typeface="Arial"/>
                <a:sym typeface="Arial"/>
              </a:rPr>
              <a:t>CS6.3 </a:t>
            </a:r>
            <a:r>
              <a:rPr lang="en-GB" sz="1200" dirty="0">
                <a:solidFill>
                  <a:srgbClr val="000000"/>
                </a:solidFill>
                <a:latin typeface="Arial"/>
                <a:ea typeface="Arial"/>
                <a:cs typeface="Arial"/>
                <a:sym typeface="Arial"/>
              </a:rPr>
              <a:t>Apply considerations for adapting presentation style when presenting to a range of stakeholders</a:t>
            </a:r>
            <a:endParaRPr sz="1200" dirty="0">
              <a:solidFill>
                <a:srgbClr val="000000"/>
              </a:solidFill>
              <a:latin typeface="Arial"/>
              <a:ea typeface="Arial"/>
              <a:cs typeface="Arial"/>
              <a:sym typeface="Arial"/>
            </a:endParaRPr>
          </a:p>
          <a:p>
            <a:pPr marL="0" marR="0" lvl="0" indent="0" algn="l" rtl="0">
              <a:lnSpc>
                <a:spcPct val="108000"/>
              </a:lnSpc>
              <a:spcBef>
                <a:spcPts val="1600"/>
              </a:spcBef>
              <a:spcAft>
                <a:spcPts val="0"/>
              </a:spcAft>
              <a:buClr>
                <a:srgbClr val="466318"/>
              </a:buClr>
              <a:buSzPts val="1200"/>
              <a:buFont typeface="Arial"/>
              <a:buNone/>
            </a:pPr>
            <a:r>
              <a:rPr lang="en-GB" sz="1200" b="1" dirty="0">
                <a:solidFill>
                  <a:srgbClr val="262626"/>
                </a:solidFill>
                <a:latin typeface="Arial"/>
                <a:ea typeface="Arial"/>
                <a:cs typeface="Arial"/>
                <a:sym typeface="Arial"/>
              </a:rPr>
              <a:t>General competencies:</a:t>
            </a:r>
            <a:endParaRPr dirty="0"/>
          </a:p>
          <a:p>
            <a:pPr marL="0" marR="0" lvl="0" indent="0" algn="l" rtl="0">
              <a:lnSpc>
                <a:spcPct val="115000"/>
              </a:lnSpc>
              <a:spcBef>
                <a:spcPts val="600"/>
              </a:spcBef>
              <a:spcAft>
                <a:spcPts val="0"/>
              </a:spcAft>
              <a:buClr>
                <a:srgbClr val="466318"/>
              </a:buClr>
              <a:buSzPts val="1200"/>
              <a:buFont typeface="Arial"/>
              <a:buNone/>
            </a:pPr>
            <a:r>
              <a:rPr lang="en-GB" sz="1200" dirty="0">
                <a:solidFill>
                  <a:srgbClr val="0D0D0D"/>
                </a:solidFill>
                <a:latin typeface="Arial"/>
                <a:ea typeface="Arial"/>
                <a:cs typeface="Arial"/>
                <a:sym typeface="Arial"/>
              </a:rPr>
              <a:t>English:</a:t>
            </a:r>
            <a:endParaRPr dirty="0"/>
          </a:p>
          <a:p>
            <a:pPr marL="0" marR="0" lvl="0" indent="0" algn="l" rtl="0">
              <a:lnSpc>
                <a:spcPct val="115000"/>
              </a:lnSpc>
              <a:spcBef>
                <a:spcPts val="1200"/>
              </a:spcBef>
              <a:spcAft>
                <a:spcPts val="0"/>
              </a:spcAft>
              <a:buClr>
                <a:srgbClr val="466318"/>
              </a:buClr>
              <a:buSzPts val="1200"/>
              <a:buFont typeface="Arial"/>
              <a:buNone/>
            </a:pPr>
            <a:r>
              <a:rPr lang="en-GB" sz="1200" b="1" dirty="0">
                <a:solidFill>
                  <a:srgbClr val="0D0D0D"/>
                </a:solidFill>
                <a:latin typeface="Arial"/>
                <a:ea typeface="Arial"/>
                <a:cs typeface="Arial"/>
                <a:sym typeface="Arial"/>
              </a:rPr>
              <a:t>GEC1 </a:t>
            </a:r>
            <a:r>
              <a:rPr lang="en-GB" sz="1200" dirty="0">
                <a:solidFill>
                  <a:srgbClr val="0D0D0D"/>
                </a:solidFill>
                <a:latin typeface="Arial"/>
                <a:ea typeface="Arial"/>
                <a:cs typeface="Arial"/>
                <a:sym typeface="Arial"/>
              </a:rPr>
              <a:t>Convey technical information to different audiences</a:t>
            </a:r>
            <a:endParaRPr dirty="0"/>
          </a:p>
          <a:p>
            <a:pPr marL="0" marR="0" lvl="0" indent="0" algn="l" rtl="0">
              <a:lnSpc>
                <a:spcPct val="115000"/>
              </a:lnSpc>
              <a:spcBef>
                <a:spcPts val="1200"/>
              </a:spcBef>
              <a:spcAft>
                <a:spcPts val="0"/>
              </a:spcAft>
              <a:buClr>
                <a:srgbClr val="466318"/>
              </a:buClr>
              <a:buSzPts val="1200"/>
              <a:buFont typeface="Arial"/>
              <a:buNone/>
            </a:pPr>
            <a:r>
              <a:rPr lang="en-GB" sz="1200" b="1" dirty="0">
                <a:solidFill>
                  <a:srgbClr val="0D0D0D"/>
                </a:solidFill>
                <a:latin typeface="Arial"/>
                <a:ea typeface="Arial"/>
                <a:cs typeface="Arial"/>
                <a:sym typeface="Arial"/>
              </a:rPr>
              <a:t>GEC2 </a:t>
            </a:r>
            <a:r>
              <a:rPr lang="en-GB" sz="1200" dirty="0">
                <a:solidFill>
                  <a:srgbClr val="0D0D0D"/>
                </a:solidFill>
                <a:latin typeface="Arial"/>
                <a:ea typeface="Arial"/>
                <a:cs typeface="Arial"/>
                <a:sym typeface="Arial"/>
              </a:rPr>
              <a:t>Present information and ideas</a:t>
            </a:r>
            <a:endParaRPr dirty="0"/>
          </a:p>
          <a:p>
            <a:pPr marL="0" marR="0" lvl="0" indent="0" algn="l" rtl="0">
              <a:lnSpc>
                <a:spcPct val="115000"/>
              </a:lnSpc>
              <a:spcBef>
                <a:spcPts val="1200"/>
              </a:spcBef>
              <a:spcAft>
                <a:spcPts val="0"/>
              </a:spcAft>
              <a:buClr>
                <a:srgbClr val="466318"/>
              </a:buClr>
              <a:buSzPts val="1200"/>
              <a:buFont typeface="Arial"/>
              <a:buNone/>
            </a:pPr>
            <a:r>
              <a:rPr lang="en-GB" sz="1200" b="1" dirty="0">
                <a:solidFill>
                  <a:srgbClr val="0D0D0D"/>
                </a:solidFill>
                <a:latin typeface="Arial"/>
                <a:ea typeface="Arial"/>
                <a:cs typeface="Arial"/>
                <a:sym typeface="Arial"/>
              </a:rPr>
              <a:t>GEC3 </a:t>
            </a:r>
            <a:r>
              <a:rPr lang="en-GB" sz="1200" dirty="0">
                <a:solidFill>
                  <a:srgbClr val="0D0D0D"/>
                </a:solidFill>
                <a:latin typeface="Arial"/>
                <a:ea typeface="Arial"/>
                <a:cs typeface="Arial"/>
                <a:sym typeface="Arial"/>
              </a:rPr>
              <a:t>Create texts for different purposes and audiences</a:t>
            </a:r>
            <a:endParaRPr dirty="0"/>
          </a:p>
          <a:p>
            <a:pPr marL="0" marR="0" lvl="0" indent="0" algn="l" rtl="0">
              <a:lnSpc>
                <a:spcPct val="115000"/>
              </a:lnSpc>
              <a:spcBef>
                <a:spcPts val="1200"/>
              </a:spcBef>
              <a:spcAft>
                <a:spcPts val="0"/>
              </a:spcAft>
              <a:buClr>
                <a:srgbClr val="466318"/>
              </a:buClr>
              <a:buSzPts val="1200"/>
              <a:buFont typeface="Arial"/>
              <a:buNone/>
            </a:pPr>
            <a:r>
              <a:rPr lang="en-GB" sz="1200" dirty="0">
                <a:solidFill>
                  <a:srgbClr val="0D0D0D"/>
                </a:solidFill>
                <a:latin typeface="Arial"/>
                <a:ea typeface="Arial"/>
                <a:cs typeface="Arial"/>
                <a:sym typeface="Arial"/>
              </a:rPr>
              <a:t>Digital:</a:t>
            </a:r>
            <a:endParaRPr dirty="0"/>
          </a:p>
          <a:p>
            <a:pPr marL="0" marR="0" lvl="0" indent="0" algn="l" rtl="0">
              <a:lnSpc>
                <a:spcPct val="115000"/>
              </a:lnSpc>
              <a:spcBef>
                <a:spcPts val="1200"/>
              </a:spcBef>
              <a:spcAft>
                <a:spcPts val="0"/>
              </a:spcAft>
              <a:buClr>
                <a:srgbClr val="466318"/>
              </a:buClr>
              <a:buSzPts val="1200"/>
              <a:buFont typeface="Arial"/>
              <a:buNone/>
            </a:pPr>
            <a:r>
              <a:rPr lang="en-GB" sz="1200" b="1" dirty="0">
                <a:solidFill>
                  <a:srgbClr val="0D0D0D"/>
                </a:solidFill>
                <a:latin typeface="Arial"/>
                <a:ea typeface="Arial"/>
                <a:cs typeface="Arial"/>
                <a:sym typeface="Arial"/>
              </a:rPr>
              <a:t>GDC1</a:t>
            </a:r>
            <a:r>
              <a:rPr lang="en-GB" sz="1200" dirty="0">
                <a:solidFill>
                  <a:srgbClr val="0D0D0D"/>
                </a:solidFill>
                <a:latin typeface="Arial"/>
                <a:ea typeface="Arial"/>
                <a:cs typeface="Arial"/>
                <a:sym typeface="Arial"/>
              </a:rPr>
              <a:t> Use digital technology and media effectively</a:t>
            </a:r>
            <a:endParaRPr dirty="0"/>
          </a:p>
        </p:txBody>
      </p:sp>
      <p:sp>
        <p:nvSpPr>
          <p:cNvPr id="266" name="Google Shape;266;p31">
            <a:extLst>
              <a:ext uri="{C183D7F6-B498-43B3-948B-1728B52AA6E4}">
                <adec:decorative xmlns:adec="http://schemas.microsoft.com/office/drawing/2017/decorative" val="1"/>
              </a:ext>
            </a:extLst>
          </p:cNvPr>
          <p:cNvSpPr txBox="1">
            <a:spLocks noGrp="1"/>
          </p:cNvSpPr>
          <p:nvPr>
            <p:ph type="body" idx="4"/>
          </p:nvPr>
        </p:nvSpPr>
        <p:spPr>
          <a:xfrm>
            <a:off x="838199" y="6356349"/>
            <a:ext cx="4763703"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8" name="Google Shape;278;p32"/>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Consolidation</a:t>
            </a:r>
            <a:endParaRPr/>
          </a:p>
        </p:txBody>
      </p:sp>
      <p:sp>
        <p:nvSpPr>
          <p:cNvPr id="276" name="Google Shape;27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Consolidation</a:t>
            </a:r>
            <a:endParaRPr/>
          </a:p>
        </p:txBody>
      </p:sp>
      <p:sp>
        <p:nvSpPr>
          <p:cNvPr id="277" name="Google Shape;277;p32"/>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a:t>Produce a checklist to be placed inside a fridge in a care home, to ensure its contents are stored correctly, minimising the risk of </a:t>
            </a:r>
            <a:br>
              <a:rPr lang="en-GB"/>
            </a:br>
            <a:r>
              <a:rPr lang="en-GB"/>
              <a:t>cross-contamination and therefore resident safety. Elderly residents have a higher risk of complications from food poisoning.</a:t>
            </a:r>
            <a:endParaRPr/>
          </a:p>
          <a:p>
            <a:pPr marL="228600" lvl="0" indent="-228600" algn="l" rtl="0">
              <a:lnSpc>
                <a:spcPct val="108000"/>
              </a:lnSpc>
              <a:spcBef>
                <a:spcPts val="1000"/>
              </a:spcBef>
              <a:spcAft>
                <a:spcPts val="0"/>
              </a:spcAft>
              <a:buSzPts val="2400"/>
              <a:buChar char="•"/>
            </a:pPr>
            <a:r>
              <a:rPr lang="en-GB"/>
              <a:t>The fridge stores food products, which are checked for the safety of being eaten up until their ‘use-by’ date. </a:t>
            </a:r>
            <a:endParaRPr/>
          </a:p>
          <a:p>
            <a:pPr marL="228600" lvl="0" indent="-228600" algn="l" rtl="0">
              <a:lnSpc>
                <a:spcPct val="108000"/>
              </a:lnSpc>
              <a:spcBef>
                <a:spcPts val="1000"/>
              </a:spcBef>
              <a:spcAft>
                <a:spcPts val="0"/>
              </a:spcAft>
              <a:buSzPts val="2400"/>
              <a:buChar char="•"/>
            </a:pPr>
            <a:r>
              <a:rPr lang="en-GB"/>
              <a:t>To help with this task you can use the following website: </a:t>
            </a:r>
            <a:r>
              <a:rPr lang="en-GB" u="sng">
                <a:solidFill>
                  <a:schemeClr val="hlink"/>
                </a:solidFill>
                <a:hlinkClick r:id="rId3"/>
              </a:rPr>
              <a:t>www.foodstandards.gov.scot/consumers/food-safety/at-home/washing-and-preparing-food-1</a:t>
            </a:r>
            <a:r>
              <a:rPr lang="en-GB"/>
              <a:t> </a:t>
            </a:r>
            <a:endParaRPr/>
          </a:p>
        </p:txBody>
      </p:sp>
      <p:sp>
        <p:nvSpPr>
          <p:cNvPr id="279" name="Google Shape;279;p32">
            <a:extLst>
              <a:ext uri="{C183D7F6-B498-43B3-948B-1728B52AA6E4}">
                <adec:decorative xmlns:adec="http://schemas.microsoft.com/office/drawing/2017/decorative" val="1"/>
              </a:ext>
            </a:extLst>
          </p:cNvPr>
          <p:cNvSpPr txBox="1">
            <a:spLocks noGrp="1"/>
          </p:cNvSpPr>
          <p:nvPr>
            <p:ph type="body" idx="3"/>
          </p:nvPr>
        </p:nvSpPr>
        <p:spPr>
          <a:xfrm>
            <a:off x="838200" y="6356350"/>
            <a:ext cx="4773246" cy="310173"/>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7"/>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35" name="Google Shape;13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38" name="Google Shape;138;p17"/>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dirty="0"/>
              <a:t>Describe the difference between contamination and cross-contamination.</a:t>
            </a:r>
            <a:endParaRPr dirty="0"/>
          </a:p>
          <a:p>
            <a:pPr marL="228600" lvl="0" indent="-228600" algn="l" rtl="0">
              <a:lnSpc>
                <a:spcPct val="108000"/>
              </a:lnSpc>
              <a:spcBef>
                <a:spcPts val="1000"/>
              </a:spcBef>
              <a:spcAft>
                <a:spcPts val="0"/>
              </a:spcAft>
              <a:buSzPts val="2400"/>
              <a:buChar char="•"/>
            </a:pPr>
            <a:r>
              <a:rPr lang="en-GB" dirty="0"/>
              <a:t>Explain the importance of regular cleaning of work areas and equipment.</a:t>
            </a:r>
            <a:endParaRPr dirty="0"/>
          </a:p>
          <a:p>
            <a:pPr marL="228600" lvl="0" indent="-228600" algn="l" rtl="0">
              <a:lnSpc>
                <a:spcPct val="108000"/>
              </a:lnSpc>
              <a:spcBef>
                <a:spcPts val="1000"/>
              </a:spcBef>
              <a:spcAft>
                <a:spcPts val="0"/>
              </a:spcAft>
              <a:buSzPts val="2400"/>
              <a:buChar char="•"/>
            </a:pPr>
            <a:r>
              <a:rPr lang="en-GB" dirty="0"/>
              <a:t>Analyse some potential consequences of incorrectly storing, cleaning and maintaining  products, materials and equipment, and work areas.</a:t>
            </a:r>
            <a:endParaRPr dirty="0"/>
          </a:p>
        </p:txBody>
      </p:sp>
      <p:sp>
        <p:nvSpPr>
          <p:cNvPr id="140" name="Google Shape;140;p17"/>
          <p:cNvSpPr txBox="1"/>
          <p:nvPr/>
        </p:nvSpPr>
        <p:spPr>
          <a:xfrm>
            <a:off x="7530352" y="1506828"/>
            <a:ext cx="3823447" cy="4670135"/>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marR="0" lvl="0" indent="0" algn="l" rtl="0">
              <a:lnSpc>
                <a:spcPct val="108000"/>
              </a:lnSpc>
              <a:spcBef>
                <a:spcPts val="0"/>
              </a:spcBef>
              <a:spcAft>
                <a:spcPts val="0"/>
              </a:spcAft>
              <a:buClr>
                <a:srgbClr val="466318"/>
              </a:buClr>
              <a:buSzPts val="1200"/>
              <a:buFont typeface="Arial"/>
              <a:buNone/>
            </a:pPr>
            <a:r>
              <a:rPr lang="en-GB" sz="1200" b="1" i="0" u="none" strike="noStrike" cap="none" dirty="0">
                <a:solidFill>
                  <a:srgbClr val="262626"/>
                </a:solidFill>
                <a:latin typeface="Arial"/>
                <a:ea typeface="Arial"/>
                <a:cs typeface="Arial"/>
                <a:sym typeface="Arial"/>
              </a:rPr>
              <a:t>Skills:</a:t>
            </a:r>
            <a:endParaRPr dirty="0"/>
          </a:p>
          <a:p>
            <a:pPr marL="0" marR="0" lvl="0" indent="0" algn="l" rtl="0">
              <a:lnSpc>
                <a:spcPct val="115000"/>
              </a:lnSpc>
              <a:spcBef>
                <a:spcPts val="600"/>
              </a:spcBef>
              <a:spcAft>
                <a:spcPts val="0"/>
              </a:spcAft>
              <a:buClr>
                <a:srgbClr val="466318"/>
              </a:buClr>
              <a:buSzPts val="1200"/>
              <a:buFont typeface="Arial"/>
              <a:buNone/>
            </a:pPr>
            <a:r>
              <a:rPr lang="en-GB" sz="1200" b="1" i="0" u="none" strike="noStrike" cap="none" dirty="0">
                <a:solidFill>
                  <a:srgbClr val="000000"/>
                </a:solidFill>
                <a:latin typeface="Arial"/>
                <a:ea typeface="Arial"/>
                <a:cs typeface="Arial"/>
                <a:sym typeface="Arial"/>
              </a:rPr>
              <a:t>CS6.1 </a:t>
            </a:r>
            <a:r>
              <a:rPr lang="en-GB" sz="1200" b="0" i="0" u="none" strike="noStrike" cap="none" dirty="0">
                <a:solidFill>
                  <a:srgbClr val="000000"/>
                </a:solidFill>
                <a:latin typeface="Arial"/>
                <a:ea typeface="Arial"/>
                <a:cs typeface="Arial"/>
                <a:sym typeface="Arial"/>
              </a:rPr>
              <a:t>Present their project findings in a range of formats</a:t>
            </a:r>
            <a:endParaRPr sz="1200" b="0" i="0" u="none" strike="noStrike" cap="none" dirty="0">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466318"/>
              </a:buClr>
              <a:buSzPts val="1200"/>
              <a:buFont typeface="Arial"/>
              <a:buNone/>
            </a:pPr>
            <a:r>
              <a:rPr lang="en-GB" sz="1200" b="1" i="0" u="none" strike="noStrike" cap="none" dirty="0">
                <a:solidFill>
                  <a:srgbClr val="000000"/>
                </a:solidFill>
                <a:latin typeface="Arial"/>
                <a:ea typeface="Arial"/>
                <a:cs typeface="Arial"/>
                <a:sym typeface="Arial"/>
              </a:rPr>
              <a:t>CS6.3 </a:t>
            </a:r>
            <a:r>
              <a:rPr lang="en-GB" sz="1200" b="0" i="0" u="none" strike="noStrike" cap="none" dirty="0">
                <a:solidFill>
                  <a:srgbClr val="000000"/>
                </a:solidFill>
                <a:latin typeface="Arial"/>
                <a:ea typeface="Arial"/>
                <a:cs typeface="Arial"/>
                <a:sym typeface="Arial"/>
              </a:rPr>
              <a:t>Apply considerations for adapting presentation style when presenting to a range of stakeholders</a:t>
            </a:r>
            <a:endParaRPr sz="1200" b="0" i="0" u="none" strike="noStrike" cap="none" dirty="0">
              <a:solidFill>
                <a:srgbClr val="000000"/>
              </a:solidFill>
              <a:latin typeface="Arial"/>
              <a:ea typeface="Arial"/>
              <a:cs typeface="Arial"/>
              <a:sym typeface="Arial"/>
            </a:endParaRPr>
          </a:p>
          <a:p>
            <a:pPr marL="0" marR="0" lvl="0" indent="0" algn="l" rtl="0">
              <a:lnSpc>
                <a:spcPct val="108000"/>
              </a:lnSpc>
              <a:spcBef>
                <a:spcPts val="1600"/>
              </a:spcBef>
              <a:spcAft>
                <a:spcPts val="0"/>
              </a:spcAft>
              <a:buClr>
                <a:srgbClr val="466318"/>
              </a:buClr>
              <a:buSzPts val="1200"/>
              <a:buFont typeface="Arial"/>
              <a:buNone/>
            </a:pPr>
            <a:r>
              <a:rPr lang="en-GB" sz="1200" b="1" i="0" u="none" strike="noStrike" cap="none" dirty="0">
                <a:solidFill>
                  <a:srgbClr val="262626"/>
                </a:solidFill>
                <a:latin typeface="Arial"/>
                <a:ea typeface="Arial"/>
                <a:cs typeface="Arial"/>
                <a:sym typeface="Arial"/>
              </a:rPr>
              <a:t>General competencies:</a:t>
            </a:r>
            <a:endParaRPr dirty="0"/>
          </a:p>
          <a:p>
            <a:pPr marL="0" marR="0" lvl="0" indent="0" algn="l" rtl="0">
              <a:lnSpc>
                <a:spcPct val="115000"/>
              </a:lnSpc>
              <a:spcBef>
                <a:spcPts val="600"/>
              </a:spcBef>
              <a:spcAft>
                <a:spcPts val="0"/>
              </a:spcAft>
              <a:buClr>
                <a:srgbClr val="466318"/>
              </a:buClr>
              <a:buSzPts val="1200"/>
              <a:buFont typeface="Arial"/>
              <a:buNone/>
            </a:pPr>
            <a:r>
              <a:rPr lang="en-GB" sz="1200" b="0" i="0" u="none" strike="noStrike" cap="none" dirty="0">
                <a:solidFill>
                  <a:srgbClr val="0D0D0D"/>
                </a:solidFill>
                <a:latin typeface="Arial"/>
                <a:ea typeface="Arial"/>
                <a:cs typeface="Arial"/>
                <a:sym typeface="Arial"/>
              </a:rPr>
              <a:t>English:</a:t>
            </a:r>
            <a:endParaRPr dirty="0"/>
          </a:p>
          <a:p>
            <a:pPr marL="0" marR="0" lvl="0" indent="0" algn="l" rtl="0">
              <a:lnSpc>
                <a:spcPct val="115000"/>
              </a:lnSpc>
              <a:spcBef>
                <a:spcPts val="1200"/>
              </a:spcBef>
              <a:spcAft>
                <a:spcPts val="0"/>
              </a:spcAft>
              <a:buClr>
                <a:srgbClr val="466318"/>
              </a:buClr>
              <a:buSzPts val="1200"/>
              <a:buFont typeface="Arial"/>
              <a:buNone/>
            </a:pPr>
            <a:r>
              <a:rPr lang="en-GB" sz="1200" b="1" i="0" u="none" strike="noStrike" cap="none" dirty="0">
                <a:solidFill>
                  <a:srgbClr val="0D0D0D"/>
                </a:solidFill>
                <a:latin typeface="Arial"/>
                <a:ea typeface="Arial"/>
                <a:cs typeface="Arial"/>
                <a:sym typeface="Arial"/>
              </a:rPr>
              <a:t>GEC1 </a:t>
            </a:r>
            <a:r>
              <a:rPr lang="en-GB" sz="1200" b="0" i="0" u="none" strike="noStrike" cap="none" dirty="0">
                <a:solidFill>
                  <a:srgbClr val="0D0D0D"/>
                </a:solidFill>
                <a:latin typeface="Arial"/>
                <a:ea typeface="Arial"/>
                <a:cs typeface="Arial"/>
                <a:sym typeface="Arial"/>
              </a:rPr>
              <a:t>Convey technical information to different audiences</a:t>
            </a:r>
            <a:endParaRPr dirty="0"/>
          </a:p>
          <a:p>
            <a:pPr marL="0" marR="0" lvl="0" indent="0" algn="l" rtl="0">
              <a:lnSpc>
                <a:spcPct val="115000"/>
              </a:lnSpc>
              <a:spcBef>
                <a:spcPts val="1200"/>
              </a:spcBef>
              <a:spcAft>
                <a:spcPts val="0"/>
              </a:spcAft>
              <a:buClr>
                <a:srgbClr val="466318"/>
              </a:buClr>
              <a:buSzPts val="1200"/>
              <a:buFont typeface="Arial"/>
              <a:buNone/>
            </a:pPr>
            <a:r>
              <a:rPr lang="en-GB" sz="1200" b="1" i="0" u="none" strike="noStrike" cap="none" dirty="0">
                <a:solidFill>
                  <a:srgbClr val="0D0D0D"/>
                </a:solidFill>
                <a:latin typeface="Arial"/>
                <a:ea typeface="Arial"/>
                <a:cs typeface="Arial"/>
                <a:sym typeface="Arial"/>
              </a:rPr>
              <a:t>GEC2 </a:t>
            </a:r>
            <a:r>
              <a:rPr lang="en-GB" sz="1200" b="0" i="0" u="none" strike="noStrike" cap="none" dirty="0">
                <a:solidFill>
                  <a:srgbClr val="0D0D0D"/>
                </a:solidFill>
                <a:latin typeface="Arial"/>
                <a:ea typeface="Arial"/>
                <a:cs typeface="Arial"/>
                <a:sym typeface="Arial"/>
              </a:rPr>
              <a:t>Present information and ideas</a:t>
            </a:r>
            <a:endParaRPr dirty="0"/>
          </a:p>
          <a:p>
            <a:pPr marL="0" marR="0" lvl="0" indent="0" algn="l" rtl="0">
              <a:lnSpc>
                <a:spcPct val="115000"/>
              </a:lnSpc>
              <a:spcBef>
                <a:spcPts val="1200"/>
              </a:spcBef>
              <a:spcAft>
                <a:spcPts val="0"/>
              </a:spcAft>
              <a:buClr>
                <a:srgbClr val="466318"/>
              </a:buClr>
              <a:buSzPts val="1200"/>
              <a:buFont typeface="Arial"/>
              <a:buNone/>
            </a:pPr>
            <a:r>
              <a:rPr lang="en-GB" sz="1200" b="1" i="0" u="none" strike="noStrike" cap="none" dirty="0">
                <a:solidFill>
                  <a:srgbClr val="0D0D0D"/>
                </a:solidFill>
                <a:latin typeface="Arial"/>
                <a:ea typeface="Arial"/>
                <a:cs typeface="Arial"/>
                <a:sym typeface="Arial"/>
              </a:rPr>
              <a:t>GEC3 </a:t>
            </a:r>
            <a:r>
              <a:rPr lang="en-GB" sz="1200" b="0" i="0" u="none" strike="noStrike" cap="none" dirty="0">
                <a:solidFill>
                  <a:srgbClr val="0D0D0D"/>
                </a:solidFill>
                <a:latin typeface="Arial"/>
                <a:ea typeface="Arial"/>
                <a:cs typeface="Arial"/>
                <a:sym typeface="Arial"/>
              </a:rPr>
              <a:t>Create texts for different purposes and audiences</a:t>
            </a:r>
            <a:endParaRPr dirty="0"/>
          </a:p>
          <a:p>
            <a:pPr marL="0" marR="0" lvl="0" indent="0" algn="l" rtl="0">
              <a:lnSpc>
                <a:spcPct val="115000"/>
              </a:lnSpc>
              <a:spcBef>
                <a:spcPts val="1200"/>
              </a:spcBef>
              <a:spcAft>
                <a:spcPts val="0"/>
              </a:spcAft>
              <a:buClr>
                <a:srgbClr val="466318"/>
              </a:buClr>
              <a:buSzPts val="1200"/>
              <a:buFont typeface="Arial"/>
              <a:buNone/>
            </a:pPr>
            <a:r>
              <a:rPr lang="en-GB" sz="1200" b="0" i="0" u="none" strike="noStrike" cap="none" dirty="0">
                <a:solidFill>
                  <a:srgbClr val="0D0D0D"/>
                </a:solidFill>
                <a:latin typeface="Arial"/>
                <a:ea typeface="Arial"/>
                <a:cs typeface="Arial"/>
                <a:sym typeface="Arial"/>
              </a:rPr>
              <a:t>Digital:</a:t>
            </a:r>
            <a:endParaRPr dirty="0"/>
          </a:p>
          <a:p>
            <a:pPr marL="0" marR="0" lvl="0" indent="0" algn="l" rtl="0">
              <a:lnSpc>
                <a:spcPct val="115000"/>
              </a:lnSpc>
              <a:spcBef>
                <a:spcPts val="1200"/>
              </a:spcBef>
              <a:spcAft>
                <a:spcPts val="0"/>
              </a:spcAft>
              <a:buClr>
                <a:srgbClr val="466318"/>
              </a:buClr>
              <a:buSzPts val="1200"/>
              <a:buFont typeface="Arial"/>
              <a:buNone/>
            </a:pPr>
            <a:r>
              <a:rPr lang="en-GB" sz="1200" b="1" i="0" u="none" strike="noStrike" cap="none" dirty="0">
                <a:solidFill>
                  <a:srgbClr val="0D0D0D"/>
                </a:solidFill>
                <a:latin typeface="Arial"/>
                <a:ea typeface="Arial"/>
                <a:cs typeface="Arial"/>
                <a:sym typeface="Arial"/>
              </a:rPr>
              <a:t>GDC1</a:t>
            </a:r>
            <a:r>
              <a:rPr lang="en-GB" sz="1200" b="0" i="0" u="none" strike="noStrike" cap="none" dirty="0">
                <a:solidFill>
                  <a:srgbClr val="0D0D0D"/>
                </a:solidFill>
                <a:latin typeface="Arial"/>
                <a:ea typeface="Arial"/>
                <a:cs typeface="Arial"/>
                <a:sym typeface="Arial"/>
              </a:rPr>
              <a:t> Use digital technology and media effectively</a:t>
            </a:r>
            <a:endParaRPr dirty="0"/>
          </a:p>
        </p:txBody>
      </p:sp>
      <p:sp>
        <p:nvSpPr>
          <p:cNvPr id="137" name="Google Shape;137;p17">
            <a:extLst>
              <a:ext uri="{C183D7F6-B498-43B3-948B-1728B52AA6E4}">
                <adec:decorative xmlns:adec="http://schemas.microsoft.com/office/drawing/2017/decorative" val="1"/>
              </a:ext>
            </a:extLst>
          </p:cNvPr>
          <p:cNvSpPr txBox="1">
            <a:spLocks noGrp="1"/>
          </p:cNvSpPr>
          <p:nvPr>
            <p:ph type="body" idx="4"/>
          </p:nvPr>
        </p:nvSpPr>
        <p:spPr>
          <a:xfrm>
            <a:off x="838199" y="6356349"/>
            <a:ext cx="4763703"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18">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46" name="Google Shape;1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Why is cleaning important?</a:t>
            </a:r>
            <a:endParaRPr/>
          </a:p>
        </p:txBody>
      </p:sp>
      <p:sp>
        <p:nvSpPr>
          <p:cNvPr id="149" name="Google Shape;149;p18"/>
          <p:cNvSpPr txBox="1">
            <a:spLocks noGrp="1"/>
          </p:cNvSpPr>
          <p:nvPr>
            <p:ph type="body" idx="1"/>
          </p:nvPr>
        </p:nvSpPr>
        <p:spPr>
          <a:xfrm>
            <a:off x="838200" y="1825625"/>
            <a:ext cx="3753051"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sz="2400">
                <a:solidFill>
                  <a:schemeClr val="dk1"/>
                </a:solidFill>
              </a:rPr>
              <a:t>Look at the three images.</a:t>
            </a:r>
            <a:endParaRPr/>
          </a:p>
          <a:p>
            <a:pPr marL="228600" lvl="0" indent="-228600" algn="l" rtl="0">
              <a:lnSpc>
                <a:spcPct val="108000"/>
              </a:lnSpc>
              <a:spcBef>
                <a:spcPts val="1000"/>
              </a:spcBef>
              <a:spcAft>
                <a:spcPts val="0"/>
              </a:spcAft>
              <a:buSzPts val="2400"/>
              <a:buChar char="•"/>
            </a:pPr>
            <a:r>
              <a:rPr lang="en-GB" sz="2400">
                <a:solidFill>
                  <a:schemeClr val="dk1"/>
                </a:solidFill>
              </a:rPr>
              <a:t>Why is it important to regularly clean surfaces and equipment and prepare work areas for use?</a:t>
            </a:r>
            <a:endParaRPr/>
          </a:p>
          <a:p>
            <a:pPr marL="228600" lvl="0" indent="-228600" algn="l" rtl="0">
              <a:lnSpc>
                <a:spcPct val="108000"/>
              </a:lnSpc>
              <a:spcBef>
                <a:spcPts val="1000"/>
              </a:spcBef>
              <a:spcAft>
                <a:spcPts val="0"/>
              </a:spcAft>
              <a:buSzPts val="2400"/>
              <a:buChar char="•"/>
            </a:pPr>
            <a:r>
              <a:rPr lang="en-GB">
                <a:solidFill>
                  <a:schemeClr val="dk1"/>
                </a:solidFill>
              </a:rPr>
              <a:t>List as many reasons as you can.</a:t>
            </a:r>
            <a:endParaRPr/>
          </a:p>
        </p:txBody>
      </p:sp>
      <p:pic>
        <p:nvPicPr>
          <p:cNvPr id="150" name="Google Shape;150;p18" descr="A therapist cleaning a massage table"/>
          <p:cNvPicPr preferRelativeResize="0"/>
          <p:nvPr/>
        </p:nvPicPr>
        <p:blipFill rotWithShape="1">
          <a:blip r:embed="rId3">
            <a:alphaModFix/>
          </a:blip>
          <a:srcRect/>
          <a:stretch/>
        </p:blipFill>
        <p:spPr>
          <a:xfrm>
            <a:off x="5016745" y="1825625"/>
            <a:ext cx="3166059" cy="2110706"/>
          </a:xfrm>
          <a:prstGeom prst="rect">
            <a:avLst/>
          </a:prstGeom>
          <a:noFill/>
          <a:ln>
            <a:noFill/>
          </a:ln>
        </p:spPr>
      </p:pic>
      <p:pic>
        <p:nvPicPr>
          <p:cNvPr id="151" name="Google Shape;151;p18" descr="A person wearing protective gloves washing laboratory equipment with a hose"/>
          <p:cNvPicPr preferRelativeResize="0"/>
          <p:nvPr/>
        </p:nvPicPr>
        <p:blipFill rotWithShape="1">
          <a:blip r:embed="rId4">
            <a:alphaModFix/>
          </a:blip>
          <a:srcRect/>
          <a:stretch/>
        </p:blipFill>
        <p:spPr>
          <a:xfrm>
            <a:off x="8417169" y="2934460"/>
            <a:ext cx="3276769" cy="2106931"/>
          </a:xfrm>
          <a:prstGeom prst="rect">
            <a:avLst/>
          </a:prstGeom>
          <a:noFill/>
          <a:ln>
            <a:noFill/>
          </a:ln>
        </p:spPr>
      </p:pic>
      <p:pic>
        <p:nvPicPr>
          <p:cNvPr id="152" name="Google Shape;152;p18" descr="A person wearing protective gloves washing a conical flask in a sink"/>
          <p:cNvPicPr preferRelativeResize="0"/>
          <p:nvPr/>
        </p:nvPicPr>
        <p:blipFill rotWithShape="1">
          <a:blip r:embed="rId5">
            <a:alphaModFix/>
          </a:blip>
          <a:srcRect/>
          <a:stretch/>
        </p:blipFill>
        <p:spPr>
          <a:xfrm>
            <a:off x="5016745" y="4052845"/>
            <a:ext cx="3166059" cy="2111368"/>
          </a:xfrm>
          <a:prstGeom prst="rect">
            <a:avLst/>
          </a:prstGeom>
          <a:noFill/>
          <a:ln>
            <a:noFill/>
          </a:ln>
        </p:spPr>
      </p:pic>
      <p:sp>
        <p:nvSpPr>
          <p:cNvPr id="148" name="Google Shape;148;p18">
            <a:extLst>
              <a:ext uri="{C183D7F6-B498-43B3-948B-1728B52AA6E4}">
                <adec:decorative xmlns:adec="http://schemas.microsoft.com/office/drawing/2017/decorative" val="1"/>
              </a:ext>
            </a:extLst>
          </p:cNvPr>
          <p:cNvSpPr txBox="1">
            <a:spLocks noGrp="1"/>
          </p:cNvSpPr>
          <p:nvPr>
            <p:ph type="body" idx="3"/>
          </p:nvPr>
        </p:nvSpPr>
        <p:spPr>
          <a:xfrm>
            <a:off x="838199" y="6356349"/>
            <a:ext cx="4850331"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19">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57" name="Google Shape;157;p19"/>
          <p:cNvSpPr txBox="1">
            <a:spLocks noGrp="1"/>
          </p:cNvSpPr>
          <p:nvPr>
            <p:ph type="title"/>
          </p:nvPr>
        </p:nvSpPr>
        <p:spPr>
          <a:xfrm>
            <a:off x="838200" y="365125"/>
            <a:ext cx="10515600" cy="167505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2626"/>
              </a:buClr>
              <a:buSzPct val="100000"/>
              <a:buFont typeface="Arial"/>
              <a:buNone/>
            </a:pPr>
            <a:r>
              <a:rPr lang="en-GB"/>
              <a:t>Why is it important to regularly clean surfaces and equipment and prepare work areas for use?</a:t>
            </a:r>
            <a:endParaRPr/>
          </a:p>
        </p:txBody>
      </p:sp>
      <p:sp>
        <p:nvSpPr>
          <p:cNvPr id="158" name="Google Shape;158;p19"/>
          <p:cNvSpPr txBox="1">
            <a:spLocks noGrp="1"/>
          </p:cNvSpPr>
          <p:nvPr>
            <p:ph type="body" idx="1"/>
          </p:nvPr>
        </p:nvSpPr>
        <p:spPr>
          <a:xfrm>
            <a:off x="838200" y="2040182"/>
            <a:ext cx="10515600" cy="4136781"/>
          </a:xfrm>
          <a:prstGeom prst="rect">
            <a:avLst/>
          </a:prstGeom>
          <a:noFill/>
          <a:ln>
            <a:noFill/>
          </a:ln>
        </p:spPr>
        <p:txBody>
          <a:bodyPr spcFirstLastPara="1" wrap="square" lIns="180000" tIns="180000" rIns="180000" bIns="180000" anchor="t" anchorCtr="0">
            <a:normAutofit fontScale="92500"/>
          </a:bodyPr>
          <a:lstStyle/>
          <a:p>
            <a:pPr marL="228600" lvl="0" indent="-228600" algn="l" rtl="0">
              <a:lnSpc>
                <a:spcPct val="108000"/>
              </a:lnSpc>
              <a:spcBef>
                <a:spcPts val="0"/>
              </a:spcBef>
              <a:spcAft>
                <a:spcPts val="0"/>
              </a:spcAft>
              <a:buSzPct val="100000"/>
              <a:buChar char="•"/>
            </a:pPr>
            <a:r>
              <a:rPr lang="en-GB" dirty="0"/>
              <a:t>Cleaning surfaces in a healthcare setting – to avoid the spread of infection.</a:t>
            </a:r>
            <a:endParaRPr dirty="0"/>
          </a:p>
          <a:p>
            <a:pPr marL="228600" lvl="0" indent="-228600" algn="l" rtl="0">
              <a:lnSpc>
                <a:spcPct val="108000"/>
              </a:lnSpc>
              <a:spcBef>
                <a:spcPts val="1000"/>
              </a:spcBef>
              <a:spcAft>
                <a:spcPts val="0"/>
              </a:spcAft>
              <a:buSzPct val="100000"/>
              <a:buChar char="•"/>
            </a:pPr>
            <a:r>
              <a:rPr lang="en-GB" dirty="0"/>
              <a:t>Cleaning laboratory glassware – to avoid issues with contamination/cross-contamination, which will prevent invalid results and the possible production of dangerous by-products. </a:t>
            </a:r>
            <a:endParaRPr dirty="0"/>
          </a:p>
          <a:p>
            <a:pPr marL="228600" lvl="0" indent="-228600" algn="l" rtl="0">
              <a:lnSpc>
                <a:spcPct val="108000"/>
              </a:lnSpc>
              <a:spcBef>
                <a:spcPts val="1000"/>
              </a:spcBef>
              <a:spcAft>
                <a:spcPts val="0"/>
              </a:spcAft>
              <a:buSzPct val="100000"/>
              <a:buChar char="•"/>
            </a:pPr>
            <a:r>
              <a:rPr lang="en-GB" dirty="0"/>
              <a:t>Cleaning medical equipment (endoscope) – to avoid the spread of infection, to increase the function/lifespan of the equipment, to avoid damage to the equipment.</a:t>
            </a:r>
            <a:endParaRPr dirty="0"/>
          </a:p>
          <a:p>
            <a:pPr marL="228600" lvl="0" indent="-228600" algn="l" rtl="0">
              <a:lnSpc>
                <a:spcPct val="108000"/>
              </a:lnSpc>
              <a:spcBef>
                <a:spcPts val="1000"/>
              </a:spcBef>
              <a:spcAft>
                <a:spcPts val="0"/>
              </a:spcAft>
              <a:buSzPct val="100000"/>
              <a:buChar char="•"/>
            </a:pPr>
            <a:r>
              <a:rPr lang="en-GB" dirty="0"/>
              <a:t>Preparation of work area – to increase efficiency and avoid increased costs and timescales if preparation is not complete.</a:t>
            </a:r>
            <a:endParaRPr dirty="0"/>
          </a:p>
          <a:p>
            <a:pPr marL="228600" lvl="0" indent="-87629" algn="l" rtl="0">
              <a:lnSpc>
                <a:spcPct val="108000"/>
              </a:lnSpc>
              <a:spcBef>
                <a:spcPts val="1000"/>
              </a:spcBef>
              <a:spcAft>
                <a:spcPts val="0"/>
              </a:spcAft>
              <a:buSzPct val="100000"/>
              <a:buNone/>
            </a:pPr>
            <a:endParaRPr dirty="0"/>
          </a:p>
        </p:txBody>
      </p:sp>
      <p:sp>
        <p:nvSpPr>
          <p:cNvPr id="160" name="Google Shape;160;p19">
            <a:extLst>
              <a:ext uri="{C183D7F6-B498-43B3-948B-1728B52AA6E4}">
                <adec:decorative xmlns:adec="http://schemas.microsoft.com/office/drawing/2017/decorative" val="1"/>
              </a:ext>
            </a:extLst>
          </p:cNvPr>
          <p:cNvSpPr txBox="1">
            <a:spLocks noGrp="1"/>
          </p:cNvSpPr>
          <p:nvPr>
            <p:ph type="body" idx="3"/>
          </p:nvPr>
        </p:nvSpPr>
        <p:spPr>
          <a:xfrm>
            <a:off x="838200" y="6356350"/>
            <a:ext cx="4679462" cy="372696"/>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Google Shape;168;p20"/>
          <p:cNvSpPr>
            <a:spLocks noGrp="1"/>
          </p:cNvSpPr>
          <p:nvPr>
            <p:ph type="body" idx="2"/>
          </p:nvPr>
        </p:nvSpPr>
        <p:spPr>
          <a:xfrm>
            <a:off x="9973929" y="162686"/>
            <a:ext cx="2078545" cy="365125"/>
          </a:xfrm>
          <a:prstGeom prst="flowChartAlternateProcess">
            <a:avLst/>
          </a:prstGeom>
          <a:solidFill>
            <a:schemeClr val="accent2"/>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66" name="Google Shape;16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The importance of correct storage</a:t>
            </a:r>
            <a:endParaRPr/>
          </a:p>
        </p:txBody>
      </p:sp>
      <p:sp>
        <p:nvSpPr>
          <p:cNvPr id="167" name="Google Shape;167;p20"/>
          <p:cNvSpPr txBox="1">
            <a:spLocks noGrp="1"/>
          </p:cNvSpPr>
          <p:nvPr>
            <p:ph type="body" idx="1"/>
          </p:nvPr>
        </p:nvSpPr>
        <p:spPr>
          <a:xfrm>
            <a:off x="838200" y="1825625"/>
            <a:ext cx="3723941" cy="4351338"/>
          </a:xfrm>
          <a:prstGeom prst="rect">
            <a:avLst/>
          </a:prstGeom>
          <a:solidFill>
            <a:srgbClr val="E2EEBE"/>
          </a:solidFill>
          <a:ln>
            <a:noFill/>
          </a:ln>
        </p:spPr>
        <p:txBody>
          <a:bodyPr spcFirstLastPara="1" wrap="square" lIns="180000" tIns="180000" rIns="180000" bIns="180000" anchor="t" anchorCtr="0">
            <a:normAutofit fontScale="92500"/>
          </a:bodyPr>
          <a:lstStyle/>
          <a:p>
            <a:pPr marL="0" lvl="0" indent="0" algn="l" rtl="0">
              <a:lnSpc>
                <a:spcPct val="108000"/>
              </a:lnSpc>
              <a:spcBef>
                <a:spcPts val="0"/>
              </a:spcBef>
              <a:spcAft>
                <a:spcPts val="0"/>
              </a:spcAft>
              <a:buSzPct val="100000"/>
              <a:buNone/>
            </a:pPr>
            <a:r>
              <a:rPr lang="en-GB" sz="2400">
                <a:latin typeface="Arial"/>
                <a:ea typeface="Arial"/>
                <a:cs typeface="Arial"/>
                <a:sym typeface="Arial"/>
              </a:rPr>
              <a:t>It is important to store chemicals, materials and equipment carefully. For each of the following scenarios, decide: </a:t>
            </a:r>
            <a:endParaRPr/>
          </a:p>
          <a:p>
            <a:pPr marL="342900" lvl="0" indent="-342900" algn="l" rtl="0">
              <a:lnSpc>
                <a:spcPct val="108000"/>
              </a:lnSpc>
              <a:spcBef>
                <a:spcPts val="1000"/>
              </a:spcBef>
              <a:spcAft>
                <a:spcPts val="0"/>
              </a:spcAft>
              <a:buSzPct val="100000"/>
              <a:buFont typeface="Arial"/>
              <a:buChar char="•"/>
            </a:pPr>
            <a:r>
              <a:rPr lang="en-GB" sz="2400">
                <a:latin typeface="Arial"/>
                <a:ea typeface="Arial"/>
                <a:cs typeface="Arial"/>
                <a:sym typeface="Arial"/>
              </a:rPr>
              <a:t>What is the problem with the item being stored in this way? </a:t>
            </a:r>
            <a:endParaRPr/>
          </a:p>
          <a:p>
            <a:pPr marL="342900" lvl="0" indent="-342900" algn="l" rtl="0">
              <a:lnSpc>
                <a:spcPct val="108000"/>
              </a:lnSpc>
              <a:spcBef>
                <a:spcPts val="1000"/>
              </a:spcBef>
              <a:spcAft>
                <a:spcPts val="0"/>
              </a:spcAft>
              <a:buSzPct val="100000"/>
              <a:buFont typeface="Arial"/>
              <a:buChar char="•"/>
            </a:pPr>
            <a:r>
              <a:rPr lang="en-GB" sz="2400">
                <a:latin typeface="Arial"/>
                <a:ea typeface="Arial"/>
                <a:cs typeface="Arial"/>
                <a:sym typeface="Arial"/>
              </a:rPr>
              <a:t>What are the potential consequences of this?</a:t>
            </a:r>
            <a:endParaRPr sz="2400">
              <a:solidFill>
                <a:srgbClr val="FF0000"/>
              </a:solidFill>
              <a:latin typeface="Quattrocento Sans"/>
              <a:ea typeface="Quattrocento Sans"/>
              <a:cs typeface="Quattrocento Sans"/>
              <a:sym typeface="Quattrocento Sans"/>
            </a:endParaRPr>
          </a:p>
        </p:txBody>
      </p:sp>
      <p:sp>
        <p:nvSpPr>
          <p:cNvPr id="170" name="Google Shape;170;p20"/>
          <p:cNvSpPr txBox="1"/>
          <p:nvPr/>
        </p:nvSpPr>
        <p:spPr>
          <a:xfrm>
            <a:off x="5641812" y="1770741"/>
            <a:ext cx="13516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a:solidFill>
                  <a:schemeClr val="dk1"/>
                </a:solidFill>
                <a:latin typeface="Arial"/>
                <a:ea typeface="Arial"/>
                <a:cs typeface="Arial"/>
                <a:sym typeface="Arial"/>
              </a:rPr>
              <a:t>Scenario 1</a:t>
            </a:r>
            <a:endParaRPr sz="1800" b="1">
              <a:solidFill>
                <a:schemeClr val="dk1"/>
              </a:solidFill>
              <a:latin typeface="Calibri"/>
              <a:ea typeface="Calibri"/>
              <a:cs typeface="Calibri"/>
              <a:sym typeface="Calibri"/>
            </a:endParaRPr>
          </a:p>
        </p:txBody>
      </p:sp>
      <p:pic>
        <p:nvPicPr>
          <p:cNvPr id="171" name="Google Shape;171;p20" descr="A person stretching for a boxed product which is slightly out of reach on a top shelf "/>
          <p:cNvPicPr preferRelativeResize="0"/>
          <p:nvPr/>
        </p:nvPicPr>
        <p:blipFill rotWithShape="1">
          <a:blip r:embed="rId3">
            <a:alphaModFix/>
          </a:blip>
          <a:srcRect/>
          <a:stretch/>
        </p:blipFill>
        <p:spPr>
          <a:xfrm>
            <a:off x="5016744" y="2274277"/>
            <a:ext cx="2601789" cy="3902686"/>
          </a:xfrm>
          <a:prstGeom prst="rect">
            <a:avLst/>
          </a:prstGeom>
          <a:noFill/>
          <a:ln>
            <a:noFill/>
          </a:ln>
        </p:spPr>
      </p:pic>
      <p:sp>
        <p:nvSpPr>
          <p:cNvPr id="173" name="Google Shape;173;p20"/>
          <p:cNvSpPr txBox="1"/>
          <p:nvPr/>
        </p:nvSpPr>
        <p:spPr>
          <a:xfrm>
            <a:off x="9126725" y="1766555"/>
            <a:ext cx="13516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Scenario 2</a:t>
            </a:r>
            <a:endParaRPr sz="1800" b="1">
              <a:solidFill>
                <a:schemeClr val="dk1"/>
              </a:solidFill>
              <a:latin typeface="Calibri"/>
              <a:ea typeface="Calibri"/>
              <a:cs typeface="Calibri"/>
              <a:sym typeface="Calibri"/>
            </a:endParaRPr>
          </a:p>
        </p:txBody>
      </p:sp>
      <p:pic>
        <p:nvPicPr>
          <p:cNvPr id="172" name="Google Shape;172;p20" descr="Several bottles of chemicals displaying hazard labels"/>
          <p:cNvPicPr preferRelativeResize="0"/>
          <p:nvPr/>
        </p:nvPicPr>
        <p:blipFill rotWithShape="1">
          <a:blip r:embed="rId4">
            <a:alphaModFix/>
          </a:blip>
          <a:srcRect/>
          <a:stretch/>
        </p:blipFill>
        <p:spPr>
          <a:xfrm>
            <a:off x="7850765" y="2926324"/>
            <a:ext cx="3903573" cy="2598592"/>
          </a:xfrm>
          <a:prstGeom prst="rect">
            <a:avLst/>
          </a:prstGeom>
          <a:noFill/>
          <a:ln>
            <a:noFill/>
          </a:ln>
        </p:spPr>
      </p:pic>
      <p:sp>
        <p:nvSpPr>
          <p:cNvPr id="169" name="Google Shape;169;p20">
            <a:extLst>
              <a:ext uri="{C183D7F6-B498-43B3-948B-1728B52AA6E4}">
                <adec:decorative xmlns:adec="http://schemas.microsoft.com/office/drawing/2017/decorative" val="1"/>
              </a:ext>
            </a:extLst>
          </p:cNvPr>
          <p:cNvSpPr txBox="1">
            <a:spLocks noGrp="1"/>
          </p:cNvSpPr>
          <p:nvPr>
            <p:ph type="body" idx="3"/>
          </p:nvPr>
        </p:nvSpPr>
        <p:spPr>
          <a:xfrm>
            <a:off x="838199" y="6356351"/>
            <a:ext cx="4734169" cy="349250"/>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Google Shape;180;p21">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chemeClr val="accent2"/>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78" name="Google Shape;17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The importance of correct storage</a:t>
            </a:r>
            <a:endParaRPr/>
          </a:p>
        </p:txBody>
      </p:sp>
      <p:sp>
        <p:nvSpPr>
          <p:cNvPr id="179" name="Google Shape;179;p21"/>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fontScale="85000" lnSpcReduction="20000"/>
          </a:bodyPr>
          <a:lstStyle/>
          <a:p>
            <a:pPr marL="0" lvl="0" indent="0" algn="l" rtl="0">
              <a:lnSpc>
                <a:spcPct val="108000"/>
              </a:lnSpc>
              <a:spcBef>
                <a:spcPts val="0"/>
              </a:spcBef>
              <a:spcAft>
                <a:spcPts val="0"/>
              </a:spcAft>
              <a:buSzPct val="100000"/>
              <a:buNone/>
            </a:pPr>
            <a:r>
              <a:rPr lang="en-GB"/>
              <a:t>Incorrect storage can cause:</a:t>
            </a:r>
            <a:endParaRPr/>
          </a:p>
          <a:p>
            <a:pPr marL="228600" lvl="0" indent="-228600" algn="l" rtl="0">
              <a:lnSpc>
                <a:spcPct val="108000"/>
              </a:lnSpc>
              <a:spcBef>
                <a:spcPts val="1000"/>
              </a:spcBef>
              <a:spcAft>
                <a:spcPts val="0"/>
              </a:spcAft>
              <a:buSzPct val="100000"/>
              <a:buChar char="•"/>
            </a:pPr>
            <a:r>
              <a:rPr lang="en-GB"/>
              <a:t>a health and safety risk to employees, for example:</a:t>
            </a:r>
            <a:endParaRPr/>
          </a:p>
          <a:p>
            <a:pPr marL="685800" lvl="1" indent="-228600" algn="l" rtl="0">
              <a:lnSpc>
                <a:spcPct val="108000"/>
              </a:lnSpc>
              <a:spcBef>
                <a:spcPts val="500"/>
              </a:spcBef>
              <a:spcAft>
                <a:spcPts val="0"/>
              </a:spcAft>
              <a:buSzPct val="100000"/>
              <a:buChar char="•"/>
            </a:pPr>
            <a:r>
              <a:rPr lang="en-GB"/>
              <a:t>from a spill/toxic gas release</a:t>
            </a:r>
            <a:endParaRPr/>
          </a:p>
          <a:p>
            <a:pPr marL="685800" lvl="1" indent="-228600" algn="l" rtl="0">
              <a:lnSpc>
                <a:spcPct val="108000"/>
              </a:lnSpc>
              <a:spcBef>
                <a:spcPts val="500"/>
              </a:spcBef>
              <a:spcAft>
                <a:spcPts val="0"/>
              </a:spcAft>
              <a:buSzPct val="100000"/>
              <a:buChar char="•"/>
            </a:pPr>
            <a:r>
              <a:rPr lang="en-GB"/>
              <a:t>spread of infection </a:t>
            </a:r>
            <a:endParaRPr/>
          </a:p>
          <a:p>
            <a:pPr marL="685800" lvl="1" indent="-228600" algn="l" rtl="0">
              <a:lnSpc>
                <a:spcPct val="108000"/>
              </a:lnSpc>
              <a:spcBef>
                <a:spcPts val="500"/>
              </a:spcBef>
              <a:spcAft>
                <a:spcPts val="0"/>
              </a:spcAft>
              <a:buSzPct val="100000"/>
              <a:buChar char="•"/>
            </a:pPr>
            <a:r>
              <a:rPr lang="en-GB"/>
              <a:t>or injury caused by lifting/reaching too high.</a:t>
            </a:r>
            <a:endParaRPr/>
          </a:p>
          <a:p>
            <a:pPr marL="228600" lvl="0" indent="-228600" algn="l" rtl="0">
              <a:lnSpc>
                <a:spcPct val="108000"/>
              </a:lnSpc>
              <a:spcBef>
                <a:spcPts val="1000"/>
              </a:spcBef>
              <a:spcAft>
                <a:spcPts val="0"/>
              </a:spcAft>
              <a:buSzPct val="100000"/>
              <a:buChar char="•"/>
            </a:pPr>
            <a:r>
              <a:rPr lang="en-GB"/>
              <a:t>cross-contamination</a:t>
            </a:r>
            <a:endParaRPr/>
          </a:p>
          <a:p>
            <a:pPr marL="228600" lvl="0" indent="-228600" algn="l" rtl="0">
              <a:lnSpc>
                <a:spcPct val="108000"/>
              </a:lnSpc>
              <a:spcBef>
                <a:spcPts val="1000"/>
              </a:spcBef>
              <a:spcAft>
                <a:spcPts val="0"/>
              </a:spcAft>
              <a:buSzPct val="100000"/>
              <a:buChar char="•"/>
            </a:pPr>
            <a:r>
              <a:rPr lang="en-GB"/>
              <a:t>breakdown of limited stability products </a:t>
            </a:r>
            <a:endParaRPr/>
          </a:p>
          <a:p>
            <a:pPr marL="228600" lvl="0" indent="-228600" algn="l" rtl="0">
              <a:lnSpc>
                <a:spcPct val="108000"/>
              </a:lnSpc>
              <a:spcBef>
                <a:spcPts val="1000"/>
              </a:spcBef>
              <a:spcAft>
                <a:spcPts val="0"/>
              </a:spcAft>
              <a:buSzPct val="100000"/>
              <a:buChar char="•"/>
            </a:pPr>
            <a:r>
              <a:rPr lang="en-GB"/>
              <a:t>loss of samples or degradation of reagents not stored at the correct temperature (such as in a fridge, freezer or at room temperature)</a:t>
            </a:r>
            <a:endParaRPr/>
          </a:p>
          <a:p>
            <a:pPr marL="228600" lvl="0" indent="-228600" algn="l" rtl="0">
              <a:lnSpc>
                <a:spcPct val="108000"/>
              </a:lnSpc>
              <a:spcBef>
                <a:spcPts val="1000"/>
              </a:spcBef>
              <a:spcAft>
                <a:spcPts val="0"/>
              </a:spcAft>
              <a:buSzPct val="100000"/>
              <a:buChar char="•"/>
            </a:pPr>
            <a:r>
              <a:rPr lang="en-GB"/>
              <a:t>difficulties in locating stock which has been stored for extended periods of time – products may then exceed their expiry date (resulting in a financial loss as products have to be disposed of).</a:t>
            </a:r>
            <a:endParaRPr/>
          </a:p>
        </p:txBody>
      </p:sp>
      <p:sp>
        <p:nvSpPr>
          <p:cNvPr id="181" name="Google Shape;181;p21">
            <a:extLst>
              <a:ext uri="{C183D7F6-B498-43B3-948B-1728B52AA6E4}">
                <adec:decorative xmlns:adec="http://schemas.microsoft.com/office/drawing/2017/decorative" val="1"/>
              </a:ext>
            </a:extLst>
          </p:cNvPr>
          <p:cNvSpPr txBox="1">
            <a:spLocks noGrp="1"/>
          </p:cNvSpPr>
          <p:nvPr>
            <p:ph type="body" idx="3"/>
          </p:nvPr>
        </p:nvSpPr>
        <p:spPr>
          <a:xfrm>
            <a:off x="838200" y="6356350"/>
            <a:ext cx="4695092" cy="372696"/>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22"/>
          <p:cNvSpPr>
            <a:spLocks noGrp="1"/>
          </p:cNvSpPr>
          <p:nvPr>
            <p:ph type="body" idx="2"/>
          </p:nvPr>
        </p:nvSpPr>
        <p:spPr>
          <a:xfrm>
            <a:off x="9973929" y="162686"/>
            <a:ext cx="2078545" cy="365125"/>
          </a:xfrm>
          <a:prstGeom prst="flowChartAlternateProcess">
            <a:avLst/>
          </a:prstGeom>
          <a:solidFill>
            <a:schemeClr val="accent2"/>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186" name="Google Shape;18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Contamination and cross-contamination</a:t>
            </a:r>
            <a:endParaRPr/>
          </a:p>
        </p:txBody>
      </p:sp>
      <p:sp>
        <p:nvSpPr>
          <p:cNvPr id="187" name="Google Shape;187;p22"/>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b="1"/>
              <a:t>Contamination</a:t>
            </a:r>
            <a:r>
              <a:rPr lang="en-GB"/>
              <a:t> – this refers to the unintentional introduction of a foreign body, material or microorganism into a product. </a:t>
            </a:r>
            <a:endParaRPr/>
          </a:p>
          <a:p>
            <a:pPr marL="0" lvl="0" indent="0" algn="l" rtl="0">
              <a:lnSpc>
                <a:spcPct val="108000"/>
              </a:lnSpc>
              <a:spcBef>
                <a:spcPts val="1000"/>
              </a:spcBef>
              <a:spcAft>
                <a:spcPts val="0"/>
              </a:spcAft>
              <a:buSzPts val="2400"/>
              <a:buNone/>
            </a:pPr>
            <a:endParaRPr/>
          </a:p>
          <a:p>
            <a:pPr marL="228600" lvl="0" indent="-228600" algn="l" rtl="0">
              <a:lnSpc>
                <a:spcPct val="108000"/>
              </a:lnSpc>
              <a:spcBef>
                <a:spcPts val="1000"/>
              </a:spcBef>
              <a:spcAft>
                <a:spcPts val="0"/>
              </a:spcAft>
              <a:buSzPts val="2400"/>
              <a:buChar char="•"/>
            </a:pPr>
            <a:r>
              <a:rPr lang="en-GB" b="1"/>
              <a:t>Cross-contamination</a:t>
            </a:r>
            <a:r>
              <a:rPr lang="en-GB"/>
              <a:t> – this refers to the contamination caused when the materials used in two or more processes, taking place at the same time, are accidentally introduced from one to another.</a:t>
            </a:r>
            <a:endParaRPr/>
          </a:p>
        </p:txBody>
      </p:sp>
      <p:sp>
        <p:nvSpPr>
          <p:cNvPr id="189" name="Google Shape;189;p22">
            <a:extLst>
              <a:ext uri="{C183D7F6-B498-43B3-948B-1728B52AA6E4}">
                <adec:decorative xmlns:adec="http://schemas.microsoft.com/office/drawing/2017/decorative" val="1"/>
              </a:ext>
            </a:extLst>
          </p:cNvPr>
          <p:cNvSpPr txBox="1">
            <a:spLocks noGrp="1"/>
          </p:cNvSpPr>
          <p:nvPr>
            <p:ph type="body" idx="3"/>
          </p:nvPr>
        </p:nvSpPr>
        <p:spPr>
          <a:xfrm>
            <a:off x="838200" y="6356349"/>
            <a:ext cx="487920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Google Shape;197;p23">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chemeClr val="accent2"/>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195" name="Google Shape;19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Contamination and cross-contamination</a:t>
            </a:r>
            <a:endParaRPr/>
          </a:p>
        </p:txBody>
      </p:sp>
      <p:sp>
        <p:nvSpPr>
          <p:cNvPr id="196" name="Google Shape;196;p23"/>
          <p:cNvSpPr txBox="1">
            <a:spLocks noGrp="1"/>
          </p:cNvSpPr>
          <p:nvPr>
            <p:ph type="body" idx="1"/>
          </p:nvPr>
        </p:nvSpPr>
        <p:spPr>
          <a:xfrm>
            <a:off x="838200" y="1825625"/>
            <a:ext cx="6226743"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Examples:</a:t>
            </a:r>
            <a:endParaRPr/>
          </a:p>
          <a:p>
            <a:pPr marL="228600" lvl="0" indent="-228600" algn="l" rtl="0">
              <a:lnSpc>
                <a:spcPct val="108000"/>
              </a:lnSpc>
              <a:spcBef>
                <a:spcPts val="1000"/>
              </a:spcBef>
              <a:spcAft>
                <a:spcPts val="0"/>
              </a:spcAft>
              <a:buSzPts val="2400"/>
              <a:buChar char="•"/>
            </a:pPr>
            <a:r>
              <a:rPr lang="en-GB"/>
              <a:t>If a batch of paint contains dust or dirt, which fell into the batch during mixing, it would be said to be contaminated by the presence of those substances.</a:t>
            </a:r>
            <a:endParaRPr/>
          </a:p>
          <a:p>
            <a:pPr marL="228600" lvl="0" indent="-228600" algn="l" rtl="0">
              <a:lnSpc>
                <a:spcPct val="108000"/>
              </a:lnSpc>
              <a:spcBef>
                <a:spcPts val="1000"/>
              </a:spcBef>
              <a:spcAft>
                <a:spcPts val="0"/>
              </a:spcAft>
              <a:buSzPts val="2400"/>
              <a:buChar char="•"/>
            </a:pPr>
            <a:r>
              <a:rPr lang="en-GB"/>
              <a:t>If a sterile bandage is exposed to the environment, it may become contaminated by the introduction of microorganisms.</a:t>
            </a:r>
            <a:endParaRPr/>
          </a:p>
        </p:txBody>
      </p:sp>
      <p:pic>
        <p:nvPicPr>
          <p:cNvPr id="199" name="Google Shape;199;p23" descr="A person wearing protective gloves opening a sterile dressing"/>
          <p:cNvPicPr preferRelativeResize="0"/>
          <p:nvPr/>
        </p:nvPicPr>
        <p:blipFill rotWithShape="1">
          <a:blip r:embed="rId3">
            <a:alphaModFix/>
          </a:blip>
          <a:srcRect/>
          <a:stretch/>
        </p:blipFill>
        <p:spPr>
          <a:xfrm>
            <a:off x="7268404" y="1941584"/>
            <a:ext cx="4522453" cy="3014968"/>
          </a:xfrm>
          <a:prstGeom prst="rect">
            <a:avLst/>
          </a:prstGeom>
          <a:noFill/>
          <a:ln>
            <a:noFill/>
          </a:ln>
        </p:spPr>
      </p:pic>
      <p:sp>
        <p:nvSpPr>
          <p:cNvPr id="198" name="Google Shape;198;p23">
            <a:extLst>
              <a:ext uri="{C183D7F6-B498-43B3-948B-1728B52AA6E4}">
                <adec:decorative xmlns:adec="http://schemas.microsoft.com/office/drawing/2017/decorative" val="1"/>
              </a:ext>
            </a:extLst>
          </p:cNvPr>
          <p:cNvSpPr txBox="1">
            <a:spLocks noGrp="1"/>
          </p:cNvSpPr>
          <p:nvPr>
            <p:ph type="body" idx="3"/>
          </p:nvPr>
        </p:nvSpPr>
        <p:spPr>
          <a:xfrm>
            <a:off x="838200" y="6356349"/>
            <a:ext cx="487920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7" name="Google Shape;207;p24">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chemeClr val="accent2"/>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05" name="Google Shape;20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Contamination and cross-contamination</a:t>
            </a:r>
            <a:endParaRPr/>
          </a:p>
        </p:txBody>
      </p:sp>
      <p:sp>
        <p:nvSpPr>
          <p:cNvPr id="206" name="Google Shape;206;p24"/>
          <p:cNvSpPr txBox="1">
            <a:spLocks noGrp="1"/>
          </p:cNvSpPr>
          <p:nvPr>
            <p:ph type="body" idx="1"/>
          </p:nvPr>
        </p:nvSpPr>
        <p:spPr>
          <a:xfrm>
            <a:off x="838200" y="1825625"/>
            <a:ext cx="6226743"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SzPts val="2400"/>
              <a:buNone/>
            </a:pPr>
            <a:r>
              <a:rPr lang="en-GB"/>
              <a:t>Examples:</a:t>
            </a:r>
            <a:endParaRPr/>
          </a:p>
          <a:p>
            <a:pPr marL="228600" lvl="0" indent="-228600" algn="l" rtl="0">
              <a:lnSpc>
                <a:spcPct val="108000"/>
              </a:lnSpc>
              <a:spcBef>
                <a:spcPts val="1000"/>
              </a:spcBef>
              <a:spcAft>
                <a:spcPts val="0"/>
              </a:spcAft>
              <a:buSzPts val="2400"/>
              <a:buChar char="•"/>
            </a:pPr>
            <a:r>
              <a:rPr lang="en-GB"/>
              <a:t>When preparing raw meat, if hands and preparation equipment are not cleaned between handling different products, cross-contamination of microorganisms from the raw meat may occur.</a:t>
            </a:r>
            <a:endParaRPr>
              <a:solidFill>
                <a:srgbClr val="3F3F3F"/>
              </a:solidFill>
              <a:latin typeface="Helvetica Neue"/>
              <a:ea typeface="Helvetica Neue"/>
              <a:cs typeface="Helvetica Neue"/>
              <a:sym typeface="Helvetica Neue"/>
            </a:endParaRPr>
          </a:p>
          <a:p>
            <a:pPr marL="228600" lvl="0" indent="-228600" algn="l" rtl="0">
              <a:lnSpc>
                <a:spcPct val="108000"/>
              </a:lnSpc>
              <a:spcBef>
                <a:spcPts val="1000"/>
              </a:spcBef>
              <a:spcAft>
                <a:spcPts val="0"/>
              </a:spcAft>
              <a:buSzPts val="2400"/>
              <a:buChar char="•"/>
            </a:pPr>
            <a:r>
              <a:rPr lang="en-GB">
                <a:solidFill>
                  <a:srgbClr val="3F3F3F"/>
                </a:solidFill>
                <a:latin typeface="Helvetica Neue"/>
                <a:ea typeface="Helvetica Neue"/>
                <a:cs typeface="Helvetica Neue"/>
                <a:sym typeface="Helvetica Neue"/>
              </a:rPr>
              <a:t>When diluting an antiseptic or disinfectant, if the samples of different concentration are accidentally mixed, cross-contamination has occurred.</a:t>
            </a:r>
            <a:endParaRPr/>
          </a:p>
          <a:p>
            <a:pPr marL="0" lvl="0" indent="0" algn="l" rtl="0">
              <a:lnSpc>
                <a:spcPct val="108000"/>
              </a:lnSpc>
              <a:spcBef>
                <a:spcPts val="1000"/>
              </a:spcBef>
              <a:spcAft>
                <a:spcPts val="0"/>
              </a:spcAft>
              <a:buSzPts val="2400"/>
              <a:buNone/>
            </a:pPr>
            <a:endParaRPr/>
          </a:p>
        </p:txBody>
      </p:sp>
      <p:pic>
        <p:nvPicPr>
          <p:cNvPr id="209" name="Google Shape;209;p24" descr="Someone preparing raw meat and broccoli on the same chopping board"/>
          <p:cNvPicPr preferRelativeResize="0"/>
          <p:nvPr/>
        </p:nvPicPr>
        <p:blipFill rotWithShape="1">
          <a:blip r:embed="rId3">
            <a:alphaModFix/>
          </a:blip>
          <a:srcRect/>
          <a:stretch/>
        </p:blipFill>
        <p:spPr>
          <a:xfrm>
            <a:off x="7268404" y="1941583"/>
            <a:ext cx="4522453" cy="3391839"/>
          </a:xfrm>
          <a:prstGeom prst="rect">
            <a:avLst/>
          </a:prstGeom>
          <a:noFill/>
          <a:ln>
            <a:noFill/>
          </a:ln>
        </p:spPr>
      </p:pic>
      <p:sp>
        <p:nvSpPr>
          <p:cNvPr id="208" name="Google Shape;208;p24">
            <a:extLst>
              <a:ext uri="{C183D7F6-B498-43B3-948B-1728B52AA6E4}">
                <adec:decorative xmlns:adec="http://schemas.microsoft.com/office/drawing/2017/decorative" val="1"/>
              </a:ext>
            </a:extLst>
          </p:cNvPr>
          <p:cNvSpPr txBox="1">
            <a:spLocks noGrp="1"/>
          </p:cNvSpPr>
          <p:nvPr>
            <p:ph type="body" idx="3"/>
          </p:nvPr>
        </p:nvSpPr>
        <p:spPr>
          <a:xfrm>
            <a:off x="838200" y="6356349"/>
            <a:ext cx="487920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Maintaining clean work areas, machinery and resources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cdffdc306f3439ad6324f00535c3ac53">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6e98b73cff4ebd998fae74a5787f2da4"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4FBB12-7D52-4BBB-BB70-3917B7FFCF57}"/>
</file>

<file path=customXml/itemProps2.xml><?xml version="1.0" encoding="utf-8"?>
<ds:datastoreItem xmlns:ds="http://schemas.openxmlformats.org/officeDocument/2006/customXml" ds:itemID="{F3D9D86B-13F9-4942-A1CD-3C0E2F931B0D}"/>
</file>

<file path=customXml/itemProps3.xml><?xml version="1.0" encoding="utf-8"?>
<ds:datastoreItem xmlns:ds="http://schemas.openxmlformats.org/officeDocument/2006/customXml" ds:itemID="{F9D35BD1-A63A-43C6-AA5A-7F5213F02DAB}"/>
</file>

<file path=docProps/app.xml><?xml version="1.0" encoding="utf-8"?>
<Properties xmlns="http://schemas.openxmlformats.org/officeDocument/2006/extended-properties" xmlns:vt="http://schemas.openxmlformats.org/officeDocument/2006/docPropsVTypes">
  <TotalTime>0</TotalTime>
  <Words>1629</Words>
  <Application>Microsoft Office PowerPoint</Application>
  <PresentationFormat>Widescreen</PresentationFormat>
  <Paragraphs>162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Quattrocento Sans</vt:lpstr>
      <vt:lpstr>Arial Narrow</vt:lpstr>
      <vt:lpstr>Helvetica Neue</vt:lpstr>
      <vt:lpstr>arial</vt:lpstr>
      <vt:lpstr>Calibri</vt:lpstr>
      <vt:lpstr>arial</vt:lpstr>
      <vt:lpstr>Office Theme</vt:lpstr>
      <vt:lpstr>Health</vt:lpstr>
      <vt:lpstr>In this lesson, we will:</vt:lpstr>
      <vt:lpstr>Why is cleaning important?</vt:lpstr>
      <vt:lpstr>Why is it important to regularly clean surfaces and equipment and prepare work areas for use?</vt:lpstr>
      <vt:lpstr>The importance of correct storage</vt:lpstr>
      <vt:lpstr>The importance of correct storage</vt:lpstr>
      <vt:lpstr>Contamination and cross-contamination</vt:lpstr>
      <vt:lpstr>Contamination and cross-contamination</vt:lpstr>
      <vt:lpstr>Contamination and cross-contamination</vt:lpstr>
      <vt:lpstr>Contamination and cross-contamination</vt:lpstr>
      <vt:lpstr>Contamination and cross-contamination</vt:lpstr>
      <vt:lpstr>The importance of regular cleaning, preparation and maintenance of equipment</vt:lpstr>
      <vt:lpstr>The importance of regular cleaning, preparation and maintenance of equipment</vt:lpstr>
      <vt:lpstr>Study question</vt:lpstr>
      <vt:lpstr>Mark scheme</vt:lpstr>
      <vt:lpstr>In this lesson, we have:</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2026-01-22T13:34:54Z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