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accines/covid-19/info-by-product/pfizer/downloads/storage-handling-label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Image © </a:t>
            </a:r>
            <a:r>
              <a:rPr lang="en-GB" sz="1800" b="0" i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Shutterstock/Inside Creative House</a:t>
            </a:r>
            <a:endParaRPr/>
          </a:p>
        </p:txBody>
      </p:sp>
      <p:sp>
        <p:nvSpPr>
          <p:cNvPr id="125" name="Google Shape;12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www.cdc.gov/vaccines/covid-19/info-by-product/pfizer/downloads/storage-handling-label.pdf</a:t>
            </a:r>
            <a:r>
              <a:rPr lang="en-GB"/>
              <a:t> </a:t>
            </a:r>
            <a:endParaRPr/>
          </a:p>
        </p:txBody>
      </p:sp>
      <p:sp>
        <p:nvSpPr>
          <p:cNvPr id="220" name="Google Shape;2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Image © </a:t>
            </a:r>
            <a:r>
              <a:rPr lang="en-GB" dirty="0"/>
              <a:t>Shutterstock/</a:t>
            </a:r>
            <a:r>
              <a:rPr lang="en-GB" dirty="0" err="1"/>
              <a:t>Gorodenkoff</a:t>
            </a:r>
            <a:endParaRPr dirty="0"/>
          </a:p>
        </p:txBody>
      </p:sp>
      <p:sp>
        <p:nvSpPr>
          <p:cNvPr id="144" name="Google Shape;1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3" name="Google Shape;16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Image © </a:t>
            </a:r>
            <a:r>
              <a:rPr lang="en-GB"/>
              <a:t>Shutterstock/chemical industry</a:t>
            </a:r>
            <a:endParaRPr/>
          </a:p>
        </p:txBody>
      </p:sp>
      <p:sp>
        <p:nvSpPr>
          <p:cNvPr id="173" name="Google Shape;17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3" name="Google Shape;1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A nurse administering an injection to a pati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screenshot,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79623"/>
            <a:ext cx="12192000" cy="457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9803" y="1938987"/>
            <a:ext cx="181143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A heart with a pulse lin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945" y="2446758"/>
            <a:ext cx="1134190" cy="87936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6096000" y="292536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466318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" descr="A picture containing screenshot, graphics, pattern, circ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9796" y="2336960"/>
            <a:ext cx="2049637" cy="8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>
            <a:spLocks noGrp="1"/>
          </p:cNvSpPr>
          <p:nvPr>
            <p:ph type="media" idx="3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15BEEE43-4310-35AE-1026-F692A6C997FC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 r="61978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25581987-21BF-BB6F-65C4-743CD609F558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 r="61978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CE7176B3-C65B-9E42-BD41-0A4B435551EB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028E9976-1C6B-4922-D47D-A4B0984594F7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AA3D7D20-8888-35EF-9CB3-DF46844814E5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DA704AE5-0035-5E8A-C9E7-AEAEAB5A4D7F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78221925-672E-0033-47C2-BE7268A0F181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DDC86FEC-BC6F-5AD0-0AFA-A256949FF266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3" name="Google Shape;53;p7" descr="A picture containing screenshot, graphics, pattern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8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EA8F2824-74C7-E6FB-0C90-1C6D85B3DAEB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A2917A4F-ADC6-10AC-1011-FF2E7F6717D8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0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media" idx="3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5A0848A2-4BEA-9C10-8776-C1E267AFD40C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accines/covid-19/info-by-product/pfizer/downloads/storage-handling-label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6181725" y="2894012"/>
            <a:ext cx="5622925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dirty="0"/>
              <a:t>Route: Health and Science</a:t>
            </a:r>
            <a:endParaRPr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</a:pPr>
            <a:r>
              <a:rPr lang="en-GB"/>
              <a:t>Health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ubTitle" idx="1"/>
          </p:nvPr>
        </p:nvSpPr>
        <p:spPr>
          <a:xfrm>
            <a:off x="1524000" y="4903788"/>
            <a:ext cx="9144000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Topic: Good scientific and clinical practice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3"/>
          </p:nvPr>
        </p:nvSpPr>
        <p:spPr>
          <a:xfrm>
            <a:off x="1524000" y="56261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5: Ordering and storing stock correctly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lesson, we have:</a:t>
            </a:r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Discussed reasons why it is important to order and manage stock effectively.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Explained some potential impacts of not storing materials and chemicals properly.</a:t>
            </a: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7530352" y="1506828"/>
            <a:ext cx="3823447" cy="467013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CS6.1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Present their project findings in a range of formats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CS6.3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Apply considerations for adapting presentation style when presenting to a range of stakeholders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GEC2 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Present information and ideas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GEC4 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Summarise information and ideas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GEC6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Take part in/lead discussions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GMC2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Estimating, calculating and error spotting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GMC8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Communicating using mathematics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GMC10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Optimising work processes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GDC3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GDC4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Process and analyse numerical data</a:t>
            </a:r>
            <a:endParaRPr dirty="0"/>
          </a:p>
        </p:txBody>
      </p:sp>
      <p:sp>
        <p:nvSpPr>
          <p:cNvPr id="214" name="Google Shape;21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5: Ordering and storing stock correctly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Produce a timeline for the storage of vaccines with an expiration date of a maximum of six months from manufacture. Mark the changes in the way the vaccine can be stored. Use: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www.cdc.gov/vaccines/covid-19/info-by-product/pfizer/downloads/storage-handling-label.pdf</a:t>
            </a:r>
            <a:r>
              <a:rPr lang="en-GB"/>
              <a:t>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Create a SOP for storage of a temperature-sensitive drug of your choice: chloramphenicol, amoxicillin, leukeran, insulin or botox.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25" name="Google Shape;22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5: Ordering and storing stock correctly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lesson, we will: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Discuss reasons why it is important to order and manage stock effectively.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Explain some potential impacts of not storing materials and chemicals properly.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7530352" y="1506828"/>
            <a:ext cx="3823447" cy="467013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CS6.1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Present their project findings in a range of formats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CS6.3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Apply considerations for adapting presentation style when presenting to a range of stakeholders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GEC2 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Present information and ideas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GEC4 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Summarise information and ideas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GEC6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Take part in/lead discussions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GMC2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Estimating, calculating and error spotting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GMC8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Communicating using mathematics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GMC10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Optimising work processes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GDC3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GDC4</a:t>
            </a:r>
            <a:r>
              <a:rPr lang="en-GB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Process and analyse numerical data</a:t>
            </a:r>
            <a:endParaRPr dirty="0"/>
          </a:p>
        </p:txBody>
      </p:sp>
      <p:sp>
        <p:nvSpPr>
          <p:cNvPr id="139" name="Google Shape;139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5: Ordering and storing stock correctly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753051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Why is it important to order and manage stock effectively?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List as many reasons as you can.</a:t>
            </a:r>
            <a:endParaRPr/>
          </a:p>
        </p:txBody>
      </p:sp>
      <p:pic>
        <p:nvPicPr>
          <p:cNvPr id="146" name="Google Shape;146;p18" descr="Shelves of a medical facility stocked with produc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745" y="1825624"/>
            <a:ext cx="644652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199" y="6356349"/>
            <a:ext cx="4850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5: Ordering and storing stock correctly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Managing stock</a:t>
            </a:r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Managing stock is important to: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ensure a sufficient supply of required consumables and materials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ensure that materials are used before their expiry date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reduce the costs of holding excess stock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minimise wastage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improve efficiency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improve productivity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ensure safety of stock, for example, to check bottles for damage or broken seals, or to prevent a product degrading over time.</a:t>
            </a:r>
            <a:endParaRPr/>
          </a:p>
        </p:txBody>
      </p:sp>
      <p:sp>
        <p:nvSpPr>
          <p:cNvPr id="158" name="Google Shape;15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5: Ordering and storing stock correctly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Managing stock</a:t>
            </a:r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Complete the maths activity on Worksheet 1, where you are asked to perform a series of calculations to identify some of the challenges around managing pharmaceutical stock levels.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Mark your answers using Worksheet 2.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/>
              <a:t>Resources needed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L5 Activity 1 Worksheet 1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L5 Activity 1 Worksheet 2</a:t>
            </a:r>
            <a:endParaRPr/>
          </a:p>
        </p:txBody>
      </p:sp>
      <p:sp>
        <p:nvSpPr>
          <p:cNvPr id="168" name="Google Shape;16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5: Ordering and storing stock correctly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>
            <a:spLocks noGrp="1"/>
          </p:cNvSpPr>
          <p:nvPr>
            <p:ph type="body" idx="2"/>
          </p:nvPr>
        </p:nvSpPr>
        <p:spPr>
          <a:xfrm>
            <a:off x="9974263" y="161925"/>
            <a:ext cx="2078037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Storing products, materials and equipment</a:t>
            </a:r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753051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dirty="0">
                <a:solidFill>
                  <a:schemeClr val="dk1"/>
                </a:solidFill>
              </a:rPr>
              <a:t>In pairs, discuss: 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>
                <a:solidFill>
                  <a:schemeClr val="dk1"/>
                </a:solidFill>
              </a:rPr>
              <a:t>What are the potential consequences of not storing products, equipment and materials correctly? </a:t>
            </a:r>
            <a:endParaRPr dirty="0"/>
          </a:p>
        </p:txBody>
      </p:sp>
      <p:pic>
        <p:nvPicPr>
          <p:cNvPr id="175" name="Google Shape;175;p21" descr="Containers of chemicals displaying safety warnin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745" y="1825624"/>
            <a:ext cx="644652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199" y="6356349"/>
            <a:ext cx="4850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5: Ordering and storing stock correctly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Storing products, materials and equipment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Incorrect storage can cause: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cross-contamination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breakdown of limited stability products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products exceeding their expiry date (resulting in a financial loss as products have to be disposed of)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loss of samples or degradation of reagents not stored at the correct temperature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a health and safety risk to employees (e.g., from a spill/toxic gas release, spread of infection or injury caused by lifting)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difficulties in locating stock which has been stored for extended periods of time.</a:t>
            </a:r>
            <a:endParaRPr/>
          </a:p>
        </p:txBody>
      </p:sp>
      <p:sp>
        <p:nvSpPr>
          <p:cNvPr id="188" name="Google Shape;18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79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5: Ordering and storing stock correctly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Storing products, materials and equipment</a:t>
            </a:r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Identify a scenario in which products, materials or equipment may be stored incorrectly and the potential consequences of this, both for individuals and the organisation.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Present your scenario to the group to produce an overall class table, which summarises the main consequences of storing materials incorrectly.</a:t>
            </a: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/>
              <a:t>Resources needed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L5 Activity 2 Worksheet 1</a:t>
            </a:r>
            <a:endParaRPr/>
          </a:p>
        </p:txBody>
      </p:sp>
      <p:sp>
        <p:nvSpPr>
          <p:cNvPr id="196" name="Google Shape;196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5: Ordering and storing stock correctly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Study question</a:t>
            </a:r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Complete the study question on Worksheet 1.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Swap your answer with a partner and mark their response using the mark scheme provided on Worksheet 2.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Go back through your marked response and add detail where appropriate to improve your answer.</a:t>
            </a:r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/>
              <a:t>Resources needed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L5 Plenary Worksheet 1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L5 Plenary Worksheet 2</a:t>
            </a:r>
            <a:endParaRPr/>
          </a:p>
        </p:txBody>
      </p:sp>
      <p:sp>
        <p:nvSpPr>
          <p:cNvPr id="205" name="Google Shape;205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5: Ordering and storing stock correctly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cdffdc306f3439ad6324f00535c3ac53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6e98b73cff4ebd998fae74a5787f2da4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C880C5-1C27-46AB-9698-62305D2F0B68}"/>
</file>

<file path=customXml/itemProps2.xml><?xml version="1.0" encoding="utf-8"?>
<ds:datastoreItem xmlns:ds="http://schemas.openxmlformats.org/officeDocument/2006/customXml" ds:itemID="{D93967BB-08BF-47FD-B291-ABEB5B975604}"/>
</file>

<file path=customXml/itemProps3.xml><?xml version="1.0" encoding="utf-8"?>
<ds:datastoreItem xmlns:ds="http://schemas.openxmlformats.org/officeDocument/2006/customXml" ds:itemID="{3BDD091A-D52D-443D-B53E-32D10EBEB6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Widescreen</PresentationFormat>
  <Paragraphs>115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Arial</vt:lpstr>
      <vt:lpstr>Arial Narrow</vt:lpstr>
      <vt:lpstr>Office Theme</vt:lpstr>
      <vt:lpstr>Health</vt:lpstr>
      <vt:lpstr>In this lesson, we will:</vt:lpstr>
      <vt:lpstr>Introduction</vt:lpstr>
      <vt:lpstr>Managing stock</vt:lpstr>
      <vt:lpstr>Managing stock</vt:lpstr>
      <vt:lpstr>Storing products, materials and equipment</vt:lpstr>
      <vt:lpstr>Storing products, materials and equipment</vt:lpstr>
      <vt:lpstr>Storing products, materials and equipment</vt:lpstr>
      <vt:lpstr>Study question</vt:lpstr>
      <vt:lpstr>In this lesson, we have: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2026-01-22T13:35:59Z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