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62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embeddedFontLst>
    <p:embeddedFont>
      <p:font typeface="Arial Narrow" panose="020B0606020202030204" pitchFamily="34" charset="0"/>
      <p:regular r:id="rId14"/>
      <p:bold r:id="rId15"/>
      <p:italic r:id="rId16"/>
      <p:boldItalic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512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dc.gov/vaccines/covid-19/info-by-product/pfizer/downloads/storage-handling-label.pdf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4" name="Google Shape;124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0" i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Image © </a:t>
            </a:r>
            <a:r>
              <a:rPr lang="en-GB" sz="1800" b="0" i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Shutterstock/Inside Creative House</a:t>
            </a:r>
            <a:endParaRPr/>
          </a:p>
        </p:txBody>
      </p:sp>
      <p:sp>
        <p:nvSpPr>
          <p:cNvPr id="125" name="Google Shape;125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u="sng">
                <a:solidFill>
                  <a:schemeClr val="hlink"/>
                </a:solidFill>
                <a:hlinkClick r:id="rId3"/>
              </a:rPr>
              <a:t>www.cdc.gov/vaccines/covid-19/info-by-product/pfizer/downloads/storage-handling-label.pdf</a:t>
            </a:r>
            <a:r>
              <a:rPr lang="en-GB"/>
              <a:t> </a:t>
            </a:r>
            <a:endParaRPr/>
          </a:p>
        </p:txBody>
      </p:sp>
      <p:sp>
        <p:nvSpPr>
          <p:cNvPr id="220" name="Google Shape;220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3" name="Google Shape;143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dirty="0">
                <a:latin typeface="Arial"/>
                <a:ea typeface="Arial"/>
                <a:cs typeface="Arial"/>
                <a:sym typeface="Arial"/>
              </a:rPr>
              <a:t>Image © </a:t>
            </a:r>
            <a:r>
              <a:rPr lang="en-GB" dirty="0"/>
              <a:t>Shutterstock/</a:t>
            </a:r>
            <a:r>
              <a:rPr lang="en-GB" dirty="0" err="1"/>
              <a:t>Gorodenkoff</a:t>
            </a:r>
            <a:endParaRPr dirty="0"/>
          </a:p>
        </p:txBody>
      </p:sp>
      <p:sp>
        <p:nvSpPr>
          <p:cNvPr id="144" name="Google Shape;144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3" name="Google Shape;153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2" name="Google Shape;162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63" name="Google Shape;163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2" name="Google Shape;172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Image © </a:t>
            </a:r>
            <a:r>
              <a:rPr lang="en-GB"/>
              <a:t>Shutterstock/chemical industry</a:t>
            </a:r>
            <a:endParaRPr/>
          </a:p>
        </p:txBody>
      </p:sp>
      <p:sp>
        <p:nvSpPr>
          <p:cNvPr id="173" name="Google Shape;173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2" name="Google Shape;182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83" name="Google Shape;183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2" descr="A nurse administering an injection to a pati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342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2" descr="A picture containing screenshot, de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279623"/>
            <a:ext cx="12192000" cy="45783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59803" y="1938987"/>
            <a:ext cx="1811434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2" descr="A heart with a pulse line&#10;&#10;Description automatically generated with low confidenc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467945" y="2446758"/>
            <a:ext cx="1134190" cy="87936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66318"/>
              </a:buClr>
              <a:buSzPts val="5200"/>
              <a:buFont typeface="Arial"/>
              <a:buNone/>
              <a:defRPr sz="5200" b="1">
                <a:solidFill>
                  <a:srgbClr val="46631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body" idx="2"/>
          </p:nvPr>
        </p:nvSpPr>
        <p:spPr>
          <a:xfrm>
            <a:off x="6096000" y="2925364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 b="1" i="0" u="none">
                <a:solidFill>
                  <a:srgbClr val="466318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20" name="Google Shape;20;p2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>
                <a:solidFill>
                  <a:srgbClr val="262626"/>
                </a:solidFill>
              </a:defRPr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1" name="Google Shape;21;p2" descr="A picture containing screenshot, graphics, pattern, circle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29796" y="2336960"/>
            <a:ext cx="2049637" cy="860482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2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January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Activity_video+caption">
  <p:cSld name="1_Activity_video+caption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11" descr="A picture containing pattern, circle, screenshot, design&#10;&#10;Description automatically generated"/>
          <p:cNvPicPr preferRelativeResize="0"/>
          <p:nvPr/>
        </p:nvPicPr>
        <p:blipFill rotWithShape="1">
          <a:blip r:embed="rId2">
            <a:alphaModFix amt="5000"/>
          </a:blip>
          <a:srcRect/>
          <a:stretch/>
        </p:blipFill>
        <p:spPr>
          <a:xfrm>
            <a:off x="1797985" y="-232757"/>
            <a:ext cx="10869835" cy="10798134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1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" name="Google Shape;87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1"/>
          <p:cNvSpPr txBox="1">
            <a:spLocks noGrp="1"/>
          </p:cNvSpPr>
          <p:nvPr>
            <p:ph type="body" idx="2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9" name="Google Shape;89;p11"/>
          <p:cNvSpPr>
            <a:spLocks noGrp="1"/>
          </p:cNvSpPr>
          <p:nvPr>
            <p:ph type="media" idx="3"/>
          </p:nvPr>
        </p:nvSpPr>
        <p:spPr>
          <a:xfrm>
            <a:off x="838200" y="1825625"/>
            <a:ext cx="10515600" cy="3714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" name="Google Shape;90;p11"/>
          <p:cNvSpPr txBox="1">
            <a:spLocks noGrp="1"/>
          </p:cNvSpPr>
          <p:nvPr>
            <p:ph type="body" idx="4"/>
          </p:nvPr>
        </p:nvSpPr>
        <p:spPr>
          <a:xfrm>
            <a:off x="838199" y="5744095"/>
            <a:ext cx="10515599" cy="432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29;p3">
            <a:extLst>
              <a:ext uri="{FF2B5EF4-FFF2-40B4-BE49-F238E27FC236}">
                <a16:creationId xmlns:a16="http://schemas.microsoft.com/office/drawing/2014/main" id="{15BEEE43-4310-35AE-1026-F692A6C997FC}"/>
              </a:ext>
            </a:extLst>
          </p:cNvPr>
          <p:cNvSpPr txBox="1"/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January 2026</a:t>
            </a:r>
            <a:endParaRPr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questions">
  <p:cSld name="Activity_questions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p12"/>
          <p:cNvPicPr preferRelativeResize="0"/>
          <p:nvPr/>
        </p:nvPicPr>
        <p:blipFill rotWithShape="1">
          <a:blip r:embed="rId2">
            <a:alphaModFix/>
          </a:blip>
          <a:srcRect r="61978"/>
          <a:stretch/>
        </p:blipFill>
        <p:spPr>
          <a:xfrm>
            <a:off x="7556311" y="1"/>
            <a:ext cx="4635689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12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6" name="Google Shape;96;p12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7" name="Google Shape;97;p12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29;p3">
            <a:extLst>
              <a:ext uri="{FF2B5EF4-FFF2-40B4-BE49-F238E27FC236}">
                <a16:creationId xmlns:a16="http://schemas.microsoft.com/office/drawing/2014/main" id="{25581987-21BF-BB6F-65C4-743CD609F558}"/>
              </a:ext>
            </a:extLst>
          </p:cNvPr>
          <p:cNvSpPr txBox="1"/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January 2026</a:t>
            </a:r>
            <a:endParaRPr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answers">
  <p:cSld name="Activity_answers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13"/>
          <p:cNvPicPr preferRelativeResize="0"/>
          <p:nvPr/>
        </p:nvPicPr>
        <p:blipFill rotWithShape="1">
          <a:blip r:embed="rId2">
            <a:alphaModFix/>
          </a:blip>
          <a:srcRect r="61978"/>
          <a:stretch/>
        </p:blipFill>
        <p:spPr>
          <a:xfrm>
            <a:off x="7556311" y="1"/>
            <a:ext cx="4635689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3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" name="Google Shape;103;p13"/>
          <p:cNvSpPr txBox="1">
            <a:spLocks noGrp="1"/>
          </p:cNvSpPr>
          <p:nvPr>
            <p:ph type="body" idx="2"/>
          </p:nvPr>
        </p:nvSpPr>
        <p:spPr>
          <a:xfrm>
            <a:off x="8175008" y="2892829"/>
            <a:ext cx="3507474" cy="3284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4" name="Google Shape;104;p13"/>
          <p:cNvSpPr txBox="1">
            <a:spLocks noGrp="1"/>
          </p:cNvSpPr>
          <p:nvPr>
            <p:ph type="body" idx="3"/>
          </p:nvPr>
        </p:nvSpPr>
        <p:spPr>
          <a:xfrm>
            <a:off x="8175008" y="2055812"/>
            <a:ext cx="2689727" cy="620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 b="1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5" name="Google Shape;105;p13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6" name="Google Shape;106;p13"/>
          <p:cNvSpPr txBox="1">
            <a:spLocks noGrp="1"/>
          </p:cNvSpPr>
          <p:nvPr>
            <p:ph type="body" idx="5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29;p3">
            <a:extLst>
              <a:ext uri="{FF2B5EF4-FFF2-40B4-BE49-F238E27FC236}">
                <a16:creationId xmlns:a16="http://schemas.microsoft.com/office/drawing/2014/main" id="{CE7176B3-C65B-9E42-BD41-0A4B435551EB}"/>
              </a:ext>
            </a:extLst>
          </p:cNvPr>
          <p:cNvSpPr txBox="1"/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January 2026</a:t>
            </a:r>
            <a:endParaRPr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image">
  <p:cSld name="Activity_text+image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4"/>
          <p:cNvSpPr txBox="1">
            <a:spLocks noGrp="1"/>
          </p:cNvSpPr>
          <p:nvPr>
            <p:ph type="body" idx="1"/>
          </p:nvPr>
        </p:nvSpPr>
        <p:spPr>
          <a:xfrm>
            <a:off x="839788" y="1872343"/>
            <a:ext cx="3932238" cy="3988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0" name="Google Shape;110;p1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255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14"/>
          <p:cNvSpPr>
            <a:spLocks noGrp="1"/>
          </p:cNvSpPr>
          <p:nvPr>
            <p:ph type="pic" idx="2"/>
          </p:nvPr>
        </p:nvSpPr>
        <p:spPr>
          <a:xfrm>
            <a:off x="5183188" y="1284514"/>
            <a:ext cx="5762398" cy="4576536"/>
          </a:xfrm>
          <a:prstGeom prst="rect">
            <a:avLst/>
          </a:prstGeom>
          <a:noFill/>
          <a:ln>
            <a:noFill/>
          </a:ln>
        </p:spPr>
      </p:sp>
      <p:sp>
        <p:nvSpPr>
          <p:cNvPr id="112" name="Google Shape;112;p14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3" name="Google Shape;113;p14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29;p3">
            <a:extLst>
              <a:ext uri="{FF2B5EF4-FFF2-40B4-BE49-F238E27FC236}">
                <a16:creationId xmlns:a16="http://schemas.microsoft.com/office/drawing/2014/main" id="{028E9976-1C6B-4922-D47D-A4B0984594F7}"/>
              </a:ext>
            </a:extLst>
          </p:cNvPr>
          <p:cNvSpPr txBox="1"/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January 2026</a:t>
            </a:r>
            <a:endParaRPr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wo box">
  <p:cSld name="Activity_two box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15"/>
          <p:cNvSpPr txBox="1">
            <a:spLocks noGrp="1"/>
          </p:cNvSpPr>
          <p:nvPr>
            <p:ph type="body" idx="1"/>
          </p:nvPr>
        </p:nvSpPr>
        <p:spPr>
          <a:xfrm>
            <a:off x="838200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E2EEB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8" name="Google Shape;118;p15"/>
          <p:cNvSpPr txBox="1">
            <a:spLocks noGrp="1"/>
          </p:cNvSpPr>
          <p:nvPr>
            <p:ph type="body" idx="2"/>
          </p:nvPr>
        </p:nvSpPr>
        <p:spPr>
          <a:xfrm>
            <a:off x="6168046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E2EEB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119" name="Google Shape;119;p15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0" name="Google Shape;120;p15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29;p3">
            <a:extLst>
              <a:ext uri="{FF2B5EF4-FFF2-40B4-BE49-F238E27FC236}">
                <a16:creationId xmlns:a16="http://schemas.microsoft.com/office/drawing/2014/main" id="{AA3D7D20-8888-35EF-9CB3-DF46844814E5}"/>
              </a:ext>
            </a:extLst>
          </p:cNvPr>
          <p:cNvSpPr txBox="1"/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January 2026</a:t>
            </a:r>
            <a:endParaRPr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1">
  <p:cSld name="Intro_1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3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3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3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January 2026</a:t>
            </a:r>
            <a:endParaRPr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2">
  <p:cSld name="Intro_2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E2EEBE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4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4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29;p3">
            <a:extLst>
              <a:ext uri="{FF2B5EF4-FFF2-40B4-BE49-F238E27FC236}">
                <a16:creationId xmlns:a16="http://schemas.microsoft.com/office/drawing/2014/main" id="{DA704AE5-0035-5E8A-C9E7-AEAEAB5A4D7F}"/>
              </a:ext>
            </a:extLst>
          </p:cNvPr>
          <p:cNvSpPr txBox="1"/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January 2026</a:t>
            </a:r>
            <a:endParaRPr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box">
  <p:cSld name="Activity_text+box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body" idx="2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E2EEBE"/>
          </a:solidFill>
          <a:ln w="19050" cap="sq" cmpd="sng">
            <a:solidFill>
              <a:srgbClr val="46631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5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5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29;p3">
            <a:extLst>
              <a:ext uri="{FF2B5EF4-FFF2-40B4-BE49-F238E27FC236}">
                <a16:creationId xmlns:a16="http://schemas.microsoft.com/office/drawing/2014/main" id="{78221925-672E-0033-47C2-BE7268A0F181}"/>
              </a:ext>
            </a:extLst>
          </p:cNvPr>
          <p:cNvSpPr txBox="1"/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January 2026</a:t>
            </a:r>
            <a:endParaRPr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solidation">
  <p:cSld name="Consolidation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6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6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29;p3">
            <a:extLst>
              <a:ext uri="{FF2B5EF4-FFF2-40B4-BE49-F238E27FC236}">
                <a16:creationId xmlns:a16="http://schemas.microsoft.com/office/drawing/2014/main" id="{DDC86FEC-BC6F-5AD0-0AFA-A256949FF266}"/>
              </a:ext>
            </a:extLst>
          </p:cNvPr>
          <p:cNvSpPr txBox="1"/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January 2026</a:t>
            </a:r>
            <a:endParaRPr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sson pause">
  <p:cSld name="Lesson pause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Google Shape;50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7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66318"/>
              </a:buClr>
              <a:buSzPts val="5200"/>
              <a:buFont typeface="Arial"/>
              <a:buNone/>
              <a:defRPr sz="5200" b="1">
                <a:solidFill>
                  <a:srgbClr val="46631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1316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53" name="Google Shape;53;p7" descr="A picture containing screenshot, graphics, pattern, circl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83453" y="491318"/>
            <a:ext cx="2178305" cy="91450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7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January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3">
  <p:cSld name="Intro_3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E2EEBE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8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8"/>
          <p:cNvSpPr>
            <a:spLocks noGrp="1"/>
          </p:cNvSpPr>
          <p:nvPr>
            <p:ph type="pic" idx="3"/>
          </p:nvPr>
        </p:nvSpPr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8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29;p3">
            <a:extLst>
              <a:ext uri="{FF2B5EF4-FFF2-40B4-BE49-F238E27FC236}">
                <a16:creationId xmlns:a16="http://schemas.microsoft.com/office/drawing/2014/main" id="{EA8F2824-74C7-E6FB-0C90-1C6D85B3DAEB}"/>
              </a:ext>
            </a:extLst>
          </p:cNvPr>
          <p:cNvSpPr txBox="1"/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January 2026</a:t>
            </a:r>
            <a:endParaRPr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4">
  <p:cSld name="Intro_4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28575" cap="flat" cmpd="sng">
            <a:solidFill>
              <a:srgbClr val="E2EEB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5" name="Google Shape;65;p9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6" name="Google Shape;66;p9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29;p3">
            <a:extLst>
              <a:ext uri="{FF2B5EF4-FFF2-40B4-BE49-F238E27FC236}">
                <a16:creationId xmlns:a16="http://schemas.microsoft.com/office/drawing/2014/main" id="{A2917A4F-ADC6-10AC-1011-FF2E7F6717D8}"/>
              </a:ext>
            </a:extLst>
          </p:cNvPr>
          <p:cNvSpPr txBox="1"/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January 2026</a:t>
            </a:r>
            <a:endParaRPr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video">
  <p:cSld name="Activity_video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10" descr="A picture containing pattern, circle, screenshot, design&#10;&#10;Description automatically generated"/>
          <p:cNvPicPr preferRelativeResize="0"/>
          <p:nvPr/>
        </p:nvPicPr>
        <p:blipFill rotWithShape="1">
          <a:blip r:embed="rId2">
            <a:alphaModFix amt="5000"/>
          </a:blip>
          <a:srcRect/>
          <a:stretch/>
        </p:blipFill>
        <p:spPr>
          <a:xfrm>
            <a:off x="1797985" y="-232757"/>
            <a:ext cx="10869835" cy="10798134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0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body" idx="2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10"/>
          <p:cNvSpPr>
            <a:spLocks noGrp="1"/>
          </p:cNvSpPr>
          <p:nvPr>
            <p:ph type="media" idx="3"/>
          </p:nvPr>
        </p:nvSpPr>
        <p:spPr>
          <a:xfrm>
            <a:off x="1345277" y="1825625"/>
            <a:ext cx="2863468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Google Shape;74;p10"/>
          <p:cNvSpPr>
            <a:spLocks noGrp="1"/>
          </p:cNvSpPr>
          <p:nvPr>
            <p:ph type="media" idx="4"/>
          </p:nvPr>
        </p:nvSpPr>
        <p:spPr>
          <a:xfrm>
            <a:off x="4913252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Google Shape;75;p10"/>
          <p:cNvSpPr>
            <a:spLocks noGrp="1"/>
          </p:cNvSpPr>
          <p:nvPr>
            <p:ph type="media" idx="5"/>
          </p:nvPr>
        </p:nvSpPr>
        <p:spPr>
          <a:xfrm>
            <a:off x="8485779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Google Shape;76;p10"/>
          <p:cNvSpPr>
            <a:spLocks noGrp="1"/>
          </p:cNvSpPr>
          <p:nvPr>
            <p:ph type="media" idx="6"/>
          </p:nvPr>
        </p:nvSpPr>
        <p:spPr>
          <a:xfrm>
            <a:off x="3128522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10"/>
          <p:cNvSpPr>
            <a:spLocks noGrp="1"/>
          </p:cNvSpPr>
          <p:nvPr>
            <p:ph type="media" idx="7"/>
          </p:nvPr>
        </p:nvSpPr>
        <p:spPr>
          <a:xfrm>
            <a:off x="6701049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Google Shape;78;p10"/>
          <p:cNvSpPr/>
          <p:nvPr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79" name="Google Shape;79;p10"/>
          <p:cNvSpPr/>
          <p:nvPr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80" name="Google Shape;80;p10"/>
          <p:cNvSpPr/>
          <p:nvPr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81" name="Google Shape;81;p10"/>
          <p:cNvSpPr/>
          <p:nvPr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82" name="Google Shape;82;p10"/>
          <p:cNvSpPr/>
          <p:nvPr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/>
          </a:p>
        </p:txBody>
      </p:sp>
      <p:sp>
        <p:nvSpPr>
          <p:cNvPr id="2" name="Google Shape;29;p3">
            <a:extLst>
              <a:ext uri="{FF2B5EF4-FFF2-40B4-BE49-F238E27FC236}">
                <a16:creationId xmlns:a16="http://schemas.microsoft.com/office/drawing/2014/main" id="{5A0848A2-4BEA-9C10-8776-C1E267AFD40C}"/>
              </a:ext>
            </a:extLst>
          </p:cNvPr>
          <p:cNvSpPr txBox="1"/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January 2026</a:t>
            </a:r>
            <a:endParaRPr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dc.gov/vaccines/covid-19/info-by-product/pfizer/downloads/storage-handling-label.pdf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6"/>
          <p:cNvSpPr txBox="1">
            <a:spLocks noGrp="1"/>
          </p:cNvSpPr>
          <p:nvPr>
            <p:ph type="body" idx="2"/>
          </p:nvPr>
        </p:nvSpPr>
        <p:spPr>
          <a:xfrm>
            <a:off x="6181725" y="2894012"/>
            <a:ext cx="5622925" cy="534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GB" dirty="0"/>
              <a:t>Route: Health and Science</a:t>
            </a:r>
            <a:endParaRPr dirty="0"/>
          </a:p>
        </p:txBody>
      </p:sp>
      <p:sp>
        <p:nvSpPr>
          <p:cNvPr id="127" name="Google Shape;127;p16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66318"/>
              </a:buClr>
              <a:buSzPts val="5200"/>
              <a:buFont typeface="Arial"/>
              <a:buNone/>
            </a:pPr>
            <a:r>
              <a:rPr lang="en-GB"/>
              <a:t>Health</a:t>
            </a:r>
            <a:endParaRPr/>
          </a:p>
        </p:txBody>
      </p:sp>
      <p:sp>
        <p:nvSpPr>
          <p:cNvPr id="128" name="Google Shape;128;p16"/>
          <p:cNvSpPr txBox="1">
            <a:spLocks noGrp="1"/>
          </p:cNvSpPr>
          <p:nvPr>
            <p:ph type="subTitle" idx="1"/>
          </p:nvPr>
        </p:nvSpPr>
        <p:spPr>
          <a:xfrm>
            <a:off x="1524000" y="4903788"/>
            <a:ext cx="9144000" cy="582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GB"/>
              <a:t>Topic: Good scientific and clinical practice</a:t>
            </a:r>
            <a:endParaRPr/>
          </a:p>
        </p:txBody>
      </p:sp>
      <p:sp>
        <p:nvSpPr>
          <p:cNvPr id="130" name="Google Shape;130;p16"/>
          <p:cNvSpPr txBox="1">
            <a:spLocks noGrp="1"/>
          </p:cNvSpPr>
          <p:nvPr>
            <p:ph type="body" idx="3"/>
          </p:nvPr>
        </p:nvSpPr>
        <p:spPr>
          <a:xfrm>
            <a:off x="1524000" y="5626100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Lesson 5: Ordering and storing stock correctly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2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Plenary</a:t>
            </a:r>
            <a:endParaRPr/>
          </a:p>
        </p:txBody>
      </p:sp>
      <p:sp>
        <p:nvSpPr>
          <p:cNvPr id="211" name="Google Shape;211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In this lesson, we have:</a:t>
            </a:r>
            <a:endParaRPr/>
          </a:p>
        </p:txBody>
      </p:sp>
      <p:sp>
        <p:nvSpPr>
          <p:cNvPr id="212" name="Google Shape;212;p2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Discussed reasons why it is important to order and manage stock effectively.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Explained some potential impacts of not storing materials and chemicals properly.</a:t>
            </a:r>
            <a:endParaRPr/>
          </a:p>
        </p:txBody>
      </p:sp>
      <p:sp>
        <p:nvSpPr>
          <p:cNvPr id="215" name="Google Shape;215;p25"/>
          <p:cNvSpPr txBox="1"/>
          <p:nvPr/>
        </p:nvSpPr>
        <p:spPr>
          <a:xfrm>
            <a:off x="7530352" y="1506828"/>
            <a:ext cx="3823447" cy="4670135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466318"/>
              </a:buClr>
              <a:buSzPts val="1000"/>
              <a:buFont typeface="Arial"/>
              <a:buNone/>
            </a:pPr>
            <a:r>
              <a:rPr lang="en-GB" sz="10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Skills:</a:t>
            </a:r>
            <a:endParaRPr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000"/>
              <a:buFont typeface="Arial"/>
              <a:buNone/>
            </a:pPr>
            <a:r>
              <a:rPr lang="en-GB" sz="10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CS6.1</a:t>
            </a:r>
            <a:r>
              <a:rPr lang="en-GB" sz="10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Present their project findings in a range of formats</a:t>
            </a:r>
            <a:endParaRPr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000"/>
              <a:buFont typeface="Arial"/>
              <a:buNone/>
            </a:pPr>
            <a:r>
              <a:rPr lang="en-GB" sz="10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CS6.3</a:t>
            </a:r>
            <a:r>
              <a:rPr lang="en-GB" sz="10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Apply considerations for adapting presentation style when presenting to a range of stakeholders</a:t>
            </a:r>
            <a:endParaRPr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000"/>
              <a:buFont typeface="Arial"/>
              <a:buNone/>
            </a:pPr>
            <a:r>
              <a:rPr lang="en-GB" sz="10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General competencies:</a:t>
            </a:r>
            <a:endParaRPr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000"/>
              <a:buFont typeface="Arial"/>
              <a:buNone/>
            </a:pPr>
            <a:r>
              <a:rPr lang="en-GB" sz="10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English:</a:t>
            </a:r>
            <a:endParaRPr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000"/>
              <a:buFont typeface="Arial"/>
              <a:buNone/>
            </a:pPr>
            <a:r>
              <a:rPr lang="en-GB" sz="10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GEC2 </a:t>
            </a:r>
            <a:r>
              <a:rPr lang="en-GB" sz="10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Present information and ideas</a:t>
            </a:r>
            <a:endParaRPr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000"/>
              <a:buFont typeface="Arial"/>
              <a:buNone/>
            </a:pPr>
            <a:r>
              <a:rPr lang="en-GB" sz="10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GEC4 </a:t>
            </a:r>
            <a:r>
              <a:rPr lang="en-GB" sz="10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Summarise information and ideas</a:t>
            </a:r>
            <a:endParaRPr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000"/>
              <a:buFont typeface="Arial"/>
              <a:buNone/>
            </a:pPr>
            <a:r>
              <a:rPr lang="en-GB" sz="10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GEC6</a:t>
            </a:r>
            <a:r>
              <a:rPr lang="en-GB" sz="10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Take part in/lead discussions</a:t>
            </a:r>
            <a:endParaRPr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000"/>
              <a:buFont typeface="Arial"/>
              <a:buNone/>
            </a:pPr>
            <a:r>
              <a:rPr lang="en-GB" sz="10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Maths:</a:t>
            </a:r>
            <a:endParaRPr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000"/>
              <a:buFont typeface="Arial"/>
              <a:buNone/>
            </a:pPr>
            <a:r>
              <a:rPr lang="en-GB" sz="10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GMC2</a:t>
            </a:r>
            <a:r>
              <a:rPr lang="en-GB" sz="10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Estimating, calculating and error spotting</a:t>
            </a:r>
            <a:endParaRPr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000"/>
              <a:buFont typeface="Arial"/>
              <a:buNone/>
            </a:pPr>
            <a:r>
              <a:rPr lang="en-GB" sz="10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GMC8</a:t>
            </a:r>
            <a:r>
              <a:rPr lang="en-GB" sz="10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Communicating using mathematics</a:t>
            </a:r>
            <a:endParaRPr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000"/>
              <a:buFont typeface="Arial"/>
              <a:buNone/>
            </a:pPr>
            <a:r>
              <a:rPr lang="en-GB" sz="10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GMC10</a:t>
            </a:r>
            <a:r>
              <a:rPr lang="en-GB" sz="10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Optimising work processes</a:t>
            </a:r>
            <a:endParaRPr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000"/>
              <a:buFont typeface="Arial"/>
              <a:buNone/>
            </a:pPr>
            <a:r>
              <a:rPr lang="en-GB" sz="10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Digital:</a:t>
            </a:r>
            <a:endParaRPr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000"/>
              <a:buFont typeface="Arial"/>
              <a:buNone/>
            </a:pPr>
            <a:r>
              <a:rPr lang="en-GB" sz="10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GDC3</a:t>
            </a:r>
            <a:r>
              <a:rPr lang="en-GB" sz="10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Communicate and collaborate</a:t>
            </a:r>
            <a:endParaRPr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000"/>
              <a:buFont typeface="Arial"/>
              <a:buNone/>
            </a:pPr>
            <a:r>
              <a:rPr lang="en-GB" sz="10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GDC4</a:t>
            </a:r>
            <a:r>
              <a:rPr lang="en-GB" sz="10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Process and analyse numerical data</a:t>
            </a:r>
            <a:endParaRPr dirty="0"/>
          </a:p>
        </p:txBody>
      </p:sp>
      <p:sp>
        <p:nvSpPr>
          <p:cNvPr id="214" name="Google Shape;214;p2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5: Ordering and storing stock correctly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6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Consolidation</a:t>
            </a:r>
            <a:endParaRPr/>
          </a:p>
        </p:txBody>
      </p:sp>
      <p:sp>
        <p:nvSpPr>
          <p:cNvPr id="222" name="Google Shape;222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Consolidation</a:t>
            </a:r>
            <a:endParaRPr/>
          </a:p>
        </p:txBody>
      </p:sp>
      <p:sp>
        <p:nvSpPr>
          <p:cNvPr id="223" name="Google Shape;223;p26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Produce a timeline for the storage of vaccines with an expiration date of a maximum of six months from manufacture. Mark the changes in the way the vaccine can be stored. Use: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www.cdc.gov/vaccines/covid-19/info-by-product/pfizer/downloads/storage-handling-label.pdf</a:t>
            </a:r>
            <a:r>
              <a:rPr lang="en-GB"/>
              <a:t> 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Create a SOP for storage of a temperature-sensitive drug of your choice: chloramphenicol, amoxicillin, leukeran, insulin or botox.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/>
          </a:p>
        </p:txBody>
      </p:sp>
      <p:sp>
        <p:nvSpPr>
          <p:cNvPr id="225" name="Google Shape;225;p2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5: Ordering and storing stock correctly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7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135" name="Google Shape;135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In this lesson, we will:</a:t>
            </a:r>
            <a:endParaRPr/>
          </a:p>
        </p:txBody>
      </p:sp>
      <p:sp>
        <p:nvSpPr>
          <p:cNvPr id="136" name="Google Shape;136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Discuss reasons why it is important to order and manage stock effectively.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Explain some potential impacts of not storing materials and chemicals properly.</a:t>
            </a:r>
            <a:endParaRPr/>
          </a:p>
        </p:txBody>
      </p:sp>
      <p:sp>
        <p:nvSpPr>
          <p:cNvPr id="140" name="Google Shape;140;p17"/>
          <p:cNvSpPr txBox="1"/>
          <p:nvPr/>
        </p:nvSpPr>
        <p:spPr>
          <a:xfrm>
            <a:off x="7530352" y="1506828"/>
            <a:ext cx="3823447" cy="4670135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466318"/>
              </a:buClr>
              <a:buSzPts val="1000"/>
              <a:buFont typeface="Arial"/>
              <a:buNone/>
            </a:pPr>
            <a:r>
              <a:rPr lang="en-GB" sz="10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Skills:</a:t>
            </a:r>
            <a:endParaRPr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000"/>
              <a:buFont typeface="Arial"/>
              <a:buNone/>
            </a:pPr>
            <a:r>
              <a:rPr lang="en-GB" sz="10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CS6.1</a:t>
            </a:r>
            <a:r>
              <a:rPr lang="en-GB" sz="10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Present their project findings in a range of formats</a:t>
            </a:r>
            <a:endParaRPr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000"/>
              <a:buFont typeface="Arial"/>
              <a:buNone/>
            </a:pPr>
            <a:r>
              <a:rPr lang="en-GB" sz="10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CS6.3</a:t>
            </a:r>
            <a:r>
              <a:rPr lang="en-GB" sz="10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Apply considerations for adapting presentation style when presenting to a range of stakeholders</a:t>
            </a:r>
            <a:endParaRPr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000"/>
              <a:buFont typeface="Arial"/>
              <a:buNone/>
            </a:pPr>
            <a:r>
              <a:rPr lang="en-GB" sz="10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General competencies:</a:t>
            </a:r>
            <a:endParaRPr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000"/>
              <a:buFont typeface="Arial"/>
              <a:buNone/>
            </a:pPr>
            <a:r>
              <a:rPr lang="en-GB" sz="10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English:</a:t>
            </a:r>
            <a:endParaRPr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000"/>
              <a:buFont typeface="Arial"/>
              <a:buNone/>
            </a:pPr>
            <a:r>
              <a:rPr lang="en-GB" sz="10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GEC2 </a:t>
            </a:r>
            <a:r>
              <a:rPr lang="en-GB" sz="10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Present information and ideas</a:t>
            </a:r>
            <a:endParaRPr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000"/>
              <a:buFont typeface="Arial"/>
              <a:buNone/>
            </a:pPr>
            <a:r>
              <a:rPr lang="en-GB" sz="10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GEC4 </a:t>
            </a:r>
            <a:r>
              <a:rPr lang="en-GB" sz="10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Summarise information and ideas</a:t>
            </a:r>
            <a:endParaRPr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000"/>
              <a:buFont typeface="Arial"/>
              <a:buNone/>
            </a:pPr>
            <a:r>
              <a:rPr lang="en-GB" sz="10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GEC6</a:t>
            </a:r>
            <a:r>
              <a:rPr lang="en-GB" sz="10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Take part in/lead discussions</a:t>
            </a:r>
            <a:endParaRPr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000"/>
              <a:buFont typeface="Arial"/>
              <a:buNone/>
            </a:pPr>
            <a:r>
              <a:rPr lang="en-GB" sz="10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Maths:</a:t>
            </a:r>
            <a:endParaRPr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000"/>
              <a:buFont typeface="Arial"/>
              <a:buNone/>
            </a:pPr>
            <a:r>
              <a:rPr lang="en-GB" sz="10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GMC2</a:t>
            </a:r>
            <a:r>
              <a:rPr lang="en-GB" sz="10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Estimating, calculating and error spotting</a:t>
            </a:r>
            <a:endParaRPr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000"/>
              <a:buFont typeface="Arial"/>
              <a:buNone/>
            </a:pPr>
            <a:r>
              <a:rPr lang="en-GB" sz="10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GMC8</a:t>
            </a:r>
            <a:r>
              <a:rPr lang="en-GB" sz="10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Communicating using mathematics</a:t>
            </a:r>
            <a:endParaRPr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000"/>
              <a:buFont typeface="Arial"/>
              <a:buNone/>
            </a:pPr>
            <a:r>
              <a:rPr lang="en-GB" sz="10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GMC10</a:t>
            </a:r>
            <a:r>
              <a:rPr lang="en-GB" sz="10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Optimising work processes</a:t>
            </a:r>
            <a:endParaRPr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000"/>
              <a:buFont typeface="Arial"/>
              <a:buNone/>
            </a:pPr>
            <a:r>
              <a:rPr lang="en-GB" sz="10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Digital:</a:t>
            </a:r>
            <a:endParaRPr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000"/>
              <a:buFont typeface="Arial"/>
              <a:buNone/>
            </a:pPr>
            <a:r>
              <a:rPr lang="en-GB" sz="10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GDC3</a:t>
            </a:r>
            <a:r>
              <a:rPr lang="en-GB" sz="10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Communicate and collaborate</a:t>
            </a:r>
            <a:endParaRPr dirty="0"/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000"/>
              <a:buFont typeface="Arial"/>
              <a:buNone/>
            </a:pPr>
            <a:r>
              <a:rPr lang="en-GB" sz="10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GDC4</a:t>
            </a:r>
            <a:r>
              <a:rPr lang="en-GB" sz="10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Process and analyse numerical data</a:t>
            </a:r>
            <a:endParaRPr dirty="0"/>
          </a:p>
        </p:txBody>
      </p:sp>
      <p:sp>
        <p:nvSpPr>
          <p:cNvPr id="139" name="Google Shape;139;p1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5: Ordering and storing stock correctly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147" name="Google Shape;14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150" name="Google Shape;150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3753051" cy="4351338"/>
          </a:xfrm>
          <a:prstGeom prst="rect">
            <a:avLst/>
          </a:prstGeom>
          <a:solidFill>
            <a:srgbClr val="E2EEBE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 sz="2400">
                <a:solidFill>
                  <a:schemeClr val="dk1"/>
                </a:solidFill>
              </a:rPr>
              <a:t>Why is it important to order and manage stock effectively?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 sz="2400">
                <a:solidFill>
                  <a:schemeClr val="dk1"/>
                </a:solidFill>
              </a:rPr>
              <a:t>List as many reasons as you can.</a:t>
            </a:r>
            <a:endParaRPr/>
          </a:p>
        </p:txBody>
      </p:sp>
      <p:pic>
        <p:nvPicPr>
          <p:cNvPr id="146" name="Google Shape;146;p18" descr="Shelves of a medical facility stocked with product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16745" y="1825624"/>
            <a:ext cx="6446521" cy="4351338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1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838199" y="6356349"/>
            <a:ext cx="485033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5: Ordering and storing stock correctly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9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156" name="Google Shape;156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Managing stock</a:t>
            </a:r>
            <a:endParaRPr/>
          </a:p>
        </p:txBody>
      </p:sp>
      <p:sp>
        <p:nvSpPr>
          <p:cNvPr id="157" name="Google Shape;157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E2EEBE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fontScale="92500" lnSpcReduction="10000"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GB"/>
              <a:t>Managing stock is important to: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/>
              <a:t>ensure a sufficient supply of required consumables and materials 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/>
              <a:t>ensure that materials are used before their expiry date 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/>
              <a:t>reduce the costs of holding excess stock 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/>
              <a:t>minimise wastage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/>
              <a:t>improve efficiency 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/>
              <a:t>improve productivity 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/>
              <a:t>ensure safety of stock, for example, to check bottles for damage or broken seals, or to prevent a product degrading over time.</a:t>
            </a:r>
            <a:endParaRPr/>
          </a:p>
        </p:txBody>
      </p:sp>
      <p:sp>
        <p:nvSpPr>
          <p:cNvPr id="158" name="Google Shape;158;p1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5: Ordering and storing stock correctly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165" name="Google Shape;165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Managing stock</a:t>
            </a:r>
            <a:endParaRPr/>
          </a:p>
        </p:txBody>
      </p:sp>
      <p:sp>
        <p:nvSpPr>
          <p:cNvPr id="166" name="Google Shape;166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Complete the maths activity on Worksheet 1, where you are asked to perform a series of calculations to identify some of the challenges around managing pharmaceutical stock levels.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Mark your answers using Worksheet 2.</a:t>
            </a:r>
            <a:endParaRPr/>
          </a:p>
        </p:txBody>
      </p:sp>
      <p:sp>
        <p:nvSpPr>
          <p:cNvPr id="167" name="Google Shape;167;p20"/>
          <p:cNvSpPr txBox="1">
            <a:spLocks noGrp="1"/>
          </p:cNvSpPr>
          <p:nvPr>
            <p:ph type="body" idx="2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E2EEBE"/>
          </a:solidFill>
          <a:ln w="19050" cap="sq" cmpd="sng">
            <a:solidFill>
              <a:srgbClr val="46631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b="1"/>
              <a:t>Resources needed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L5 Activity 1 Worksheet 1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L5 Activity 1 Worksheet 2</a:t>
            </a:r>
            <a:endParaRPr/>
          </a:p>
        </p:txBody>
      </p:sp>
      <p:sp>
        <p:nvSpPr>
          <p:cNvPr id="168" name="Google Shape;168;p2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5: Ordering and storing stock correctly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1"/>
          <p:cNvSpPr>
            <a:spLocks noGrp="1"/>
          </p:cNvSpPr>
          <p:nvPr>
            <p:ph type="body" idx="2"/>
          </p:nvPr>
        </p:nvSpPr>
        <p:spPr>
          <a:xfrm>
            <a:off x="9974263" y="161925"/>
            <a:ext cx="2078037" cy="365125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2</a:t>
            </a:r>
            <a:endParaRPr/>
          </a:p>
        </p:txBody>
      </p:sp>
      <p:sp>
        <p:nvSpPr>
          <p:cNvPr id="176" name="Google Shape;176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Storing products, materials and equipment</a:t>
            </a:r>
            <a:endParaRPr/>
          </a:p>
        </p:txBody>
      </p:sp>
      <p:sp>
        <p:nvSpPr>
          <p:cNvPr id="178" name="Google Shape;178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3753051" cy="4351338"/>
          </a:xfrm>
          <a:prstGeom prst="rect">
            <a:avLst/>
          </a:prstGeom>
          <a:solidFill>
            <a:srgbClr val="E2EEBE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sz="2400" dirty="0">
                <a:solidFill>
                  <a:schemeClr val="dk1"/>
                </a:solidFill>
              </a:rPr>
              <a:t>In pairs, discuss: 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 sz="2400" dirty="0">
                <a:solidFill>
                  <a:schemeClr val="dk1"/>
                </a:solidFill>
              </a:rPr>
              <a:t>What are the potential consequences of not storing products, equipment and materials correctly? </a:t>
            </a:r>
            <a:endParaRPr dirty="0"/>
          </a:p>
        </p:txBody>
      </p:sp>
      <p:pic>
        <p:nvPicPr>
          <p:cNvPr id="175" name="Google Shape;175;p21" descr="Containers of chemicals displaying safety warning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16745" y="1825624"/>
            <a:ext cx="6446521" cy="4351338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838199" y="6356349"/>
            <a:ext cx="485033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5: Ordering and storing stock correctly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2</a:t>
            </a:r>
            <a:endParaRPr/>
          </a:p>
        </p:txBody>
      </p:sp>
      <p:sp>
        <p:nvSpPr>
          <p:cNvPr id="185" name="Google Shape;185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Storing products, materials and equipment</a:t>
            </a:r>
            <a:endParaRPr/>
          </a:p>
        </p:txBody>
      </p:sp>
      <p:sp>
        <p:nvSpPr>
          <p:cNvPr id="186" name="Google Shape;186;p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E2EEBE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fontScale="92500" lnSpcReduction="10000"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GB"/>
              <a:t>Incorrect storage can cause: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/>
              <a:t>cross-contamination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/>
              <a:t>breakdown of limited stability products 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/>
              <a:t>products exceeding their expiry date (resulting in a financial loss as products have to be disposed of)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/>
              <a:t>loss of samples or degradation of reagents not stored at the correct temperature 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/>
              <a:t>a health and safety risk to employees (e.g., from a spill/toxic gas release, spread of infection or injury caused by lifting)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/>
              <a:t>difficulties in locating stock which has been stored for extended periods of time.</a:t>
            </a:r>
            <a:endParaRPr/>
          </a:p>
        </p:txBody>
      </p:sp>
      <p:sp>
        <p:nvSpPr>
          <p:cNvPr id="188" name="Google Shape;188;p2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87920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5: Ordering and storing stock correctly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2</a:t>
            </a:r>
            <a:endParaRPr/>
          </a:p>
        </p:txBody>
      </p:sp>
      <p:sp>
        <p:nvSpPr>
          <p:cNvPr id="193" name="Google Shape;193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Storing products, materials and equipment</a:t>
            </a:r>
            <a:endParaRPr/>
          </a:p>
        </p:txBody>
      </p:sp>
      <p:sp>
        <p:nvSpPr>
          <p:cNvPr id="194" name="Google Shape;194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Identify a scenario in which products, materials or equipment may be stored incorrectly and the potential consequences of this, both for individuals and the organisation.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Present your scenario to the group to produce an overall class table, which summarises the main consequences of storing materials incorrectly.</a:t>
            </a:r>
            <a:endParaRPr/>
          </a:p>
        </p:txBody>
      </p:sp>
      <p:sp>
        <p:nvSpPr>
          <p:cNvPr id="195" name="Google Shape;195;p23"/>
          <p:cNvSpPr txBox="1">
            <a:spLocks noGrp="1"/>
          </p:cNvSpPr>
          <p:nvPr>
            <p:ph type="body" idx="2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E2EEBE"/>
          </a:solidFill>
          <a:ln w="19050" cap="sq" cmpd="sng">
            <a:solidFill>
              <a:srgbClr val="46631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b="1"/>
              <a:t>Resources needed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L5 Activity 2 Worksheet 1</a:t>
            </a:r>
            <a:endParaRPr/>
          </a:p>
        </p:txBody>
      </p:sp>
      <p:sp>
        <p:nvSpPr>
          <p:cNvPr id="196" name="Google Shape;196;p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5: Ordering and storing stock correctly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4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Plenary</a:t>
            </a:r>
            <a:endParaRPr/>
          </a:p>
        </p:txBody>
      </p:sp>
      <p:sp>
        <p:nvSpPr>
          <p:cNvPr id="202" name="Google Shape;202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Study question</a:t>
            </a:r>
            <a:endParaRPr/>
          </a:p>
        </p:txBody>
      </p:sp>
      <p:sp>
        <p:nvSpPr>
          <p:cNvPr id="203" name="Google Shape;203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Complete the study question on Worksheet 1.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Swap your answer with a partner and mark their response using the mark scheme provided on Worksheet 2.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Go back through your marked response and add detail where appropriate to improve your answer.</a:t>
            </a:r>
            <a:endParaRPr/>
          </a:p>
        </p:txBody>
      </p:sp>
      <p:sp>
        <p:nvSpPr>
          <p:cNvPr id="204" name="Google Shape;204;p24"/>
          <p:cNvSpPr txBox="1">
            <a:spLocks noGrp="1"/>
          </p:cNvSpPr>
          <p:nvPr>
            <p:ph type="body" idx="2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E2EEBE"/>
          </a:solidFill>
          <a:ln w="19050" cap="sq" cmpd="sng">
            <a:solidFill>
              <a:srgbClr val="46631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b="1"/>
              <a:t>Resources needed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L5 Plenary Worksheet 1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L5 Plenary Worksheet 2</a:t>
            </a:r>
            <a:endParaRPr/>
          </a:p>
        </p:txBody>
      </p:sp>
      <p:sp>
        <p:nvSpPr>
          <p:cNvPr id="205" name="Google Shape;205;p2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5: Ordering and storing stock correctly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829</Words>
  <Application>Microsoft Office PowerPoint</Application>
  <PresentationFormat>Widescreen</PresentationFormat>
  <Paragraphs>115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Calibri</vt:lpstr>
      <vt:lpstr>Arial</vt:lpstr>
      <vt:lpstr>Arial</vt:lpstr>
      <vt:lpstr>Arial Narrow</vt:lpstr>
      <vt:lpstr>Office Theme</vt:lpstr>
      <vt:lpstr>Health</vt:lpstr>
      <vt:lpstr>In this lesson, we will:</vt:lpstr>
      <vt:lpstr>Introduction</vt:lpstr>
      <vt:lpstr>Managing stock</vt:lpstr>
      <vt:lpstr>Managing stock</vt:lpstr>
      <vt:lpstr>Storing products, materials and equipment</vt:lpstr>
      <vt:lpstr>Storing products, materials and equipment</vt:lpstr>
      <vt:lpstr>Storing products, materials and equipment</vt:lpstr>
      <vt:lpstr>Study question</vt:lpstr>
      <vt:lpstr>In this lesson, we have:</vt:lpstr>
      <vt:lpstr>Consolidation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modified xsi:type="dcterms:W3CDTF">2026-01-22T13:35:59Z</dcterms:modified>
</cp:coreProperties>
</file>