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Arial Narrow" panose="020B0606020202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51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0">
                <a:solidFill>
                  <a:srgbClr val="000000"/>
                </a:solidFill>
                <a:highlight>
                  <a:srgbClr val="FFFFFF"/>
                </a:highlight>
                <a:latin typeface="arial"/>
                <a:ea typeface="arial"/>
                <a:cs typeface="arial"/>
                <a:sym typeface="arial"/>
              </a:rPr>
              <a:t>Image © </a:t>
            </a:r>
            <a:r>
              <a:rPr lang="en-GB" sz="1800" b="0" i="0">
                <a:solidFill>
                  <a:srgbClr val="000000"/>
                </a:solidFill>
                <a:highlight>
                  <a:srgbClr val="FFFFFF"/>
                </a:highlight>
                <a:latin typeface="Calibri"/>
                <a:ea typeface="Calibri"/>
                <a:cs typeface="Calibri"/>
                <a:sym typeface="Calibri"/>
              </a:rPr>
              <a:t>Shutterstock/Inside Creative House</a:t>
            </a:r>
            <a:endParaRPr/>
          </a:p>
        </p:txBody>
      </p:sp>
      <p:sp>
        <p:nvSpPr>
          <p:cNvPr id="125" name="Google Shape;1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Shutterstock/BalanceFormCreative</a:t>
            </a:r>
            <a:endParaRPr/>
          </a:p>
        </p:txBody>
      </p:sp>
      <p:sp>
        <p:nvSpPr>
          <p:cNvPr id="226" name="Google Shape;22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Image © Shutterstock/Gorodenkoff</a:t>
            </a:r>
            <a:endParaRPr/>
          </a:p>
        </p:txBody>
      </p:sp>
      <p:sp>
        <p:nvSpPr>
          <p:cNvPr id="143" name="Google Shape;1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Shutterstock/Gorodenkoff</a:t>
            </a:r>
            <a:endParaRPr/>
          </a:p>
          <a:p>
            <a:pPr marL="0" lvl="0" indent="0" algn="l" rtl="0">
              <a:spcBef>
                <a:spcPts val="0"/>
              </a:spcBef>
              <a:spcAft>
                <a:spcPts val="0"/>
              </a:spcAft>
              <a:buNone/>
            </a:pPr>
            <a:endParaRPr/>
          </a:p>
        </p:txBody>
      </p:sp>
      <p:sp>
        <p:nvSpPr>
          <p:cNvPr id="153" name="Google Shape;1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Shutterstock/Roman Zaiets</a:t>
            </a:r>
            <a:endParaRPr/>
          </a:p>
        </p:txBody>
      </p:sp>
      <p:sp>
        <p:nvSpPr>
          <p:cNvPr id="177" name="Google Shape;17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Shutterstock/Ticketcraft</a:t>
            </a:r>
            <a:endParaRPr/>
          </a:p>
        </p:txBody>
      </p:sp>
      <p:sp>
        <p:nvSpPr>
          <p:cNvPr id="187" name="Google Shape;1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Shutterstock/Markus Thoenen</a:t>
            </a:r>
            <a:endParaRPr/>
          </a:p>
        </p:txBody>
      </p:sp>
      <p:sp>
        <p:nvSpPr>
          <p:cNvPr id="197" name="Google Shape;1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Shutterstock/petroleum man</a:t>
            </a:r>
            <a:endParaRPr/>
          </a:p>
        </p:txBody>
      </p:sp>
      <p:sp>
        <p:nvSpPr>
          <p:cNvPr id="207" name="Google Shape;20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2" descr="A nurse administering an injection to a patient"/>
          <p:cNvPicPr preferRelativeResize="0"/>
          <p:nvPr/>
        </p:nvPicPr>
        <p:blipFill rotWithShape="1">
          <a:blip r:embed="rId2">
            <a:alphaModFix/>
          </a:blip>
          <a:srcRect/>
          <a:stretch/>
        </p:blipFill>
        <p:spPr>
          <a:xfrm>
            <a:off x="0" y="-44028"/>
            <a:ext cx="12192000" cy="3686896"/>
          </a:xfrm>
          <a:prstGeom prst="rect">
            <a:avLst/>
          </a:prstGeom>
          <a:noFill/>
          <a:ln>
            <a:noFill/>
          </a:ln>
        </p:spPr>
      </p:pic>
      <p:pic>
        <p:nvPicPr>
          <p:cNvPr id="14" name="Google Shape;14;p2" descr="A picture containing screenshot, design&#10;&#10;Description automatically generated"/>
          <p:cNvPicPr preferRelativeResize="0"/>
          <p:nvPr/>
        </p:nvPicPr>
        <p:blipFill rotWithShape="1">
          <a:blip r:embed="rId3">
            <a:alphaModFix/>
          </a:blip>
          <a:srcRect/>
          <a:stretch/>
        </p:blipFill>
        <p:spPr>
          <a:xfrm>
            <a:off x="0" y="2279623"/>
            <a:ext cx="12192000" cy="5247132"/>
          </a:xfrm>
          <a:prstGeom prst="rect">
            <a:avLst/>
          </a:prstGeom>
          <a:noFill/>
          <a:ln>
            <a:noFill/>
          </a:ln>
        </p:spPr>
      </p:pic>
      <p:pic>
        <p:nvPicPr>
          <p:cNvPr id="15" name="Google Shape;15;p2"/>
          <p:cNvPicPr preferRelativeResize="0"/>
          <p:nvPr/>
        </p:nvPicPr>
        <p:blipFill rotWithShape="1">
          <a:blip r:embed="rId4">
            <a:alphaModFix/>
          </a:blip>
          <a:srcRect/>
          <a:stretch/>
        </p:blipFill>
        <p:spPr>
          <a:xfrm>
            <a:off x="5190283" y="1882111"/>
            <a:ext cx="1811434" cy="1800000"/>
          </a:xfrm>
          <a:prstGeom prst="rect">
            <a:avLst/>
          </a:prstGeom>
          <a:noFill/>
          <a:ln>
            <a:noFill/>
          </a:ln>
        </p:spPr>
      </p:pic>
      <p:pic>
        <p:nvPicPr>
          <p:cNvPr id="16" name="Google Shape;16;p2" descr="A heart with a pulse line&#10;&#10;Description automatically generated with low confidence"/>
          <p:cNvPicPr preferRelativeResize="0"/>
          <p:nvPr/>
        </p:nvPicPr>
        <p:blipFill rotWithShape="1">
          <a:blip r:embed="rId5">
            <a:alphaModFix/>
          </a:blip>
          <a:srcRect/>
          <a:stretch/>
        </p:blipFill>
        <p:spPr>
          <a:xfrm>
            <a:off x="5528905" y="2419940"/>
            <a:ext cx="1134190" cy="879365"/>
          </a:xfrm>
          <a:prstGeom prst="rect">
            <a:avLst/>
          </a:prstGeom>
          <a:noFill/>
          <a:ln>
            <a:noFill/>
          </a:ln>
        </p:spPr>
      </p:pic>
      <p:sp>
        <p:nvSpPr>
          <p:cNvPr id="17" name="Google Shape;17;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body" idx="2"/>
          </p:nvPr>
        </p:nvSpPr>
        <p:spPr>
          <a:xfrm>
            <a:off x="6096000" y="2894811"/>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66318"/>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 name="Google Shape;20;p2"/>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2" descr="A picture containing screenshot, graphics, pattern, circle&#10;&#10;Description automatically generated"/>
          <p:cNvPicPr preferRelativeResize="0"/>
          <p:nvPr/>
        </p:nvPicPr>
        <p:blipFill rotWithShape="1">
          <a:blip r:embed="rId6">
            <a:alphaModFix/>
          </a:blip>
          <a:srcRect/>
          <a:stretch/>
        </p:blipFill>
        <p:spPr>
          <a:xfrm>
            <a:off x="685408" y="2333897"/>
            <a:ext cx="2049637" cy="860482"/>
          </a:xfrm>
          <a:prstGeom prst="rect">
            <a:avLst/>
          </a:prstGeom>
          <a:noFill/>
          <a:ln>
            <a:noFill/>
          </a:ln>
        </p:spPr>
      </p:pic>
      <p:sp>
        <p:nvSpPr>
          <p:cNvPr id="22" name="Google Shape;22;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84"/>
        <p:cNvGrpSpPr/>
        <p:nvPr/>
      </p:nvGrpSpPr>
      <p:grpSpPr>
        <a:xfrm>
          <a:off x="0" y="0"/>
          <a:ext cx="0" cy="0"/>
          <a:chOff x="0" y="0"/>
          <a:chExt cx="0" cy="0"/>
        </a:xfrm>
      </p:grpSpPr>
      <p:pic>
        <p:nvPicPr>
          <p:cNvPr id="85" name="Google Shape;85;p11" descr="A picture containing pattern, circle, screenshot, design&#10;&#10;Description automatically generated"/>
          <p:cNvPicPr preferRelativeResize="0"/>
          <p:nvPr/>
        </p:nvPicPr>
        <p:blipFill rotWithShape="1">
          <a:blip r:embed="rId2">
            <a:alphaModFix amt="5000"/>
          </a:blip>
          <a:srcRect/>
          <a:stretch/>
        </p:blipFill>
        <p:spPr>
          <a:xfrm>
            <a:off x="1797985" y="-232757"/>
            <a:ext cx="10869835" cy="10798134"/>
          </a:xfrm>
          <a:prstGeom prst="rect">
            <a:avLst/>
          </a:prstGeom>
          <a:noFill/>
          <a:ln>
            <a:noFill/>
          </a:ln>
        </p:spPr>
      </p:pic>
      <p:sp>
        <p:nvSpPr>
          <p:cNvPr id="86" name="Google Shape;86;p11"/>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a:spLocks noGrp="1"/>
          </p:cNvSpPr>
          <p:nvPr>
            <p:ph type="media" idx="3"/>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1"/>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8739B6FB-8BA0-A302-7681-FE15DBA09F90}"/>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92"/>
        <p:cNvGrpSpPr/>
        <p:nvPr/>
      </p:nvGrpSpPr>
      <p:grpSpPr>
        <a:xfrm>
          <a:off x="0" y="0"/>
          <a:ext cx="0" cy="0"/>
          <a:chOff x="0" y="0"/>
          <a:chExt cx="0" cy="0"/>
        </a:xfrm>
      </p:grpSpPr>
      <p:pic>
        <p:nvPicPr>
          <p:cNvPr id="93" name="Google Shape;93;p12"/>
          <p:cNvPicPr preferRelativeResize="0"/>
          <p:nvPr/>
        </p:nvPicPr>
        <p:blipFill rotWithShape="1">
          <a:blip r:embed="rId2">
            <a:alphaModFix/>
          </a:blip>
          <a:srcRect r="61978"/>
          <a:stretch/>
        </p:blipFill>
        <p:spPr>
          <a:xfrm>
            <a:off x="7556311" y="1"/>
            <a:ext cx="4635689" cy="6857999"/>
          </a:xfrm>
          <a:prstGeom prst="rect">
            <a:avLst/>
          </a:prstGeom>
          <a:noFill/>
          <a:ln>
            <a:noFill/>
          </a:ln>
        </p:spPr>
      </p:pic>
      <p:sp>
        <p:nvSpPr>
          <p:cNvPr id="94" name="Google Shape;9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11FE6C72-1358-9337-6FF6-AB684BDE92FB}"/>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99"/>
        <p:cNvGrpSpPr/>
        <p:nvPr/>
      </p:nvGrpSpPr>
      <p:grpSpPr>
        <a:xfrm>
          <a:off x="0" y="0"/>
          <a:ext cx="0" cy="0"/>
          <a:chOff x="0" y="0"/>
          <a:chExt cx="0" cy="0"/>
        </a:xfrm>
      </p:grpSpPr>
      <p:pic>
        <p:nvPicPr>
          <p:cNvPr id="100" name="Google Shape;100;p13"/>
          <p:cNvPicPr preferRelativeResize="0"/>
          <p:nvPr/>
        </p:nvPicPr>
        <p:blipFill rotWithShape="1">
          <a:blip r:embed="rId2">
            <a:alphaModFix/>
          </a:blip>
          <a:srcRect r="61978"/>
          <a:stretch/>
        </p:blipFill>
        <p:spPr>
          <a:xfrm>
            <a:off x="7556311" y="1"/>
            <a:ext cx="4635689" cy="6857999"/>
          </a:xfrm>
          <a:prstGeom prst="rect">
            <a:avLst/>
          </a:prstGeom>
          <a:noFill/>
          <a:ln>
            <a:noFill/>
          </a:ln>
        </p:spPr>
      </p:pic>
      <p:sp>
        <p:nvSpPr>
          <p:cNvPr id="101" name="Google Shape;10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3"/>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3"/>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3"/>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3"/>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C84A81CA-C9CC-FDC8-F3C0-CCEDFA5C5A53}"/>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08"/>
        <p:cNvGrpSpPr/>
        <p:nvPr/>
      </p:nvGrpSpPr>
      <p:grpSpPr>
        <a:xfrm>
          <a:off x="0" y="0"/>
          <a:ext cx="0" cy="0"/>
          <a:chOff x="0" y="0"/>
          <a:chExt cx="0" cy="0"/>
        </a:xfrm>
      </p:grpSpPr>
      <p:sp>
        <p:nvSpPr>
          <p:cNvPr id="109" name="Google Shape;109;p14"/>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4"/>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4"/>
          <p:cNvSpPr>
            <a:spLocks noGrp="1"/>
          </p:cNvSpPr>
          <p:nvPr>
            <p:ph type="pic" idx="2"/>
          </p:nvPr>
        </p:nvSpPr>
        <p:spPr>
          <a:xfrm>
            <a:off x="5183188" y="1284514"/>
            <a:ext cx="5762398" cy="4576536"/>
          </a:xfrm>
          <a:prstGeom prst="rect">
            <a:avLst/>
          </a:prstGeom>
          <a:noFill/>
          <a:ln>
            <a:noFill/>
          </a:ln>
        </p:spPr>
      </p:sp>
      <p:sp>
        <p:nvSpPr>
          <p:cNvPr id="112" name="Google Shape;112;p1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4"/>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B176A8C5-87A5-C3C6-25BC-28E65A1A251C}"/>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838200"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5"/>
          <p:cNvSpPr txBox="1">
            <a:spLocks noGrp="1"/>
          </p:cNvSpPr>
          <p:nvPr>
            <p:ph type="body" idx="2"/>
          </p:nvPr>
        </p:nvSpPr>
        <p:spPr>
          <a:xfrm>
            <a:off x="6168046" y="1978025"/>
            <a:ext cx="519684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C92CBB06-E440-A378-EC01-79D9635B4585}"/>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E20A4622-5E97-DBA1-9CE3-7348A88FD57D}"/>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A25FE7F8-37CD-5E91-E9DC-A7A8739C357C}"/>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a:spLocks noGrp="1"/>
          </p:cNvSpPr>
          <p:nvPr>
            <p:ph type="pic" idx="3"/>
          </p:nvPr>
        </p:nvSpPr>
        <p:spPr>
          <a:xfrm>
            <a:off x="6989083" y="1825625"/>
            <a:ext cx="4364717" cy="4351338"/>
          </a:xfrm>
          <a:prstGeom prst="rect">
            <a:avLst/>
          </a:prstGeom>
          <a:noFill/>
          <a:ln>
            <a:noFill/>
          </a:ln>
        </p:spPr>
        <p:txBody>
          <a:bodyPr/>
          <a:lstStyle/>
          <a:p>
            <a:endParaRPr lang="en-CA"/>
          </a:p>
        </p:txBody>
      </p:sp>
      <p:sp>
        <p:nvSpPr>
          <p:cNvPr id="48" name="Google Shape;48;p6"/>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E53342D4-4A28-96B0-DCA7-2DDC7323ACF1}"/>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30E6BCC7-0B7C-092A-8A60-19EF50DC5050}"/>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8" name="Google Shape;58;p8"/>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0" name="Google Shape;60;p8" descr="A picture containing screenshot, graphics, pattern, circle&#10;&#10;Description automatically generated"/>
          <p:cNvPicPr preferRelativeResize="0"/>
          <p:nvPr/>
        </p:nvPicPr>
        <p:blipFill rotWithShape="1">
          <a:blip r:embed="rId3">
            <a:alphaModFix/>
          </a:blip>
          <a:srcRect/>
          <a:stretch/>
        </p:blipFill>
        <p:spPr>
          <a:xfrm>
            <a:off x="9483453" y="491318"/>
            <a:ext cx="2178305" cy="914500"/>
          </a:xfrm>
          <a:prstGeom prst="rect">
            <a:avLst/>
          </a:prstGeom>
          <a:noFill/>
          <a:ln>
            <a:noFill/>
          </a:ln>
        </p:spPr>
      </p:pic>
      <p:sp>
        <p:nvSpPr>
          <p:cNvPr id="61" name="Google Shape;61;p8"/>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9;p3">
            <a:extLst>
              <a:ext uri="{FF2B5EF4-FFF2-40B4-BE49-F238E27FC236}">
                <a16:creationId xmlns:a16="http://schemas.microsoft.com/office/drawing/2014/main" id="{955F9283-E2BA-A97F-45D1-B7B28DAC28BF}"/>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68"/>
        <p:cNvGrpSpPr/>
        <p:nvPr/>
      </p:nvGrpSpPr>
      <p:grpSpPr>
        <a:xfrm>
          <a:off x="0" y="0"/>
          <a:ext cx="0" cy="0"/>
          <a:chOff x="0" y="0"/>
          <a:chExt cx="0" cy="0"/>
        </a:xfrm>
      </p:grpSpPr>
      <p:pic>
        <p:nvPicPr>
          <p:cNvPr id="69" name="Google Shape;69;p10" descr="A picture containing pattern, circle, screenshot, design&#10;&#10;Description automatically generated"/>
          <p:cNvPicPr preferRelativeResize="0"/>
          <p:nvPr/>
        </p:nvPicPr>
        <p:blipFill rotWithShape="1">
          <a:blip r:embed="rId2">
            <a:alphaModFix amt="5000"/>
          </a:blip>
          <a:srcRect/>
          <a:stretch/>
        </p:blipFill>
        <p:spPr>
          <a:xfrm>
            <a:off x="1797985" y="-232757"/>
            <a:ext cx="10869835" cy="10798134"/>
          </a:xfrm>
          <a:prstGeom prst="rect">
            <a:avLst/>
          </a:prstGeom>
          <a:noFill/>
          <a:ln>
            <a:noFill/>
          </a:ln>
        </p:spPr>
      </p:pic>
      <p:sp>
        <p:nvSpPr>
          <p:cNvPr id="70" name="Google Shape;70;p10"/>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a:spLocks noGrp="1"/>
          </p:cNvSpPr>
          <p:nvPr>
            <p:ph type="media" idx="3"/>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0"/>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0"/>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0"/>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0"/>
          <p:cNvSpPr/>
          <p:nvPr/>
        </p:nvSpPr>
        <p:spPr>
          <a:xfrm>
            <a:off x="838200"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a:solidFill>
                  <a:schemeClr val="lt1"/>
                </a:solidFill>
                <a:latin typeface="Arial"/>
                <a:ea typeface="Arial"/>
                <a:cs typeface="Arial"/>
                <a:sym typeface="Arial"/>
              </a:rPr>
              <a:t>1</a:t>
            </a:r>
            <a:endParaRPr/>
          </a:p>
        </p:txBody>
      </p:sp>
      <p:sp>
        <p:nvSpPr>
          <p:cNvPr id="79" name="Google Shape;79;p10"/>
          <p:cNvSpPr/>
          <p:nvPr/>
        </p:nvSpPr>
        <p:spPr>
          <a:xfrm>
            <a:off x="4406175"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a:solidFill>
                  <a:schemeClr val="lt1"/>
                </a:solidFill>
                <a:latin typeface="Arial"/>
                <a:ea typeface="Arial"/>
                <a:cs typeface="Arial"/>
                <a:sym typeface="Arial"/>
              </a:rPr>
              <a:t>2</a:t>
            </a:r>
            <a:endParaRPr/>
          </a:p>
        </p:txBody>
      </p:sp>
      <p:sp>
        <p:nvSpPr>
          <p:cNvPr id="80" name="Google Shape;80;p10"/>
          <p:cNvSpPr/>
          <p:nvPr/>
        </p:nvSpPr>
        <p:spPr>
          <a:xfrm>
            <a:off x="7983254"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a:solidFill>
                  <a:schemeClr val="lt1"/>
                </a:solidFill>
                <a:latin typeface="Arial"/>
                <a:ea typeface="Arial"/>
                <a:cs typeface="Arial"/>
                <a:sym typeface="Arial"/>
              </a:rPr>
              <a:t>3</a:t>
            </a:r>
            <a:endParaRPr/>
          </a:p>
        </p:txBody>
      </p:sp>
      <p:sp>
        <p:nvSpPr>
          <p:cNvPr id="81" name="Google Shape;81;p10"/>
          <p:cNvSpPr/>
          <p:nvPr/>
        </p:nvSpPr>
        <p:spPr>
          <a:xfrm>
            <a:off x="2621445"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a:solidFill>
                  <a:schemeClr val="lt1"/>
                </a:solidFill>
                <a:latin typeface="Arial"/>
                <a:ea typeface="Arial"/>
                <a:cs typeface="Arial"/>
                <a:sym typeface="Arial"/>
              </a:rPr>
              <a:t>4</a:t>
            </a:r>
            <a:endParaRPr/>
          </a:p>
        </p:txBody>
      </p:sp>
      <p:sp>
        <p:nvSpPr>
          <p:cNvPr id="82" name="Google Shape;82;p10"/>
          <p:cNvSpPr/>
          <p:nvPr/>
        </p:nvSpPr>
        <p:spPr>
          <a:xfrm>
            <a:off x="6193974"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a:solidFill>
                  <a:schemeClr val="lt1"/>
                </a:solidFill>
                <a:latin typeface="Arial"/>
                <a:ea typeface="Arial"/>
                <a:cs typeface="Arial"/>
                <a:sym typeface="Arial"/>
              </a:rPr>
              <a:t>5</a:t>
            </a:r>
            <a:endParaRPr/>
          </a:p>
        </p:txBody>
      </p:sp>
      <p:sp>
        <p:nvSpPr>
          <p:cNvPr id="2" name="Google Shape;29;p3">
            <a:extLst>
              <a:ext uri="{FF2B5EF4-FFF2-40B4-BE49-F238E27FC236}">
                <a16:creationId xmlns:a16="http://schemas.microsoft.com/office/drawing/2014/main" id="{207EB954-F2EA-5E57-6053-4B3CCDDB3CDB}"/>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1.1, January 2026</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abxchange.org/library"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Google Shape;150;p18">
            <a:extLst>
              <a:ext uri="{FF2B5EF4-FFF2-40B4-BE49-F238E27FC236}">
                <a16:creationId xmlns:a16="http://schemas.microsoft.com/office/drawing/2014/main" id="{C6A3F3C2-2BDD-7A14-8100-2B17D009D8BF}"/>
              </a:ext>
            </a:extLst>
          </p:cNvPr>
          <p:cNvSpPr txBox="1">
            <a:spLocks/>
          </p:cNvSpPr>
          <p:nvPr/>
        </p:nvSpPr>
        <p:spPr>
          <a:xfrm>
            <a:off x="6096000" y="3022894"/>
            <a:ext cx="5622925" cy="5349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r" rtl="0">
              <a:lnSpc>
                <a:spcPct val="108000"/>
              </a:lnSpc>
              <a:spcBef>
                <a:spcPts val="1000"/>
              </a:spcBef>
              <a:spcAft>
                <a:spcPts val="0"/>
              </a:spcAft>
              <a:buClr>
                <a:srgbClr val="466318"/>
              </a:buClr>
              <a:buSzPts val="2000"/>
              <a:buFont typeface="Arial"/>
              <a:buNone/>
              <a:defRPr sz="2000" b="1" i="0" u="none" strike="noStrike" cap="none">
                <a:solidFill>
                  <a:srgbClr val="466318"/>
                </a:solidFill>
                <a:latin typeface="Arial"/>
                <a:ea typeface="Arial"/>
                <a:cs typeface="Arial"/>
                <a:sym typeface="Arial"/>
              </a:defRPr>
            </a:lvl1pPr>
            <a:lvl2pPr marL="914400" marR="0" lvl="1" indent="-228600" algn="l" rtl="0">
              <a:lnSpc>
                <a:spcPct val="108000"/>
              </a:lnSpc>
              <a:spcBef>
                <a:spcPts val="500"/>
              </a:spcBef>
              <a:spcAft>
                <a:spcPts val="0"/>
              </a:spcAft>
              <a:buClr>
                <a:srgbClr val="466318"/>
              </a:buClr>
              <a:buSzPts val="1400"/>
              <a:buFont typeface="Arial"/>
              <a:buNone/>
              <a:defRPr sz="1400" b="0" i="0" u="none" strike="noStrike" cap="none">
                <a:solidFill>
                  <a:srgbClr val="262626"/>
                </a:solidFill>
                <a:latin typeface="Arial"/>
                <a:ea typeface="Arial"/>
                <a:cs typeface="Arial"/>
                <a:sym typeface="Arial"/>
              </a:defRPr>
            </a:lvl2pPr>
            <a:lvl3pPr marL="1371600" marR="0" lvl="2" indent="-228600" algn="l" rtl="0">
              <a:lnSpc>
                <a:spcPct val="108000"/>
              </a:lnSpc>
              <a:spcBef>
                <a:spcPts val="500"/>
              </a:spcBef>
              <a:spcAft>
                <a:spcPts val="0"/>
              </a:spcAft>
              <a:buClr>
                <a:srgbClr val="466318"/>
              </a:buClr>
              <a:buSzPts val="1400"/>
              <a:buFont typeface="Arial"/>
              <a:buNone/>
              <a:defRPr sz="1400" b="0" i="0" u="none" strike="noStrike" cap="none">
                <a:solidFill>
                  <a:srgbClr val="262626"/>
                </a:solidFill>
                <a:latin typeface="Arial"/>
                <a:ea typeface="Arial"/>
                <a:cs typeface="Arial"/>
                <a:sym typeface="Arial"/>
              </a:defRPr>
            </a:lvl3pPr>
            <a:lvl4pPr marL="1828800" marR="0" lvl="3" indent="-228600" algn="l" rtl="0">
              <a:lnSpc>
                <a:spcPct val="108000"/>
              </a:lnSpc>
              <a:spcBef>
                <a:spcPts val="500"/>
              </a:spcBef>
              <a:spcAft>
                <a:spcPts val="0"/>
              </a:spcAft>
              <a:buClr>
                <a:srgbClr val="466318"/>
              </a:buClr>
              <a:buSzPts val="1400"/>
              <a:buFont typeface="Arial"/>
              <a:buNone/>
              <a:defRPr sz="1400" b="0" i="0" u="none" strike="noStrike" cap="none">
                <a:solidFill>
                  <a:srgbClr val="262626"/>
                </a:solidFill>
                <a:latin typeface="Arial"/>
                <a:ea typeface="Arial"/>
                <a:cs typeface="Arial"/>
                <a:sym typeface="Arial"/>
              </a:defRPr>
            </a:lvl4pPr>
            <a:lvl5pPr marL="2286000" marR="0" lvl="4" indent="-228600" algn="l" rtl="0">
              <a:lnSpc>
                <a:spcPct val="108000"/>
              </a:lnSpc>
              <a:spcBef>
                <a:spcPts val="500"/>
              </a:spcBef>
              <a:spcAft>
                <a:spcPts val="0"/>
              </a:spcAft>
              <a:buClr>
                <a:srgbClr val="466318"/>
              </a:buClr>
              <a:buSzPts val="1400"/>
              <a:buFont typeface="Arial"/>
              <a:buNone/>
              <a:defRPr sz="14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Route: Health and Science</a:t>
            </a:r>
          </a:p>
        </p:txBody>
      </p:sp>
      <p:sp>
        <p:nvSpPr>
          <p:cNvPr id="127" name="Google Shape;127;p16"/>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66318"/>
              </a:buClr>
              <a:buSzPts val="5200"/>
              <a:buFont typeface="Arial"/>
              <a:buNone/>
            </a:pPr>
            <a:r>
              <a:rPr lang="en-GB"/>
              <a:t>Health</a:t>
            </a:r>
            <a:endParaRPr/>
          </a:p>
        </p:txBody>
      </p:sp>
      <p:sp>
        <p:nvSpPr>
          <p:cNvPr id="128" name="Google Shape;128;p16"/>
          <p:cNvSpPr txBox="1">
            <a:spLocks noGrp="1"/>
          </p:cNvSpPr>
          <p:nvPr>
            <p:ph type="subTitle" idx="1"/>
          </p:nvPr>
        </p:nvSpPr>
        <p:spPr>
          <a:xfrm>
            <a:off x="1524000" y="4903788"/>
            <a:ext cx="9144000" cy="582612"/>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a:t>Topic: Good scientific and clinical practice</a:t>
            </a:r>
            <a:endParaRPr/>
          </a:p>
        </p:txBody>
      </p:sp>
      <p:sp>
        <p:nvSpPr>
          <p:cNvPr id="130" name="Google Shape;130;p16"/>
          <p:cNvSpPr txBox="1">
            <a:spLocks noGrp="1"/>
          </p:cNvSpPr>
          <p:nvPr>
            <p:ph type="body" idx="3"/>
          </p:nvPr>
        </p:nvSpPr>
        <p:spPr>
          <a:xfrm>
            <a:off x="1524000" y="5626100"/>
            <a:ext cx="9144000" cy="457200"/>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a:t>Lesson 3: Use of equipment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2" name="Google Shape;222;p2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218" name="Google Shape;2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Identifying mistakes</a:t>
            </a:r>
            <a:endParaRPr/>
          </a:p>
        </p:txBody>
      </p:sp>
      <p:sp>
        <p:nvSpPr>
          <p:cNvPr id="219" name="Google Shape;219;p25"/>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For each scenario (1-4), read how a student made a measurement.</a:t>
            </a:r>
            <a:endParaRPr/>
          </a:p>
          <a:p>
            <a:pPr marL="228600" lvl="0" indent="-228600" algn="l" rtl="0">
              <a:lnSpc>
                <a:spcPct val="108000"/>
              </a:lnSpc>
              <a:spcBef>
                <a:spcPts val="1000"/>
              </a:spcBef>
              <a:spcAft>
                <a:spcPts val="0"/>
              </a:spcAft>
              <a:buSzPts val="2400"/>
              <a:buChar char="•"/>
            </a:pPr>
            <a:r>
              <a:rPr lang="en-GB"/>
              <a:t>Decide where they went wrong.</a:t>
            </a:r>
            <a:endParaRPr/>
          </a:p>
          <a:p>
            <a:pPr marL="228600" lvl="0" indent="-228600" algn="l" rtl="0">
              <a:lnSpc>
                <a:spcPct val="108000"/>
              </a:lnSpc>
              <a:spcBef>
                <a:spcPts val="1000"/>
              </a:spcBef>
              <a:spcAft>
                <a:spcPts val="0"/>
              </a:spcAft>
              <a:buSzPts val="2400"/>
              <a:buChar char="•"/>
            </a:pPr>
            <a:r>
              <a:rPr lang="en-GB"/>
              <a:t>Repeat the procedure correctly using the equipment supplied.</a:t>
            </a:r>
            <a:endParaRPr/>
          </a:p>
          <a:p>
            <a:pPr marL="228600" lvl="0" indent="-76200" algn="l" rtl="0">
              <a:lnSpc>
                <a:spcPct val="108000"/>
              </a:lnSpc>
              <a:spcBef>
                <a:spcPts val="1000"/>
              </a:spcBef>
              <a:spcAft>
                <a:spcPts val="0"/>
              </a:spcAft>
              <a:buSzPts val="2400"/>
              <a:buNone/>
            </a:pPr>
            <a:endParaRPr/>
          </a:p>
          <a:p>
            <a:pPr marL="228600" lvl="0" indent="-76200" algn="l" rtl="0">
              <a:lnSpc>
                <a:spcPct val="108000"/>
              </a:lnSpc>
              <a:spcBef>
                <a:spcPts val="1000"/>
              </a:spcBef>
              <a:spcAft>
                <a:spcPts val="0"/>
              </a:spcAft>
              <a:buSzPts val="2400"/>
              <a:buNone/>
            </a:pPr>
            <a:endParaRPr/>
          </a:p>
        </p:txBody>
      </p:sp>
      <p:sp>
        <p:nvSpPr>
          <p:cNvPr id="220" name="Google Shape;220;p25"/>
          <p:cNvSpPr txBox="1">
            <a:spLocks noGrp="1"/>
          </p:cNvSpPr>
          <p:nvPr>
            <p:ph type="body" idx="2"/>
          </p:nvPr>
        </p:nvSpPr>
        <p:spPr>
          <a:xfrm>
            <a:off x="8179724" y="1825625"/>
            <a:ext cx="3174076"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a:t>Resources needed</a:t>
            </a:r>
            <a:endParaRPr/>
          </a:p>
          <a:p>
            <a:pPr marL="228600" lvl="0" indent="-228600" algn="l" rtl="0">
              <a:lnSpc>
                <a:spcPct val="108000"/>
              </a:lnSpc>
              <a:spcBef>
                <a:spcPts val="1000"/>
              </a:spcBef>
              <a:spcAft>
                <a:spcPts val="0"/>
              </a:spcAft>
              <a:buSzPts val="2400"/>
              <a:buChar char="•"/>
            </a:pPr>
            <a:r>
              <a:rPr lang="en-GB"/>
              <a:t>Cards cut from L3 Activity 3 Worksheet</a:t>
            </a:r>
            <a:endParaRPr/>
          </a:p>
          <a:p>
            <a:pPr marL="228600" lvl="0" indent="-76200" algn="l" rtl="0">
              <a:lnSpc>
                <a:spcPct val="108000"/>
              </a:lnSpc>
              <a:spcBef>
                <a:spcPts val="1000"/>
              </a:spcBef>
              <a:spcAft>
                <a:spcPts val="0"/>
              </a:spcAft>
              <a:buSzPts val="2400"/>
              <a:buNone/>
            </a:pPr>
            <a:endParaRPr/>
          </a:p>
        </p:txBody>
      </p:sp>
      <p:sp>
        <p:nvSpPr>
          <p:cNvPr id="221" name="Google Shape;221;p25">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0" name="Google Shape;230;p26">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231" name="Google Shape;23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Identifying mistakes – correct procedures</a:t>
            </a:r>
            <a:endParaRPr sz="7200"/>
          </a:p>
        </p:txBody>
      </p:sp>
      <p:sp>
        <p:nvSpPr>
          <p:cNvPr id="228" name="Google Shape;228;p26"/>
          <p:cNvSpPr txBox="1">
            <a:spLocks noGrp="1"/>
          </p:cNvSpPr>
          <p:nvPr>
            <p:ph type="body" idx="1"/>
          </p:nvPr>
        </p:nvSpPr>
        <p:spPr>
          <a:xfrm>
            <a:off x="838198" y="1690686"/>
            <a:ext cx="6651172" cy="4443414"/>
          </a:xfrm>
          <a:prstGeom prst="rect">
            <a:avLst/>
          </a:prstGeom>
          <a:solidFill>
            <a:schemeClr val="lt1"/>
          </a:solidFill>
          <a:ln>
            <a:noFill/>
          </a:ln>
        </p:spPr>
        <p:txBody>
          <a:bodyPr spcFirstLastPara="1" wrap="square" lIns="180000" tIns="180000" rIns="180000" bIns="180000" anchor="t" anchorCtr="0">
            <a:normAutofit fontScale="92500" lnSpcReduction="20000"/>
          </a:bodyPr>
          <a:lstStyle/>
          <a:p>
            <a:pPr marL="342900" lvl="0" indent="-342900" algn="l" rtl="0">
              <a:lnSpc>
                <a:spcPct val="115000"/>
              </a:lnSpc>
              <a:spcBef>
                <a:spcPts val="0"/>
              </a:spcBef>
              <a:spcAft>
                <a:spcPts val="0"/>
              </a:spcAft>
              <a:buSzPct val="100000"/>
              <a:buFont typeface="Noto Sans Symbols"/>
              <a:buChar char="∙"/>
            </a:pPr>
            <a:r>
              <a:rPr lang="en-GB" sz="1800" b="1" dirty="0">
                <a:solidFill>
                  <a:srgbClr val="0D0D0D"/>
                </a:solidFill>
                <a:latin typeface="Arial"/>
                <a:ea typeface="Arial"/>
                <a:cs typeface="Arial"/>
                <a:sym typeface="Arial"/>
              </a:rPr>
              <a:t>Scenario 1 </a:t>
            </a:r>
            <a:r>
              <a:rPr lang="en-GB" sz="1800" dirty="0">
                <a:solidFill>
                  <a:srgbClr val="0D0D0D"/>
                </a:solidFill>
                <a:latin typeface="Arial"/>
                <a:ea typeface="Arial"/>
                <a:cs typeface="Arial"/>
                <a:sym typeface="Arial"/>
              </a:rPr>
              <a:t>– Place the empty beaker on the balance, press tare, then remeasure the mass of the beaker with the salt added.</a:t>
            </a:r>
            <a:endParaRPr dirty="0"/>
          </a:p>
          <a:p>
            <a:pPr marL="342900" lvl="0" indent="-342900" algn="l" rtl="0">
              <a:lnSpc>
                <a:spcPct val="115000"/>
              </a:lnSpc>
              <a:spcBef>
                <a:spcPts val="800"/>
              </a:spcBef>
              <a:spcAft>
                <a:spcPts val="0"/>
              </a:spcAft>
              <a:buSzPct val="100000"/>
              <a:buFont typeface="Noto Sans Symbols"/>
              <a:buChar char="∙"/>
            </a:pPr>
            <a:r>
              <a:rPr lang="en-GB" sz="1800" b="1" dirty="0">
                <a:solidFill>
                  <a:srgbClr val="0D0D0D"/>
                </a:solidFill>
                <a:latin typeface="Arial"/>
                <a:ea typeface="Arial"/>
                <a:cs typeface="Arial"/>
                <a:sym typeface="Arial"/>
              </a:rPr>
              <a:t>Scenario 2 </a:t>
            </a:r>
            <a:r>
              <a:rPr lang="en-GB" sz="1800" dirty="0">
                <a:solidFill>
                  <a:srgbClr val="0D0D0D"/>
                </a:solidFill>
                <a:latin typeface="Arial"/>
                <a:ea typeface="Arial"/>
                <a:cs typeface="Arial"/>
                <a:sym typeface="Arial"/>
              </a:rPr>
              <a:t>– Place the measuring cylinder on a table whilst filling the cylinder and reading the volume. To determine the correct volume of liquid, line up the eye to the level of where the liquid sits on the scale before taking the reading. (This avoids parallax error.)</a:t>
            </a:r>
            <a:endParaRPr dirty="0"/>
          </a:p>
          <a:p>
            <a:pPr marL="342900" lvl="0" indent="-342900" algn="l" rtl="0">
              <a:lnSpc>
                <a:spcPct val="115000"/>
              </a:lnSpc>
              <a:spcBef>
                <a:spcPts val="800"/>
              </a:spcBef>
              <a:spcAft>
                <a:spcPts val="0"/>
              </a:spcAft>
              <a:buSzPct val="100000"/>
              <a:buFont typeface="Noto Sans Symbols"/>
              <a:buChar char="∙"/>
            </a:pPr>
            <a:r>
              <a:rPr lang="en-GB" sz="1800" b="1" dirty="0">
                <a:solidFill>
                  <a:srgbClr val="0D0D0D"/>
                </a:solidFill>
                <a:latin typeface="Arial"/>
                <a:ea typeface="Arial"/>
                <a:cs typeface="Arial"/>
                <a:sym typeface="Arial"/>
              </a:rPr>
              <a:t>Scenario 3 </a:t>
            </a:r>
            <a:r>
              <a:rPr lang="en-GB" sz="1800" dirty="0">
                <a:solidFill>
                  <a:srgbClr val="0D0D0D"/>
                </a:solidFill>
                <a:latin typeface="Arial"/>
                <a:ea typeface="Arial"/>
                <a:cs typeface="Arial"/>
                <a:sym typeface="Arial"/>
              </a:rPr>
              <a:t>– The thermometer should be held in the liquid away from the beaker sides when measuring the temperature. The liquid should be stirred before a measurement is taken.</a:t>
            </a:r>
            <a:endParaRPr dirty="0"/>
          </a:p>
          <a:p>
            <a:pPr marL="342900" lvl="0" indent="-342900" algn="l" rtl="0">
              <a:lnSpc>
                <a:spcPct val="115000"/>
              </a:lnSpc>
              <a:spcBef>
                <a:spcPts val="800"/>
              </a:spcBef>
              <a:spcAft>
                <a:spcPts val="0"/>
              </a:spcAft>
              <a:buSzPct val="100000"/>
              <a:buFont typeface="Noto Sans Symbols"/>
              <a:buChar char="∙"/>
            </a:pPr>
            <a:r>
              <a:rPr lang="en-GB" sz="1800" b="1" dirty="0">
                <a:solidFill>
                  <a:srgbClr val="0D0D0D"/>
                </a:solidFill>
                <a:latin typeface="Arial"/>
                <a:ea typeface="Arial"/>
                <a:cs typeface="Arial"/>
                <a:sym typeface="Arial"/>
              </a:rPr>
              <a:t>Scenario 4 </a:t>
            </a:r>
            <a:r>
              <a:rPr lang="en-GB" sz="1800" dirty="0">
                <a:solidFill>
                  <a:srgbClr val="0D0D0D"/>
                </a:solidFill>
                <a:latin typeface="Arial"/>
                <a:ea typeface="Arial"/>
                <a:cs typeface="Arial"/>
                <a:sym typeface="Arial"/>
              </a:rPr>
              <a:t>– Use a pipette/syringe to accurately measure out the volume of liquid and transfer to the beaker. Beakers are not suitable for accurate volume measurements due to their larger graduations.</a:t>
            </a:r>
            <a:endParaRPr dirty="0"/>
          </a:p>
        </p:txBody>
      </p:sp>
      <p:pic>
        <p:nvPicPr>
          <p:cNvPr id="232" name="Google Shape;232;p26" descr="Scientists using a measuring cylinder to read the volume of liquid in a laboratory&#10;"/>
          <p:cNvPicPr preferRelativeResize="0"/>
          <p:nvPr/>
        </p:nvPicPr>
        <p:blipFill rotWithShape="1">
          <a:blip r:embed="rId3">
            <a:alphaModFix/>
          </a:blip>
          <a:srcRect/>
          <a:stretch/>
        </p:blipFill>
        <p:spPr>
          <a:xfrm>
            <a:off x="7739743" y="1825625"/>
            <a:ext cx="3614057" cy="4351338"/>
          </a:xfrm>
          <a:prstGeom prst="rect">
            <a:avLst/>
          </a:prstGeom>
          <a:noFill/>
          <a:ln>
            <a:noFill/>
          </a:ln>
        </p:spPr>
      </p:pic>
      <p:sp>
        <p:nvSpPr>
          <p:cNvPr id="229" name="Google Shape;229;p26">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0" name="Google Shape;240;p27"/>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4</a:t>
            </a:r>
            <a:endParaRPr/>
          </a:p>
        </p:txBody>
      </p:sp>
      <p:sp>
        <p:nvSpPr>
          <p:cNvPr id="237" name="Google Shape;23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Escalating concerns</a:t>
            </a:r>
            <a:endParaRPr dirty="0"/>
          </a:p>
        </p:txBody>
      </p:sp>
      <p:sp>
        <p:nvSpPr>
          <p:cNvPr id="238" name="Google Shape;238;p27"/>
          <p:cNvSpPr txBox="1">
            <a:spLocks noGrp="1"/>
          </p:cNvSpPr>
          <p:nvPr>
            <p:ph type="body" idx="1"/>
          </p:nvPr>
        </p:nvSpPr>
        <p:spPr>
          <a:xfrm>
            <a:off x="838200" y="1825625"/>
            <a:ext cx="10515600" cy="4530724"/>
          </a:xfrm>
          <a:prstGeom prst="rect">
            <a:avLst/>
          </a:prstGeom>
          <a:solidFill>
            <a:schemeClr val="lt1"/>
          </a:solidFill>
          <a:ln>
            <a:noFill/>
          </a:ln>
        </p:spPr>
        <p:txBody>
          <a:bodyPr spcFirstLastPara="1" wrap="square" lIns="180000" tIns="180000" rIns="180000" bIns="180000" anchor="t" anchorCtr="0">
            <a:normAutofit fontScale="85000" lnSpcReduction="10000"/>
          </a:bodyPr>
          <a:lstStyle/>
          <a:p>
            <a:pPr marL="0" lvl="0" indent="0" algn="l" rtl="0">
              <a:lnSpc>
                <a:spcPct val="108000"/>
              </a:lnSpc>
              <a:spcBef>
                <a:spcPts val="0"/>
              </a:spcBef>
              <a:spcAft>
                <a:spcPts val="0"/>
              </a:spcAft>
              <a:buSzPct val="100000"/>
              <a:buNone/>
            </a:pPr>
            <a:r>
              <a:rPr lang="en-GB" i="1" dirty="0"/>
              <a:t>When on placement, a trainee nurse had concerns that a fridge, which was being used to store drugs, was not registering the correct temperature. The fridge temperature display showed fluctuations, even when the door had been closed for a period of time.</a:t>
            </a:r>
            <a:endParaRPr dirty="0"/>
          </a:p>
          <a:p>
            <a:pPr marL="228600" lvl="0" indent="-99060" algn="l" rtl="0">
              <a:lnSpc>
                <a:spcPct val="108000"/>
              </a:lnSpc>
              <a:spcBef>
                <a:spcPts val="1000"/>
              </a:spcBef>
              <a:spcAft>
                <a:spcPts val="0"/>
              </a:spcAft>
              <a:buSzPct val="100000"/>
              <a:buNone/>
            </a:pPr>
            <a:endParaRPr dirty="0"/>
          </a:p>
          <a:p>
            <a:pPr marL="0" lvl="0" indent="0" algn="l" rtl="0">
              <a:lnSpc>
                <a:spcPct val="108000"/>
              </a:lnSpc>
              <a:spcBef>
                <a:spcPts val="1000"/>
              </a:spcBef>
              <a:spcAft>
                <a:spcPts val="0"/>
              </a:spcAft>
              <a:buSzPct val="100000"/>
              <a:buNone/>
            </a:pPr>
            <a:r>
              <a:rPr lang="en-GB" dirty="0"/>
              <a:t>Discuss with a partner which of the following steps the student should take:</a:t>
            </a:r>
            <a:endParaRPr dirty="0"/>
          </a:p>
          <a:p>
            <a:pPr marL="457200" lvl="0" indent="-457200" algn="l" rtl="0">
              <a:lnSpc>
                <a:spcPct val="108000"/>
              </a:lnSpc>
              <a:spcBef>
                <a:spcPts val="1000"/>
              </a:spcBef>
              <a:spcAft>
                <a:spcPts val="0"/>
              </a:spcAft>
              <a:buSzPct val="100000"/>
              <a:buFont typeface="Calibri"/>
              <a:buAutoNum type="arabicPeriod"/>
            </a:pPr>
            <a:r>
              <a:rPr lang="en-GB" dirty="0"/>
              <a:t>Switch the appliance off at the wall, wait for five minutes, and switch on again. Check the fridge display resets correctly.</a:t>
            </a:r>
            <a:endParaRPr dirty="0"/>
          </a:p>
          <a:p>
            <a:pPr marL="457200" lvl="0" indent="-457200" algn="l" rtl="0">
              <a:lnSpc>
                <a:spcPct val="108000"/>
              </a:lnSpc>
              <a:spcBef>
                <a:spcPts val="1000"/>
              </a:spcBef>
              <a:spcAft>
                <a:spcPts val="0"/>
              </a:spcAft>
              <a:buSzPct val="100000"/>
              <a:buFont typeface="Calibri"/>
              <a:buAutoNum type="arabicPeriod"/>
            </a:pPr>
            <a:r>
              <a:rPr lang="en-GB" dirty="0"/>
              <a:t>Remove all the drugs from the fridge and store in an alternative fridge.</a:t>
            </a:r>
            <a:endParaRPr dirty="0"/>
          </a:p>
          <a:p>
            <a:pPr marL="457200" lvl="0" indent="-457200" algn="l" rtl="0">
              <a:lnSpc>
                <a:spcPct val="108000"/>
              </a:lnSpc>
              <a:spcBef>
                <a:spcPts val="1000"/>
              </a:spcBef>
              <a:spcAft>
                <a:spcPts val="0"/>
              </a:spcAft>
              <a:buSzPct val="100000"/>
              <a:buFont typeface="Calibri"/>
              <a:buAutoNum type="arabicPeriod"/>
            </a:pPr>
            <a:r>
              <a:rPr lang="en-GB" dirty="0"/>
              <a:t>Place a note on the equipment stating that it is faulty and cannot be used and complete a report form.</a:t>
            </a:r>
            <a:endParaRPr dirty="0"/>
          </a:p>
          <a:p>
            <a:pPr marL="457200" lvl="0" indent="-457200" algn="l" rtl="0">
              <a:lnSpc>
                <a:spcPct val="108000"/>
              </a:lnSpc>
              <a:spcBef>
                <a:spcPts val="1000"/>
              </a:spcBef>
              <a:spcAft>
                <a:spcPts val="0"/>
              </a:spcAft>
              <a:buSzPct val="100000"/>
              <a:buFont typeface="Calibri"/>
              <a:buAutoNum type="arabicPeriod"/>
            </a:pPr>
            <a:r>
              <a:rPr lang="en-GB" dirty="0"/>
              <a:t>Tell a more senior member of staff about the issue.</a:t>
            </a:r>
            <a:endParaRPr dirty="0"/>
          </a:p>
          <a:p>
            <a:pPr marL="228600" lvl="0" indent="-99060" algn="l" rtl="0">
              <a:lnSpc>
                <a:spcPct val="108000"/>
              </a:lnSpc>
              <a:spcBef>
                <a:spcPts val="1000"/>
              </a:spcBef>
              <a:spcAft>
                <a:spcPts val="0"/>
              </a:spcAft>
              <a:buSzPct val="100000"/>
              <a:buNone/>
            </a:pPr>
            <a:endParaRPr dirty="0"/>
          </a:p>
        </p:txBody>
      </p:sp>
      <p:sp>
        <p:nvSpPr>
          <p:cNvPr id="239" name="Google Shape;239;p27">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8" name="Google Shape;248;p28"/>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4</a:t>
            </a:r>
            <a:endParaRPr/>
          </a:p>
        </p:txBody>
      </p:sp>
      <p:sp>
        <p:nvSpPr>
          <p:cNvPr id="245" name="Google Shape;24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Escalating concerns</a:t>
            </a:r>
            <a:endParaRPr/>
          </a:p>
        </p:txBody>
      </p:sp>
      <p:sp>
        <p:nvSpPr>
          <p:cNvPr id="246" name="Google Shape;246;p28"/>
          <p:cNvSpPr txBox="1">
            <a:spLocks noGrp="1"/>
          </p:cNvSpPr>
          <p:nvPr>
            <p:ph type="body" idx="1"/>
          </p:nvPr>
        </p:nvSpPr>
        <p:spPr>
          <a:xfrm>
            <a:off x="838200" y="1825625"/>
            <a:ext cx="10428514" cy="4351338"/>
          </a:xfrm>
          <a:prstGeom prst="rect">
            <a:avLst/>
          </a:prstGeom>
          <a:solidFill>
            <a:schemeClr val="lt1"/>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If a piece of equipment is unsuitable for intended use, due to a fault or not being correctly calibrated, you should:</a:t>
            </a:r>
            <a:endParaRPr/>
          </a:p>
          <a:p>
            <a:pPr marL="685800" lvl="1" indent="-228600" algn="l" rtl="0">
              <a:lnSpc>
                <a:spcPct val="108000"/>
              </a:lnSpc>
              <a:spcBef>
                <a:spcPts val="500"/>
              </a:spcBef>
              <a:spcAft>
                <a:spcPts val="0"/>
              </a:spcAft>
              <a:buSzPts val="2000"/>
              <a:buChar char="•"/>
            </a:pPr>
            <a:r>
              <a:rPr lang="en-GB"/>
              <a:t>not use the piece of equipment</a:t>
            </a:r>
            <a:endParaRPr/>
          </a:p>
          <a:p>
            <a:pPr marL="685800" lvl="1" indent="-228600" algn="l" rtl="0">
              <a:lnSpc>
                <a:spcPct val="108000"/>
              </a:lnSpc>
              <a:spcBef>
                <a:spcPts val="500"/>
              </a:spcBef>
              <a:spcAft>
                <a:spcPts val="0"/>
              </a:spcAft>
              <a:buSzPts val="2000"/>
              <a:buChar char="•"/>
            </a:pPr>
            <a:r>
              <a:rPr lang="en-GB"/>
              <a:t>label the piece of equipment as unfit for use</a:t>
            </a:r>
            <a:endParaRPr/>
          </a:p>
          <a:p>
            <a:pPr marL="685800" lvl="1" indent="-228600" algn="l" rtl="0">
              <a:lnSpc>
                <a:spcPct val="108000"/>
              </a:lnSpc>
              <a:spcBef>
                <a:spcPts val="500"/>
              </a:spcBef>
              <a:spcAft>
                <a:spcPts val="0"/>
              </a:spcAft>
              <a:buSzPts val="2000"/>
              <a:buChar char="•"/>
            </a:pPr>
            <a:r>
              <a:rPr lang="en-GB"/>
              <a:t>tell your supervisor/line manager</a:t>
            </a:r>
            <a:endParaRPr/>
          </a:p>
          <a:p>
            <a:pPr marL="685800" lvl="1" indent="-228600" algn="l" rtl="0">
              <a:lnSpc>
                <a:spcPct val="108000"/>
              </a:lnSpc>
              <a:spcBef>
                <a:spcPts val="500"/>
              </a:spcBef>
              <a:spcAft>
                <a:spcPts val="0"/>
              </a:spcAft>
              <a:buSzPts val="2000"/>
              <a:buChar char="•"/>
            </a:pPr>
            <a:r>
              <a:rPr lang="en-GB"/>
              <a:t>fill in any organisational documentation if required.</a:t>
            </a:r>
            <a:endParaRPr/>
          </a:p>
        </p:txBody>
      </p:sp>
      <p:sp>
        <p:nvSpPr>
          <p:cNvPr id="247" name="Google Shape;247;p28">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9"/>
          <p:cNvSpPr>
            <a:spLocks noGrp="1"/>
          </p:cNvSpPr>
          <p:nvPr>
            <p:ph type="body" idx="4"/>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253" name="Google Shape;25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Plenary</a:t>
            </a:r>
            <a:endParaRPr/>
          </a:p>
        </p:txBody>
      </p:sp>
      <p:sp>
        <p:nvSpPr>
          <p:cNvPr id="254" name="Google Shape;254;p29"/>
          <p:cNvSpPr txBox="1">
            <a:spLocks noGrp="1"/>
          </p:cNvSpPr>
          <p:nvPr>
            <p:ph type="body" idx="1"/>
          </p:nvPr>
        </p:nvSpPr>
        <p:spPr>
          <a:xfrm>
            <a:off x="838200" y="1825625"/>
            <a:ext cx="10515600" cy="4351338"/>
          </a:xfrm>
          <a:prstGeom prst="rect">
            <a:avLst/>
          </a:prstGeom>
          <a:solidFill>
            <a:schemeClr val="lt1"/>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Write down three reasons why it is important to calibrate equipment.</a:t>
            </a:r>
            <a:endParaRPr/>
          </a:p>
        </p:txBody>
      </p:sp>
      <p:sp>
        <p:nvSpPr>
          <p:cNvPr id="255" name="Google Shape;255;p29">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5" name="Google Shape;265;p30">
            <a:extLst>
              <a:ext uri="{C183D7F6-B498-43B3-948B-1728B52AA6E4}">
                <adec:decorative xmlns:adec="http://schemas.microsoft.com/office/drawing/2017/decorative" val="1"/>
              </a:ext>
            </a:extLst>
          </p:cNvPr>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261" name="Google Shape;26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have:</a:t>
            </a:r>
            <a:endParaRPr/>
          </a:p>
        </p:txBody>
      </p:sp>
      <p:sp>
        <p:nvSpPr>
          <p:cNvPr id="262" name="Google Shape;262;p30"/>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a:t>Explained why it is important to calibrate and test equipment, so that it is fit for use.</a:t>
            </a:r>
            <a:endParaRPr/>
          </a:p>
          <a:p>
            <a:pPr marL="228600" lvl="0" indent="-228600" algn="l" rtl="0">
              <a:lnSpc>
                <a:spcPct val="108000"/>
              </a:lnSpc>
              <a:spcBef>
                <a:spcPts val="1000"/>
              </a:spcBef>
              <a:spcAft>
                <a:spcPts val="0"/>
              </a:spcAft>
              <a:buSzPts val="2400"/>
              <a:buChar char="•"/>
            </a:pPr>
            <a:r>
              <a:rPr lang="en-GB"/>
              <a:t>Described the potential impacts of not maintaining, cleaning and servicing equipment.</a:t>
            </a:r>
            <a:endParaRPr/>
          </a:p>
          <a:p>
            <a:pPr marL="228600" lvl="0" indent="-228600" algn="l" rtl="0">
              <a:lnSpc>
                <a:spcPct val="108000"/>
              </a:lnSpc>
              <a:spcBef>
                <a:spcPts val="1000"/>
              </a:spcBef>
              <a:spcAft>
                <a:spcPts val="0"/>
              </a:spcAft>
              <a:buSzPts val="2400"/>
              <a:buChar char="•"/>
            </a:pPr>
            <a:r>
              <a:rPr lang="en-GB"/>
              <a:t>Outlined how to escalate concerns over faulty or unsuitable equipment.</a:t>
            </a:r>
            <a:endParaRPr/>
          </a:p>
        </p:txBody>
      </p:sp>
      <p:sp>
        <p:nvSpPr>
          <p:cNvPr id="263" name="Google Shape;263;p30"/>
          <p:cNvSpPr txBox="1">
            <a:spLocks noGrp="1"/>
          </p:cNvSpPr>
          <p:nvPr>
            <p:ph type="body" idx="2"/>
          </p:nvPr>
        </p:nvSpPr>
        <p:spPr>
          <a:xfrm>
            <a:off x="7438769" y="1297459"/>
            <a:ext cx="4374290" cy="4879503"/>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85000" lnSpcReduction="20000"/>
          </a:bodyPr>
          <a:lstStyle/>
          <a:p>
            <a:pPr marL="0" lvl="0" indent="0" algn="l" rtl="0">
              <a:lnSpc>
                <a:spcPct val="108000"/>
              </a:lnSpc>
              <a:spcBef>
                <a:spcPts val="0"/>
              </a:spcBef>
              <a:spcAft>
                <a:spcPts val="0"/>
              </a:spcAft>
              <a:buSzPct val="100000"/>
              <a:buNone/>
            </a:pPr>
            <a:r>
              <a:rPr lang="en-GB" b="1"/>
              <a:t>Skills:</a:t>
            </a:r>
            <a:endParaRPr/>
          </a:p>
          <a:p>
            <a:pPr marL="0" lvl="0" indent="0" algn="l" rtl="0">
              <a:lnSpc>
                <a:spcPct val="115000"/>
              </a:lnSpc>
              <a:spcBef>
                <a:spcPts val="600"/>
              </a:spcBef>
              <a:spcAft>
                <a:spcPts val="0"/>
              </a:spcAft>
              <a:buSzPct val="100000"/>
              <a:buNone/>
            </a:pPr>
            <a:r>
              <a:rPr lang="en-GB" sz="1800" b="1">
                <a:solidFill>
                  <a:srgbClr val="000000"/>
                </a:solidFill>
                <a:latin typeface="Arial"/>
                <a:ea typeface="Arial"/>
                <a:cs typeface="Arial"/>
                <a:sym typeface="Arial"/>
              </a:rPr>
              <a:t>CS3.2: </a:t>
            </a:r>
            <a:r>
              <a:rPr lang="en-GB" sz="1800">
                <a:solidFill>
                  <a:srgbClr val="000000"/>
                </a:solidFill>
                <a:latin typeface="Arial"/>
                <a:ea typeface="Arial"/>
                <a:cs typeface="Arial"/>
                <a:sym typeface="Arial"/>
              </a:rPr>
              <a:t>Undertake collaborative work</a:t>
            </a:r>
            <a:endParaRPr sz="1800">
              <a:solidFill>
                <a:srgbClr val="0D0D0D"/>
              </a:solidFill>
              <a:latin typeface="Arial"/>
              <a:ea typeface="Arial"/>
              <a:cs typeface="Arial"/>
              <a:sym typeface="Arial"/>
            </a:endParaRPr>
          </a:p>
          <a:p>
            <a:pPr marL="0" lvl="0" indent="0" algn="l" rtl="0">
              <a:lnSpc>
                <a:spcPct val="115000"/>
              </a:lnSpc>
              <a:spcBef>
                <a:spcPts val="1200"/>
              </a:spcBef>
              <a:spcAft>
                <a:spcPts val="0"/>
              </a:spcAft>
              <a:buSzPct val="100000"/>
              <a:buNone/>
            </a:pPr>
            <a:r>
              <a:rPr lang="en-GB" sz="1800" b="1">
                <a:solidFill>
                  <a:srgbClr val="000000"/>
                </a:solidFill>
                <a:latin typeface="Arial"/>
                <a:ea typeface="Arial"/>
                <a:cs typeface="Arial"/>
                <a:sym typeface="Arial"/>
              </a:rPr>
              <a:t>CS4.1: </a:t>
            </a:r>
            <a:r>
              <a:rPr lang="en-GB" sz="1800">
                <a:solidFill>
                  <a:srgbClr val="000000"/>
                </a:solidFill>
                <a:latin typeface="Arial"/>
                <a:ea typeface="Arial"/>
                <a:cs typeface="Arial"/>
                <a:sym typeface="Arial"/>
              </a:rPr>
              <a:t>Undertake reflective practice and record reflections and experiences</a:t>
            </a:r>
            <a:endParaRPr sz="1800">
              <a:solidFill>
                <a:srgbClr val="0D0D0D"/>
              </a:solidFill>
              <a:latin typeface="Arial"/>
              <a:ea typeface="Arial"/>
              <a:cs typeface="Arial"/>
              <a:sym typeface="Arial"/>
            </a:endParaRPr>
          </a:p>
          <a:p>
            <a:pPr marL="0" lvl="0" indent="0" algn="l" rtl="0">
              <a:lnSpc>
                <a:spcPct val="115000"/>
              </a:lnSpc>
              <a:spcBef>
                <a:spcPts val="1200"/>
              </a:spcBef>
              <a:spcAft>
                <a:spcPts val="0"/>
              </a:spcAft>
              <a:buSzPct val="100000"/>
              <a:buNone/>
            </a:pPr>
            <a:r>
              <a:rPr lang="en-GB" sz="1800" b="1">
                <a:solidFill>
                  <a:srgbClr val="000000"/>
                </a:solidFill>
                <a:latin typeface="Arial"/>
                <a:ea typeface="Arial"/>
                <a:cs typeface="Arial"/>
                <a:sym typeface="Arial"/>
              </a:rPr>
              <a:t>CS6.1: </a:t>
            </a:r>
            <a:r>
              <a:rPr lang="en-GB" sz="1800">
                <a:solidFill>
                  <a:srgbClr val="000000"/>
                </a:solidFill>
                <a:latin typeface="Arial"/>
                <a:ea typeface="Arial"/>
                <a:cs typeface="Arial"/>
                <a:sym typeface="Arial"/>
              </a:rPr>
              <a:t>Present findings in a range of formats: using digital formats (video)</a:t>
            </a:r>
            <a:endParaRPr/>
          </a:p>
          <a:p>
            <a:pPr marL="0" lvl="0" indent="0" algn="l" rtl="0">
              <a:lnSpc>
                <a:spcPct val="108000"/>
              </a:lnSpc>
              <a:spcBef>
                <a:spcPts val="1600"/>
              </a:spcBef>
              <a:spcAft>
                <a:spcPts val="0"/>
              </a:spcAft>
              <a:buSzPct val="100000"/>
              <a:buNone/>
            </a:pPr>
            <a:r>
              <a:rPr lang="en-GB" b="1"/>
              <a:t>General competencies:</a:t>
            </a:r>
            <a:endParaRPr/>
          </a:p>
          <a:p>
            <a:pPr marL="0" lvl="0" indent="0" algn="l" rtl="0">
              <a:lnSpc>
                <a:spcPct val="115000"/>
              </a:lnSpc>
              <a:spcBef>
                <a:spcPts val="600"/>
              </a:spcBef>
              <a:spcAft>
                <a:spcPts val="0"/>
              </a:spcAft>
              <a:buSzPct val="100000"/>
              <a:buNone/>
            </a:pPr>
            <a:r>
              <a:rPr lang="en-GB" sz="1800">
                <a:solidFill>
                  <a:srgbClr val="0D0D0D"/>
                </a:solidFill>
                <a:latin typeface="Arial"/>
                <a:ea typeface="Arial"/>
                <a:cs typeface="Arial"/>
                <a:sym typeface="Arial"/>
              </a:rPr>
              <a:t>English:</a:t>
            </a:r>
            <a:endParaRPr/>
          </a:p>
          <a:p>
            <a:pPr marL="0" lvl="0" indent="0" algn="l" rtl="0">
              <a:lnSpc>
                <a:spcPct val="115000"/>
              </a:lnSpc>
              <a:spcBef>
                <a:spcPts val="1200"/>
              </a:spcBef>
              <a:spcAft>
                <a:spcPts val="0"/>
              </a:spcAft>
              <a:buSzPct val="100000"/>
              <a:buNone/>
            </a:pPr>
            <a:r>
              <a:rPr lang="en-GB" sz="1800" b="1">
                <a:solidFill>
                  <a:srgbClr val="0D0D0D"/>
                </a:solidFill>
                <a:latin typeface="Arial"/>
                <a:ea typeface="Arial"/>
                <a:cs typeface="Arial"/>
                <a:sym typeface="Arial"/>
              </a:rPr>
              <a:t>GEC5</a:t>
            </a:r>
            <a:r>
              <a:rPr lang="en-GB" sz="1800">
                <a:solidFill>
                  <a:srgbClr val="0D0D0D"/>
                </a:solidFill>
                <a:latin typeface="Arial"/>
                <a:ea typeface="Arial"/>
                <a:cs typeface="Arial"/>
                <a:sym typeface="Arial"/>
              </a:rPr>
              <a:t> Synthesise information</a:t>
            </a:r>
            <a:endParaRPr/>
          </a:p>
          <a:p>
            <a:pPr marL="0" lvl="0" indent="0" algn="l" rtl="0">
              <a:lnSpc>
                <a:spcPct val="115000"/>
              </a:lnSpc>
              <a:spcBef>
                <a:spcPts val="1200"/>
              </a:spcBef>
              <a:spcAft>
                <a:spcPts val="0"/>
              </a:spcAft>
              <a:buSzPct val="100000"/>
              <a:buNone/>
            </a:pPr>
            <a:r>
              <a:rPr lang="en-GB" sz="1800" b="1">
                <a:solidFill>
                  <a:srgbClr val="0D0D0D"/>
                </a:solidFill>
                <a:latin typeface="Arial"/>
                <a:ea typeface="Arial"/>
                <a:cs typeface="Arial"/>
                <a:sym typeface="Arial"/>
              </a:rPr>
              <a:t>GEC6</a:t>
            </a:r>
            <a:r>
              <a:rPr lang="en-GB" sz="1800">
                <a:solidFill>
                  <a:srgbClr val="0D0D0D"/>
                </a:solidFill>
                <a:latin typeface="Arial"/>
                <a:ea typeface="Arial"/>
                <a:cs typeface="Arial"/>
                <a:sym typeface="Arial"/>
              </a:rPr>
              <a:t> Take part in/lead discussions</a:t>
            </a:r>
            <a:endParaRPr/>
          </a:p>
          <a:p>
            <a:pPr marL="0" lvl="0" indent="0" algn="l" rtl="0">
              <a:lnSpc>
                <a:spcPct val="115000"/>
              </a:lnSpc>
              <a:spcBef>
                <a:spcPts val="1200"/>
              </a:spcBef>
              <a:spcAft>
                <a:spcPts val="0"/>
              </a:spcAft>
              <a:buSzPct val="100000"/>
              <a:buNone/>
            </a:pPr>
            <a:r>
              <a:rPr lang="en-GB" sz="1800">
                <a:solidFill>
                  <a:srgbClr val="0D0D0D"/>
                </a:solidFill>
                <a:latin typeface="Arial"/>
                <a:ea typeface="Arial"/>
                <a:cs typeface="Arial"/>
                <a:sym typeface="Arial"/>
              </a:rPr>
              <a:t>Maths:</a:t>
            </a:r>
            <a:endParaRPr/>
          </a:p>
          <a:p>
            <a:pPr marL="0" lvl="0" indent="0" algn="l" rtl="0">
              <a:lnSpc>
                <a:spcPct val="115000"/>
              </a:lnSpc>
              <a:spcBef>
                <a:spcPts val="1200"/>
              </a:spcBef>
              <a:spcAft>
                <a:spcPts val="0"/>
              </a:spcAft>
              <a:buSzPct val="100000"/>
              <a:buNone/>
            </a:pPr>
            <a:r>
              <a:rPr lang="en-GB" sz="1800" b="1">
                <a:solidFill>
                  <a:srgbClr val="0D0D0D"/>
                </a:solidFill>
                <a:latin typeface="Arial"/>
                <a:ea typeface="Arial"/>
                <a:cs typeface="Arial"/>
                <a:sym typeface="Arial"/>
              </a:rPr>
              <a:t>GMC1</a:t>
            </a:r>
            <a:r>
              <a:rPr lang="en-GB" sz="1800">
                <a:solidFill>
                  <a:srgbClr val="0D0D0D"/>
                </a:solidFill>
                <a:latin typeface="Arial"/>
                <a:ea typeface="Arial"/>
                <a:cs typeface="Arial"/>
                <a:sym typeface="Arial"/>
              </a:rPr>
              <a:t> Measuring with precision</a:t>
            </a:r>
            <a:endParaRPr/>
          </a:p>
          <a:p>
            <a:pPr marL="0" lvl="0" indent="0" algn="l" rtl="0">
              <a:lnSpc>
                <a:spcPct val="115000"/>
              </a:lnSpc>
              <a:spcBef>
                <a:spcPts val="1200"/>
              </a:spcBef>
              <a:spcAft>
                <a:spcPts val="0"/>
              </a:spcAft>
              <a:buSzPct val="100000"/>
              <a:buNone/>
            </a:pPr>
            <a:r>
              <a:rPr lang="en-GB" sz="1800" b="1">
                <a:solidFill>
                  <a:srgbClr val="0D0D0D"/>
                </a:solidFill>
                <a:latin typeface="Arial"/>
                <a:ea typeface="Arial"/>
                <a:cs typeface="Arial"/>
                <a:sym typeface="Arial"/>
              </a:rPr>
              <a:t>GMC2</a:t>
            </a:r>
            <a:r>
              <a:rPr lang="en-GB" sz="1800">
                <a:solidFill>
                  <a:srgbClr val="0D0D0D"/>
                </a:solidFill>
                <a:latin typeface="Arial"/>
                <a:ea typeface="Arial"/>
                <a:cs typeface="Arial"/>
                <a:sym typeface="Arial"/>
              </a:rPr>
              <a:t> Estimating, calculating and error spotting</a:t>
            </a:r>
            <a:endParaRPr/>
          </a:p>
        </p:txBody>
      </p:sp>
      <p:sp>
        <p:nvSpPr>
          <p:cNvPr id="264" name="Google Shape;264;p30">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3" name="Google Shape;273;p31"/>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Consolidation</a:t>
            </a:r>
            <a:endParaRPr/>
          </a:p>
        </p:txBody>
      </p:sp>
      <p:sp>
        <p:nvSpPr>
          <p:cNvPr id="271" name="Google Shape;27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Consolidation</a:t>
            </a:r>
            <a:endParaRPr/>
          </a:p>
        </p:txBody>
      </p:sp>
      <p:sp>
        <p:nvSpPr>
          <p:cNvPr id="272" name="Google Shape;272;p31"/>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dirty="0"/>
              <a:t>Make a video of either correct, or subtly incorrect, procedures to show to the rest of the group in a later session. </a:t>
            </a:r>
            <a:endParaRPr dirty="0"/>
          </a:p>
          <a:p>
            <a:pPr marL="228600" lvl="0" indent="-228600" algn="l" rtl="0">
              <a:lnSpc>
                <a:spcPct val="108000"/>
              </a:lnSpc>
              <a:spcBef>
                <a:spcPts val="1000"/>
              </a:spcBef>
              <a:spcAft>
                <a:spcPts val="0"/>
              </a:spcAft>
              <a:buSzPts val="2400"/>
              <a:buChar char="•"/>
            </a:pPr>
            <a:r>
              <a:rPr lang="en-GB" dirty="0"/>
              <a:t>Look at online animations to help develop practical skills you lack confidence in, e.g. How to make a solution. Suitable examples can be found here: </a:t>
            </a:r>
            <a:r>
              <a:rPr lang="en-GB" u="sng" dirty="0">
                <a:solidFill>
                  <a:schemeClr val="hlink"/>
                </a:solidFill>
                <a:hlinkClick r:id="rId3"/>
              </a:rPr>
              <a:t>www.labxchange.org/library</a:t>
            </a:r>
            <a:endParaRPr dirty="0"/>
          </a:p>
        </p:txBody>
      </p:sp>
      <p:sp>
        <p:nvSpPr>
          <p:cNvPr id="274" name="Google Shape;274;p31">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8" name="Google Shape;138;p17"/>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35" name="Google Shape;13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136" name="Google Shape;136;p17"/>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a:t>Explain why it is important to calibrate and test equipment so that it is fit for use.</a:t>
            </a:r>
            <a:endParaRPr/>
          </a:p>
          <a:p>
            <a:pPr marL="228600" lvl="0" indent="-228600" algn="l" rtl="0">
              <a:lnSpc>
                <a:spcPct val="108000"/>
              </a:lnSpc>
              <a:spcBef>
                <a:spcPts val="1000"/>
              </a:spcBef>
              <a:spcAft>
                <a:spcPts val="0"/>
              </a:spcAft>
              <a:buSzPts val="2400"/>
              <a:buChar char="•"/>
            </a:pPr>
            <a:r>
              <a:rPr lang="en-GB"/>
              <a:t>Describe the potential impacts of not maintaining, cleaning and servicing equipment.</a:t>
            </a:r>
            <a:endParaRPr/>
          </a:p>
          <a:p>
            <a:pPr marL="228600" lvl="0" indent="-228600" algn="l" rtl="0">
              <a:lnSpc>
                <a:spcPct val="108000"/>
              </a:lnSpc>
              <a:spcBef>
                <a:spcPts val="1000"/>
              </a:spcBef>
              <a:spcAft>
                <a:spcPts val="0"/>
              </a:spcAft>
              <a:buSzPts val="2400"/>
              <a:buChar char="•"/>
            </a:pPr>
            <a:r>
              <a:rPr lang="en-GB"/>
              <a:t>Outline how to escalate concerns over faulty or unsuitable equipment.</a:t>
            </a:r>
            <a:endParaRPr/>
          </a:p>
        </p:txBody>
      </p:sp>
      <p:sp>
        <p:nvSpPr>
          <p:cNvPr id="137" name="Google Shape;137;p17"/>
          <p:cNvSpPr txBox="1">
            <a:spLocks noGrp="1"/>
          </p:cNvSpPr>
          <p:nvPr>
            <p:ph type="body" idx="2"/>
          </p:nvPr>
        </p:nvSpPr>
        <p:spPr>
          <a:xfrm>
            <a:off x="7530353" y="1199213"/>
            <a:ext cx="4393917" cy="4977750"/>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85000" lnSpcReduction="20000"/>
          </a:bodyPr>
          <a:lstStyle/>
          <a:p>
            <a:pPr marL="0" lvl="0" indent="0" algn="l" rtl="0">
              <a:lnSpc>
                <a:spcPct val="108000"/>
              </a:lnSpc>
              <a:spcBef>
                <a:spcPts val="0"/>
              </a:spcBef>
              <a:spcAft>
                <a:spcPts val="0"/>
              </a:spcAft>
              <a:buSzPct val="100000"/>
              <a:buNone/>
            </a:pPr>
            <a:r>
              <a:rPr lang="en-GB" b="1"/>
              <a:t>Skills:</a:t>
            </a:r>
            <a:endParaRPr/>
          </a:p>
          <a:p>
            <a:pPr marL="0" lvl="0" indent="0" algn="l" rtl="0">
              <a:lnSpc>
                <a:spcPct val="115000"/>
              </a:lnSpc>
              <a:spcBef>
                <a:spcPts val="600"/>
              </a:spcBef>
              <a:spcAft>
                <a:spcPts val="0"/>
              </a:spcAft>
              <a:buSzPct val="100000"/>
              <a:buNone/>
            </a:pPr>
            <a:r>
              <a:rPr lang="en-GB" sz="1800" b="1">
                <a:solidFill>
                  <a:srgbClr val="000000"/>
                </a:solidFill>
                <a:latin typeface="Arial"/>
                <a:ea typeface="Arial"/>
                <a:cs typeface="Arial"/>
                <a:sym typeface="Arial"/>
              </a:rPr>
              <a:t>CS3.2: </a:t>
            </a:r>
            <a:r>
              <a:rPr lang="en-GB" sz="1800">
                <a:solidFill>
                  <a:srgbClr val="000000"/>
                </a:solidFill>
                <a:latin typeface="Arial"/>
                <a:ea typeface="Arial"/>
                <a:cs typeface="Arial"/>
                <a:sym typeface="Arial"/>
              </a:rPr>
              <a:t>Undertake collaborative work</a:t>
            </a:r>
            <a:endParaRPr sz="1800">
              <a:solidFill>
                <a:srgbClr val="0D0D0D"/>
              </a:solidFill>
              <a:latin typeface="Arial"/>
              <a:ea typeface="Arial"/>
              <a:cs typeface="Arial"/>
              <a:sym typeface="Arial"/>
            </a:endParaRPr>
          </a:p>
          <a:p>
            <a:pPr marL="0" lvl="0" indent="0" algn="l" rtl="0">
              <a:lnSpc>
                <a:spcPct val="115000"/>
              </a:lnSpc>
              <a:spcBef>
                <a:spcPts val="1200"/>
              </a:spcBef>
              <a:spcAft>
                <a:spcPts val="0"/>
              </a:spcAft>
              <a:buSzPct val="100000"/>
              <a:buNone/>
            </a:pPr>
            <a:r>
              <a:rPr lang="en-GB" sz="1800" b="1">
                <a:solidFill>
                  <a:srgbClr val="000000"/>
                </a:solidFill>
                <a:latin typeface="Arial"/>
                <a:ea typeface="Arial"/>
                <a:cs typeface="Arial"/>
                <a:sym typeface="Arial"/>
              </a:rPr>
              <a:t>CS4.1: </a:t>
            </a:r>
            <a:r>
              <a:rPr lang="en-GB" sz="1800">
                <a:solidFill>
                  <a:srgbClr val="000000"/>
                </a:solidFill>
                <a:latin typeface="Arial"/>
                <a:ea typeface="Arial"/>
                <a:cs typeface="Arial"/>
                <a:sym typeface="Arial"/>
              </a:rPr>
              <a:t>Undertake reflective practice and record reflections and experiences</a:t>
            </a:r>
            <a:endParaRPr sz="1800">
              <a:solidFill>
                <a:srgbClr val="0D0D0D"/>
              </a:solidFill>
              <a:latin typeface="Arial"/>
              <a:ea typeface="Arial"/>
              <a:cs typeface="Arial"/>
              <a:sym typeface="Arial"/>
            </a:endParaRPr>
          </a:p>
          <a:p>
            <a:pPr marL="0" lvl="0" indent="0" algn="l" rtl="0">
              <a:lnSpc>
                <a:spcPct val="115000"/>
              </a:lnSpc>
              <a:spcBef>
                <a:spcPts val="1200"/>
              </a:spcBef>
              <a:spcAft>
                <a:spcPts val="0"/>
              </a:spcAft>
              <a:buSzPct val="100000"/>
              <a:buNone/>
            </a:pPr>
            <a:r>
              <a:rPr lang="en-GB" sz="1800" b="1">
                <a:solidFill>
                  <a:srgbClr val="000000"/>
                </a:solidFill>
                <a:latin typeface="Arial"/>
                <a:ea typeface="Arial"/>
                <a:cs typeface="Arial"/>
                <a:sym typeface="Arial"/>
              </a:rPr>
              <a:t>CS6.1: </a:t>
            </a:r>
            <a:r>
              <a:rPr lang="en-GB" sz="1800">
                <a:solidFill>
                  <a:srgbClr val="000000"/>
                </a:solidFill>
                <a:latin typeface="Arial"/>
                <a:ea typeface="Arial"/>
                <a:cs typeface="Arial"/>
                <a:sym typeface="Arial"/>
              </a:rPr>
              <a:t>Present findings in a range of formats: using digital formats (video)</a:t>
            </a:r>
            <a:endParaRPr/>
          </a:p>
          <a:p>
            <a:pPr marL="0" lvl="0" indent="0" algn="l" rtl="0">
              <a:lnSpc>
                <a:spcPct val="115000"/>
              </a:lnSpc>
              <a:spcBef>
                <a:spcPts val="1200"/>
              </a:spcBef>
              <a:spcAft>
                <a:spcPts val="0"/>
              </a:spcAft>
              <a:buSzPct val="100000"/>
              <a:buNone/>
            </a:pPr>
            <a:r>
              <a:rPr lang="en-GB" b="1"/>
              <a:t>General competencies:</a:t>
            </a:r>
            <a:endParaRPr/>
          </a:p>
          <a:p>
            <a:pPr marL="0" lvl="0" indent="0" algn="l" rtl="0">
              <a:lnSpc>
                <a:spcPct val="115000"/>
              </a:lnSpc>
              <a:spcBef>
                <a:spcPts val="1200"/>
              </a:spcBef>
              <a:spcAft>
                <a:spcPts val="0"/>
              </a:spcAft>
              <a:buSzPct val="100000"/>
              <a:buNone/>
            </a:pPr>
            <a:r>
              <a:rPr lang="en-GB" sz="1800">
                <a:solidFill>
                  <a:srgbClr val="0D0D0D"/>
                </a:solidFill>
                <a:latin typeface="Arial"/>
                <a:ea typeface="Arial"/>
                <a:cs typeface="Arial"/>
                <a:sym typeface="Arial"/>
              </a:rPr>
              <a:t>English:</a:t>
            </a:r>
            <a:endParaRPr/>
          </a:p>
          <a:p>
            <a:pPr marL="0" lvl="0" indent="0" algn="l" rtl="0">
              <a:lnSpc>
                <a:spcPct val="115000"/>
              </a:lnSpc>
              <a:spcBef>
                <a:spcPts val="1200"/>
              </a:spcBef>
              <a:spcAft>
                <a:spcPts val="0"/>
              </a:spcAft>
              <a:buSzPct val="100000"/>
              <a:buNone/>
            </a:pPr>
            <a:r>
              <a:rPr lang="en-GB" sz="1800" b="1">
                <a:solidFill>
                  <a:srgbClr val="0D0D0D"/>
                </a:solidFill>
                <a:latin typeface="Arial"/>
                <a:ea typeface="Arial"/>
                <a:cs typeface="Arial"/>
                <a:sym typeface="Arial"/>
              </a:rPr>
              <a:t>GEC5</a:t>
            </a:r>
            <a:r>
              <a:rPr lang="en-GB" sz="1800">
                <a:solidFill>
                  <a:srgbClr val="0D0D0D"/>
                </a:solidFill>
                <a:latin typeface="Arial"/>
                <a:ea typeface="Arial"/>
                <a:cs typeface="Arial"/>
                <a:sym typeface="Arial"/>
              </a:rPr>
              <a:t> Synthesise information</a:t>
            </a:r>
            <a:endParaRPr/>
          </a:p>
          <a:p>
            <a:pPr marL="0" lvl="0" indent="0" algn="l" rtl="0">
              <a:lnSpc>
                <a:spcPct val="115000"/>
              </a:lnSpc>
              <a:spcBef>
                <a:spcPts val="1200"/>
              </a:spcBef>
              <a:spcAft>
                <a:spcPts val="0"/>
              </a:spcAft>
              <a:buSzPct val="100000"/>
              <a:buNone/>
            </a:pPr>
            <a:r>
              <a:rPr lang="en-GB" sz="1800" b="1">
                <a:solidFill>
                  <a:srgbClr val="0D0D0D"/>
                </a:solidFill>
                <a:latin typeface="Arial"/>
                <a:ea typeface="Arial"/>
                <a:cs typeface="Arial"/>
                <a:sym typeface="Arial"/>
              </a:rPr>
              <a:t>GEC6</a:t>
            </a:r>
            <a:r>
              <a:rPr lang="en-GB" sz="1800">
                <a:solidFill>
                  <a:srgbClr val="0D0D0D"/>
                </a:solidFill>
                <a:latin typeface="Arial"/>
                <a:ea typeface="Arial"/>
                <a:cs typeface="Arial"/>
                <a:sym typeface="Arial"/>
              </a:rPr>
              <a:t> Take part in/lead discussions</a:t>
            </a:r>
            <a:endParaRPr/>
          </a:p>
          <a:p>
            <a:pPr marL="0" lvl="0" indent="0" algn="l" rtl="0">
              <a:lnSpc>
                <a:spcPct val="115000"/>
              </a:lnSpc>
              <a:spcBef>
                <a:spcPts val="1200"/>
              </a:spcBef>
              <a:spcAft>
                <a:spcPts val="0"/>
              </a:spcAft>
              <a:buSzPct val="100000"/>
              <a:buNone/>
            </a:pPr>
            <a:r>
              <a:rPr lang="en-GB" sz="1800">
                <a:solidFill>
                  <a:srgbClr val="0D0D0D"/>
                </a:solidFill>
                <a:latin typeface="Arial"/>
                <a:ea typeface="Arial"/>
                <a:cs typeface="Arial"/>
                <a:sym typeface="Arial"/>
              </a:rPr>
              <a:t>Maths:</a:t>
            </a:r>
            <a:endParaRPr/>
          </a:p>
          <a:p>
            <a:pPr marL="0" lvl="0" indent="0" algn="l" rtl="0">
              <a:lnSpc>
                <a:spcPct val="115000"/>
              </a:lnSpc>
              <a:spcBef>
                <a:spcPts val="1200"/>
              </a:spcBef>
              <a:spcAft>
                <a:spcPts val="0"/>
              </a:spcAft>
              <a:buSzPct val="100000"/>
              <a:buNone/>
            </a:pPr>
            <a:r>
              <a:rPr lang="en-GB" sz="1800" b="1">
                <a:solidFill>
                  <a:srgbClr val="0D0D0D"/>
                </a:solidFill>
                <a:latin typeface="Arial"/>
                <a:ea typeface="Arial"/>
                <a:cs typeface="Arial"/>
                <a:sym typeface="Arial"/>
              </a:rPr>
              <a:t>GMC1</a:t>
            </a:r>
            <a:r>
              <a:rPr lang="en-GB" sz="1800">
                <a:solidFill>
                  <a:srgbClr val="0D0D0D"/>
                </a:solidFill>
                <a:latin typeface="Arial"/>
                <a:ea typeface="Arial"/>
                <a:cs typeface="Arial"/>
                <a:sym typeface="Arial"/>
              </a:rPr>
              <a:t> Measuring with precision</a:t>
            </a:r>
            <a:endParaRPr/>
          </a:p>
          <a:p>
            <a:pPr marL="0" lvl="0" indent="0" algn="l" rtl="0">
              <a:lnSpc>
                <a:spcPct val="115000"/>
              </a:lnSpc>
              <a:spcBef>
                <a:spcPts val="1200"/>
              </a:spcBef>
              <a:spcAft>
                <a:spcPts val="0"/>
              </a:spcAft>
              <a:buSzPct val="100000"/>
              <a:buNone/>
            </a:pPr>
            <a:r>
              <a:rPr lang="en-GB" sz="1800" b="1">
                <a:solidFill>
                  <a:srgbClr val="0D0D0D"/>
                </a:solidFill>
                <a:latin typeface="Arial"/>
                <a:ea typeface="Arial"/>
                <a:cs typeface="Arial"/>
                <a:sym typeface="Arial"/>
              </a:rPr>
              <a:t>GMC2</a:t>
            </a:r>
            <a:r>
              <a:rPr lang="en-GB" sz="1800">
                <a:solidFill>
                  <a:srgbClr val="0D0D0D"/>
                </a:solidFill>
                <a:latin typeface="Arial"/>
                <a:ea typeface="Arial"/>
                <a:cs typeface="Arial"/>
                <a:sym typeface="Arial"/>
              </a:rPr>
              <a:t> Estimating, calculating and error spotting</a:t>
            </a:r>
            <a:endParaRPr/>
          </a:p>
        </p:txBody>
      </p:sp>
      <p:sp>
        <p:nvSpPr>
          <p:cNvPr id="139" name="Google Shape;139;p17">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18">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45" name="Google Shape;14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dirty="0"/>
              <a:t>Look at the image</a:t>
            </a:r>
            <a:endParaRPr dirty="0"/>
          </a:p>
        </p:txBody>
      </p:sp>
      <p:pic>
        <p:nvPicPr>
          <p:cNvPr id="149" name="Google Shape;149;p18" descr="A nurse attending to a patient in a hospital bed, using a tablet to record information"/>
          <p:cNvPicPr preferRelativeResize="0"/>
          <p:nvPr/>
        </p:nvPicPr>
        <p:blipFill rotWithShape="1">
          <a:blip r:embed="rId3">
            <a:alphaModFix/>
          </a:blip>
          <a:srcRect b="-2"/>
          <a:stretch/>
        </p:blipFill>
        <p:spPr>
          <a:xfrm>
            <a:off x="4871358" y="1825625"/>
            <a:ext cx="6695468" cy="4351338"/>
          </a:xfrm>
          <a:prstGeom prst="rect">
            <a:avLst/>
          </a:prstGeom>
          <a:noFill/>
          <a:ln>
            <a:noFill/>
          </a:ln>
        </p:spPr>
      </p:pic>
      <p:sp>
        <p:nvSpPr>
          <p:cNvPr id="146" name="Google Shape;146;p18"/>
          <p:cNvSpPr txBox="1">
            <a:spLocks noGrp="1"/>
          </p:cNvSpPr>
          <p:nvPr>
            <p:ph type="body" idx="1"/>
          </p:nvPr>
        </p:nvSpPr>
        <p:spPr>
          <a:xfrm>
            <a:off x="838200" y="1825625"/>
            <a:ext cx="3753051"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dirty="0"/>
              <a:t>What measurements do people working in healthcare take?</a:t>
            </a:r>
            <a:endParaRPr dirty="0"/>
          </a:p>
          <a:p>
            <a:pPr marL="228600" lvl="0" indent="-228600" algn="l" rtl="0">
              <a:lnSpc>
                <a:spcPct val="108000"/>
              </a:lnSpc>
              <a:spcBef>
                <a:spcPts val="1000"/>
              </a:spcBef>
              <a:spcAft>
                <a:spcPts val="0"/>
              </a:spcAft>
              <a:buSzPts val="2400"/>
              <a:buChar char="•"/>
            </a:pPr>
            <a:r>
              <a:rPr lang="en-GB" dirty="0"/>
              <a:t>Why are they important?</a:t>
            </a:r>
            <a:endParaRPr dirty="0"/>
          </a:p>
        </p:txBody>
      </p:sp>
      <p:sp>
        <p:nvSpPr>
          <p:cNvPr id="148" name="Google Shape;148;p18">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19">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56" name="Google Shape;15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Look at the image</a:t>
            </a:r>
            <a:endParaRPr/>
          </a:p>
        </p:txBody>
      </p:sp>
      <p:pic>
        <p:nvPicPr>
          <p:cNvPr id="155" name="Google Shape;155;p19" descr="A health care worker attending to a patient in a hospital bed, using a tablet to record information. "/>
          <p:cNvPicPr preferRelativeResize="0"/>
          <p:nvPr/>
        </p:nvPicPr>
        <p:blipFill rotWithShape="1">
          <a:blip r:embed="rId3">
            <a:alphaModFix/>
          </a:blip>
          <a:srcRect b="-2"/>
          <a:stretch/>
        </p:blipFill>
        <p:spPr>
          <a:xfrm>
            <a:off x="4871358" y="1825625"/>
            <a:ext cx="6695468" cy="4351338"/>
          </a:xfrm>
          <a:prstGeom prst="rect">
            <a:avLst/>
          </a:prstGeom>
          <a:noFill/>
          <a:ln>
            <a:noFill/>
          </a:ln>
        </p:spPr>
      </p:pic>
      <p:sp>
        <p:nvSpPr>
          <p:cNvPr id="157" name="Google Shape;157;p19"/>
          <p:cNvSpPr txBox="1">
            <a:spLocks noGrp="1"/>
          </p:cNvSpPr>
          <p:nvPr>
            <p:ph type="body" idx="1"/>
          </p:nvPr>
        </p:nvSpPr>
        <p:spPr>
          <a:xfrm>
            <a:off x="838200" y="1825625"/>
            <a:ext cx="3782786" cy="4351338"/>
          </a:xfrm>
          <a:prstGeom prst="rect">
            <a:avLst/>
          </a:prstGeom>
          <a:solidFill>
            <a:srgbClr val="E2EEBE"/>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a:t>What measurements did you come up with?</a:t>
            </a:r>
            <a:endParaRPr/>
          </a:p>
        </p:txBody>
      </p:sp>
      <p:sp>
        <p:nvSpPr>
          <p:cNvPr id="161" name="Google Shape;161;p19"/>
          <p:cNvSpPr txBox="1"/>
          <p:nvPr/>
        </p:nvSpPr>
        <p:spPr>
          <a:xfrm>
            <a:off x="5734222" y="2022437"/>
            <a:ext cx="1565868"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a:solidFill>
                  <a:schemeClr val="dk1"/>
                </a:solidFill>
                <a:latin typeface="Arial"/>
                <a:ea typeface="Arial"/>
                <a:cs typeface="Arial"/>
                <a:sym typeface="Arial"/>
              </a:rPr>
              <a:t>Urine output</a:t>
            </a:r>
            <a:endParaRPr sz="1800" b="0" i="0" u="none" strike="noStrike" cap="none">
              <a:solidFill>
                <a:schemeClr val="dk1"/>
              </a:solidFill>
              <a:latin typeface="Arial"/>
              <a:ea typeface="Arial"/>
              <a:cs typeface="Arial"/>
              <a:sym typeface="Arial"/>
            </a:endParaRPr>
          </a:p>
        </p:txBody>
      </p:sp>
      <p:sp>
        <p:nvSpPr>
          <p:cNvPr id="164" name="Google Shape;164;p19"/>
          <p:cNvSpPr txBox="1"/>
          <p:nvPr/>
        </p:nvSpPr>
        <p:spPr>
          <a:xfrm>
            <a:off x="7870791" y="2022437"/>
            <a:ext cx="1565868"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a:solidFill>
                  <a:schemeClr val="dk1"/>
                </a:solidFill>
                <a:latin typeface="Arial"/>
                <a:ea typeface="Arial"/>
                <a:cs typeface="Arial"/>
                <a:sym typeface="Arial"/>
              </a:rPr>
              <a:t>Temperature</a:t>
            </a:r>
            <a:endParaRPr sz="1800" b="0" i="0" u="none" strike="noStrike" cap="none">
              <a:solidFill>
                <a:schemeClr val="dk1"/>
              </a:solidFill>
              <a:latin typeface="Arial"/>
              <a:ea typeface="Arial"/>
              <a:cs typeface="Arial"/>
              <a:sym typeface="Arial"/>
            </a:endParaRPr>
          </a:p>
        </p:txBody>
      </p:sp>
      <p:sp>
        <p:nvSpPr>
          <p:cNvPr id="163" name="Google Shape;163;p19"/>
          <p:cNvSpPr txBox="1"/>
          <p:nvPr/>
        </p:nvSpPr>
        <p:spPr>
          <a:xfrm>
            <a:off x="5132745" y="2782708"/>
            <a:ext cx="1926509" cy="923330"/>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a:solidFill>
                  <a:schemeClr val="dk1"/>
                </a:solidFill>
                <a:latin typeface="Arial"/>
                <a:ea typeface="Arial"/>
                <a:cs typeface="Arial"/>
                <a:sym typeface="Arial"/>
              </a:rPr>
              <a:t>Heart rate </a:t>
            </a:r>
            <a:endParaRPr/>
          </a:p>
          <a:p>
            <a:pPr marL="0" marR="0" lvl="0" indent="0" algn="ctr" rtl="0">
              <a:spcBef>
                <a:spcPts val="0"/>
              </a:spcBef>
              <a:spcAft>
                <a:spcPts val="0"/>
              </a:spcAft>
              <a:buNone/>
            </a:pPr>
            <a:r>
              <a:rPr lang="en-GB" sz="1800" b="0" i="0" u="none" strike="noStrike" cap="none">
                <a:solidFill>
                  <a:schemeClr val="dk1"/>
                </a:solidFill>
                <a:latin typeface="Arial"/>
                <a:ea typeface="Arial"/>
                <a:cs typeface="Arial"/>
                <a:sym typeface="Arial"/>
              </a:rPr>
              <a:t>Blood pressure </a:t>
            </a:r>
            <a:endParaRPr/>
          </a:p>
          <a:p>
            <a:pPr marL="0" marR="0" lvl="0" indent="0" algn="ctr" rtl="0">
              <a:spcBef>
                <a:spcPts val="0"/>
              </a:spcBef>
              <a:spcAft>
                <a:spcPts val="0"/>
              </a:spcAft>
              <a:buNone/>
            </a:pPr>
            <a:r>
              <a:rPr lang="en-GB" sz="1800" b="0" i="0" u="none" strike="noStrike" cap="none">
                <a:solidFill>
                  <a:schemeClr val="dk1"/>
                </a:solidFill>
                <a:latin typeface="Arial"/>
                <a:ea typeface="Arial"/>
                <a:cs typeface="Arial"/>
                <a:sym typeface="Arial"/>
              </a:rPr>
              <a:t>Respiratory rate</a:t>
            </a:r>
            <a:endParaRPr sz="1800" b="0" i="0" u="none" strike="noStrike" cap="none">
              <a:solidFill>
                <a:schemeClr val="dk1"/>
              </a:solidFill>
              <a:latin typeface="Arial"/>
              <a:ea typeface="Arial"/>
              <a:cs typeface="Arial"/>
              <a:sym typeface="Arial"/>
            </a:endParaRPr>
          </a:p>
        </p:txBody>
      </p:sp>
      <p:sp>
        <p:nvSpPr>
          <p:cNvPr id="162" name="Google Shape;162;p19"/>
          <p:cNvSpPr txBox="1"/>
          <p:nvPr/>
        </p:nvSpPr>
        <p:spPr>
          <a:xfrm>
            <a:off x="7300090" y="5297160"/>
            <a:ext cx="1438513"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a:solidFill>
                  <a:schemeClr val="dk1"/>
                </a:solidFill>
                <a:latin typeface="Arial"/>
                <a:ea typeface="Arial"/>
                <a:cs typeface="Arial"/>
                <a:sym typeface="Arial"/>
              </a:rPr>
              <a:t>Height and weight</a:t>
            </a:r>
            <a:endParaRPr sz="1800" b="0" i="0" u="none" strike="noStrike" cap="none">
              <a:solidFill>
                <a:schemeClr val="dk1"/>
              </a:solidFill>
              <a:latin typeface="Arial"/>
              <a:ea typeface="Arial"/>
              <a:cs typeface="Arial"/>
              <a:sym typeface="Arial"/>
            </a:endParaRPr>
          </a:p>
        </p:txBody>
      </p:sp>
      <p:sp>
        <p:nvSpPr>
          <p:cNvPr id="160" name="Google Shape;160;p19"/>
          <p:cNvSpPr txBox="1"/>
          <p:nvPr/>
        </p:nvSpPr>
        <p:spPr>
          <a:xfrm>
            <a:off x="8899449" y="5297160"/>
            <a:ext cx="1992132"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a:solidFill>
                  <a:schemeClr val="dk1"/>
                </a:solidFill>
                <a:latin typeface="Arial"/>
                <a:ea typeface="Arial"/>
                <a:cs typeface="Arial"/>
                <a:sym typeface="Arial"/>
              </a:rPr>
              <a:t>Oxygen saturation levels</a:t>
            </a:r>
            <a:endParaRPr sz="1800" b="0" i="0" u="none" strike="noStrike" cap="none">
              <a:solidFill>
                <a:schemeClr val="dk1"/>
              </a:solidFill>
              <a:latin typeface="Arial"/>
              <a:ea typeface="Arial"/>
              <a:cs typeface="Arial"/>
              <a:sym typeface="Arial"/>
            </a:endParaRPr>
          </a:p>
        </p:txBody>
      </p:sp>
      <p:sp>
        <p:nvSpPr>
          <p:cNvPr id="159" name="Google Shape;159;p19">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2" name="Google Shape;172;p20"/>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69" name="Google Shape;1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800"/>
              <a:buFont typeface="Arial"/>
              <a:buNone/>
            </a:pPr>
            <a:r>
              <a:rPr lang="en-GB" sz="3800">
                <a:latin typeface="Arial"/>
                <a:ea typeface="Arial"/>
                <a:cs typeface="Arial"/>
                <a:sym typeface="Arial"/>
              </a:rPr>
              <a:t>Why is it important to regularly test equipment?</a:t>
            </a:r>
            <a:endParaRPr sz="3800"/>
          </a:p>
        </p:txBody>
      </p:sp>
      <p:sp>
        <p:nvSpPr>
          <p:cNvPr id="170" name="Google Shape;170;p20"/>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fontScale="92500" lnSpcReduction="20000"/>
          </a:bodyPr>
          <a:lstStyle/>
          <a:p>
            <a:pPr marL="228600" lvl="0" indent="-228600" algn="l" rtl="0">
              <a:lnSpc>
                <a:spcPct val="108000"/>
              </a:lnSpc>
              <a:spcBef>
                <a:spcPts val="0"/>
              </a:spcBef>
              <a:spcAft>
                <a:spcPts val="0"/>
              </a:spcAft>
              <a:buSzPct val="100000"/>
              <a:buChar char="•"/>
            </a:pPr>
            <a:r>
              <a:rPr lang="en-GB">
                <a:solidFill>
                  <a:srgbClr val="0D0D0D"/>
                </a:solidFill>
                <a:latin typeface="Arial"/>
                <a:ea typeface="Arial"/>
                <a:cs typeface="Arial"/>
                <a:sym typeface="Arial"/>
              </a:rPr>
              <a:t>You will be given some pieces of equipment to take a range of measurements. Your teacher will tell you which measurements to take. </a:t>
            </a:r>
            <a:endParaRPr/>
          </a:p>
          <a:p>
            <a:pPr marL="228600" lvl="0" indent="-228600" algn="l" rtl="0">
              <a:lnSpc>
                <a:spcPct val="108000"/>
              </a:lnSpc>
              <a:spcBef>
                <a:spcPts val="1000"/>
              </a:spcBef>
              <a:spcAft>
                <a:spcPts val="0"/>
              </a:spcAft>
              <a:buSzPct val="100000"/>
              <a:buChar char="•"/>
            </a:pPr>
            <a:r>
              <a:rPr lang="en-GB">
                <a:solidFill>
                  <a:srgbClr val="0D0D0D"/>
                </a:solidFill>
                <a:latin typeface="Arial"/>
                <a:ea typeface="Arial"/>
                <a:cs typeface="Arial"/>
                <a:sym typeface="Arial"/>
              </a:rPr>
              <a:t>Once all groups have collected their data, compare your readings:</a:t>
            </a:r>
            <a:endParaRPr/>
          </a:p>
          <a:p>
            <a:pPr marL="452438" lvl="0" indent="-228599" algn="l" rtl="0">
              <a:lnSpc>
                <a:spcPct val="108000"/>
              </a:lnSpc>
              <a:spcBef>
                <a:spcPts val="1000"/>
              </a:spcBef>
              <a:spcAft>
                <a:spcPts val="0"/>
              </a:spcAft>
              <a:buSzPct val="100000"/>
              <a:buChar char="•"/>
            </a:pPr>
            <a:r>
              <a:rPr lang="en-GB">
                <a:solidFill>
                  <a:srgbClr val="0D0D0D"/>
                </a:solidFill>
                <a:latin typeface="Arial"/>
                <a:ea typeface="Arial"/>
                <a:cs typeface="Arial"/>
                <a:sym typeface="Arial"/>
              </a:rPr>
              <a:t>Which group(s) had the correct readings? How do you know?</a:t>
            </a:r>
            <a:endParaRPr/>
          </a:p>
          <a:p>
            <a:pPr marL="452438" lvl="0" indent="-228599" algn="l" rtl="0">
              <a:lnSpc>
                <a:spcPct val="108000"/>
              </a:lnSpc>
              <a:spcBef>
                <a:spcPts val="1000"/>
              </a:spcBef>
              <a:spcAft>
                <a:spcPts val="0"/>
              </a:spcAft>
              <a:buSzPct val="100000"/>
              <a:buChar char="•"/>
            </a:pPr>
            <a:r>
              <a:rPr lang="en-GB">
                <a:solidFill>
                  <a:srgbClr val="0D0D0D"/>
                </a:solidFill>
                <a:latin typeface="Arial"/>
                <a:ea typeface="Arial"/>
                <a:cs typeface="Arial"/>
                <a:sym typeface="Arial"/>
              </a:rPr>
              <a:t>Which piece(s) of equipment is/are faulty? How do you know?</a:t>
            </a:r>
            <a:endParaRPr/>
          </a:p>
          <a:p>
            <a:pPr marL="452438" lvl="0" indent="-228599" algn="l" rtl="0">
              <a:lnSpc>
                <a:spcPct val="108000"/>
              </a:lnSpc>
              <a:spcBef>
                <a:spcPts val="1000"/>
              </a:spcBef>
              <a:spcAft>
                <a:spcPts val="0"/>
              </a:spcAft>
              <a:buSzPct val="100000"/>
              <a:buChar char="•"/>
            </a:pPr>
            <a:r>
              <a:rPr lang="en-GB">
                <a:solidFill>
                  <a:srgbClr val="0D0D0D"/>
                </a:solidFill>
              </a:rPr>
              <a:t>Why is it important to regularly test equipment to check it is not faulty?</a:t>
            </a:r>
            <a:endParaRPr>
              <a:solidFill>
                <a:srgbClr val="0D0D0D"/>
              </a:solidFill>
              <a:latin typeface="Arial"/>
              <a:ea typeface="Arial"/>
              <a:cs typeface="Arial"/>
              <a:sym typeface="Arial"/>
            </a:endParaRPr>
          </a:p>
          <a:p>
            <a:pPr marL="228600" lvl="0" indent="-40639" algn="l" rtl="0">
              <a:lnSpc>
                <a:spcPct val="108000"/>
              </a:lnSpc>
              <a:spcBef>
                <a:spcPts val="1000"/>
              </a:spcBef>
              <a:spcAft>
                <a:spcPts val="0"/>
              </a:spcAft>
              <a:buSzPct val="100000"/>
              <a:buNone/>
            </a:pPr>
            <a:endParaRPr sz="3200"/>
          </a:p>
        </p:txBody>
      </p:sp>
      <p:sp>
        <p:nvSpPr>
          <p:cNvPr id="171" name="Google Shape;171;p20"/>
          <p:cNvSpPr txBox="1">
            <a:spLocks noGrp="1"/>
          </p:cNvSpPr>
          <p:nvPr>
            <p:ph type="body" idx="2"/>
          </p:nvPr>
        </p:nvSpPr>
        <p:spPr>
          <a:xfrm>
            <a:off x="8179724" y="1825625"/>
            <a:ext cx="3174076"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a:t>Resources needed</a:t>
            </a:r>
            <a:endParaRPr/>
          </a:p>
          <a:p>
            <a:pPr marL="228600" lvl="0" indent="-228600" algn="l" rtl="0">
              <a:lnSpc>
                <a:spcPct val="108000"/>
              </a:lnSpc>
              <a:spcBef>
                <a:spcPts val="1000"/>
              </a:spcBef>
              <a:spcAft>
                <a:spcPts val="0"/>
              </a:spcAft>
              <a:buSzPts val="2400"/>
              <a:buChar char="•"/>
            </a:pPr>
            <a:r>
              <a:rPr lang="en-GB"/>
              <a:t>A range of equipment</a:t>
            </a:r>
            <a:endParaRPr/>
          </a:p>
          <a:p>
            <a:pPr marL="228600" lvl="0" indent="-76200" algn="l" rtl="0">
              <a:lnSpc>
                <a:spcPct val="108000"/>
              </a:lnSpc>
              <a:spcBef>
                <a:spcPts val="1000"/>
              </a:spcBef>
              <a:spcAft>
                <a:spcPts val="0"/>
              </a:spcAft>
              <a:buSzPts val="2400"/>
              <a:buNone/>
            </a:pPr>
            <a:endParaRPr/>
          </a:p>
        </p:txBody>
      </p:sp>
      <p:sp>
        <p:nvSpPr>
          <p:cNvPr id="173" name="Google Shape;173;p20">
            <a:extLst>
              <a:ext uri="{C183D7F6-B498-43B3-948B-1728B52AA6E4}">
                <adec:decorative xmlns:adec="http://schemas.microsoft.com/office/drawing/2017/decorative" val="1"/>
              </a:ext>
            </a:extLst>
          </p:cNvPr>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1" name="Google Shape;181;p21">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79" name="Google Shape;17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3800"/>
            </a:pPr>
            <a:r>
              <a:rPr lang="en-GB" sz="3800" dirty="0">
                <a:latin typeface="Arial"/>
                <a:ea typeface="Arial"/>
                <a:cs typeface="Arial"/>
                <a:sym typeface="Arial"/>
              </a:rPr>
              <a:t>Why is it important to test equipment </a:t>
            </a:r>
            <a:r>
              <a:rPr lang="en-GB" sz="3800" dirty="0"/>
              <a:t>regularly</a:t>
            </a:r>
            <a:r>
              <a:rPr lang="en-GB" sz="3800" dirty="0">
                <a:latin typeface="Arial"/>
                <a:ea typeface="Arial"/>
                <a:cs typeface="Arial"/>
                <a:sym typeface="Arial"/>
              </a:rPr>
              <a:t>?</a:t>
            </a:r>
            <a:endParaRPr sz="3800" dirty="0"/>
          </a:p>
        </p:txBody>
      </p:sp>
      <p:sp>
        <p:nvSpPr>
          <p:cNvPr id="180" name="Google Shape;180;p21"/>
          <p:cNvSpPr txBox="1">
            <a:spLocks noGrp="1"/>
          </p:cNvSpPr>
          <p:nvPr>
            <p:ph type="body" idx="1"/>
          </p:nvPr>
        </p:nvSpPr>
        <p:spPr>
          <a:xfrm>
            <a:off x="838199" y="1825625"/>
            <a:ext cx="5921829" cy="4351338"/>
          </a:xfrm>
          <a:prstGeom prst="rect">
            <a:avLst/>
          </a:prstGeom>
          <a:solidFill>
            <a:schemeClr val="lt1"/>
          </a:solidFill>
          <a:ln>
            <a:noFill/>
          </a:ln>
        </p:spPr>
        <p:txBody>
          <a:bodyPr spcFirstLastPara="1" wrap="square" lIns="180000" tIns="180000" rIns="180000" bIns="180000" anchor="t" anchorCtr="0">
            <a:normAutofit/>
          </a:bodyPr>
          <a:lstStyle/>
          <a:p>
            <a:pPr marL="0" lvl="0" indent="0">
              <a:spcBef>
                <a:spcPts val="0"/>
              </a:spcBef>
              <a:buSzPts val="2400"/>
              <a:buNone/>
            </a:pPr>
            <a:r>
              <a:rPr lang="en-GB" dirty="0"/>
              <a:t>Testing equipment regularly:</a:t>
            </a:r>
            <a:endParaRPr dirty="0"/>
          </a:p>
          <a:p>
            <a:pPr marL="228600" lvl="0" indent="-228600" algn="l" rtl="0">
              <a:lnSpc>
                <a:spcPct val="108000"/>
              </a:lnSpc>
              <a:spcBef>
                <a:spcPts val="1000"/>
              </a:spcBef>
              <a:spcAft>
                <a:spcPts val="0"/>
              </a:spcAft>
              <a:buSzPts val="2400"/>
              <a:buChar char="•"/>
            </a:pPr>
            <a:r>
              <a:rPr lang="en-GB" dirty="0"/>
              <a:t>ensures the accuracy of measurements</a:t>
            </a:r>
            <a:endParaRPr dirty="0"/>
          </a:p>
          <a:p>
            <a:pPr marL="228600" lvl="0" indent="-228600" algn="l" rtl="0">
              <a:lnSpc>
                <a:spcPct val="108000"/>
              </a:lnSpc>
              <a:spcBef>
                <a:spcPts val="1000"/>
              </a:spcBef>
              <a:spcAft>
                <a:spcPts val="0"/>
              </a:spcAft>
              <a:buSzPts val="2400"/>
              <a:buChar char="•"/>
            </a:pPr>
            <a:r>
              <a:rPr lang="en-GB" dirty="0"/>
              <a:t>prolongs the life of equipment</a:t>
            </a:r>
            <a:endParaRPr dirty="0"/>
          </a:p>
          <a:p>
            <a:pPr marL="228600" lvl="0" indent="-228600" algn="l" rtl="0">
              <a:lnSpc>
                <a:spcPct val="108000"/>
              </a:lnSpc>
              <a:spcBef>
                <a:spcPts val="1000"/>
              </a:spcBef>
              <a:spcAft>
                <a:spcPts val="0"/>
              </a:spcAft>
              <a:buSzPts val="2400"/>
              <a:buChar char="•"/>
            </a:pPr>
            <a:r>
              <a:rPr lang="en-GB" dirty="0"/>
              <a:t>is often required to meet legal requirements.</a:t>
            </a:r>
            <a:endParaRPr dirty="0"/>
          </a:p>
        </p:txBody>
      </p:sp>
      <p:pic>
        <p:nvPicPr>
          <p:cNvPr id="182" name="Google Shape;182;p21" descr="Person operating ophthalmic equipment with a digital display in a clinical setting"/>
          <p:cNvPicPr preferRelativeResize="0">
            <a:picLocks noGrp="1"/>
          </p:cNvPicPr>
          <p:nvPr>
            <p:ph type="pic" idx="3"/>
          </p:nvPr>
        </p:nvPicPr>
        <p:blipFill rotWithShape="1">
          <a:blip r:embed="rId3">
            <a:alphaModFix/>
          </a:blip>
          <a:srcRect/>
          <a:stretch/>
        </p:blipFill>
        <p:spPr>
          <a:xfrm>
            <a:off x="6989083" y="1825625"/>
            <a:ext cx="4364717" cy="4351338"/>
          </a:xfrm>
          <a:prstGeom prst="rect">
            <a:avLst/>
          </a:prstGeom>
          <a:noFill/>
          <a:ln>
            <a:noFill/>
          </a:ln>
        </p:spPr>
      </p:pic>
      <p:sp>
        <p:nvSpPr>
          <p:cNvPr id="183" name="Google Shape;183;p21">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2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189" name="Google Shape;18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Calibrating equipment</a:t>
            </a:r>
            <a:endParaRPr/>
          </a:p>
        </p:txBody>
      </p:sp>
      <p:sp>
        <p:nvSpPr>
          <p:cNvPr id="190" name="Google Shape;190;p22"/>
          <p:cNvSpPr txBox="1">
            <a:spLocks noGrp="1"/>
          </p:cNvSpPr>
          <p:nvPr>
            <p:ph type="body" idx="1"/>
          </p:nvPr>
        </p:nvSpPr>
        <p:spPr>
          <a:xfrm>
            <a:off x="838199" y="1825625"/>
            <a:ext cx="5921829" cy="4351338"/>
          </a:xfrm>
          <a:prstGeom prst="rect">
            <a:avLst/>
          </a:prstGeom>
          <a:solidFill>
            <a:schemeClr val="lt1"/>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dirty="0"/>
              <a:t>Calibrating bathroom scales</a:t>
            </a:r>
            <a:endParaRPr dirty="0"/>
          </a:p>
          <a:p>
            <a:pPr marL="228600" lvl="0" indent="-228600" algn="l" rtl="0">
              <a:lnSpc>
                <a:spcPct val="108000"/>
              </a:lnSpc>
              <a:spcBef>
                <a:spcPts val="1000"/>
              </a:spcBef>
              <a:spcAft>
                <a:spcPts val="0"/>
              </a:spcAft>
              <a:buSzPts val="2400"/>
              <a:buChar char="•"/>
            </a:pPr>
            <a:r>
              <a:rPr lang="en-GB" dirty="0"/>
              <a:t>Why might bathroom scales need calibrating in a health setting?</a:t>
            </a:r>
            <a:endParaRPr dirty="0"/>
          </a:p>
          <a:p>
            <a:pPr marL="228600" lvl="0" indent="-228600" algn="l" rtl="0">
              <a:lnSpc>
                <a:spcPct val="108000"/>
              </a:lnSpc>
              <a:spcBef>
                <a:spcPts val="1000"/>
              </a:spcBef>
              <a:spcAft>
                <a:spcPts val="0"/>
              </a:spcAft>
              <a:buSzPts val="2400"/>
              <a:buChar char="•"/>
            </a:pPr>
            <a:r>
              <a:rPr lang="en-GB" dirty="0"/>
              <a:t>Is it sufficient just to set the zero reading?</a:t>
            </a:r>
            <a:endParaRPr dirty="0"/>
          </a:p>
          <a:p>
            <a:pPr marL="228600" lvl="0" indent="-228600" algn="l" rtl="0">
              <a:lnSpc>
                <a:spcPct val="108000"/>
              </a:lnSpc>
              <a:spcBef>
                <a:spcPts val="1000"/>
              </a:spcBef>
              <a:spcAft>
                <a:spcPts val="0"/>
              </a:spcAft>
              <a:buSzPts val="2400"/>
              <a:buChar char="•"/>
            </a:pPr>
            <a:r>
              <a:rPr lang="en-GB" dirty="0"/>
              <a:t>Is a single calibration mass enough to calibrate bathroom scales?</a:t>
            </a:r>
            <a:endParaRPr dirty="0"/>
          </a:p>
        </p:txBody>
      </p:sp>
      <p:pic>
        <p:nvPicPr>
          <p:cNvPr id="192" name="Google Shape;192;p22" descr="A person standing on bathroom scales"/>
          <p:cNvPicPr preferRelativeResize="0">
            <a:picLocks noGrp="1"/>
          </p:cNvPicPr>
          <p:nvPr>
            <p:ph type="pic" idx="3"/>
          </p:nvPr>
        </p:nvPicPr>
        <p:blipFill rotWithShape="1">
          <a:blip r:embed="rId3">
            <a:alphaModFix/>
          </a:blip>
          <a:srcRect/>
          <a:stretch/>
        </p:blipFill>
        <p:spPr>
          <a:xfrm>
            <a:off x="6989083" y="1825625"/>
            <a:ext cx="4364717" cy="4351338"/>
          </a:xfrm>
          <a:prstGeom prst="rect">
            <a:avLst/>
          </a:prstGeom>
          <a:noFill/>
          <a:ln>
            <a:noFill/>
          </a:ln>
        </p:spPr>
      </p:pic>
      <p:sp>
        <p:nvSpPr>
          <p:cNvPr id="193" name="Google Shape;193;p22">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1" name="Google Shape;201;p23">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199" name="Google Shape;19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Calibrating equipment</a:t>
            </a:r>
            <a:endParaRPr/>
          </a:p>
        </p:txBody>
      </p:sp>
      <p:sp>
        <p:nvSpPr>
          <p:cNvPr id="200" name="Google Shape;200;p23"/>
          <p:cNvSpPr txBox="1">
            <a:spLocks noGrp="1"/>
          </p:cNvSpPr>
          <p:nvPr>
            <p:ph type="body" idx="1"/>
          </p:nvPr>
        </p:nvSpPr>
        <p:spPr>
          <a:xfrm>
            <a:off x="838198" y="1825625"/>
            <a:ext cx="6667501" cy="4667250"/>
          </a:xfrm>
          <a:prstGeom prst="rect">
            <a:avLst/>
          </a:prstGeom>
          <a:solidFill>
            <a:schemeClr val="lt1"/>
          </a:solidFill>
          <a:ln>
            <a:noFill/>
          </a:ln>
        </p:spPr>
        <p:txBody>
          <a:bodyPr spcFirstLastPara="1" wrap="square" lIns="180000" tIns="180000" rIns="180000" bIns="180000" anchor="t" anchorCtr="0">
            <a:normAutofit fontScale="92500" lnSpcReduction="10000"/>
          </a:bodyPr>
          <a:lstStyle/>
          <a:p>
            <a:pPr marL="228600" lvl="0" indent="-228600" algn="l" rtl="0">
              <a:lnSpc>
                <a:spcPct val="108000"/>
              </a:lnSpc>
              <a:spcBef>
                <a:spcPts val="0"/>
              </a:spcBef>
              <a:spcAft>
                <a:spcPts val="0"/>
              </a:spcAft>
              <a:buSzPct val="100000"/>
              <a:buChar char="•"/>
            </a:pPr>
            <a:r>
              <a:rPr lang="en-GB"/>
              <a:t>Calibration ensures that a scientific process or piece of equipment will produce accurate results every time.</a:t>
            </a:r>
            <a:endParaRPr/>
          </a:p>
          <a:p>
            <a:pPr marL="228600" lvl="0" indent="-228600" algn="l" rtl="0">
              <a:lnSpc>
                <a:spcPct val="108000"/>
              </a:lnSpc>
              <a:spcBef>
                <a:spcPts val="1000"/>
              </a:spcBef>
              <a:spcAft>
                <a:spcPts val="0"/>
              </a:spcAft>
              <a:buSzPct val="100000"/>
              <a:buChar char="•"/>
            </a:pPr>
            <a:r>
              <a:rPr lang="en-GB"/>
              <a:t>Over time, instruments can 'drift' due to normal wear and tear, resulting in inaccurate results. Therefore, it is important that pieces of equipment are properly calibrated before use.</a:t>
            </a:r>
            <a:endParaRPr/>
          </a:p>
          <a:p>
            <a:pPr marL="228600" lvl="0" indent="-228600" algn="l" rtl="0">
              <a:lnSpc>
                <a:spcPct val="108000"/>
              </a:lnSpc>
              <a:spcBef>
                <a:spcPts val="1000"/>
              </a:spcBef>
              <a:spcAft>
                <a:spcPts val="0"/>
              </a:spcAft>
              <a:buSzPct val="100000"/>
              <a:buChar char="•"/>
            </a:pPr>
            <a:r>
              <a:rPr lang="en-GB"/>
              <a:t>Calibration involves comparing measurement </a:t>
            </a:r>
            <a:br>
              <a:rPr lang="en-GB"/>
            </a:br>
            <a:r>
              <a:rPr lang="en-GB"/>
              <a:t>values obtained by a piece of equipment under test, with those of known accuracy. (If found to be incorrect the piece of equipment is then adjusted.)</a:t>
            </a:r>
            <a:endParaRPr/>
          </a:p>
          <a:p>
            <a:pPr marL="228600" lvl="0" indent="-87629" algn="l" rtl="0">
              <a:lnSpc>
                <a:spcPct val="108000"/>
              </a:lnSpc>
              <a:spcBef>
                <a:spcPts val="1000"/>
              </a:spcBef>
              <a:spcAft>
                <a:spcPts val="0"/>
              </a:spcAft>
              <a:buSzPct val="100000"/>
              <a:buNone/>
            </a:pPr>
            <a:endParaRPr/>
          </a:p>
        </p:txBody>
      </p:sp>
      <p:pic>
        <p:nvPicPr>
          <p:cNvPr id="202" name="Google Shape;202;p23" descr="Gloved hand placing a polished metal weight on a precision balance in a laboratory setting&#10;&#10;"/>
          <p:cNvPicPr preferRelativeResize="0">
            <a:picLocks noGrp="1"/>
          </p:cNvPicPr>
          <p:nvPr>
            <p:ph type="pic" idx="3"/>
          </p:nvPr>
        </p:nvPicPr>
        <p:blipFill rotWithShape="1">
          <a:blip r:embed="rId3">
            <a:alphaModFix/>
          </a:blip>
          <a:srcRect/>
          <a:stretch/>
        </p:blipFill>
        <p:spPr>
          <a:xfrm>
            <a:off x="7739743" y="1825625"/>
            <a:ext cx="3614057" cy="4351338"/>
          </a:xfrm>
          <a:prstGeom prst="rect">
            <a:avLst/>
          </a:prstGeom>
          <a:noFill/>
          <a:ln>
            <a:noFill/>
          </a:ln>
        </p:spPr>
      </p:pic>
      <p:sp>
        <p:nvSpPr>
          <p:cNvPr id="203" name="Google Shape;203;p23">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24">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09" name="Google Shape;20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Calibrating equipment</a:t>
            </a:r>
            <a:endParaRPr/>
          </a:p>
        </p:txBody>
      </p:sp>
      <p:sp>
        <p:nvSpPr>
          <p:cNvPr id="212" name="Google Shape;212;p24"/>
          <p:cNvSpPr txBox="1">
            <a:spLocks noGrp="1"/>
          </p:cNvSpPr>
          <p:nvPr>
            <p:ph type="body" idx="1"/>
          </p:nvPr>
        </p:nvSpPr>
        <p:spPr>
          <a:xfrm>
            <a:off x="838199" y="1690687"/>
            <a:ext cx="6651172" cy="4665663"/>
          </a:xfrm>
          <a:prstGeom prst="rect">
            <a:avLst/>
          </a:prstGeom>
          <a:solidFill>
            <a:schemeClr val="lt1"/>
          </a:solidFill>
          <a:ln>
            <a:noFill/>
          </a:ln>
        </p:spPr>
        <p:txBody>
          <a:bodyPr spcFirstLastPara="1" wrap="square" lIns="180000" tIns="180000" rIns="180000" bIns="180000" anchor="t" anchorCtr="0">
            <a:normAutofit lnSpcReduction="10000"/>
          </a:bodyPr>
          <a:lstStyle/>
          <a:p>
            <a:pPr marL="228600" lvl="0" indent="-228600" algn="l" rtl="0">
              <a:lnSpc>
                <a:spcPct val="108000"/>
              </a:lnSpc>
              <a:spcBef>
                <a:spcPts val="0"/>
              </a:spcBef>
              <a:spcAft>
                <a:spcPts val="0"/>
              </a:spcAft>
              <a:buSzPts val="2400"/>
              <a:buChar char="•"/>
            </a:pPr>
            <a:r>
              <a:rPr lang="en-GB" dirty="0"/>
              <a:t>As well as ensuring an instrument provides an accurate reading, calibration extends the life of a piece of equipment.</a:t>
            </a:r>
            <a:endParaRPr dirty="0"/>
          </a:p>
          <a:p>
            <a:pPr marL="228600" lvl="0" indent="-228600" algn="l" rtl="0">
              <a:lnSpc>
                <a:spcPct val="108000"/>
              </a:lnSpc>
              <a:spcBef>
                <a:spcPts val="1000"/>
              </a:spcBef>
              <a:spcAft>
                <a:spcPts val="0"/>
              </a:spcAft>
              <a:buSzPts val="2400"/>
              <a:buChar char="•"/>
            </a:pPr>
            <a:r>
              <a:rPr lang="en-GB" dirty="0"/>
              <a:t>The calibration lifecycle of a piece of equipment varies by instrument. It is also determined by manufacturers’ recommendations, usage and environment of the instrument. </a:t>
            </a:r>
            <a:endParaRPr dirty="0"/>
          </a:p>
          <a:p>
            <a:pPr marL="228600" lvl="0" indent="-228600" algn="l" rtl="0">
              <a:lnSpc>
                <a:spcPct val="108000"/>
              </a:lnSpc>
              <a:spcBef>
                <a:spcPts val="1000"/>
              </a:spcBef>
              <a:spcAft>
                <a:spcPts val="0"/>
              </a:spcAft>
              <a:buSzPts val="2400"/>
              <a:buChar char="•"/>
            </a:pPr>
            <a:r>
              <a:rPr lang="en-GB" dirty="0"/>
              <a:t>It is a legal requirement to calibrate some instruments, for example, gas detectors. This is to ensure safety standards are met.</a:t>
            </a:r>
            <a:endParaRPr dirty="0"/>
          </a:p>
        </p:txBody>
      </p:sp>
      <p:pic>
        <p:nvPicPr>
          <p:cNvPr id="213" name="Google Shape;213;p24" descr="Hand holding a yellow portable gas detector with a digital display showing readings and an active alarm indicator"/>
          <p:cNvPicPr preferRelativeResize="0"/>
          <p:nvPr/>
        </p:nvPicPr>
        <p:blipFill rotWithShape="1">
          <a:blip r:embed="rId3">
            <a:alphaModFix/>
          </a:blip>
          <a:srcRect b="-125"/>
          <a:stretch/>
        </p:blipFill>
        <p:spPr>
          <a:xfrm>
            <a:off x="7739743" y="1825625"/>
            <a:ext cx="3614057" cy="4351338"/>
          </a:xfrm>
          <a:prstGeom prst="rect">
            <a:avLst/>
          </a:prstGeom>
          <a:noFill/>
          <a:ln>
            <a:noFill/>
          </a:ln>
        </p:spPr>
      </p:pic>
      <p:sp>
        <p:nvSpPr>
          <p:cNvPr id="211" name="Google Shape;211;p24">
            <a:extLst>
              <a:ext uri="{C183D7F6-B498-43B3-948B-1728B52AA6E4}">
                <adec:decorative xmlns:adec="http://schemas.microsoft.com/office/drawing/2017/decorative" val="1"/>
              </a:ext>
            </a:extLst>
          </p:cNvPr>
          <p:cNvSpPr txBox="1">
            <a:spLocks noGrp="1"/>
          </p:cNvSpPr>
          <p:nvPr>
            <p:ph type="body" idx="3"/>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3: Use of equipment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cdffdc306f3439ad6324f00535c3ac53">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6e98b73cff4ebd998fae74a5787f2da4"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BBAD97-3A4E-47CA-A2C1-4EC667D882A5}"/>
</file>

<file path=customXml/itemProps2.xml><?xml version="1.0" encoding="utf-8"?>
<ds:datastoreItem xmlns:ds="http://schemas.openxmlformats.org/officeDocument/2006/customXml" ds:itemID="{483D0E90-E515-4162-94BB-855C60225DF7}"/>
</file>

<file path=customXml/itemProps3.xml><?xml version="1.0" encoding="utf-8"?>
<ds:datastoreItem xmlns:ds="http://schemas.openxmlformats.org/officeDocument/2006/customXml" ds:itemID="{F0F1C74C-394F-478D-9A0F-93E514E5B1BA}"/>
</file>

<file path=docProps/app.xml><?xml version="1.0" encoding="utf-8"?>
<Properties xmlns="http://schemas.openxmlformats.org/officeDocument/2006/extended-properties" xmlns:vt="http://schemas.openxmlformats.org/officeDocument/2006/docPropsVTypes">
  <TotalTime>0</TotalTime>
  <Words>1243</Words>
  <Application>Microsoft Office PowerPoint</Application>
  <PresentationFormat>Widescreen</PresentationFormat>
  <Paragraphs>149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 Narrow</vt:lpstr>
      <vt:lpstr>arial</vt:lpstr>
      <vt:lpstr>Calibri</vt:lpstr>
      <vt:lpstr>arial</vt:lpstr>
      <vt:lpstr>Noto Sans Symbols</vt:lpstr>
      <vt:lpstr>Office Theme</vt:lpstr>
      <vt:lpstr>Health</vt:lpstr>
      <vt:lpstr>In this lesson, we will:</vt:lpstr>
      <vt:lpstr>Look at the image</vt:lpstr>
      <vt:lpstr>Look at the image</vt:lpstr>
      <vt:lpstr>Why is it important to regularly test equipment?</vt:lpstr>
      <vt:lpstr>Why is it important to test equipment regularly?</vt:lpstr>
      <vt:lpstr>Calibrating equipment</vt:lpstr>
      <vt:lpstr>Calibrating equipment</vt:lpstr>
      <vt:lpstr>Calibrating equipment</vt:lpstr>
      <vt:lpstr>Identifying mistakes</vt:lpstr>
      <vt:lpstr>Identifying mistakes – correct procedures</vt:lpstr>
      <vt:lpstr>Escalating concerns</vt:lpstr>
      <vt:lpstr>Escalating concerns</vt:lpstr>
      <vt:lpstr>Plenary</vt:lpstr>
      <vt:lpstr>In this lesson, we have:</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2026-01-22T13:33:57Z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