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52" autoAdjust="0"/>
  </p:normalViewPr>
  <p:slideViewPr>
    <p:cSldViewPr snapToGrid="0" showGuides="1">
      <p:cViewPr varScale="1">
        <p:scale>
          <a:sx n="64" d="100"/>
          <a:sy n="64" d="100"/>
        </p:scale>
        <p:origin x="7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ectionpreventioncontrol.co.uk/resources/hand-hygiene-compliance-monthly-audit-tool-for-care-hom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Image © </a:t>
            </a:r>
            <a:r>
              <a:rPr lang="en-US" sz="1800" b="0" i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Shutterstock/Inside Creative House</a:t>
            </a: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Helvetica Neue"/>
              <a:buNone/>
            </a:pPr>
            <a:r>
              <a:rPr lang="en-US" sz="12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© Shutterstock/Boontoom Sae-Kor</a:t>
            </a:r>
            <a:endParaRPr/>
          </a:p>
        </p:txBody>
      </p:sp>
      <p:sp>
        <p:nvSpPr>
          <p:cNvPr id="244" name="Google Shape;24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2" name="Google Shape;27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NHS handwashing procedure: </a:t>
            </a: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www.infectionpreventioncontrol.co.uk/resources/hand-hygiene-compliance-monthly-audit-tool-for-care-homes/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6" name="Google Shape;19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Noto Sans Symbols"/>
              <a:buNone/>
            </a:pPr>
            <a:r>
              <a:rPr lang="en-US" sz="12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Scenario 1: A SOP that outlines procedures to keep catering staff safe when working in a kitchen</a:t>
            </a:r>
            <a:br>
              <a:rPr lang="en-US" sz="12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© Shutterstock/Kris </a:t>
            </a:r>
            <a:r>
              <a:rPr lang="en-US" sz="1800" dirty="0" err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Vandereycken</a:t>
            </a:r>
            <a:endParaRPr sz="1800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Noto Sans Symbols"/>
              <a:buNone/>
            </a:pPr>
            <a:r>
              <a:rPr lang="en-US" sz="12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Scenario 2: A SOP that outlines how to use a hoist to move a patient</a:t>
            </a:r>
            <a:br>
              <a:rPr lang="en-US" sz="12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© Shutterstock/Rawpixel.com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Noto Sans Symbols"/>
              <a:buNone/>
            </a:pPr>
            <a:r>
              <a:rPr lang="en-US" sz="12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Scenario 3: A SOP that outlines how the correct procedure to use a COVID-19 lateral flow test</a:t>
            </a:r>
            <a:br>
              <a:rPr lang="en-US" sz="12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© Shutterstock/</a:t>
            </a:r>
            <a:r>
              <a:rPr lang="en-US" sz="1000" dirty="0" err="1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chrisdorney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A nurse administering an injection to a pati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3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screenshot,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79623"/>
            <a:ext cx="12192000" cy="457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0283" y="1895643"/>
            <a:ext cx="181143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 heart with a pulse lin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945" y="2379817"/>
            <a:ext cx="1134190" cy="8793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6096000" y="2864585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466318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" descr="A picture containing screenshot, graphics, pattern, circ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041" y="2374537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1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>
            <a:spLocks noGrp="1"/>
          </p:cNvSpPr>
          <p:nvPr>
            <p:ph type="media" idx="3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8" name="Google Shape;98;p11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03060614-EDA7-6126-E124-AAE70D170B8B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2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>
            <a:spLocks noGrp="1"/>
          </p:cNvSpPr>
          <p:nvPr>
            <p:ph type="media" idx="3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9CE43C99-EF1E-8821-8A34-DA0C29C027F3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3"/>
          <p:cNvPicPr preferRelativeResize="0"/>
          <p:nvPr/>
        </p:nvPicPr>
        <p:blipFill rotWithShape="1">
          <a:blip r:embed="rId2">
            <a:alphaModFix/>
          </a:blip>
          <a:srcRect r="61978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3D0C4173-BB20-5F2A-C0AA-4F690D394010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4"/>
          <p:cNvPicPr preferRelativeResize="0"/>
          <p:nvPr/>
        </p:nvPicPr>
        <p:blipFill rotWithShape="1">
          <a:blip r:embed="rId2">
            <a:alphaModFix/>
          </a:blip>
          <a:srcRect r="61978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931CDD60-45F5-607B-DEA9-76D2A8C6713F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3AE59513-9488-619C-8551-909FBC4A8912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D0BAF9A6-0DC9-B5E9-3AA8-9DF453698F30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D00EB620-5FE5-7809-3A8B-38353EAA43CF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4B3DB22F-A745-F033-C24E-AE2AD21D5D0F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2F1B0A27-2E91-D896-5622-5C2E5F93A36C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text+box">
  <p:cSld name="1_Activity_text+box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3076956" cy="28012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4557522" y="1825625"/>
            <a:ext cx="3076956" cy="28012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5"/>
          </p:nvPr>
        </p:nvSpPr>
        <p:spPr>
          <a:xfrm>
            <a:off x="8276843" y="1825625"/>
            <a:ext cx="3076956" cy="28012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6"/>
          </p:nvPr>
        </p:nvSpPr>
        <p:spPr>
          <a:xfrm>
            <a:off x="838200" y="4910328"/>
            <a:ext cx="3076956" cy="12520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7"/>
          </p:nvPr>
        </p:nvSpPr>
        <p:spPr>
          <a:xfrm>
            <a:off x="4557521" y="4910328"/>
            <a:ext cx="3076956" cy="12520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8"/>
          </p:nvPr>
        </p:nvSpPr>
        <p:spPr>
          <a:xfrm>
            <a:off x="8276842" y="4910328"/>
            <a:ext cx="3076956" cy="12520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C9A13A27-D657-4E68-D277-E043B8115311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9" name="Google Shape;59;p7"/>
          <p:cNvGrpSpPr/>
          <p:nvPr/>
        </p:nvGrpSpPr>
        <p:grpSpPr>
          <a:xfrm>
            <a:off x="7053943" y="457724"/>
            <a:ext cx="4607815" cy="981687"/>
            <a:chOff x="5473511" y="457724"/>
            <a:chExt cx="6024961" cy="1283607"/>
          </a:xfrm>
        </p:grpSpPr>
        <p:pic>
          <p:nvPicPr>
            <p:cNvPr id="60" name="Google Shape;60;p7" descr="A picture containing screenshot, graphics, pattern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50224" y="501650"/>
              <a:ext cx="2848248" cy="1195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 descr="A picture containing danc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73511" y="457724"/>
              <a:ext cx="2766975" cy="12836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09A00452-2250-5D43-A383-E498339662E5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_3">
  <p:cSld name="1_Intro_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838199" y="2863621"/>
            <a:ext cx="5921829" cy="3313342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>
            <a:spLocks noGrp="1"/>
          </p:cNvSpPr>
          <p:nvPr>
            <p:ph type="pic" idx="3"/>
          </p:nvPr>
        </p:nvSpPr>
        <p:spPr>
          <a:xfrm>
            <a:off x="6989083" y="2863621"/>
            <a:ext cx="4364717" cy="3313342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9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5"/>
          </p:nvPr>
        </p:nvSpPr>
        <p:spPr>
          <a:xfrm>
            <a:off x="838199" y="1826305"/>
            <a:ext cx="10515600" cy="9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9AB59461-0386-DF6D-2593-A893D1890919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7DF9BFD3-3906-BDCD-D92F-FF4AD9A02D60}"/>
              </a:ext>
            </a:extLst>
          </p:cNvPr>
          <p:cNvSpPr txBox="1"/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1.1, January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ctionpreventioncontrol.co.uk/resources/hand-hygiene-compliance-monthly-audit-tool-for-care-hom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body" idx="2"/>
          </p:nvPr>
        </p:nvSpPr>
        <p:spPr>
          <a:xfrm>
            <a:off x="6096000" y="2894012"/>
            <a:ext cx="5622925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Route: Health and Science</a:t>
            </a:r>
            <a:endParaRPr dirty="0"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</a:pPr>
            <a:r>
              <a:rPr lang="en-US"/>
              <a:t>Health</a:t>
            </a:r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"/>
          </p:nvPr>
        </p:nvSpPr>
        <p:spPr>
          <a:xfrm>
            <a:off x="1524000" y="4903788"/>
            <a:ext cx="9144000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Topic: Good scientific and clinical practice</a:t>
            </a:r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3"/>
          </p:nvPr>
        </p:nvSpPr>
        <p:spPr>
          <a:xfrm>
            <a:off x="1524000" y="56261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Plenary</a:t>
            </a:r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Successful SOPs</a:t>
            </a:r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0340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Good SOPs should: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be updated regularly (and the most up-to-date version used)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be reviewed, </a:t>
            </a:r>
            <a:r>
              <a:rPr lang="en-US" dirty="0" err="1"/>
              <a:t>authorised</a:t>
            </a:r>
            <a:r>
              <a:rPr lang="en-US" dirty="0"/>
              <a:t>, signed and dated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clearly outline the scope (what the SOP covers) and purpose of the SOP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clearly detail any required procedure.</a:t>
            </a:r>
            <a:endParaRPr dirty="0"/>
          </a:p>
        </p:txBody>
      </p:sp>
      <p:sp>
        <p:nvSpPr>
          <p:cNvPr id="240" name="Google Shape;2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Plenary</a:t>
            </a:r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Spot the SOP errors</a:t>
            </a:r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worksheet is a SOP on taking a person’s temperature using an oral thermometer.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many errors can you spot?</a:t>
            </a:r>
            <a:endParaRPr dirty="0"/>
          </a:p>
        </p:txBody>
      </p:sp>
      <p:sp>
        <p:nvSpPr>
          <p:cNvPr id="248" name="Google Shape;248;p28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Resources needed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L2 Plenary Worksheet</a:t>
            </a:r>
            <a:endParaRPr/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251" name="Google Shape;251;p28" descr="A person having their temperature taken using an oral thermome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1109" y="3608871"/>
            <a:ext cx="4451323" cy="250461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Plenary</a:t>
            </a:r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Spot the SOP errors</a:t>
            </a:r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0340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SOP has not been reviewed or </a:t>
            </a:r>
            <a:r>
              <a:rPr lang="en-US" dirty="0" err="1"/>
              <a:t>authorised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users have not dated when they read the policy.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scope and the purpose have been muddled up and placed in the wrong boxes.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time to wait after eating is missing in the procedure.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final step in the procedure is missing, where the healthcare professional should remove their PPE.</a:t>
            </a:r>
            <a:endParaRPr dirty="0"/>
          </a:p>
        </p:txBody>
      </p:sp>
      <p:sp>
        <p:nvSpPr>
          <p:cNvPr id="259" name="Google Shape;259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Plenary</a:t>
            </a:r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In this lesson, we have:</a:t>
            </a:r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Followed a SOP to take a service user’s temperature.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Performed a search to locate a specific SOP for a given activity.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Identified missing statutory requirements on a SOP. </a:t>
            </a:r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/>
              <a:t>Skills: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b="1"/>
              <a:t>CS3.2</a:t>
            </a:r>
            <a:r>
              <a:rPr lang="en-US"/>
              <a:t> 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Undertake collaborative work demonstrating an ability to follow standard operating procedure specific to the environment they are working in.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GEC5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Synthesise information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GEC6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Take part in/lead discussions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GMC1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Measuring with precision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GMC6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Understanding data and risk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GDC1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Use digital technology and media effectively</a:t>
            </a:r>
            <a:endParaRPr/>
          </a:p>
        </p:txBody>
      </p:sp>
      <p:sp>
        <p:nvSpPr>
          <p:cNvPr id="267" name="Google Shape;267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/>
          <p:nvPr/>
        </p:nvSpPr>
        <p:spPr>
          <a:xfrm>
            <a:off x="9951232" y="182562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Consolidation</a:t>
            </a:r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Compare SOPs</a:t>
            </a:r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Search for two SOPs online for the same piece of equipment.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Compare them using the table on the worksheet. </a:t>
            </a:r>
            <a:endParaRPr dirty="0"/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Resources needed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L2 Consolidation Worksheet</a:t>
            </a:r>
            <a:endParaRPr/>
          </a:p>
        </p:txBody>
      </p:sp>
      <p:sp>
        <p:nvSpPr>
          <p:cNvPr id="277" name="Google Shape;277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In this lesson, we will:</a:t>
            </a:r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Follow a SOP to take a service user’s temperature.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Perform a search to locate a specific SOP for a given activity.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Identify missing statutory requirements on a SOP.</a:t>
            </a:r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/>
              <a:t>Skills: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b="1"/>
              <a:t>CS3.2</a:t>
            </a:r>
            <a:r>
              <a:rPr lang="en-US"/>
              <a:t> 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Undertake collaborative work demonstrating an ability to follow standard operating procedure specific to the environment they are working in.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GEC5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Synthesise information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GEC6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Take part in/lead discussions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GMC1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Measuring with precision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GMC6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Understanding data and risk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GDC1</a:t>
            </a:r>
            <a:r>
              <a:rPr lang="en-US" sz="18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Use digital technology and media effectively</a:t>
            </a:r>
            <a:endParaRPr/>
          </a:p>
        </p:txBody>
      </p:sp>
      <p:sp>
        <p:nvSpPr>
          <p:cNvPr id="160" name="Google Shape;160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What are the five key principles of good practice in scientific and clinical settings?</a:t>
            </a:r>
            <a:endParaRPr/>
          </a:p>
        </p:txBody>
      </p:sp>
      <p:sp>
        <p:nvSpPr>
          <p:cNvPr id="166" name="Google Shape;166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 </a:t>
            </a:r>
            <a:endParaRPr/>
          </a:p>
        </p:txBody>
      </p:sp>
      <p:grpSp>
        <p:nvGrpSpPr>
          <p:cNvPr id="169" name="Google Shape;169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47709" y="2425735"/>
            <a:ext cx="3151118" cy="3151118"/>
            <a:chOff x="7647709" y="2425735"/>
            <a:chExt cx="3151118" cy="3151118"/>
          </a:xfrm>
        </p:grpSpPr>
        <p:sp>
          <p:nvSpPr>
            <p:cNvPr id="170" name="Google Shape;170;p20"/>
            <p:cNvSpPr/>
            <p:nvPr/>
          </p:nvSpPr>
          <p:spPr>
            <a:xfrm>
              <a:off x="7647709" y="2425735"/>
              <a:ext cx="3151118" cy="3151118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2EEB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20" descr="A heart with a pulse line&#10;&#10;Description automatically generated with low confidenc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19754" y="3268024"/>
              <a:ext cx="2141011" cy="16599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 dirty="0"/>
              <a:t>What are the five key principles of good practice in scientific and clinical settings?</a:t>
            </a:r>
            <a:endParaRPr dirty="0"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/>
              <a:t>Store materials and chemicals appropriately</a:t>
            </a:r>
            <a:endParaRPr dirty="0"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/>
              <a:t>Calibrate and maintain equipment</a:t>
            </a:r>
            <a:endParaRPr dirty="0"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/>
              <a:t>Maintain work areas</a:t>
            </a:r>
            <a:endParaRPr dirty="0"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/>
              <a:t>Effectively manage stock levels</a:t>
            </a:r>
            <a:endParaRPr dirty="0"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/>
              <a:t>Use standard operating procedures (SOPs)</a:t>
            </a:r>
            <a:endParaRPr dirty="0"/>
          </a:p>
        </p:txBody>
      </p:sp>
      <p:grpSp>
        <p:nvGrpSpPr>
          <p:cNvPr id="180" name="Google Shape;18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47709" y="2425735"/>
            <a:ext cx="3151118" cy="3151118"/>
            <a:chOff x="7647709" y="2425735"/>
            <a:chExt cx="3151118" cy="3151118"/>
          </a:xfrm>
        </p:grpSpPr>
        <p:sp>
          <p:nvSpPr>
            <p:cNvPr id="181" name="Google Shape;181;p21"/>
            <p:cNvSpPr/>
            <p:nvPr/>
          </p:nvSpPr>
          <p:spPr>
            <a:xfrm>
              <a:off x="7647709" y="2425735"/>
              <a:ext cx="3151118" cy="3151118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2EEB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2" name="Google Shape;182;p21" descr="A heart with a pulse line&#10;&#10;Description automatically generated with low confidenc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19754" y="3268024"/>
              <a:ext cx="2141011" cy="16599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Activity 1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Following a SOP</a:t>
            </a:r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Follow a SOP on the worksheet to take a service user’s temperature.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Determine whether their temperature is in the normal range.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After you have followed the SOP, consider:</a:t>
            </a:r>
            <a:endParaRPr dirty="0"/>
          </a:p>
          <a:p>
            <a:pPr marL="68580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Why is it important to follow a chronological process?</a:t>
            </a:r>
            <a:endParaRPr dirty="0"/>
          </a:p>
          <a:p>
            <a:pPr marL="68580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What could you improve?</a:t>
            </a:r>
            <a:endParaRPr dirty="0"/>
          </a:p>
          <a:p>
            <a:pPr marL="68580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Why is it essential that everyone follows a SOP?</a:t>
            </a:r>
            <a:endParaRPr dirty="0"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/>
              <a:t>Resources needed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L2 Activity 1 Worksheet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NHS handwashing procedure: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www.infectionpreventioncontrol.co.uk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Equipment to measure temperature</a:t>
            </a:r>
            <a:endParaRPr dirty="0"/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91" name="Google Shape;191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Activity 2</a:t>
            </a:r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Arial"/>
              <a:buNone/>
            </a:pPr>
            <a:r>
              <a:rPr lang="en-US" sz="3800"/>
              <a:t>Writing a SOP for a physiological measurement</a:t>
            </a:r>
            <a:endParaRPr sz="3800"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your group, research how to collect the physiological measurement you have been tasked with.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Using the template, write a SOP for how to collect this measurement.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Share your SOP with other members of the class for review.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Implement any key feedback.</a:t>
            </a:r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Resources needed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L2 Activity 2 worksheet: SOP template</a:t>
            </a:r>
            <a:endParaRPr/>
          </a:p>
        </p:txBody>
      </p:sp>
      <p:sp>
        <p:nvSpPr>
          <p:cNvPr id="201" name="Google Shape;20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Activity 3</a:t>
            </a:r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Finding and comparing SOPs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following slides contain some scenarios that require SOPs.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Decide what key points should be in the SOP.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Find a relevant SOP for the scenario.</a:t>
            </a:r>
            <a:endParaRPr dirty="0"/>
          </a:p>
          <a:p>
            <a:pPr marL="68580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How many of the key points had you suggested?</a:t>
            </a:r>
            <a:endParaRPr dirty="0"/>
          </a:p>
          <a:p>
            <a:pPr marL="68580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Identify which points in the SOP are critical (i.e. could have disastrous outcomes if done wrongly). Did you include these?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Then compare some of the SOPs you’ve looked at. What features of SOPs are the same? How are they different? </a:t>
            </a:r>
            <a:endParaRPr dirty="0"/>
          </a:p>
        </p:txBody>
      </p:sp>
      <p:sp>
        <p:nvSpPr>
          <p:cNvPr id="209" name="Google Shape;20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Activity 3</a:t>
            </a:r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Finding and comparing SOPs</a:t>
            </a:r>
            <a:endParaRPr/>
          </a:p>
        </p:txBody>
      </p:sp>
      <p:pic>
        <p:nvPicPr>
          <p:cNvPr id="217" name="Google Shape;217;p25" descr="Equipment in a school kitchen 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4"/>
            <a:ext cx="3076575" cy="280123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22" name="Google Shape;222;p25"/>
          <p:cNvSpPr txBox="1">
            <a:spLocks noGrp="1"/>
          </p:cNvSpPr>
          <p:nvPr>
            <p:ph type="body" idx="6"/>
          </p:nvPr>
        </p:nvSpPr>
        <p:spPr>
          <a:xfrm>
            <a:off x="838200" y="4690872"/>
            <a:ext cx="3076956" cy="14447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Scenario 1: You are asked to prepare a meal in a school kitchen for students.</a:t>
            </a:r>
            <a:endParaRPr/>
          </a:p>
        </p:txBody>
      </p:sp>
      <p:pic>
        <p:nvPicPr>
          <p:cNvPr id="220" name="Google Shape;220;p25" descr="An elderly person sitting in a wheelchair in their bedroom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 t="-11"/>
          <a:stretch/>
        </p:blipFill>
        <p:spPr>
          <a:xfrm>
            <a:off x="4557713" y="1825624"/>
            <a:ext cx="3076575" cy="280123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body" idx="7"/>
          </p:nvPr>
        </p:nvSpPr>
        <p:spPr>
          <a:xfrm>
            <a:off x="4557521" y="4690872"/>
            <a:ext cx="3076956" cy="14447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2: You have to move an elderly patient with very limited mobility from their bed.</a:t>
            </a:r>
            <a:endParaRPr/>
          </a:p>
        </p:txBody>
      </p:sp>
      <p:pic>
        <p:nvPicPr>
          <p:cNvPr id="221" name="Google Shape;221;p25" descr="A COVID-19 self-test kit with usage instructions"/>
          <p:cNvPicPr preferRelativeResize="0">
            <a:picLocks noGrp="1"/>
          </p:cNvPicPr>
          <p:nvPr>
            <p:ph type="body" idx="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8277225" y="1825624"/>
            <a:ext cx="3076575" cy="280123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body" idx="8"/>
          </p:nvPr>
        </p:nvSpPr>
        <p:spPr>
          <a:xfrm>
            <a:off x="8276841" y="4690872"/>
            <a:ext cx="3076575" cy="14447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Scenario 3: A new strain of COVID has emerged. You need to explain to how to use a test.</a:t>
            </a:r>
            <a:endParaRPr/>
          </a:p>
        </p:txBody>
      </p:sp>
      <p:sp>
        <p:nvSpPr>
          <p:cNvPr id="218" name="Google Shape;218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Activity 3</a:t>
            </a:r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Finding and comparing SOPs</a:t>
            </a:r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Within </a:t>
            </a:r>
            <a:r>
              <a:rPr lang="en-US" dirty="0" err="1"/>
              <a:t>organisations</a:t>
            </a:r>
            <a:r>
              <a:rPr lang="en-US" dirty="0"/>
              <a:t>, SOPs are often contained on an intranet/online training manual and can be located through index searches. </a:t>
            </a:r>
            <a:endParaRPr dirty="0"/>
          </a:p>
          <a:p>
            <a:pPr marL="228600" lvl="0" indent="-87629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This ensures that: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all staff can easily locate the relevant SOP 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everyone uses the most up-to-date version of the SOP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 digital record is kept of who has used a particular SOP and when they have used it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staff induction and ongoing training is kept up to date and refresher training can be carried out where relevant.</a:t>
            </a:r>
            <a:endParaRPr dirty="0"/>
          </a:p>
        </p:txBody>
      </p:sp>
      <p:sp>
        <p:nvSpPr>
          <p:cNvPr id="231" name="Google Shape;23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Lesson 2: Using a SOP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cdffdc306f3439ad6324f00535c3ac53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6e98b73cff4ebd998fae74a5787f2da4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6AEDB0-24B2-483D-A3B8-1C96232A6FC6}"/>
</file>

<file path=customXml/itemProps2.xml><?xml version="1.0" encoding="utf-8"?>
<ds:datastoreItem xmlns:ds="http://schemas.openxmlformats.org/officeDocument/2006/customXml" ds:itemID="{F2B59E87-0FBF-4F3F-A559-5FCDB5FBD10D}"/>
</file>

<file path=customXml/itemProps3.xml><?xml version="1.0" encoding="utf-8"?>
<ds:datastoreItem xmlns:ds="http://schemas.openxmlformats.org/officeDocument/2006/customXml" ds:itemID="{09AC0B61-AA42-4DEB-B714-DD1FE76105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Widescreen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Helvetica Neue</vt:lpstr>
      <vt:lpstr>Noto Sans Symbols</vt:lpstr>
      <vt:lpstr>Calibri</vt:lpstr>
      <vt:lpstr>arial</vt:lpstr>
      <vt:lpstr>Arial Narrow</vt:lpstr>
      <vt:lpstr>Office Theme</vt:lpstr>
      <vt:lpstr>Health</vt:lpstr>
      <vt:lpstr>In this lesson, we will:</vt:lpstr>
      <vt:lpstr>What are the five key principles of good practice in scientific and clinical settings?</vt:lpstr>
      <vt:lpstr>What are the five key principles of good practice in scientific and clinical settings?</vt:lpstr>
      <vt:lpstr>Following a SOP</vt:lpstr>
      <vt:lpstr>Writing a SOP for a physiological measurement</vt:lpstr>
      <vt:lpstr>Finding and comparing SOPs</vt:lpstr>
      <vt:lpstr>Finding and comparing SOPs</vt:lpstr>
      <vt:lpstr>Finding and comparing SOPs</vt:lpstr>
      <vt:lpstr>Successful SOPs</vt:lpstr>
      <vt:lpstr>Spot the SOP errors</vt:lpstr>
      <vt:lpstr>Spot the SOP errors</vt:lpstr>
      <vt:lpstr>In this lesson, we have:</vt:lpstr>
      <vt:lpstr>Compare SOPs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2026-01-22T13:31:47Z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