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Arial Narrow" panose="020B0606020202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NmuaiVTRoWYpjpHBmGqWFLAGFh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2" autoAdjust="0"/>
  </p:normalViewPr>
  <p:slideViewPr>
    <p:cSldViewPr snapToGrid="0">
      <p:cViewPr varScale="1">
        <p:scale>
          <a:sx n="62" d="100"/>
          <a:sy n="62"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8"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56" Type="http://schemas.microsoft.com/office/2018/10/relationships/authors" Target="author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5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hutterstock.com/g/Rawpixe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wikipedia.org/wiki/Sheri_Sangji_cas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ursesclass.com/2021/04/bed-making.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000000"/>
                </a:solidFill>
                <a:highlight>
                  <a:srgbClr val="FFFFFF"/>
                </a:highlight>
                <a:latin typeface="arial"/>
                <a:ea typeface="arial"/>
                <a:cs typeface="arial"/>
                <a:sym typeface="arial"/>
              </a:rPr>
              <a:t>Image © </a:t>
            </a:r>
            <a:r>
              <a:rPr lang="en-US" sz="1200" b="0" i="0">
                <a:solidFill>
                  <a:srgbClr val="000000"/>
                </a:solidFill>
                <a:highlight>
                  <a:srgbClr val="FFFFFF"/>
                </a:highlight>
                <a:latin typeface="Calibri"/>
                <a:ea typeface="Calibri"/>
                <a:cs typeface="Calibri"/>
                <a:sym typeface="Calibri"/>
              </a:rPr>
              <a:t>Shutterstock/Inside Creative House</a:t>
            </a:r>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Shutterstock/Kiri Photography</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Rawpixel.com</a:t>
            </a:r>
            <a:r>
              <a:rPr lang="en-US" sz="1200" b="0" i="0" u="none" strike="noStrike" cap="none" dirty="0">
                <a:solidFill>
                  <a:schemeClr val="dk1"/>
                </a:solidFill>
                <a:latin typeface="Calibri"/>
                <a:ea typeface="Calibri"/>
                <a:cs typeface="Calibri"/>
                <a:sym typeface="Calibri"/>
              </a:rPr>
              <a:t> </a:t>
            </a:r>
            <a:endParaRPr dirty="0"/>
          </a:p>
        </p:txBody>
      </p:sp>
      <p:sp>
        <p:nvSpPr>
          <p:cNvPr id="237" name="Google Shape;2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Shutterstock/TaraPatta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Shutterstock/vichie81</a:t>
            </a:r>
            <a:endParaRPr/>
          </a:p>
        </p:txBody>
      </p:sp>
      <p:sp>
        <p:nvSpPr>
          <p:cNvPr id="252" name="Google Shape;2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a:t>
            </a:r>
            <a:r>
              <a:rPr lang="en-US" dirty="0" err="1"/>
              <a:t>litchima</a:t>
            </a:r>
            <a:endParaRPr dirty="0"/>
          </a:p>
        </p:txBody>
      </p:sp>
      <p:sp>
        <p:nvSpPr>
          <p:cNvPr id="267" name="Google Shape;2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Shutterstock/Anastasiia Lieonova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Shutterstock/hedgehog94</a:t>
            </a:r>
            <a:endParaRPr/>
          </a:p>
        </p:txBody>
      </p:sp>
      <p:sp>
        <p:nvSpPr>
          <p:cNvPr id="282" name="Google Shape;2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Unsplash/Adrian Sulyok</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Shutterstock/Shutter.B</a:t>
            </a:r>
            <a:endParaRPr/>
          </a:p>
        </p:txBody>
      </p:sp>
      <p:sp>
        <p:nvSpPr>
          <p:cNvPr id="297" name="Google Shape;2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Image © </a:t>
            </a:r>
            <a:r>
              <a:rPr lang="en-US" sz="1800"/>
              <a:t>Shutterstock/Kiselev Andrey Valerevich</a:t>
            </a:r>
            <a:endParaRPr sz="1800"/>
          </a:p>
          <a:p>
            <a:pPr marL="0" marR="0" lvl="0" indent="0" algn="l" rtl="0">
              <a:lnSpc>
                <a:spcPct val="100000"/>
              </a:lnSpc>
              <a:spcBef>
                <a:spcPts val="0"/>
              </a:spcBef>
              <a:spcAft>
                <a:spcPts val="0"/>
              </a:spcAft>
              <a:buClr>
                <a:schemeClr val="dk1"/>
              </a:buClr>
              <a:buSzPts val="1800"/>
              <a:buFont typeface="Calibri"/>
              <a:buNone/>
            </a:pPr>
            <a:endParaRPr sz="1800"/>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Shutterstock/tilialucida </a:t>
            </a:r>
            <a:endParaRPr/>
          </a:p>
        </p:txBody>
      </p:sp>
      <p:sp>
        <p:nvSpPr>
          <p:cNvPr id="312" name="Google Shape;3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Case study 1 </a:t>
            </a:r>
            <a:r>
              <a:rPr lang="en-US" sz="1200" dirty="0">
                <a:solidFill>
                  <a:srgbClr val="FF0000"/>
                </a:solidFill>
                <a:latin typeface="Arial"/>
                <a:ea typeface="Arial"/>
                <a:cs typeface="Arial"/>
                <a:sym typeface="Arial"/>
              </a:rPr>
              <a:t>(A day in the life of an NHS nurse)</a:t>
            </a:r>
            <a:r>
              <a:rPr lang="en-US" dirty="0"/>
              <a:t>: </a:t>
            </a:r>
            <a:r>
              <a:rPr lang="en-US" sz="1800" dirty="0">
                <a:solidFill>
                  <a:srgbClr val="FF0000"/>
                </a:solidFill>
                <a:latin typeface="Arial"/>
                <a:ea typeface="Arial"/>
                <a:cs typeface="Arial"/>
                <a:sym typeface="Arial"/>
              </a:rPr>
              <a:t>www.youtube.com/watch?v=CfVmGIojfX4 </a:t>
            </a:r>
            <a:endParaRPr dirty="0"/>
          </a:p>
          <a:p>
            <a:pPr marL="0" marR="0" lvl="0" indent="0" algn="l" rtl="0">
              <a:lnSpc>
                <a:spcPct val="100000"/>
              </a:lnSpc>
              <a:spcBef>
                <a:spcPts val="0"/>
              </a:spcBef>
              <a:spcAft>
                <a:spcPts val="0"/>
              </a:spcAft>
              <a:buClr>
                <a:schemeClr val="dk1"/>
              </a:buClr>
              <a:buSzPts val="1800"/>
              <a:buFont typeface="Calibri"/>
              <a:buNone/>
            </a:pPr>
            <a:endParaRPr sz="1800"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800"/>
              <a:buFont typeface="Arial"/>
              <a:buNone/>
            </a:pPr>
            <a:r>
              <a:rPr lang="en-US" sz="1800" dirty="0">
                <a:solidFill>
                  <a:srgbClr val="FF0000"/>
                </a:solidFill>
                <a:latin typeface="Arial"/>
                <a:ea typeface="Arial"/>
                <a:cs typeface="Arial"/>
                <a:sym typeface="Arial"/>
              </a:rPr>
              <a:t>Case study 2 (A day in the life of an ambulance crew): </a:t>
            </a:r>
            <a:r>
              <a:rPr lang="en-US" sz="1800" dirty="0">
                <a:solidFill>
                  <a:srgbClr val="000000"/>
                </a:solidFill>
                <a:latin typeface="Arial"/>
                <a:ea typeface="Arial"/>
                <a:cs typeface="Arial"/>
                <a:sym typeface="Arial"/>
              </a:rPr>
              <a:t>www.youtube.com/watch?v=Zn2wyzOMqe0</a:t>
            </a:r>
          </a:p>
          <a:p>
            <a:pPr marL="0" marR="0" lvl="0" indent="0" algn="l" rtl="0">
              <a:lnSpc>
                <a:spcPct val="100000"/>
              </a:lnSpc>
              <a:spcBef>
                <a:spcPts val="0"/>
              </a:spcBef>
              <a:spcAft>
                <a:spcPts val="0"/>
              </a:spcAft>
              <a:buClr>
                <a:srgbClr val="FF0000"/>
              </a:buClr>
              <a:buSzPts val="1800"/>
              <a:buFont typeface="Arial"/>
              <a:buNone/>
            </a:pPr>
            <a:r>
              <a:rPr lang="en-GB" dirty="0"/>
              <a:t>East Midlands Ambulance Service NHS Trust</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39" name="Google Shape;3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Shutterstock/ml_photo</a:t>
            </a:r>
            <a:endParaRPr/>
          </a:p>
        </p:txBody>
      </p:sp>
      <p:sp>
        <p:nvSpPr>
          <p:cNvPr id="360" name="Google Shape;36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Shutterstock/Sergei Anishchenko</a:t>
            </a:r>
            <a:endParaRPr/>
          </a:p>
        </p:txBody>
      </p:sp>
      <p:sp>
        <p:nvSpPr>
          <p:cNvPr id="371" name="Google Shape;3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Shutterstock/Ekahardiwito</a:t>
            </a:r>
            <a:endParaRPr/>
          </a:p>
        </p:txBody>
      </p:sp>
      <p:sp>
        <p:nvSpPr>
          <p:cNvPr id="382" name="Google Shape;3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Pexels/SHVETS production</a:t>
            </a:r>
            <a:endParaRPr/>
          </a:p>
        </p:txBody>
      </p:sp>
      <p:sp>
        <p:nvSpPr>
          <p:cNvPr id="393" name="Google Shape;3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Image © </a:t>
            </a:r>
            <a:r>
              <a:rPr lang="en-US"/>
              <a:t>Shutterstock/Okrasiuk</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15" name="Google Shape;41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Image © </a:t>
            </a:r>
            <a:r>
              <a:rPr lang="en-US" sz="1800"/>
              <a:t>Shutterstock/Makitalo</a:t>
            </a:r>
            <a:endParaRPr sz="1800"/>
          </a:p>
        </p:txBody>
      </p:sp>
      <p:sp>
        <p:nvSpPr>
          <p:cNvPr id="426" name="Google Shape;42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a:t>
            </a:r>
            <a:r>
              <a:rPr lang="en-US" sz="1200" b="0" i="0" u="sng" strike="noStrike" cap="none">
                <a:solidFill>
                  <a:schemeClr val="hlink"/>
                </a:solidFill>
                <a:latin typeface="Arial"/>
                <a:ea typeface="Arial"/>
                <a:cs typeface="Arial"/>
                <a:sym typeface="Arial"/>
                <a:hlinkClick r:id="rId3"/>
              </a:rPr>
              <a:t>www.wikipedia.org/wiki/Sheri_Sangji_case</a:t>
            </a:r>
            <a:endParaRPr sz="12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37" name="Google Shape;43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Source: https://archive.cdc.gov/#/details?url=https://www.cdc.gov/media/releases/2014/p0711-lab-safety.html</a:t>
            </a:r>
            <a:endParaRPr dirty="0"/>
          </a:p>
        </p:txBody>
      </p:sp>
      <p:sp>
        <p:nvSpPr>
          <p:cNvPr id="446" name="Google Shape;44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NHS Scotland blood pressure SOP: https://www.clinicalguidelines.scot.nhs.uk/nhsggc-guidelines/nhsggc-guidelines/kidney-diseases/sop-manual-doppler-blood-pressure/</a:t>
            </a:r>
            <a:br>
              <a:rPr lang="en-US" sz="1800">
                <a:latin typeface="Quattrocento Sans"/>
                <a:ea typeface="Quattrocento Sans"/>
                <a:cs typeface="Quattrocento Sans"/>
                <a:sym typeface="Quattrocento Sans"/>
              </a:rPr>
            </a:br>
            <a:r>
              <a:rPr lang="en-US">
                <a:latin typeface="Arial"/>
                <a:ea typeface="Arial"/>
                <a:cs typeface="Arial"/>
                <a:sym typeface="Arial"/>
              </a:rPr>
              <a:t>Image © </a:t>
            </a:r>
            <a:r>
              <a:rPr lang="en-US"/>
              <a:t>Shutterstock/pics five </a:t>
            </a:r>
            <a:endParaRPr/>
          </a:p>
          <a:p>
            <a:pPr marL="0" lvl="0" indent="0" algn="l" rtl="0">
              <a:lnSpc>
                <a:spcPct val="100000"/>
              </a:lnSpc>
              <a:spcBef>
                <a:spcPts val="0"/>
              </a:spcBef>
              <a:spcAft>
                <a:spcPts val="0"/>
              </a:spcAft>
              <a:buSzPts val="1400"/>
              <a:buNone/>
            </a:pPr>
            <a:endParaRPr/>
          </a:p>
        </p:txBody>
      </p:sp>
      <p:sp>
        <p:nvSpPr>
          <p:cNvPr id="153" name="Google Shape;1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200"/>
              <a:buFont typeface="Helvetica Neue"/>
              <a:buNone/>
            </a:pPr>
            <a:r>
              <a:rPr lang="en-US" dirty="0">
                <a:solidFill>
                  <a:srgbClr val="3F3F3F"/>
                </a:solidFill>
                <a:latin typeface="Helvetica Neue"/>
                <a:ea typeface="Helvetica Neue"/>
                <a:cs typeface="Helvetica Neue"/>
                <a:sym typeface="Helvetica Neue"/>
              </a:rPr>
              <a:t>Picture 1 = https://www.pharmaguideline.com/2008/04/sop-for-autoclave.html (SOP for autoclave)</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a:t>
            </a:r>
            <a:r>
              <a:rPr lang="en-US" dirty="0" err="1"/>
              <a:t>Okrasiuk</a:t>
            </a:r>
            <a:endParaRPr dirty="0"/>
          </a:p>
          <a:p>
            <a:pPr marL="0" marR="0" lvl="0" indent="0" algn="l" rtl="0">
              <a:lnSpc>
                <a:spcPct val="100000"/>
              </a:lnSpc>
              <a:spcBef>
                <a:spcPts val="0"/>
              </a:spcBef>
              <a:spcAft>
                <a:spcPts val="0"/>
              </a:spcAft>
              <a:buClr>
                <a:schemeClr val="dk1"/>
              </a:buClr>
              <a:buSzPts val="1200"/>
              <a:buFont typeface="Calibri"/>
              <a:buNone/>
            </a:pPr>
            <a:endParaRPr dirty="0">
              <a:solidFill>
                <a:srgbClr val="3F3F3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3F3F3F"/>
              </a:buClr>
              <a:buSzPts val="1200"/>
              <a:buFont typeface="Helvetica Neue"/>
              <a:buNone/>
            </a:pPr>
            <a:r>
              <a:rPr lang="en-US" dirty="0">
                <a:solidFill>
                  <a:srgbClr val="3F3F3F"/>
                </a:solidFill>
                <a:latin typeface="Helvetica Neue"/>
                <a:ea typeface="Helvetica Neue"/>
                <a:cs typeface="Helvetica Neue"/>
                <a:sym typeface="Helvetica Neue"/>
              </a:rPr>
              <a:t>Picture 2 = https://www.plymouthhospitals.nhs.uk/blood-bank/ (Blood bank information)</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Shutterstock/ANTONIO TRUZZI</a:t>
            </a:r>
            <a:endParaRPr dirty="0"/>
          </a:p>
          <a:p>
            <a:pPr marL="0" lvl="0" indent="0" algn="l" rtl="0">
              <a:lnSpc>
                <a:spcPct val="100000"/>
              </a:lnSpc>
              <a:spcBef>
                <a:spcPts val="0"/>
              </a:spcBef>
              <a:spcAft>
                <a:spcPts val="0"/>
              </a:spcAft>
              <a:buSzPts val="1400"/>
              <a:buNone/>
            </a:pPr>
            <a:endParaRPr dirty="0"/>
          </a:p>
        </p:txBody>
      </p:sp>
      <p:sp>
        <p:nvSpPr>
          <p:cNvPr id="172" name="Google Shape;17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Picture 3 = https://www.widgetlibrary.knowledge.scot.nhs.uk/media/WidgetFiles/1010876/D0.05%20Lifts%20procedures.pdf (SOP on using a hoist)</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Shutterstock/Tyler Olson</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r>
              <a:rPr lang="en-US" dirty="0"/>
              <a:t>Picture 4 = </a:t>
            </a:r>
            <a:r>
              <a:rPr lang="en-US" sz="1800" dirty="0">
                <a:latin typeface="Quattrocento Sans"/>
                <a:ea typeface="Quattrocento Sans"/>
                <a:cs typeface="Quattrocento Sans"/>
                <a:sym typeface="Quattrocento Sans"/>
              </a:rPr>
              <a:t>https://www.tewv.nhs.uk/wp-content/uploads/2021/11/Manual-handling-of-objects.pdf</a:t>
            </a:r>
          </a:p>
          <a:p>
            <a:pPr marL="0" lvl="0" indent="0" algn="l" rtl="0">
              <a:lnSpc>
                <a:spcPct val="100000"/>
              </a:lnSpc>
              <a:spcBef>
                <a:spcPts val="0"/>
              </a:spcBef>
              <a:spcAft>
                <a:spcPts val="0"/>
              </a:spcAft>
              <a:buSzPts val="1400"/>
              <a:buNone/>
            </a:pPr>
            <a:r>
              <a:rPr lang="en-US" dirty="0">
                <a:latin typeface="Arial"/>
                <a:ea typeface="Arial"/>
                <a:cs typeface="Arial"/>
                <a:sym typeface="Arial"/>
              </a:rPr>
              <a:t>Image © </a:t>
            </a:r>
            <a:r>
              <a:rPr lang="en-US" dirty="0"/>
              <a:t>Shutterstock/William Perugini</a:t>
            </a:r>
            <a:endParaRPr dirty="0"/>
          </a:p>
        </p:txBody>
      </p:sp>
      <p:sp>
        <p:nvSpPr>
          <p:cNvPr id="185" name="Google Shape;1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Picture 5 - Image </a:t>
            </a:r>
            <a:r>
              <a:rPr lang="en-US" dirty="0">
                <a:latin typeface="Arial"/>
                <a:ea typeface="Arial"/>
                <a:cs typeface="Arial"/>
                <a:sym typeface="Arial"/>
              </a:rPr>
              <a:t>© </a:t>
            </a:r>
            <a:r>
              <a:rPr lang="en-US" dirty="0"/>
              <a:t>Shutterstock/Victor Moussa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Picture 6 = https://www.england.nhs.uk/mids-east/wp-content/uploads/sites/7/2018/04/spillage-of-cytotoxic-and-anti-cancer-drugs.pdf (SOP on spillage of anti-cancer drugs)</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Shutterstock/Volha Barysevich</a:t>
            </a:r>
            <a:endParaRPr dirty="0"/>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Picture 7 = https://www.unicef.org.uk/babyfriendly/baby-friendly-resources/bottle-feeding-resources/guide-to-bottle-feeding/ (with permission)</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a:t>
            </a:r>
            <a:r>
              <a:rPr lang="en-US" dirty="0" err="1"/>
              <a:t>sarawut</a:t>
            </a:r>
            <a:r>
              <a:rPr lang="en-US" dirty="0"/>
              <a:t> </a:t>
            </a:r>
            <a:r>
              <a:rPr lang="en-US" dirty="0" err="1"/>
              <a:t>muensang</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Picture 8 = </a:t>
            </a:r>
            <a:r>
              <a:rPr lang="en-US" u="sng" dirty="0">
                <a:solidFill>
                  <a:schemeClr val="hlink"/>
                </a:solidFill>
                <a:hlinkClick r:id="rId3"/>
              </a:rPr>
              <a:t>https://www.nursesclass.com/2021/04/bed-making.html</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Shutterstock/Rawpixel.com</a:t>
            </a:r>
            <a:endParaRPr dirty="0"/>
          </a:p>
        </p:txBody>
      </p:sp>
      <p:sp>
        <p:nvSpPr>
          <p:cNvPr id="211" name="Google Shape;2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Picture 9 = https://www.england.nhs.uk/coronavirus/documents/uniforms-and-workwear-guidance-for-nhs-employers/  (Uniforms and workwear information)</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a:t>Shutterstock/</a:t>
            </a:r>
            <a:r>
              <a:rPr lang="en-US" dirty="0" err="1"/>
              <a:t>Spotmatik</a:t>
            </a:r>
            <a:r>
              <a:rPr lang="en-US" dirty="0"/>
              <a:t> Ltd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r>
              <a:rPr lang="en-US" dirty="0"/>
              <a:t>Picture 10 = https://www.gov.uk/guidance/the-use-and-regulation-of-pulse-oximeters-information-for-healthcare-professionals (SOP for oximeter)</a:t>
            </a:r>
            <a:endParaRPr dirty="0"/>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Image © </a:t>
            </a:r>
            <a:r>
              <a:rPr lang="en-US" dirty="0" err="1"/>
              <a:t>Pexels</a:t>
            </a:r>
            <a:r>
              <a:rPr lang="en-US" dirty="0"/>
              <a:t>/</a:t>
            </a:r>
            <a:r>
              <a:rPr lang="en-US" dirty="0" err="1"/>
              <a:t>cottonbro</a:t>
            </a:r>
            <a:r>
              <a:rPr lang="en-US" dirty="0"/>
              <a:t> studio</a:t>
            </a:r>
            <a:endParaRPr dirty="0"/>
          </a:p>
        </p:txBody>
      </p:sp>
      <p:sp>
        <p:nvSpPr>
          <p:cNvPr id="224" name="Google Shape;2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5" descr="A nurse administering an injection to a patient&#10;"/>
          <p:cNvPicPr preferRelativeResize="0"/>
          <p:nvPr/>
        </p:nvPicPr>
        <p:blipFill rotWithShape="1">
          <a:blip r:embed="rId2">
            <a:alphaModFix/>
          </a:blip>
          <a:srcRect t="36166" b="26869"/>
          <a:stretch/>
        </p:blipFill>
        <p:spPr>
          <a:xfrm>
            <a:off x="0" y="0"/>
            <a:ext cx="12192000" cy="3607091"/>
          </a:xfrm>
          <a:prstGeom prst="rect">
            <a:avLst/>
          </a:prstGeom>
          <a:noFill/>
          <a:ln>
            <a:noFill/>
          </a:ln>
        </p:spPr>
      </p:pic>
      <p:pic>
        <p:nvPicPr>
          <p:cNvPr id="14" name="Google Shape;14;p35" descr="A picture containing screenshot, design&#10;&#10;Description automatically generated"/>
          <p:cNvPicPr preferRelativeResize="0"/>
          <p:nvPr/>
        </p:nvPicPr>
        <p:blipFill rotWithShape="1">
          <a:blip r:embed="rId3">
            <a:alphaModFix/>
          </a:blip>
          <a:srcRect/>
          <a:stretch/>
        </p:blipFill>
        <p:spPr>
          <a:xfrm>
            <a:off x="0" y="2309931"/>
            <a:ext cx="12192000" cy="4548069"/>
          </a:xfrm>
          <a:prstGeom prst="rect">
            <a:avLst/>
          </a:prstGeom>
          <a:noFill/>
          <a:ln>
            <a:noFill/>
          </a:ln>
        </p:spPr>
      </p:pic>
      <p:sp>
        <p:nvSpPr>
          <p:cNvPr id="15" name="Google Shape;15;p3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pic>
        <p:nvPicPr>
          <p:cNvPr id="16" name="Google Shape;16;p35"/>
          <p:cNvPicPr preferRelativeResize="0"/>
          <p:nvPr/>
        </p:nvPicPr>
        <p:blipFill rotWithShape="1">
          <a:blip r:embed="rId4">
            <a:alphaModFix/>
          </a:blip>
          <a:srcRect/>
          <a:stretch/>
        </p:blipFill>
        <p:spPr>
          <a:xfrm>
            <a:off x="5179020" y="1965375"/>
            <a:ext cx="1811434" cy="1800000"/>
          </a:xfrm>
          <a:prstGeom prst="rect">
            <a:avLst/>
          </a:prstGeom>
          <a:noFill/>
          <a:ln>
            <a:noFill/>
          </a:ln>
        </p:spPr>
      </p:pic>
      <p:pic>
        <p:nvPicPr>
          <p:cNvPr id="17" name="Google Shape;17;p35" descr="A heart with a pulse line&#10;&#10;Description automatically generated with low confidence"/>
          <p:cNvPicPr preferRelativeResize="0"/>
          <p:nvPr/>
        </p:nvPicPr>
        <p:blipFill rotWithShape="1">
          <a:blip r:embed="rId5">
            <a:alphaModFix/>
          </a:blip>
          <a:srcRect/>
          <a:stretch/>
        </p:blipFill>
        <p:spPr>
          <a:xfrm>
            <a:off x="5450967" y="2467651"/>
            <a:ext cx="1134190" cy="879365"/>
          </a:xfrm>
          <a:prstGeom prst="rect">
            <a:avLst/>
          </a:prstGeom>
          <a:noFill/>
          <a:ln>
            <a:noFill/>
          </a:ln>
        </p:spPr>
      </p:pic>
      <p:sp>
        <p:nvSpPr>
          <p:cNvPr id="18" name="Google Shape;18;p35"/>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5"/>
          <p:cNvSpPr txBox="1">
            <a:spLocks noGrp="1"/>
          </p:cNvSpPr>
          <p:nvPr>
            <p:ph type="body" idx="2"/>
          </p:nvPr>
        </p:nvSpPr>
        <p:spPr>
          <a:xfrm>
            <a:off x="6096000" y="2942199"/>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5"/>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5" descr="A picture containing screenshot, graphics, pattern, circle&#10;&#10;Description automatically generated"/>
          <p:cNvPicPr preferRelativeResize="0"/>
          <p:nvPr/>
        </p:nvPicPr>
        <p:blipFill rotWithShape="1">
          <a:blip r:embed="rId6">
            <a:alphaModFix/>
          </a:blip>
          <a:srcRect/>
          <a:stretch/>
        </p:blipFill>
        <p:spPr>
          <a:xfrm>
            <a:off x="685408" y="2395842"/>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85"/>
        <p:cNvGrpSpPr/>
        <p:nvPr/>
      </p:nvGrpSpPr>
      <p:grpSpPr>
        <a:xfrm>
          <a:off x="0" y="0"/>
          <a:ext cx="0" cy="0"/>
          <a:chOff x="0" y="0"/>
          <a:chExt cx="0" cy="0"/>
        </a:xfrm>
      </p:grpSpPr>
      <p:sp>
        <p:nvSpPr>
          <p:cNvPr id="87" name="Google Shape;87;p4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5"/>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5"/>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45"/>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5"/>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5"/>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5"/>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45"/>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96" name="Google Shape;96;p45"/>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97" name="Google Shape;97;p45"/>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98" name="Google Shape;98;p45"/>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99" name="Google Shape;99;p45"/>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00" name="Google Shape;100;p4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101"/>
        <p:cNvGrpSpPr/>
        <p:nvPr/>
      </p:nvGrpSpPr>
      <p:grpSpPr>
        <a:xfrm>
          <a:off x="0" y="0"/>
          <a:ext cx="0" cy="0"/>
          <a:chOff x="0" y="0"/>
          <a:chExt cx="0" cy="0"/>
        </a:xfrm>
      </p:grpSpPr>
      <p:sp>
        <p:nvSpPr>
          <p:cNvPr id="103" name="Google Shape;103;p46"/>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6"/>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6"/>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46"/>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109"/>
        <p:cNvGrpSpPr/>
        <p:nvPr/>
      </p:nvGrpSpPr>
      <p:grpSpPr>
        <a:xfrm>
          <a:off x="0" y="0"/>
          <a:ext cx="0" cy="0"/>
          <a:chOff x="0" y="0"/>
          <a:chExt cx="0" cy="0"/>
        </a:xfrm>
      </p:grpSpPr>
      <p:pic>
        <p:nvPicPr>
          <p:cNvPr id="110" name="Google Shape;110;p47"/>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111" name="Google Shape;111;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7"/>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7"/>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7"/>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7"/>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18"/>
        <p:cNvGrpSpPr/>
        <p:nvPr/>
      </p:nvGrpSpPr>
      <p:grpSpPr>
        <a:xfrm>
          <a:off x="0" y="0"/>
          <a:ext cx="0" cy="0"/>
          <a:chOff x="0" y="0"/>
          <a:chExt cx="0" cy="0"/>
        </a:xfrm>
      </p:grpSpPr>
      <p:sp>
        <p:nvSpPr>
          <p:cNvPr id="119" name="Google Shape;119;p48"/>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8"/>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8"/>
          <p:cNvSpPr>
            <a:spLocks noGrp="1"/>
          </p:cNvSpPr>
          <p:nvPr>
            <p:ph type="pic" idx="2"/>
          </p:nvPr>
        </p:nvSpPr>
        <p:spPr>
          <a:xfrm>
            <a:off x="5183188" y="1284514"/>
            <a:ext cx="5762398" cy="4576536"/>
          </a:xfrm>
          <a:prstGeom prst="rect">
            <a:avLst/>
          </a:prstGeom>
          <a:noFill/>
          <a:ln>
            <a:noFill/>
          </a:ln>
        </p:spPr>
      </p:sp>
      <p:sp>
        <p:nvSpPr>
          <p:cNvPr id="122" name="Google Shape;122;p4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25"/>
        <p:cNvGrpSpPr/>
        <p:nvPr/>
      </p:nvGrpSpPr>
      <p:grpSpPr>
        <a:xfrm>
          <a:off x="0" y="0"/>
          <a:ext cx="0" cy="0"/>
          <a:chOff x="0" y="0"/>
          <a:chExt cx="0" cy="0"/>
        </a:xfrm>
      </p:grpSpPr>
      <p:sp>
        <p:nvSpPr>
          <p:cNvPr id="126" name="Google Shape;12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9"/>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9"/>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9"/>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
        <p:nvSpPr>
          <p:cNvPr id="27" name="Google Shape;27;p36"/>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6"/>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8"/>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Intro_3">
  <p:cSld name="1_Intro_3">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0"/>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a:spLocks noGrp="1"/>
          </p:cNvSpPr>
          <p:nvPr>
            <p:ph type="pic" idx="3"/>
          </p:nvPr>
        </p:nvSpPr>
        <p:spPr>
          <a:xfrm>
            <a:off x="6989083" y="2863621"/>
            <a:ext cx="4364717" cy="3313342"/>
          </a:xfrm>
          <a:prstGeom prst="rect">
            <a:avLst/>
          </a:prstGeom>
          <a:noFill/>
          <a:ln>
            <a:noFill/>
          </a:ln>
        </p:spPr>
        <p:txBody>
          <a:bodyPr/>
          <a:lstStyle/>
          <a:p>
            <a:endParaRPr lang="en-GB"/>
          </a:p>
        </p:txBody>
      </p:sp>
      <p:sp>
        <p:nvSpPr>
          <p:cNvPr id="54" name="Google Shape;54;p40"/>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0"/>
          <p:cNvSpPr txBox="1">
            <a:spLocks noGrp="1"/>
          </p:cNvSpPr>
          <p:nvPr>
            <p:ph type="body" idx="5"/>
          </p:nvPr>
        </p:nvSpPr>
        <p:spPr>
          <a:xfrm>
            <a:off x="838199" y="1826305"/>
            <a:ext cx="10515600" cy="902380"/>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400"/>
              <a:buNone/>
              <a:defRPr/>
            </a:lvl1pPr>
            <a:lvl2pPr marL="914400" lvl="1" indent="-228600" algn="l">
              <a:lnSpc>
                <a:spcPct val="108000"/>
              </a:lnSpc>
              <a:spcBef>
                <a:spcPts val="500"/>
              </a:spcBef>
              <a:spcAft>
                <a:spcPts val="0"/>
              </a:spcAft>
              <a:buSzPts val="2000"/>
              <a:buNone/>
              <a:defRPr/>
            </a:lvl2pPr>
            <a:lvl3pPr marL="1371600" lvl="2" indent="-228600" algn="l">
              <a:lnSpc>
                <a:spcPct val="108000"/>
              </a:lnSpc>
              <a:spcBef>
                <a:spcPts val="500"/>
              </a:spcBef>
              <a:spcAft>
                <a:spcPts val="0"/>
              </a:spcAft>
              <a:buSzPts val="1800"/>
              <a:buNone/>
              <a:defRPr/>
            </a:lvl3pPr>
            <a:lvl4pPr marL="1828800" lvl="3" indent="-228600" algn="l">
              <a:lnSpc>
                <a:spcPct val="108000"/>
              </a:lnSpc>
              <a:spcBef>
                <a:spcPts val="500"/>
              </a:spcBef>
              <a:spcAft>
                <a:spcPts val="0"/>
              </a:spcAft>
              <a:buSzPts val="1600"/>
              <a:buNone/>
              <a:defRPr/>
            </a:lvl4pPr>
            <a:lvl5pPr marL="2286000" lvl="4" indent="-228600" algn="l">
              <a:lnSpc>
                <a:spcPct val="10800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57"/>
        <p:cNvGrpSpPr/>
        <p:nvPr/>
      </p:nvGrpSpPr>
      <p:grpSpPr>
        <a:xfrm>
          <a:off x="0" y="0"/>
          <a:ext cx="0" cy="0"/>
          <a:chOff x="0" y="0"/>
          <a:chExt cx="0" cy="0"/>
        </a:xfrm>
      </p:grpSpPr>
      <p:pic>
        <p:nvPicPr>
          <p:cNvPr id="58" name="Google Shape;58;p41"/>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59" name="Google Shape;5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64"/>
        <p:cNvGrpSpPr/>
        <p:nvPr/>
      </p:nvGrpSpPr>
      <p:grpSpPr>
        <a:xfrm>
          <a:off x="0" y="0"/>
          <a:ext cx="0" cy="0"/>
          <a:chOff x="0" y="0"/>
          <a:chExt cx="0" cy="0"/>
        </a:xfrm>
      </p:grpSpPr>
      <p:sp>
        <p:nvSpPr>
          <p:cNvPr id="65" name="Google Shape;6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2"/>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4"/>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4"/>
          <p:cNvSpPr>
            <a:spLocks noGrp="1"/>
          </p:cNvSpPr>
          <p:nvPr>
            <p:ph type="pic" idx="3"/>
          </p:nvPr>
        </p:nvSpPr>
        <p:spPr>
          <a:xfrm>
            <a:off x="6989083" y="1825625"/>
            <a:ext cx="4364717" cy="4351338"/>
          </a:xfrm>
          <a:prstGeom prst="rect">
            <a:avLst/>
          </a:prstGeom>
          <a:noFill/>
          <a:ln>
            <a:noFill/>
          </a:ln>
        </p:spPr>
      </p:sp>
      <p:sp>
        <p:nvSpPr>
          <p:cNvPr id="83" name="Google Shape;83;p44"/>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888888"/>
                </a:solidFill>
                <a:latin typeface="Arial"/>
                <a:ea typeface="Arial"/>
                <a:cs typeface="Arial"/>
                <a:sym typeface="Arial"/>
              </a:rPr>
              <a:t>© Gatsby Technical Education Projects 2026</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888888"/>
              </a:buClr>
              <a:buSzPts val="1200"/>
              <a:buFont typeface="Arial"/>
              <a:buNone/>
            </a:pPr>
            <a:r>
              <a:rPr lang="en-US"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fVmGIojfX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hyperlink" Target="http://www.youtube.com/watch?v=Zn2wyzOMqe0" TargetMode="Externa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clinicalguidelines.scot.nhs.uk/nhsggc-guidelines/nhsggc-guidelines/kidney-diseases/sop-manual-doppler-blood-pressur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pharmaguideline.com/2008/04/sop-for-autoclav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s://www.plymouthhospitals.nhs.uk/blood-bank/"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widgetlibrary.knowledge.scot.nhs.uk/media/WidgetFiles/1010876/D0.05%20Lifts%20procedures.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www.tewv.nhs.uk/wp-content/uploads/2021/11/Manual-handling-of-objects.pdf"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royalpapworth.nhs.uk/application/files/2817/5948/3321/SOP130_TB_Waste_Management_and_Tissue_Disposal_v2.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hyperlink" Target="https://www.england.nhs.uk/mids-east/wp-content/uploads/sites/7/2018/04/spillage-of-cytotoxic-and-anti-cancer-drugs.pdf"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www.unicef.org.uk/babyfriendly/baby-friendly-resources/bottle-feeding-resources/guide-to-bottle-feed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s://www.nursesclass.com/2021/04/bed-making.html"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coronavirus/documents/uniforms-and-workwear-guidance-for-nhs-employer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hyperlink" Target="https://www.gov.uk/guidance/the-use-and-regulation-of-pulse-oximeters-information-for-healthcare-professionals"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1"/>
          <p:cNvSpPr txBox="1">
            <a:spLocks noGrp="1"/>
          </p:cNvSpPr>
          <p:nvPr>
            <p:ph type="body" idx="2"/>
          </p:nvPr>
        </p:nvSpPr>
        <p:spPr>
          <a:xfrm>
            <a:off x="6096000" y="2936206"/>
            <a:ext cx="5622925" cy="534988"/>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US" dirty="0"/>
              <a:t>Route: Health and Science</a:t>
            </a:r>
            <a:endParaRPr dirty="0"/>
          </a:p>
        </p:txBody>
      </p:sp>
      <p:sp>
        <p:nvSpPr>
          <p:cNvPr id="137" name="Google Shape;137;p1"/>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US"/>
              <a:t>Health</a:t>
            </a:r>
            <a:endParaRPr/>
          </a:p>
        </p:txBody>
      </p:sp>
      <p:sp>
        <p:nvSpPr>
          <p:cNvPr id="138" name="Google Shape;138;p1"/>
          <p:cNvSpPr txBox="1">
            <a:spLocks noGrp="1"/>
          </p:cNvSpPr>
          <p:nvPr>
            <p:ph type="subTitle" idx="1"/>
          </p:nvPr>
        </p:nvSpPr>
        <p:spPr>
          <a:xfrm>
            <a:off x="1524000" y="4903788"/>
            <a:ext cx="9144000" cy="582612"/>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US" dirty="0"/>
              <a:t>Topic: Good scientific and clinical practice</a:t>
            </a:r>
            <a:endParaRPr dirty="0"/>
          </a:p>
        </p:txBody>
      </p:sp>
      <p:sp>
        <p:nvSpPr>
          <p:cNvPr id="140" name="Google Shape;140;p1"/>
          <p:cNvSpPr txBox="1">
            <a:spLocks noGrp="1"/>
          </p:cNvSpPr>
          <p:nvPr>
            <p:ph type="body" idx="3"/>
          </p:nvPr>
        </p:nvSpPr>
        <p:spPr>
          <a:xfrm>
            <a:off x="1524000" y="5626100"/>
            <a:ext cx="9144000" cy="457200"/>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US" dirty="0"/>
              <a:t>Lesson 1: What is a standard operating procedure (SOP)?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2" name="Google Shape;242;p10"/>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241" name="Google Shape;2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Principles of good practice</a:t>
            </a:r>
            <a:endParaRPr/>
          </a:p>
        </p:txBody>
      </p:sp>
      <p:sp>
        <p:nvSpPr>
          <p:cNvPr id="248" name="Google Shape;248;p10"/>
          <p:cNvSpPr txBox="1"/>
          <p:nvPr/>
        </p:nvSpPr>
        <p:spPr>
          <a:xfrm>
            <a:off x="722156" y="1923080"/>
            <a:ext cx="47497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What principle is being shown?</a:t>
            </a:r>
            <a:endParaRPr sz="1400" b="0" i="0" u="none" strike="noStrike" cap="none" dirty="0">
              <a:solidFill>
                <a:srgbClr val="000000"/>
              </a:solidFill>
              <a:latin typeface="Arial"/>
              <a:ea typeface="Arial"/>
              <a:cs typeface="Arial"/>
              <a:sym typeface="Arial"/>
            </a:endParaRPr>
          </a:p>
        </p:txBody>
      </p:sp>
      <p:sp>
        <p:nvSpPr>
          <p:cNvPr id="244" name="Google Shape;244;p10">
            <a:extLst>
              <a:ext uri="{C183D7F6-B498-43B3-948B-1728B52AA6E4}">
                <adec:decorative xmlns:adec="http://schemas.microsoft.com/office/drawing/2017/decorative" val="1"/>
              </a:ext>
            </a:extLst>
          </p:cNvPr>
          <p:cNvSpPr/>
          <p:nvPr/>
        </p:nvSpPr>
        <p:spPr>
          <a:xfrm>
            <a:off x="5778366" y="1869966"/>
            <a:ext cx="635268" cy="567891"/>
          </a:xfrm>
          <a:custGeom>
            <a:avLst/>
            <a:gdLst/>
            <a:ahLst/>
            <a:cxnLst/>
            <a:rect l="l" t="t" r="r" b="b"/>
            <a:pathLst>
              <a:path w="120000" h="120000" extrusionOk="0">
                <a:moveTo>
                  <a:pt x="0" y="0"/>
                </a:moveTo>
                <a:lnTo>
                  <a:pt x="120000" y="0"/>
                </a:lnTo>
                <a:lnTo>
                  <a:pt x="120000" y="120000"/>
                </a:lnTo>
                <a:lnTo>
                  <a:pt x="0" y="120000"/>
                </a:lnTo>
                <a:close/>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darken"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0" y="0"/>
                </a:moveTo>
                <a:lnTo>
                  <a:pt x="120000" y="0"/>
                </a:lnTo>
                <a:lnTo>
                  <a:pt x="120000" y="120000"/>
                </a:lnTo>
                <a:lnTo>
                  <a:pt x="0" y="120000"/>
                </a:lnTo>
                <a:close/>
              </a:path>
            </a:pathLst>
          </a:custGeom>
          <a:solidFill>
            <a:srgbClr val="E2EEBE"/>
          </a:solidFill>
          <a:ln w="12700" cap="flat" cmpd="sng">
            <a:solidFill>
              <a:srgbClr val="466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 name="Google Shape;240;p10" descr="Person wearing a face mask not covering their nose "/>
          <p:cNvPicPr preferRelativeResize="0"/>
          <p:nvPr/>
        </p:nvPicPr>
        <p:blipFill rotWithShape="1">
          <a:blip r:embed="rId3">
            <a:alphaModFix/>
          </a:blip>
          <a:srcRect/>
          <a:stretch/>
        </p:blipFill>
        <p:spPr>
          <a:xfrm>
            <a:off x="722147" y="2466979"/>
            <a:ext cx="4902227" cy="3268151"/>
          </a:xfrm>
          <a:prstGeom prst="rect">
            <a:avLst/>
          </a:prstGeom>
          <a:noFill/>
          <a:ln>
            <a:noFill/>
          </a:ln>
        </p:spPr>
      </p:pic>
      <p:sp>
        <p:nvSpPr>
          <p:cNvPr id="246" name="Google Shape;246;p10" descr="A cross symbol in red, indicating 'wrong'"/>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239" name="Google Shape;239;p10" descr="A person wearing scrubs with short sleeves, mask and gloves "/>
          <p:cNvPicPr preferRelativeResize="0"/>
          <p:nvPr/>
        </p:nvPicPr>
        <p:blipFill rotWithShape="1">
          <a:blip r:embed="rId4">
            <a:alphaModFix/>
          </a:blip>
          <a:srcRect/>
          <a:stretch/>
        </p:blipFill>
        <p:spPr>
          <a:xfrm>
            <a:off x="6622099" y="2466971"/>
            <a:ext cx="4902227" cy="3268151"/>
          </a:xfrm>
          <a:prstGeom prst="rect">
            <a:avLst/>
          </a:prstGeom>
          <a:noFill/>
          <a:ln>
            <a:noFill/>
          </a:ln>
        </p:spPr>
      </p:pic>
      <p:sp>
        <p:nvSpPr>
          <p:cNvPr id="247" name="Google Shape;247;p10" descr="Checkmark symbol in green, indicating 'correct'"/>
          <p:cNvSpPr/>
          <p:nvPr/>
        </p:nvSpPr>
        <p:spPr>
          <a:xfrm>
            <a:off x="10127376" y="3000914"/>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10"/>
          <p:cNvSpPr txBox="1"/>
          <p:nvPr/>
        </p:nvSpPr>
        <p:spPr>
          <a:xfrm>
            <a:off x="6720104" y="1923078"/>
            <a:ext cx="47062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48135"/>
                </a:solidFill>
                <a:latin typeface="Arial"/>
                <a:ea typeface="Arial"/>
                <a:cs typeface="Arial"/>
                <a:sym typeface="Arial"/>
              </a:rPr>
              <a:t>Use PPE correctly</a:t>
            </a:r>
            <a:endParaRPr sz="2400" b="1" i="0" u="none" strike="noStrike" cap="none">
              <a:solidFill>
                <a:srgbClr val="548135"/>
              </a:solidFill>
              <a:latin typeface="Arial"/>
              <a:ea typeface="Arial"/>
              <a:cs typeface="Arial"/>
              <a:sym typeface="Arial"/>
            </a:endParaRPr>
          </a:p>
        </p:txBody>
      </p:sp>
      <p:sp>
        <p:nvSpPr>
          <p:cNvPr id="243" name="Google Shape;243;p10">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7" name="Google Shape;257;p11">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256" name="Google Shape;25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Principles of good practice</a:t>
            </a:r>
            <a:endParaRPr/>
          </a:p>
        </p:txBody>
      </p:sp>
      <p:sp>
        <p:nvSpPr>
          <p:cNvPr id="263" name="Google Shape;263;p11"/>
          <p:cNvSpPr txBox="1"/>
          <p:nvPr/>
        </p:nvSpPr>
        <p:spPr>
          <a:xfrm>
            <a:off x="722156" y="1923080"/>
            <a:ext cx="47497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What principle is being shown?</a:t>
            </a:r>
            <a:endParaRPr sz="1400" b="0" i="0" u="none" strike="noStrike" cap="none">
              <a:solidFill>
                <a:srgbClr val="000000"/>
              </a:solidFill>
              <a:latin typeface="Arial"/>
              <a:ea typeface="Arial"/>
              <a:cs typeface="Arial"/>
              <a:sym typeface="Arial"/>
            </a:endParaRPr>
          </a:p>
        </p:txBody>
      </p:sp>
      <p:sp>
        <p:nvSpPr>
          <p:cNvPr id="259" name="Google Shape;259;p11">
            <a:extLst>
              <a:ext uri="{C183D7F6-B498-43B3-948B-1728B52AA6E4}">
                <adec:decorative xmlns:adec="http://schemas.microsoft.com/office/drawing/2017/decorative" val="1"/>
              </a:ext>
            </a:extLst>
          </p:cNvPr>
          <p:cNvSpPr/>
          <p:nvPr/>
        </p:nvSpPr>
        <p:spPr>
          <a:xfrm>
            <a:off x="5778366" y="1869966"/>
            <a:ext cx="635268" cy="567891"/>
          </a:xfrm>
          <a:custGeom>
            <a:avLst/>
            <a:gdLst/>
            <a:ahLst/>
            <a:cxnLst/>
            <a:rect l="l" t="t" r="r" b="b"/>
            <a:pathLst>
              <a:path w="120000" h="120000" extrusionOk="0">
                <a:moveTo>
                  <a:pt x="0" y="0"/>
                </a:moveTo>
                <a:lnTo>
                  <a:pt x="120000" y="0"/>
                </a:lnTo>
                <a:lnTo>
                  <a:pt x="120000" y="120000"/>
                </a:lnTo>
                <a:lnTo>
                  <a:pt x="0" y="120000"/>
                </a:lnTo>
                <a:close/>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darken"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0" y="0"/>
                </a:moveTo>
                <a:lnTo>
                  <a:pt x="120000" y="0"/>
                </a:lnTo>
                <a:lnTo>
                  <a:pt x="120000" y="120000"/>
                </a:lnTo>
                <a:lnTo>
                  <a:pt x="0" y="120000"/>
                </a:lnTo>
                <a:close/>
              </a:path>
            </a:pathLst>
          </a:custGeom>
          <a:solidFill>
            <a:srgbClr val="E2EEBE"/>
          </a:solidFill>
          <a:ln w="12700" cap="flat" cmpd="sng">
            <a:solidFill>
              <a:srgbClr val="466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p11" descr="A large warehouse overloaded with cardboard boxes"/>
          <p:cNvPicPr preferRelativeResize="0"/>
          <p:nvPr/>
        </p:nvPicPr>
        <p:blipFill rotWithShape="1">
          <a:blip r:embed="rId3">
            <a:alphaModFix/>
          </a:blip>
          <a:srcRect/>
          <a:stretch/>
        </p:blipFill>
        <p:spPr>
          <a:xfrm>
            <a:off x="722155" y="2580979"/>
            <a:ext cx="4902227" cy="3270330"/>
          </a:xfrm>
          <a:prstGeom prst="rect">
            <a:avLst/>
          </a:prstGeom>
          <a:noFill/>
          <a:ln>
            <a:noFill/>
          </a:ln>
        </p:spPr>
      </p:pic>
      <p:sp>
        <p:nvSpPr>
          <p:cNvPr id="261" name="Google Shape;261;p11" descr="A cross symbol in red, indicating 'wrong'"/>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254" name="Google Shape;254;p11" descr="People wearing safety helmets and high-visibility jackets in a warehouse with items stacked neatly on tall shelves &#10;"/>
          <p:cNvPicPr preferRelativeResize="0"/>
          <p:nvPr/>
        </p:nvPicPr>
        <p:blipFill rotWithShape="1">
          <a:blip r:embed="rId4">
            <a:alphaModFix/>
          </a:blip>
          <a:srcRect/>
          <a:stretch/>
        </p:blipFill>
        <p:spPr>
          <a:xfrm>
            <a:off x="6567620" y="2580978"/>
            <a:ext cx="4875884" cy="3268151"/>
          </a:xfrm>
          <a:prstGeom prst="rect">
            <a:avLst/>
          </a:prstGeom>
          <a:noFill/>
          <a:ln>
            <a:noFill/>
          </a:ln>
        </p:spPr>
      </p:pic>
      <p:sp>
        <p:nvSpPr>
          <p:cNvPr id="262" name="Google Shape;262;p11" descr="Checkmark symbol in green, indicating 'correct'"/>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11"/>
          <p:cNvSpPr txBox="1"/>
          <p:nvPr/>
        </p:nvSpPr>
        <p:spPr>
          <a:xfrm>
            <a:off x="6720104" y="1923080"/>
            <a:ext cx="47062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48135"/>
                </a:solidFill>
                <a:latin typeface="Arial"/>
                <a:ea typeface="Arial"/>
                <a:cs typeface="Arial"/>
                <a:sym typeface="Arial"/>
              </a:rPr>
              <a:t>Store materials appropriately</a:t>
            </a:r>
            <a:endParaRPr sz="2400" b="1" i="0" u="none" strike="noStrike" cap="none">
              <a:solidFill>
                <a:srgbClr val="548135"/>
              </a:solidFill>
              <a:latin typeface="Arial"/>
              <a:ea typeface="Arial"/>
              <a:cs typeface="Arial"/>
              <a:sym typeface="Arial"/>
            </a:endParaRPr>
          </a:p>
        </p:txBody>
      </p:sp>
      <p:sp>
        <p:nvSpPr>
          <p:cNvPr id="258" name="Google Shape;258;p11">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12">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272" name="Google Shape;27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Principles of good practice</a:t>
            </a:r>
            <a:endParaRPr/>
          </a:p>
        </p:txBody>
      </p:sp>
      <p:sp>
        <p:nvSpPr>
          <p:cNvPr id="271" name="Google Shape;271;p12"/>
          <p:cNvSpPr txBox="1"/>
          <p:nvPr/>
        </p:nvSpPr>
        <p:spPr>
          <a:xfrm>
            <a:off x="722156" y="1923080"/>
            <a:ext cx="47497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What principle is being shown?</a:t>
            </a:r>
            <a:endParaRPr sz="1400" b="0" i="0" u="none" strike="noStrike" cap="none">
              <a:solidFill>
                <a:srgbClr val="000000"/>
              </a:solidFill>
              <a:latin typeface="Arial"/>
              <a:ea typeface="Arial"/>
              <a:cs typeface="Arial"/>
              <a:sym typeface="Arial"/>
            </a:endParaRPr>
          </a:p>
        </p:txBody>
      </p:sp>
      <p:sp>
        <p:nvSpPr>
          <p:cNvPr id="275" name="Google Shape;275;p12"/>
          <p:cNvSpPr/>
          <p:nvPr/>
        </p:nvSpPr>
        <p:spPr>
          <a:xfrm>
            <a:off x="5778366" y="1869966"/>
            <a:ext cx="635268" cy="567891"/>
          </a:xfrm>
          <a:custGeom>
            <a:avLst/>
            <a:gdLst/>
            <a:ahLst/>
            <a:cxnLst/>
            <a:rect l="l" t="t" r="r" b="b"/>
            <a:pathLst>
              <a:path w="120000" h="120000" extrusionOk="0">
                <a:moveTo>
                  <a:pt x="0" y="0"/>
                </a:moveTo>
                <a:lnTo>
                  <a:pt x="120000" y="0"/>
                </a:lnTo>
                <a:lnTo>
                  <a:pt x="120000" y="120000"/>
                </a:lnTo>
                <a:lnTo>
                  <a:pt x="0" y="120000"/>
                </a:lnTo>
                <a:close/>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darken"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0" y="0"/>
                </a:moveTo>
                <a:lnTo>
                  <a:pt x="120000" y="0"/>
                </a:lnTo>
                <a:lnTo>
                  <a:pt x="120000" y="120000"/>
                </a:lnTo>
                <a:lnTo>
                  <a:pt x="0" y="120000"/>
                </a:lnTo>
                <a:close/>
              </a:path>
            </a:pathLst>
          </a:custGeom>
          <a:solidFill>
            <a:srgbClr val="E2EEBE"/>
          </a:solidFill>
          <a:ln w="12700" cap="flat" cmpd="sng">
            <a:solidFill>
              <a:srgbClr val="466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p12" descr="A digital scale with a 5g weight on, the screen says 0.00g"/>
          <p:cNvPicPr preferRelativeResize="0"/>
          <p:nvPr/>
        </p:nvPicPr>
        <p:blipFill rotWithShape="1">
          <a:blip r:embed="rId3">
            <a:alphaModFix/>
          </a:blip>
          <a:srcRect l="-38276" t="-1" r="-38343"/>
          <a:stretch/>
        </p:blipFill>
        <p:spPr>
          <a:xfrm>
            <a:off x="1047898" y="2619314"/>
            <a:ext cx="4875884" cy="3268151"/>
          </a:xfrm>
          <a:prstGeom prst="rect">
            <a:avLst/>
          </a:prstGeom>
          <a:noFill/>
          <a:ln>
            <a:noFill/>
          </a:ln>
        </p:spPr>
      </p:pic>
      <p:sp>
        <p:nvSpPr>
          <p:cNvPr id="278" name="Google Shape;278;p12" descr="A cross symbol in red, indicating 'wrong'"/>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270" name="Google Shape;270;p12" descr="A digital scale with a 5g weight on, the screen says 0.05g"/>
          <p:cNvPicPr preferRelativeResize="0"/>
          <p:nvPr/>
        </p:nvPicPr>
        <p:blipFill rotWithShape="1">
          <a:blip r:embed="rId4">
            <a:alphaModFix/>
          </a:blip>
          <a:srcRect/>
          <a:stretch/>
        </p:blipFill>
        <p:spPr>
          <a:xfrm>
            <a:off x="7881166" y="2617135"/>
            <a:ext cx="2813074" cy="3270330"/>
          </a:xfrm>
          <a:prstGeom prst="rect">
            <a:avLst/>
          </a:prstGeom>
          <a:noFill/>
          <a:ln>
            <a:noFill/>
          </a:ln>
        </p:spPr>
      </p:pic>
      <p:sp>
        <p:nvSpPr>
          <p:cNvPr id="277" name="Google Shape;277;p12" descr="Checkmark symbol in green, indicating 'correct'"/>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12"/>
          <p:cNvSpPr txBox="1"/>
          <p:nvPr/>
        </p:nvSpPr>
        <p:spPr>
          <a:xfrm>
            <a:off x="6720104" y="1923080"/>
            <a:ext cx="51351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48135"/>
                </a:solidFill>
                <a:latin typeface="Arial"/>
                <a:ea typeface="Arial"/>
                <a:cs typeface="Arial"/>
                <a:sym typeface="Arial"/>
              </a:rPr>
              <a:t>Calibrate and maintain equipment</a:t>
            </a:r>
            <a:endParaRPr sz="2400" b="1" i="0" u="none" strike="noStrike" cap="none">
              <a:solidFill>
                <a:srgbClr val="548135"/>
              </a:solidFill>
              <a:latin typeface="Arial"/>
              <a:ea typeface="Arial"/>
              <a:cs typeface="Arial"/>
              <a:sym typeface="Arial"/>
            </a:endParaRPr>
          </a:p>
        </p:txBody>
      </p:sp>
      <p:sp>
        <p:nvSpPr>
          <p:cNvPr id="274" name="Google Shape;274;p12">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8" name="Google Shape;288;p13">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287" name="Google Shape;28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Principles of good practice</a:t>
            </a:r>
            <a:endParaRPr/>
          </a:p>
        </p:txBody>
      </p:sp>
      <p:sp>
        <p:nvSpPr>
          <p:cNvPr id="286" name="Google Shape;286;p13"/>
          <p:cNvSpPr txBox="1"/>
          <p:nvPr/>
        </p:nvSpPr>
        <p:spPr>
          <a:xfrm>
            <a:off x="722156" y="1923080"/>
            <a:ext cx="47497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What principle is being shown?</a:t>
            </a:r>
            <a:endParaRPr sz="1400" b="0" i="0" u="none" strike="noStrike" cap="none">
              <a:solidFill>
                <a:srgbClr val="000000"/>
              </a:solidFill>
              <a:latin typeface="Arial"/>
              <a:ea typeface="Arial"/>
              <a:cs typeface="Arial"/>
              <a:sym typeface="Arial"/>
            </a:endParaRPr>
          </a:p>
        </p:txBody>
      </p:sp>
      <p:sp>
        <p:nvSpPr>
          <p:cNvPr id="290" name="Google Shape;290;p13">
            <a:extLst>
              <a:ext uri="{C183D7F6-B498-43B3-948B-1728B52AA6E4}">
                <adec:decorative xmlns:adec="http://schemas.microsoft.com/office/drawing/2017/decorative" val="1"/>
              </a:ext>
            </a:extLst>
          </p:cNvPr>
          <p:cNvSpPr/>
          <p:nvPr/>
        </p:nvSpPr>
        <p:spPr>
          <a:xfrm>
            <a:off x="5778366" y="1869965"/>
            <a:ext cx="635268" cy="567891"/>
          </a:xfrm>
          <a:custGeom>
            <a:avLst/>
            <a:gdLst/>
            <a:ahLst/>
            <a:cxnLst/>
            <a:rect l="l" t="t" r="r" b="b"/>
            <a:pathLst>
              <a:path w="120000" h="120000" extrusionOk="0">
                <a:moveTo>
                  <a:pt x="0" y="0"/>
                </a:moveTo>
                <a:lnTo>
                  <a:pt x="120000" y="0"/>
                </a:lnTo>
                <a:lnTo>
                  <a:pt x="120000" y="120000"/>
                </a:lnTo>
                <a:lnTo>
                  <a:pt x="0" y="120000"/>
                </a:lnTo>
                <a:close/>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darken"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0" y="0"/>
                </a:moveTo>
                <a:lnTo>
                  <a:pt x="120000" y="0"/>
                </a:lnTo>
                <a:lnTo>
                  <a:pt x="120000" y="120000"/>
                </a:lnTo>
                <a:lnTo>
                  <a:pt x="0" y="120000"/>
                </a:lnTo>
                <a:close/>
              </a:path>
            </a:pathLst>
          </a:custGeom>
          <a:solidFill>
            <a:srgbClr val="E2EEBE"/>
          </a:solidFill>
          <a:ln w="12700" cap="flat" cmpd="sng">
            <a:solidFill>
              <a:srgbClr val="466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13" descr="A gloved hand holding a syringe with small drops of blood on the surface"/>
          <p:cNvPicPr preferRelativeResize="0"/>
          <p:nvPr/>
        </p:nvPicPr>
        <p:blipFill rotWithShape="1">
          <a:blip r:embed="rId3">
            <a:alphaModFix/>
          </a:blip>
          <a:srcRect/>
          <a:stretch/>
        </p:blipFill>
        <p:spPr>
          <a:xfrm>
            <a:off x="730615" y="2580979"/>
            <a:ext cx="4885307" cy="3270330"/>
          </a:xfrm>
          <a:prstGeom prst="rect">
            <a:avLst/>
          </a:prstGeom>
          <a:noFill/>
          <a:ln>
            <a:noFill/>
          </a:ln>
        </p:spPr>
      </p:pic>
      <p:sp>
        <p:nvSpPr>
          <p:cNvPr id="293" name="Google Shape;293;p13" descr="A cross symbol in red, indicating 'wrong'"/>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284" name="Google Shape;284;p13" descr="A person wearing a mask and gloves cleaning a surface"/>
          <p:cNvPicPr preferRelativeResize="0"/>
          <p:nvPr/>
        </p:nvPicPr>
        <p:blipFill rotWithShape="1">
          <a:blip r:embed="rId4">
            <a:alphaModFix/>
          </a:blip>
          <a:srcRect/>
          <a:stretch/>
        </p:blipFill>
        <p:spPr>
          <a:xfrm>
            <a:off x="6585501" y="2580979"/>
            <a:ext cx="4875884" cy="3268151"/>
          </a:xfrm>
          <a:prstGeom prst="rect">
            <a:avLst/>
          </a:prstGeom>
          <a:noFill/>
          <a:ln>
            <a:noFill/>
          </a:ln>
        </p:spPr>
      </p:pic>
      <p:sp>
        <p:nvSpPr>
          <p:cNvPr id="292" name="Google Shape;292;p13" descr="Checkmark symbol in green, indicating 'correct'"/>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3"/>
          <p:cNvSpPr txBox="1"/>
          <p:nvPr/>
        </p:nvSpPr>
        <p:spPr>
          <a:xfrm>
            <a:off x="6720104" y="1923079"/>
            <a:ext cx="51351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48135"/>
                </a:solidFill>
                <a:latin typeface="Arial"/>
                <a:ea typeface="Arial"/>
                <a:cs typeface="Arial"/>
                <a:sym typeface="Arial"/>
              </a:rPr>
              <a:t>Maintain work areas</a:t>
            </a:r>
            <a:endParaRPr sz="2400" b="1" i="0" u="none" strike="noStrike" cap="none">
              <a:solidFill>
                <a:srgbClr val="548135"/>
              </a:solidFill>
              <a:latin typeface="Arial"/>
              <a:ea typeface="Arial"/>
              <a:cs typeface="Arial"/>
              <a:sym typeface="Arial"/>
            </a:endParaRPr>
          </a:p>
        </p:txBody>
      </p:sp>
      <p:sp>
        <p:nvSpPr>
          <p:cNvPr id="289" name="Google Shape;289;p13">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2" name="Google Shape;302;p14">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301" name="Google Shape;30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Principles of good practice</a:t>
            </a:r>
            <a:endParaRPr/>
          </a:p>
        </p:txBody>
      </p:sp>
      <p:sp>
        <p:nvSpPr>
          <p:cNvPr id="308" name="Google Shape;308;p14"/>
          <p:cNvSpPr txBox="1"/>
          <p:nvPr/>
        </p:nvSpPr>
        <p:spPr>
          <a:xfrm>
            <a:off x="722156" y="1923080"/>
            <a:ext cx="47497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What principle is being shown?</a:t>
            </a:r>
            <a:endParaRPr sz="1400" b="0" i="0" u="none" strike="noStrike" cap="none">
              <a:solidFill>
                <a:srgbClr val="000000"/>
              </a:solidFill>
              <a:latin typeface="Arial"/>
              <a:ea typeface="Arial"/>
              <a:cs typeface="Arial"/>
              <a:sym typeface="Arial"/>
            </a:endParaRPr>
          </a:p>
        </p:txBody>
      </p:sp>
      <p:sp>
        <p:nvSpPr>
          <p:cNvPr id="304" name="Google Shape;304;p14">
            <a:extLst>
              <a:ext uri="{C183D7F6-B498-43B3-948B-1728B52AA6E4}">
                <adec:decorative xmlns:adec="http://schemas.microsoft.com/office/drawing/2017/decorative" val="1"/>
              </a:ext>
            </a:extLst>
          </p:cNvPr>
          <p:cNvSpPr/>
          <p:nvPr/>
        </p:nvSpPr>
        <p:spPr>
          <a:xfrm>
            <a:off x="5778366" y="1874461"/>
            <a:ext cx="635268" cy="567891"/>
          </a:xfrm>
          <a:custGeom>
            <a:avLst/>
            <a:gdLst/>
            <a:ahLst/>
            <a:cxnLst/>
            <a:rect l="l" t="t" r="r" b="b"/>
            <a:pathLst>
              <a:path w="120000" h="120000" extrusionOk="0">
                <a:moveTo>
                  <a:pt x="0" y="0"/>
                </a:moveTo>
                <a:lnTo>
                  <a:pt x="120000" y="0"/>
                </a:lnTo>
                <a:lnTo>
                  <a:pt x="120000" y="120000"/>
                </a:lnTo>
                <a:lnTo>
                  <a:pt x="0" y="120000"/>
                </a:lnTo>
                <a:close/>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darken"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0" y="0"/>
                </a:moveTo>
                <a:lnTo>
                  <a:pt x="120000" y="0"/>
                </a:lnTo>
                <a:lnTo>
                  <a:pt x="120000" y="120000"/>
                </a:lnTo>
                <a:lnTo>
                  <a:pt x="0" y="120000"/>
                </a:lnTo>
                <a:close/>
              </a:path>
            </a:pathLst>
          </a:custGeom>
          <a:solidFill>
            <a:srgbClr val="E2EEBE"/>
          </a:solidFill>
          <a:ln w="12700" cap="flat" cmpd="sng">
            <a:solidFill>
              <a:srgbClr val="466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0" name="Google Shape;300;p14" descr="People walking through a warehouse area with tall empty shelves"/>
          <p:cNvPicPr preferRelativeResize="0"/>
          <p:nvPr/>
        </p:nvPicPr>
        <p:blipFill rotWithShape="1">
          <a:blip r:embed="rId3">
            <a:alphaModFix/>
          </a:blip>
          <a:srcRect/>
          <a:stretch/>
        </p:blipFill>
        <p:spPr>
          <a:xfrm>
            <a:off x="722155" y="2582231"/>
            <a:ext cx="4902227" cy="3267825"/>
          </a:xfrm>
          <a:prstGeom prst="rect">
            <a:avLst/>
          </a:prstGeom>
          <a:noFill/>
          <a:ln>
            <a:noFill/>
          </a:ln>
        </p:spPr>
      </p:pic>
      <p:sp>
        <p:nvSpPr>
          <p:cNvPr id="307" name="Google Shape;307;p14" descr="A cross symbol in red, indicating 'wrong'"/>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299" name="Google Shape;299;p14" descr="Person wearing a hard hat and holding a clipboard, looking toward shelves filled with items"/>
          <p:cNvPicPr preferRelativeResize="0"/>
          <p:nvPr/>
        </p:nvPicPr>
        <p:blipFill rotWithShape="1">
          <a:blip r:embed="rId4">
            <a:alphaModFix/>
          </a:blip>
          <a:srcRect/>
          <a:stretch/>
        </p:blipFill>
        <p:spPr>
          <a:xfrm>
            <a:off x="6567620" y="2580978"/>
            <a:ext cx="4875884" cy="3268151"/>
          </a:xfrm>
          <a:prstGeom prst="rect">
            <a:avLst/>
          </a:prstGeom>
          <a:noFill/>
          <a:ln>
            <a:noFill/>
          </a:ln>
        </p:spPr>
      </p:pic>
      <p:sp>
        <p:nvSpPr>
          <p:cNvPr id="306" name="Google Shape;306;p14" descr="Checkmark symbol in green, indicating 'correct'"/>
          <p:cNvSpPr/>
          <p:nvPr/>
        </p:nvSpPr>
        <p:spPr>
          <a:xfrm>
            <a:off x="6832060"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14"/>
          <p:cNvSpPr txBox="1"/>
          <p:nvPr/>
        </p:nvSpPr>
        <p:spPr>
          <a:xfrm>
            <a:off x="6720104" y="1933724"/>
            <a:ext cx="51351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48135"/>
                </a:solidFill>
                <a:latin typeface="Arial"/>
                <a:ea typeface="Arial"/>
                <a:cs typeface="Arial"/>
                <a:sym typeface="Arial"/>
              </a:rPr>
              <a:t>Effectively manage stock levels</a:t>
            </a:r>
            <a:endParaRPr sz="2400" b="1" i="0" u="none" strike="noStrike" cap="none">
              <a:solidFill>
                <a:srgbClr val="548135"/>
              </a:solidFill>
              <a:latin typeface="Arial"/>
              <a:ea typeface="Arial"/>
              <a:cs typeface="Arial"/>
              <a:sym typeface="Arial"/>
            </a:endParaRPr>
          </a:p>
        </p:txBody>
      </p:sp>
      <p:sp>
        <p:nvSpPr>
          <p:cNvPr id="303" name="Google Shape;303;p14">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8" name="Google Shape;318;p15">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317" name="Google Shape;31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Principles of good practice</a:t>
            </a:r>
            <a:endParaRPr/>
          </a:p>
        </p:txBody>
      </p:sp>
      <p:sp>
        <p:nvSpPr>
          <p:cNvPr id="316" name="Google Shape;316;p15"/>
          <p:cNvSpPr txBox="1"/>
          <p:nvPr/>
        </p:nvSpPr>
        <p:spPr>
          <a:xfrm>
            <a:off x="722156" y="1923080"/>
            <a:ext cx="47497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What principle is being shown?</a:t>
            </a:r>
            <a:endParaRPr sz="1400" b="0" i="0" u="none" strike="noStrike" cap="none">
              <a:solidFill>
                <a:srgbClr val="000000"/>
              </a:solidFill>
              <a:latin typeface="Arial"/>
              <a:ea typeface="Arial"/>
              <a:cs typeface="Arial"/>
              <a:sym typeface="Arial"/>
            </a:endParaRPr>
          </a:p>
        </p:txBody>
      </p:sp>
      <p:sp>
        <p:nvSpPr>
          <p:cNvPr id="320" name="Google Shape;320;p15">
            <a:extLst>
              <a:ext uri="{C183D7F6-B498-43B3-948B-1728B52AA6E4}">
                <adec:decorative xmlns:adec="http://schemas.microsoft.com/office/drawing/2017/decorative" val="1"/>
              </a:ext>
            </a:extLst>
          </p:cNvPr>
          <p:cNvSpPr/>
          <p:nvPr/>
        </p:nvSpPr>
        <p:spPr>
          <a:xfrm>
            <a:off x="5778366" y="1873782"/>
            <a:ext cx="635268" cy="567891"/>
          </a:xfrm>
          <a:custGeom>
            <a:avLst/>
            <a:gdLst/>
            <a:ahLst/>
            <a:cxnLst/>
            <a:rect l="l" t="t" r="r" b="b"/>
            <a:pathLst>
              <a:path w="120000" h="120000" extrusionOk="0">
                <a:moveTo>
                  <a:pt x="0" y="0"/>
                </a:moveTo>
                <a:lnTo>
                  <a:pt x="120000" y="0"/>
                </a:lnTo>
                <a:lnTo>
                  <a:pt x="120000" y="120000"/>
                </a:lnTo>
                <a:lnTo>
                  <a:pt x="0" y="120000"/>
                </a:lnTo>
                <a:close/>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darken"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37013" y="40714"/>
                </a:moveTo>
                <a:cubicBezTo>
                  <a:pt x="37013" y="26513"/>
                  <a:pt x="47305" y="15000"/>
                  <a:pt x="60000" y="15000"/>
                </a:cubicBezTo>
                <a:cubicBezTo>
                  <a:pt x="72695" y="15000"/>
                  <a:pt x="82987" y="26513"/>
                  <a:pt x="82987" y="40714"/>
                </a:cubicBezTo>
                <a:cubicBezTo>
                  <a:pt x="82987" y="51365"/>
                  <a:pt x="77841" y="60000"/>
                  <a:pt x="71494" y="60000"/>
                </a:cubicBezTo>
                <a:cubicBezTo>
                  <a:pt x="68320" y="60000"/>
                  <a:pt x="65747" y="64317"/>
                  <a:pt x="65747" y="69643"/>
                </a:cubicBezTo>
                <a:lnTo>
                  <a:pt x="65747" y="82500"/>
                </a:lnTo>
                <a:lnTo>
                  <a:pt x="54253" y="82500"/>
                </a:lnTo>
                <a:lnTo>
                  <a:pt x="54253" y="69643"/>
                </a:lnTo>
                <a:cubicBezTo>
                  <a:pt x="54253" y="58992"/>
                  <a:pt x="59399" y="50357"/>
                  <a:pt x="65747" y="50357"/>
                </a:cubicBezTo>
                <a:cubicBezTo>
                  <a:pt x="68921" y="50357"/>
                  <a:pt x="71494" y="46040"/>
                  <a:pt x="71494" y="40714"/>
                </a:cubicBezTo>
                <a:cubicBezTo>
                  <a:pt x="71494" y="33613"/>
                  <a:pt x="66348" y="27857"/>
                  <a:pt x="60000" y="27857"/>
                </a:cubicBezTo>
                <a:cubicBezTo>
                  <a:pt x="53652" y="27857"/>
                  <a:pt x="48506" y="33613"/>
                  <a:pt x="48506" y="40714"/>
                </a:cubicBezTo>
                <a:close/>
                <a:moveTo>
                  <a:pt x="60000" y="85714"/>
                </a:moveTo>
                <a:cubicBezTo>
                  <a:pt x="64761" y="85714"/>
                  <a:pt x="68620" y="90032"/>
                  <a:pt x="68620" y="95357"/>
                </a:cubicBezTo>
                <a:cubicBezTo>
                  <a:pt x="68620" y="100683"/>
                  <a:pt x="64761" y="105000"/>
                  <a:pt x="60000" y="105000"/>
                </a:cubicBezTo>
                <a:cubicBezTo>
                  <a:pt x="55239" y="105000"/>
                  <a:pt x="51380" y="100683"/>
                  <a:pt x="51380" y="95357"/>
                </a:cubicBezTo>
                <a:cubicBezTo>
                  <a:pt x="51380" y="90032"/>
                  <a:pt x="55239" y="85714"/>
                  <a:pt x="60000" y="85714"/>
                </a:cubicBezTo>
                <a:close/>
              </a:path>
              <a:path w="120000" h="120000" fill="none" extrusionOk="0">
                <a:moveTo>
                  <a:pt x="0" y="0"/>
                </a:moveTo>
                <a:lnTo>
                  <a:pt x="120000" y="0"/>
                </a:lnTo>
                <a:lnTo>
                  <a:pt x="120000" y="120000"/>
                </a:lnTo>
                <a:lnTo>
                  <a:pt x="0" y="120000"/>
                </a:lnTo>
                <a:close/>
              </a:path>
            </a:pathLst>
          </a:custGeom>
          <a:solidFill>
            <a:srgbClr val="E2EEBE"/>
          </a:solidFill>
          <a:ln w="12700" cap="flat" cmpd="sng">
            <a:solidFill>
              <a:srgbClr val="466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p15" descr="Comical image of a scientist screaming after a laboratory explosion"/>
          <p:cNvPicPr preferRelativeResize="0"/>
          <p:nvPr/>
        </p:nvPicPr>
        <p:blipFill rotWithShape="1">
          <a:blip r:embed="rId3">
            <a:alphaModFix/>
          </a:blip>
          <a:srcRect/>
          <a:stretch/>
        </p:blipFill>
        <p:spPr>
          <a:xfrm>
            <a:off x="748496" y="2580978"/>
            <a:ext cx="4902227" cy="3267825"/>
          </a:xfrm>
          <a:prstGeom prst="rect">
            <a:avLst/>
          </a:prstGeom>
          <a:noFill/>
          <a:ln>
            <a:noFill/>
          </a:ln>
        </p:spPr>
      </p:pic>
      <p:sp>
        <p:nvSpPr>
          <p:cNvPr id="323" name="Google Shape;323;p15" descr="A cross symbol in red, indicating 'wrong'"/>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pic>
        <p:nvPicPr>
          <p:cNvPr id="314" name="Google Shape;314;p15" descr="A person in a lab coat, safety goggles and gloves transferring material into a pipette "/>
          <p:cNvPicPr preferRelativeResize="0"/>
          <p:nvPr/>
        </p:nvPicPr>
        <p:blipFill rotWithShape="1">
          <a:blip r:embed="rId4">
            <a:alphaModFix/>
          </a:blip>
          <a:srcRect/>
          <a:stretch/>
        </p:blipFill>
        <p:spPr>
          <a:xfrm>
            <a:off x="6567620" y="2580978"/>
            <a:ext cx="4875884" cy="3268151"/>
          </a:xfrm>
          <a:prstGeom prst="rect">
            <a:avLst/>
          </a:prstGeom>
          <a:noFill/>
          <a:ln>
            <a:noFill/>
          </a:ln>
        </p:spPr>
      </p:pic>
      <p:sp>
        <p:nvSpPr>
          <p:cNvPr id="322" name="Google Shape;322;p15" descr="Checkmark symbol in green, indicating 'correct'"/>
          <p:cNvSpPr/>
          <p:nvPr/>
        </p:nvSpPr>
        <p:spPr>
          <a:xfrm>
            <a:off x="6832059"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15"/>
          <p:cNvSpPr txBox="1"/>
          <p:nvPr/>
        </p:nvSpPr>
        <p:spPr>
          <a:xfrm>
            <a:off x="6567620" y="1953857"/>
            <a:ext cx="568809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548135"/>
                </a:solidFill>
                <a:latin typeface="Arial"/>
                <a:ea typeface="Arial"/>
                <a:cs typeface="Arial"/>
                <a:sym typeface="Arial"/>
              </a:rPr>
              <a:t>Use standard operating procedures (SOPs)</a:t>
            </a:r>
            <a:endParaRPr sz="2000" b="1" i="0" u="none" strike="noStrike" cap="none">
              <a:solidFill>
                <a:srgbClr val="548135"/>
              </a:solidFill>
              <a:latin typeface="Arial"/>
              <a:ea typeface="Arial"/>
              <a:cs typeface="Arial"/>
              <a:sym typeface="Arial"/>
            </a:endParaRPr>
          </a:p>
        </p:txBody>
      </p:sp>
      <p:sp>
        <p:nvSpPr>
          <p:cNvPr id="319" name="Google Shape;319;p15">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16">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chemeClr val="accent2"/>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328" name="Google Shape;3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Five key principles of good practice</a:t>
            </a:r>
            <a:endParaRPr/>
          </a:p>
        </p:txBody>
      </p:sp>
      <p:sp>
        <p:nvSpPr>
          <p:cNvPr id="332" name="Google Shape;332;p16"/>
          <p:cNvSpPr txBo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p>
            <a:pPr marL="228600" marR="0" lvl="0" indent="-228600" algn="l" rtl="0">
              <a:lnSpc>
                <a:spcPct val="108000"/>
              </a:lnSpc>
              <a:spcBef>
                <a:spcPts val="0"/>
              </a:spcBef>
              <a:spcAft>
                <a:spcPts val="0"/>
              </a:spcAft>
              <a:buClr>
                <a:srgbClr val="466318"/>
              </a:buClr>
              <a:buSzPts val="2400"/>
              <a:buFont typeface="Arial"/>
              <a:buChar char="•"/>
            </a:pPr>
            <a:r>
              <a:rPr lang="en-US" sz="2400" b="0" i="0" u="none" strike="noStrike" cap="none" dirty="0">
                <a:solidFill>
                  <a:srgbClr val="262626"/>
                </a:solidFill>
                <a:latin typeface="Arial"/>
                <a:ea typeface="Arial"/>
                <a:cs typeface="Arial"/>
                <a:sym typeface="Arial"/>
              </a:rPr>
              <a:t>Store materials and chemicals appropriately</a:t>
            </a:r>
            <a:endParaRPr sz="1400" b="0" i="0" u="none" strike="noStrike" cap="none" dirty="0">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466318"/>
              </a:buClr>
              <a:buSzPts val="2400"/>
              <a:buFont typeface="Arial"/>
              <a:buChar char="•"/>
            </a:pPr>
            <a:r>
              <a:rPr lang="en-US" sz="2400" b="0" i="0" u="none" strike="noStrike" cap="none" dirty="0">
                <a:solidFill>
                  <a:srgbClr val="262626"/>
                </a:solidFill>
                <a:latin typeface="Arial"/>
                <a:ea typeface="Arial"/>
                <a:cs typeface="Arial"/>
                <a:sym typeface="Arial"/>
              </a:rPr>
              <a:t>Calibrate and maintain equipment</a:t>
            </a:r>
            <a:endParaRPr sz="1400" b="0" i="0" u="none" strike="noStrike" cap="none" dirty="0">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466318"/>
              </a:buClr>
              <a:buSzPts val="2400"/>
              <a:buFont typeface="Arial"/>
              <a:buChar char="•"/>
            </a:pPr>
            <a:r>
              <a:rPr lang="en-US" sz="2400" b="0" i="0" u="none" strike="noStrike" cap="none" dirty="0">
                <a:solidFill>
                  <a:srgbClr val="262626"/>
                </a:solidFill>
                <a:latin typeface="Arial"/>
                <a:ea typeface="Arial"/>
                <a:cs typeface="Arial"/>
                <a:sym typeface="Arial"/>
              </a:rPr>
              <a:t>Maintain work areas</a:t>
            </a:r>
            <a:endParaRPr sz="1400" b="0" i="0" u="none" strike="noStrike" cap="none" dirty="0">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466318"/>
              </a:buClr>
              <a:buSzPts val="2400"/>
              <a:buFont typeface="Arial"/>
              <a:buChar char="•"/>
            </a:pPr>
            <a:r>
              <a:rPr lang="en-US" sz="2400" b="0" i="0" u="none" strike="noStrike" cap="none" dirty="0">
                <a:solidFill>
                  <a:srgbClr val="262626"/>
                </a:solidFill>
                <a:latin typeface="Arial"/>
                <a:ea typeface="Arial"/>
                <a:cs typeface="Arial"/>
                <a:sym typeface="Arial"/>
              </a:rPr>
              <a:t>Effectively manage stock levels</a:t>
            </a:r>
            <a:endParaRPr sz="1400" b="0" i="0" u="none" strike="noStrike" cap="none" dirty="0">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466318"/>
              </a:buClr>
              <a:buSzPts val="2400"/>
              <a:buFont typeface="Arial"/>
              <a:buChar char="•"/>
            </a:pPr>
            <a:r>
              <a:rPr lang="en-US" sz="2400" b="0" i="0" u="none" strike="noStrike" cap="none" dirty="0">
                <a:solidFill>
                  <a:srgbClr val="262626"/>
                </a:solidFill>
                <a:latin typeface="Arial"/>
                <a:ea typeface="Arial"/>
                <a:cs typeface="Arial"/>
                <a:sym typeface="Arial"/>
              </a:rPr>
              <a:t>Use standard operating procedures (SOPs)</a:t>
            </a:r>
            <a:endParaRPr sz="1400" b="0" i="0" u="none" strike="noStrike" cap="none" dirty="0">
              <a:solidFill>
                <a:srgbClr val="000000"/>
              </a:solidFill>
              <a:latin typeface="Arial"/>
              <a:ea typeface="Arial"/>
              <a:cs typeface="Arial"/>
              <a:sym typeface="Arial"/>
            </a:endParaRPr>
          </a:p>
          <a:p>
            <a:pPr marL="228600" marR="0" lvl="0" indent="-76200" algn="l" rtl="0">
              <a:lnSpc>
                <a:spcPct val="108000"/>
              </a:lnSpc>
              <a:spcBef>
                <a:spcPts val="1000"/>
              </a:spcBef>
              <a:spcAft>
                <a:spcPts val="0"/>
              </a:spcAft>
              <a:buClr>
                <a:srgbClr val="466318"/>
              </a:buClr>
              <a:buSzPts val="2400"/>
              <a:buFont typeface="Arial"/>
              <a:buNone/>
            </a:pPr>
            <a:endParaRPr sz="2400" b="0" i="0" u="none" strike="noStrike" cap="none" dirty="0">
              <a:solidFill>
                <a:srgbClr val="262626"/>
              </a:solidFill>
              <a:latin typeface="Arial"/>
              <a:ea typeface="Arial"/>
              <a:cs typeface="Arial"/>
              <a:sym typeface="Arial"/>
            </a:endParaRPr>
          </a:p>
        </p:txBody>
      </p:sp>
      <p:grpSp>
        <p:nvGrpSpPr>
          <p:cNvPr id="333" name="Google Shape;333;p16">
            <a:extLst>
              <a:ext uri="{C183D7F6-B498-43B3-948B-1728B52AA6E4}">
                <adec:decorative xmlns:adec="http://schemas.microsoft.com/office/drawing/2017/decorative" val="1"/>
              </a:ext>
            </a:extLst>
          </p:cNvPr>
          <p:cNvGrpSpPr/>
          <p:nvPr/>
        </p:nvGrpSpPr>
        <p:grpSpPr>
          <a:xfrm>
            <a:off x="7647709" y="2425735"/>
            <a:ext cx="3151118" cy="3151118"/>
            <a:chOff x="7647709" y="2425735"/>
            <a:chExt cx="3151118" cy="3151118"/>
          </a:xfrm>
        </p:grpSpPr>
        <p:sp>
          <p:nvSpPr>
            <p:cNvPr id="334" name="Google Shape;334;p16"/>
            <p:cNvSpPr/>
            <p:nvPr/>
          </p:nvSpPr>
          <p:spPr>
            <a:xfrm>
              <a:off x="7647709" y="2425735"/>
              <a:ext cx="3151118" cy="3151118"/>
            </a:xfrm>
            <a:prstGeom prst="ellipse">
              <a:avLst/>
            </a:prstGeom>
            <a:solidFill>
              <a:schemeClr val="lt1"/>
            </a:solidFill>
            <a:ln w="38100"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p16" descr="A heart with a pulse line&#10;&#10;Description automatically generated with low confidence"/>
            <p:cNvPicPr preferRelativeResize="0"/>
            <p:nvPr/>
          </p:nvPicPr>
          <p:blipFill rotWithShape="1">
            <a:blip r:embed="rId3">
              <a:alphaModFix/>
            </a:blip>
            <a:srcRect/>
            <a:stretch/>
          </p:blipFill>
          <p:spPr>
            <a:xfrm>
              <a:off x="8019754" y="3268024"/>
              <a:ext cx="2141011" cy="1659977"/>
            </a:xfrm>
            <a:prstGeom prst="rect">
              <a:avLst/>
            </a:prstGeom>
            <a:noFill/>
            <a:ln>
              <a:noFill/>
            </a:ln>
          </p:spPr>
        </p:pic>
      </p:grpSp>
      <p:sp>
        <p:nvSpPr>
          <p:cNvPr id="331" name="Google Shape;331;p16">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4" name="Google Shape;344;p17">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2</a:t>
            </a:r>
            <a:endParaRPr/>
          </a:p>
        </p:txBody>
      </p:sp>
      <p:sp>
        <p:nvSpPr>
          <p:cNvPr id="341" name="Google Shape;34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dirty="0"/>
              <a:t>Principles of good practice</a:t>
            </a:r>
            <a:endParaRPr dirty="0"/>
          </a:p>
        </p:txBody>
      </p:sp>
      <p:sp>
        <p:nvSpPr>
          <p:cNvPr id="342" name="Google Shape;342;p17"/>
          <p:cNvSpPr txBox="1">
            <a:spLocks noGrp="1"/>
          </p:cNvSpPr>
          <p:nvPr>
            <p:ph type="body" idx="1"/>
          </p:nvPr>
        </p:nvSpPr>
        <p:spPr>
          <a:xfrm>
            <a:off x="838200" y="1825625"/>
            <a:ext cx="10718880" cy="1128032"/>
          </a:xfrm>
          <a:prstGeom prst="rect">
            <a:avLst/>
          </a:prstGeom>
          <a:solidFill>
            <a:schemeClr val="lt1"/>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US" sz="2400" dirty="0"/>
              <a:t>Watch these case studies and identify the principles of good practice shown in each one</a:t>
            </a:r>
            <a:r>
              <a:rPr lang="en-US" dirty="0"/>
              <a:t>.</a:t>
            </a:r>
            <a:endParaRPr dirty="0"/>
          </a:p>
          <a:p>
            <a:pPr marL="228600" lvl="0" indent="-76200" algn="l" rtl="0">
              <a:lnSpc>
                <a:spcPct val="108000"/>
              </a:lnSpc>
              <a:spcBef>
                <a:spcPts val="1000"/>
              </a:spcBef>
              <a:spcAft>
                <a:spcPts val="0"/>
              </a:spcAft>
              <a:buSzPts val="2400"/>
              <a:buNone/>
            </a:pPr>
            <a:endParaRPr dirty="0"/>
          </a:p>
        </p:txBody>
      </p:sp>
      <p:sp>
        <p:nvSpPr>
          <p:cNvPr id="345" name="Google Shape;345;p17"/>
          <p:cNvSpPr txBox="1"/>
          <p:nvPr/>
        </p:nvSpPr>
        <p:spPr>
          <a:xfrm>
            <a:off x="1100109" y="5775926"/>
            <a:ext cx="4447423" cy="440903"/>
          </a:xfrm>
          <a:prstGeom prst="rect">
            <a:avLst/>
          </a:prstGeom>
          <a:noFill/>
          <a:ln>
            <a:noFill/>
          </a:ln>
        </p:spPr>
        <p:txBody>
          <a:bodyPr spcFirstLastPara="1" wrap="square" lIns="91425" tIns="45700" rIns="91425" bIns="45700" anchor="t" anchorCtr="0">
            <a:normAutofit/>
          </a:bodyPr>
          <a:lstStyle/>
          <a:p>
            <a:pPr marL="0" marR="0" lvl="0" indent="0" algn="ctr" rtl="0">
              <a:lnSpc>
                <a:spcPct val="108000"/>
              </a:lnSpc>
              <a:spcBef>
                <a:spcPts val="0"/>
              </a:spcBef>
              <a:spcAft>
                <a:spcPts val="0"/>
              </a:spcAft>
              <a:buClr>
                <a:srgbClr val="534C29"/>
              </a:buClr>
              <a:buSzPts val="1600"/>
              <a:buFont typeface="Arial"/>
              <a:buNone/>
            </a:pPr>
            <a:r>
              <a:rPr lang="en-US" sz="1600" b="0" i="1" u="none" strike="noStrike" cap="none">
                <a:solidFill>
                  <a:srgbClr val="262626"/>
                </a:solidFill>
                <a:latin typeface="Arial"/>
                <a:ea typeface="Arial"/>
                <a:cs typeface="Arial"/>
                <a:sym typeface="Arial"/>
              </a:rPr>
              <a:t>Case study 1: A day in the life of an NHS nurse</a:t>
            </a:r>
            <a:endParaRPr sz="1400" b="0" i="0" u="none" strike="noStrike" cap="none">
              <a:solidFill>
                <a:srgbClr val="000000"/>
              </a:solidFill>
              <a:latin typeface="Arial"/>
              <a:ea typeface="Arial"/>
              <a:cs typeface="Arial"/>
              <a:sym typeface="Arial"/>
            </a:endParaRPr>
          </a:p>
        </p:txBody>
      </p:sp>
      <p:pic>
        <p:nvPicPr>
          <p:cNvPr id="346" name="Google Shape;346;p17" title="A Day in a life of a GP Nurse UK | NHS Nurse">
            <a:hlinkClick r:id="rId3"/>
          </p:cNvPr>
          <p:cNvPicPr preferRelativeResize="0"/>
          <p:nvPr/>
        </p:nvPicPr>
        <p:blipFill rotWithShape="1">
          <a:blip r:embed="rId4">
            <a:alphaModFix/>
          </a:blip>
          <a:srcRect/>
          <a:stretch/>
        </p:blipFill>
        <p:spPr>
          <a:xfrm>
            <a:off x="918028" y="2925818"/>
            <a:ext cx="4811587" cy="2718547"/>
          </a:xfrm>
          <a:prstGeom prst="rect">
            <a:avLst/>
          </a:prstGeom>
          <a:noFill/>
          <a:ln w="9525" cap="flat" cmpd="sng">
            <a:solidFill>
              <a:schemeClr val="lt2"/>
            </a:solidFill>
            <a:prstDash val="solid"/>
            <a:round/>
            <a:headEnd type="none" w="sm" len="sm"/>
            <a:tailEnd type="none" w="sm" len="sm"/>
          </a:ln>
        </p:spPr>
      </p:pic>
      <p:sp>
        <p:nvSpPr>
          <p:cNvPr id="347" name="Google Shape;347;p17"/>
          <p:cNvSpPr txBox="1"/>
          <p:nvPr/>
        </p:nvSpPr>
        <p:spPr>
          <a:xfrm>
            <a:off x="6199245" y="5775926"/>
            <a:ext cx="5175751" cy="580424"/>
          </a:xfrm>
          <a:prstGeom prst="rect">
            <a:avLst/>
          </a:prstGeom>
          <a:noFill/>
          <a:ln>
            <a:noFill/>
          </a:ln>
        </p:spPr>
        <p:txBody>
          <a:bodyPr spcFirstLastPara="1" wrap="square" lIns="91425" tIns="45700" rIns="91425" bIns="45700" anchor="t" anchorCtr="0">
            <a:noAutofit/>
          </a:bodyPr>
          <a:lstStyle/>
          <a:p>
            <a:pPr marL="0" marR="0" lvl="0" indent="0" algn="ctr" rtl="0">
              <a:lnSpc>
                <a:spcPct val="108000"/>
              </a:lnSpc>
              <a:spcBef>
                <a:spcPts val="0"/>
              </a:spcBef>
              <a:spcAft>
                <a:spcPts val="0"/>
              </a:spcAft>
              <a:buClr>
                <a:srgbClr val="534C29"/>
              </a:buClr>
              <a:buSzPts val="1600"/>
              <a:buFont typeface="Arial"/>
              <a:buNone/>
            </a:pPr>
            <a:r>
              <a:rPr lang="en-US" sz="1600" b="0" i="1" u="none" strike="noStrike" cap="none">
                <a:solidFill>
                  <a:srgbClr val="262626"/>
                </a:solidFill>
                <a:latin typeface="Arial"/>
                <a:ea typeface="Arial"/>
                <a:cs typeface="Arial"/>
                <a:sym typeface="Arial"/>
              </a:rPr>
              <a:t>Case study 2: A day in the life of an ambulance crew</a:t>
            </a:r>
            <a:endParaRPr sz="1400" b="0" i="0" u="none" strike="noStrike" cap="none">
              <a:solidFill>
                <a:srgbClr val="000000"/>
              </a:solidFill>
              <a:latin typeface="Arial"/>
              <a:ea typeface="Arial"/>
              <a:cs typeface="Arial"/>
              <a:sym typeface="Arial"/>
            </a:endParaRPr>
          </a:p>
        </p:txBody>
      </p:sp>
      <p:pic>
        <p:nvPicPr>
          <p:cNvPr id="348" name="Google Shape;348;p17" title="A Day in the Life of an ambulance crew">
            <a:hlinkClick r:id="rId5"/>
          </p:cNvPr>
          <p:cNvPicPr preferRelativeResize="0"/>
          <p:nvPr/>
        </p:nvPicPr>
        <p:blipFill rotWithShape="1">
          <a:blip r:embed="rId6">
            <a:alphaModFix/>
          </a:blip>
          <a:srcRect/>
          <a:stretch/>
        </p:blipFill>
        <p:spPr>
          <a:xfrm>
            <a:off x="6381328" y="2925818"/>
            <a:ext cx="4811587" cy="2718547"/>
          </a:xfrm>
          <a:prstGeom prst="rect">
            <a:avLst/>
          </a:prstGeom>
          <a:noFill/>
          <a:ln w="9525" cap="flat" cmpd="sng">
            <a:solidFill>
              <a:schemeClr val="lt2"/>
            </a:solidFill>
            <a:prstDash val="solid"/>
            <a:round/>
            <a:headEnd type="none" w="sm" len="sm"/>
            <a:tailEnd type="none" w="sm" len="sm"/>
          </a:ln>
        </p:spPr>
      </p:pic>
      <p:sp>
        <p:nvSpPr>
          <p:cNvPr id="343" name="Google Shape;343;p17">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gtEl>
                                        <p:attrNameLst>
                                          <p:attrName>style.visibility</p:attrName>
                                        </p:attrNameLst>
                                      </p:cBhvr>
                                      <p:to>
                                        <p:strVal val="visible"/>
                                      </p:to>
                                    </p:set>
                                    <p:animEffect transition="in" filter="fade">
                                      <p:cBhvr>
                                        <p:cTn id="12" dur="1"/>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1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353" name="Google Shape;35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What could go wrong?</a:t>
            </a:r>
            <a:endParaRPr/>
          </a:p>
        </p:txBody>
      </p:sp>
      <p:sp>
        <p:nvSpPr>
          <p:cNvPr id="354" name="Google Shape;354;p18"/>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US"/>
              <a:t>The following slides show a number of different scenarios where good practice has not been followed. </a:t>
            </a:r>
            <a:endParaRPr/>
          </a:p>
          <a:p>
            <a:pPr marL="228600" lvl="0" indent="-228600" algn="l" rtl="0">
              <a:lnSpc>
                <a:spcPct val="108000"/>
              </a:lnSpc>
              <a:spcBef>
                <a:spcPts val="1000"/>
              </a:spcBef>
              <a:spcAft>
                <a:spcPts val="0"/>
              </a:spcAft>
              <a:buSzPts val="2400"/>
              <a:buChar char="•"/>
            </a:pPr>
            <a:r>
              <a:rPr lang="en-US"/>
              <a:t>For each scenario, consider what could go wrong and how you could rectify the situation/prevent it having occurred. </a:t>
            </a:r>
            <a:endParaRPr/>
          </a:p>
        </p:txBody>
      </p:sp>
      <p:sp>
        <p:nvSpPr>
          <p:cNvPr id="356" name="Google Shape;356;p18">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4" name="Google Shape;364;p19">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362" name="Google Shape;36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Scenario 1</a:t>
            </a:r>
            <a:endParaRPr/>
          </a:p>
        </p:txBody>
      </p:sp>
      <p:sp>
        <p:nvSpPr>
          <p:cNvPr id="367" name="Google Shape;367;p19"/>
          <p:cNvSpPr txBox="1">
            <a:spLocks noGrp="1"/>
          </p:cNvSpPr>
          <p:nvPr>
            <p:ph type="body" idx="5"/>
          </p:nvPr>
        </p:nvSpPr>
        <p:spPr>
          <a:xfrm>
            <a:off x="838199" y="1826305"/>
            <a:ext cx="10515600" cy="552450"/>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US"/>
              <a:t>You have lost the keys to a medicine cabinet.</a:t>
            </a:r>
            <a:endParaRPr/>
          </a:p>
        </p:txBody>
      </p:sp>
      <p:sp>
        <p:nvSpPr>
          <p:cNvPr id="363" name="Google Shape;363;p19"/>
          <p:cNvSpPr txBox="1">
            <a:spLocks noGrp="1"/>
          </p:cNvSpPr>
          <p:nvPr>
            <p:ph type="body" idx="1"/>
          </p:nvPr>
        </p:nvSpPr>
        <p:spPr>
          <a:xfrm>
            <a:off x="838199" y="2514372"/>
            <a:ext cx="5921829" cy="3662591"/>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US"/>
              <a:t>What could go wrong?</a:t>
            </a:r>
            <a:endParaRPr/>
          </a:p>
          <a:p>
            <a:pPr marL="228600" lvl="0" indent="-228600" algn="l" rtl="0">
              <a:lnSpc>
                <a:spcPct val="108000"/>
              </a:lnSpc>
              <a:spcBef>
                <a:spcPts val="1000"/>
              </a:spcBef>
              <a:spcAft>
                <a:spcPts val="0"/>
              </a:spcAft>
              <a:buSzPct val="100000"/>
              <a:buChar char="•"/>
            </a:pPr>
            <a:r>
              <a:rPr lang="en-US"/>
              <a:t>How could the situation be rectified or prevented from happening?</a:t>
            </a:r>
            <a:endParaRPr/>
          </a:p>
          <a:p>
            <a:pPr marL="228600" lvl="0" indent="-87629" algn="l" rtl="0">
              <a:lnSpc>
                <a:spcPct val="108000"/>
              </a:lnSpc>
              <a:spcBef>
                <a:spcPts val="1000"/>
              </a:spcBef>
              <a:spcAft>
                <a:spcPts val="0"/>
              </a:spcAft>
              <a:buSzPct val="100000"/>
              <a:buNone/>
            </a:pPr>
            <a:endParaRPr/>
          </a:p>
          <a:p>
            <a:pPr marL="0" lvl="0" indent="0" algn="l" rtl="0">
              <a:lnSpc>
                <a:spcPct val="108000"/>
              </a:lnSpc>
              <a:spcBef>
                <a:spcPts val="1000"/>
              </a:spcBef>
              <a:spcAft>
                <a:spcPts val="0"/>
              </a:spcAft>
              <a:buSzPct val="100000"/>
              <a:buNone/>
            </a:pPr>
            <a:r>
              <a:rPr lang="en-US"/>
              <a:t>Other questions to consider:</a:t>
            </a:r>
            <a:endParaRPr/>
          </a:p>
          <a:p>
            <a:pPr marL="228600" lvl="0" indent="-228600" algn="l" rtl="0">
              <a:lnSpc>
                <a:spcPct val="108000"/>
              </a:lnSpc>
              <a:spcBef>
                <a:spcPts val="1000"/>
              </a:spcBef>
              <a:spcAft>
                <a:spcPts val="0"/>
              </a:spcAft>
              <a:buSzPct val="100000"/>
              <a:buChar char="•"/>
            </a:pPr>
            <a:r>
              <a:rPr lang="en-US"/>
              <a:t>What should you do?</a:t>
            </a:r>
            <a:endParaRPr/>
          </a:p>
          <a:p>
            <a:pPr marL="228600" lvl="0" indent="-228600" algn="l" rtl="0">
              <a:lnSpc>
                <a:spcPct val="108000"/>
              </a:lnSpc>
              <a:spcBef>
                <a:spcPts val="1000"/>
              </a:spcBef>
              <a:spcAft>
                <a:spcPts val="0"/>
              </a:spcAft>
              <a:buSzPct val="100000"/>
              <a:buChar char="•"/>
            </a:pPr>
            <a:r>
              <a:rPr lang="en-US"/>
              <a:t>What are the consequences of not reporting it straight away?</a:t>
            </a:r>
            <a:endParaRPr/>
          </a:p>
        </p:txBody>
      </p:sp>
      <p:pic>
        <p:nvPicPr>
          <p:cNvPr id="365" name="Google Shape;365;p19" descr="A locked cabinet containing medical supplies"/>
          <p:cNvPicPr preferRelativeResize="0">
            <a:picLocks noGrp="1"/>
          </p:cNvPicPr>
          <p:nvPr>
            <p:ph type="pic" idx="3"/>
          </p:nvPr>
        </p:nvPicPr>
        <p:blipFill rotWithShape="1">
          <a:blip r:embed="rId3">
            <a:alphaModFix/>
          </a:blip>
          <a:srcRect/>
          <a:stretch/>
        </p:blipFill>
        <p:spPr>
          <a:xfrm>
            <a:off x="6989763" y="2514600"/>
            <a:ext cx="4364037" cy="3662363"/>
          </a:xfrm>
          <a:prstGeom prst="rect">
            <a:avLst/>
          </a:prstGeom>
          <a:noFill/>
          <a:ln>
            <a:noFill/>
          </a:ln>
        </p:spPr>
      </p:pic>
      <p:sp>
        <p:nvSpPr>
          <p:cNvPr id="366" name="Google Shape;366;p19">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Introduction</a:t>
            </a:r>
            <a:endParaRPr/>
          </a:p>
        </p:txBody>
      </p:sp>
      <p:sp>
        <p:nvSpPr>
          <p:cNvPr id="145" name="Google Shape;14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In this lesson, we will:</a:t>
            </a:r>
            <a:endParaRPr/>
          </a:p>
        </p:txBody>
      </p:sp>
      <p:sp>
        <p:nvSpPr>
          <p:cNvPr id="146" name="Google Shape;146;p2"/>
          <p:cNvSpPr txBox="1">
            <a:spLocks noGrp="1"/>
          </p:cNvSpPr>
          <p:nvPr>
            <p:ph type="body" idx="4294967295"/>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US"/>
              <a:t>Describe what a standard operating procedure (SOP) is and why their use is essential.</a:t>
            </a:r>
            <a:endParaRPr/>
          </a:p>
          <a:p>
            <a:pPr marL="228600" lvl="0" indent="-228600" algn="l" rtl="0">
              <a:lnSpc>
                <a:spcPct val="108000"/>
              </a:lnSpc>
              <a:spcBef>
                <a:spcPts val="1000"/>
              </a:spcBef>
              <a:spcAft>
                <a:spcPts val="0"/>
              </a:spcAft>
              <a:buSzPts val="2400"/>
              <a:buChar char="•"/>
            </a:pPr>
            <a:r>
              <a:rPr lang="en-US"/>
              <a:t>State the key principles of good practice in scientific and clinical settings.</a:t>
            </a:r>
            <a:endParaRPr/>
          </a:p>
          <a:p>
            <a:pPr marL="228600" lvl="0" indent="-228600" algn="l" rtl="0">
              <a:lnSpc>
                <a:spcPct val="108000"/>
              </a:lnSpc>
              <a:spcBef>
                <a:spcPts val="1000"/>
              </a:spcBef>
              <a:spcAft>
                <a:spcPts val="0"/>
              </a:spcAft>
              <a:buSzPts val="2400"/>
              <a:buChar char="•"/>
            </a:pPr>
            <a:r>
              <a:rPr lang="en-US">
                <a:latin typeface="Arial"/>
                <a:ea typeface="Arial"/>
                <a:cs typeface="Arial"/>
                <a:sym typeface="Arial"/>
              </a:rPr>
              <a:t>Discuss potential consequences of not following good practice in scientific and clinical settings.</a:t>
            </a:r>
            <a:endParaRPr/>
          </a:p>
        </p:txBody>
      </p:sp>
      <p:sp>
        <p:nvSpPr>
          <p:cNvPr id="147" name="Google Shape;147;p2"/>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lnSpcReduction="10000"/>
          </a:bodyPr>
          <a:lstStyle/>
          <a:p>
            <a:pPr marL="0" lvl="0" indent="0" algn="l" rtl="0">
              <a:lnSpc>
                <a:spcPct val="108000"/>
              </a:lnSpc>
              <a:spcBef>
                <a:spcPts val="0"/>
              </a:spcBef>
              <a:spcAft>
                <a:spcPts val="0"/>
              </a:spcAft>
              <a:buSzPts val="1800"/>
              <a:buNone/>
            </a:pPr>
            <a:r>
              <a:rPr lang="en-US" b="1"/>
              <a:t>Skills:</a:t>
            </a:r>
            <a:endParaRPr/>
          </a:p>
          <a:p>
            <a:pPr marL="0" lvl="0" indent="0" algn="l" rtl="0">
              <a:lnSpc>
                <a:spcPct val="108000"/>
              </a:lnSpc>
              <a:spcBef>
                <a:spcPts val="1000"/>
              </a:spcBef>
              <a:spcAft>
                <a:spcPts val="0"/>
              </a:spcAft>
              <a:buSzPts val="1800"/>
              <a:buNone/>
            </a:pPr>
            <a:r>
              <a:rPr lang="en-US" b="1"/>
              <a:t>CS3.2</a:t>
            </a:r>
            <a:r>
              <a:rPr lang="en-US"/>
              <a:t> </a:t>
            </a:r>
            <a:r>
              <a:rPr lang="en-US" sz="1800">
                <a:solidFill>
                  <a:srgbClr val="0D0D0D"/>
                </a:solidFill>
                <a:latin typeface="Arial"/>
                <a:ea typeface="Arial"/>
                <a:cs typeface="Arial"/>
                <a:sym typeface="Arial"/>
              </a:rPr>
              <a:t>Undertake collaborative work demonstrating an ability to follow standard operating procedure specific to the environment they are working in.</a:t>
            </a:r>
            <a:r>
              <a:rPr lang="en-US"/>
              <a:t> </a:t>
            </a:r>
            <a:endParaRPr/>
          </a:p>
          <a:p>
            <a:pPr marL="0" lvl="0" indent="0" algn="l" rtl="0">
              <a:lnSpc>
                <a:spcPct val="108000"/>
              </a:lnSpc>
              <a:spcBef>
                <a:spcPts val="1000"/>
              </a:spcBef>
              <a:spcAft>
                <a:spcPts val="0"/>
              </a:spcAft>
              <a:buSzPts val="1800"/>
              <a:buNone/>
            </a:pPr>
            <a:r>
              <a:rPr lang="en-US" b="1"/>
              <a:t>General competencies:</a:t>
            </a:r>
            <a:endParaRPr/>
          </a:p>
          <a:p>
            <a:pPr marL="0" lvl="0" indent="0" algn="l" rtl="0">
              <a:lnSpc>
                <a:spcPct val="115000"/>
              </a:lnSpc>
              <a:spcBef>
                <a:spcPts val="600"/>
              </a:spcBef>
              <a:spcAft>
                <a:spcPts val="0"/>
              </a:spcAft>
              <a:buSzPts val="1800"/>
              <a:buNone/>
            </a:pPr>
            <a:r>
              <a:rPr lang="en-US" sz="1800">
                <a:solidFill>
                  <a:srgbClr val="0D0D0D"/>
                </a:solidFill>
                <a:latin typeface="Arial"/>
                <a:ea typeface="Arial"/>
                <a:cs typeface="Arial"/>
                <a:sym typeface="Arial"/>
              </a:rPr>
              <a:t>English:</a:t>
            </a:r>
            <a:endParaRPr/>
          </a:p>
          <a:p>
            <a:pPr marL="0" lvl="0" indent="0" algn="l" rtl="0">
              <a:lnSpc>
                <a:spcPct val="115000"/>
              </a:lnSpc>
              <a:spcBef>
                <a:spcPts val="1200"/>
              </a:spcBef>
              <a:spcAft>
                <a:spcPts val="0"/>
              </a:spcAft>
              <a:buSzPts val="1800"/>
              <a:buNone/>
            </a:pPr>
            <a:r>
              <a:rPr lang="en-US" sz="1800" b="1">
                <a:solidFill>
                  <a:srgbClr val="0D0D0D"/>
                </a:solidFill>
                <a:latin typeface="Arial"/>
                <a:ea typeface="Arial"/>
                <a:cs typeface="Arial"/>
                <a:sym typeface="Arial"/>
              </a:rPr>
              <a:t>GEC4</a:t>
            </a:r>
            <a:r>
              <a:rPr lang="en-US" sz="1800">
                <a:solidFill>
                  <a:srgbClr val="0D0D0D"/>
                </a:solidFill>
                <a:latin typeface="Arial"/>
                <a:ea typeface="Arial"/>
                <a:cs typeface="Arial"/>
                <a:sym typeface="Arial"/>
              </a:rPr>
              <a:t> Summarise information/ideas</a:t>
            </a:r>
            <a:endParaRPr/>
          </a:p>
          <a:p>
            <a:pPr marL="0" lvl="0" indent="0" algn="l" rtl="0">
              <a:lnSpc>
                <a:spcPct val="108000"/>
              </a:lnSpc>
              <a:spcBef>
                <a:spcPts val="1600"/>
              </a:spcBef>
              <a:spcAft>
                <a:spcPts val="0"/>
              </a:spcAft>
              <a:buSzPts val="1800"/>
              <a:buNone/>
            </a:pPr>
            <a:r>
              <a:rPr lang="en-US" sz="1800" b="1">
                <a:solidFill>
                  <a:srgbClr val="0D0D0D"/>
                </a:solidFill>
                <a:latin typeface="Arial"/>
                <a:ea typeface="Arial"/>
                <a:cs typeface="Arial"/>
                <a:sym typeface="Arial"/>
              </a:rPr>
              <a:t>GEC6</a:t>
            </a:r>
            <a:r>
              <a:rPr lang="en-US" sz="1800">
                <a:solidFill>
                  <a:srgbClr val="0D0D0D"/>
                </a:solidFill>
                <a:latin typeface="Arial"/>
                <a:ea typeface="Arial"/>
                <a:cs typeface="Arial"/>
                <a:sym typeface="Arial"/>
              </a:rPr>
              <a:t> Take part in/lead discussions</a:t>
            </a:r>
            <a:endParaRPr/>
          </a:p>
        </p:txBody>
      </p:sp>
      <p:sp>
        <p:nvSpPr>
          <p:cNvPr id="149" name="Google Shape;149;p2">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Google Shape;375;p20">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373" name="Google Shape;3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Scenario 2</a:t>
            </a:r>
            <a:endParaRPr/>
          </a:p>
        </p:txBody>
      </p:sp>
      <p:sp>
        <p:nvSpPr>
          <p:cNvPr id="378" name="Google Shape;378;p20"/>
          <p:cNvSpPr txBox="1">
            <a:spLocks noGrp="1"/>
          </p:cNvSpPr>
          <p:nvPr>
            <p:ph type="body" idx="5"/>
          </p:nvPr>
        </p:nvSpPr>
        <p:spPr>
          <a:xfrm>
            <a:off x="838199" y="1826305"/>
            <a:ext cx="10515600" cy="902380"/>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US"/>
              <a:t>The staff fridge is full, so you put your packed lunch into the medicine refrigerator for a short time.</a:t>
            </a:r>
            <a:endParaRPr/>
          </a:p>
        </p:txBody>
      </p:sp>
      <p:sp>
        <p:nvSpPr>
          <p:cNvPr id="374" name="Google Shape;374;p20"/>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US"/>
              <a:t>What could go wrong?</a:t>
            </a:r>
            <a:endParaRPr/>
          </a:p>
          <a:p>
            <a:pPr marL="228600" lvl="0" indent="-228600" algn="l" rtl="0">
              <a:lnSpc>
                <a:spcPct val="108000"/>
              </a:lnSpc>
              <a:spcBef>
                <a:spcPts val="1000"/>
              </a:spcBef>
              <a:spcAft>
                <a:spcPts val="0"/>
              </a:spcAft>
              <a:buSzPct val="100000"/>
              <a:buChar char="•"/>
            </a:pPr>
            <a:r>
              <a:rPr lang="en-US"/>
              <a:t>How could the situation be rectified or prevented from happening?</a:t>
            </a:r>
            <a:endParaRPr/>
          </a:p>
          <a:p>
            <a:pPr marL="228600" lvl="0" indent="-87629" algn="l" rtl="0">
              <a:lnSpc>
                <a:spcPct val="108000"/>
              </a:lnSpc>
              <a:spcBef>
                <a:spcPts val="1000"/>
              </a:spcBef>
              <a:spcAft>
                <a:spcPts val="0"/>
              </a:spcAft>
              <a:buSzPct val="100000"/>
              <a:buNone/>
            </a:pPr>
            <a:endParaRPr/>
          </a:p>
          <a:p>
            <a:pPr marL="0" lvl="0" indent="0" algn="l" rtl="0">
              <a:lnSpc>
                <a:spcPct val="108000"/>
              </a:lnSpc>
              <a:spcBef>
                <a:spcPts val="1000"/>
              </a:spcBef>
              <a:spcAft>
                <a:spcPts val="0"/>
              </a:spcAft>
              <a:buSzPct val="100000"/>
              <a:buNone/>
            </a:pPr>
            <a:r>
              <a:rPr lang="en-US"/>
              <a:t>Other questions to consider:</a:t>
            </a:r>
            <a:endParaRPr/>
          </a:p>
          <a:p>
            <a:pPr marL="228600" lvl="0" indent="-228600" algn="l" rtl="0">
              <a:lnSpc>
                <a:spcPct val="108000"/>
              </a:lnSpc>
              <a:spcBef>
                <a:spcPts val="1000"/>
              </a:spcBef>
              <a:spcAft>
                <a:spcPts val="0"/>
              </a:spcAft>
              <a:buSzPct val="100000"/>
              <a:buChar char="•"/>
            </a:pPr>
            <a:r>
              <a:rPr lang="en-US"/>
              <a:t>Is this acceptable?</a:t>
            </a:r>
            <a:endParaRPr/>
          </a:p>
          <a:p>
            <a:pPr marL="228600" lvl="0" indent="-228600" algn="l" rtl="0">
              <a:lnSpc>
                <a:spcPct val="108000"/>
              </a:lnSpc>
              <a:spcBef>
                <a:spcPts val="1000"/>
              </a:spcBef>
              <a:spcAft>
                <a:spcPts val="0"/>
              </a:spcAft>
              <a:buSzPct val="100000"/>
              <a:buChar char="•"/>
            </a:pPr>
            <a:r>
              <a:rPr lang="en-US"/>
              <a:t>What might the consequences be?</a:t>
            </a:r>
            <a:endParaRPr/>
          </a:p>
        </p:txBody>
      </p:sp>
      <p:pic>
        <p:nvPicPr>
          <p:cNvPr id="376" name="Google Shape;376;p20" descr="Medical staff dressed in scrubs opening a medicine refrigerator"/>
          <p:cNvPicPr preferRelativeResize="0">
            <a:picLocks noGrp="1"/>
          </p:cNvPicPr>
          <p:nvPr>
            <p:ph type="pic" idx="3"/>
          </p:nvPr>
        </p:nvPicPr>
        <p:blipFill rotWithShape="1">
          <a:blip r:embed="rId3">
            <a:alphaModFix/>
          </a:blip>
          <a:srcRect/>
          <a:stretch/>
        </p:blipFill>
        <p:spPr>
          <a:xfrm>
            <a:off x="6989083" y="2863621"/>
            <a:ext cx="4364717" cy="3313342"/>
          </a:xfrm>
          <a:prstGeom prst="rect">
            <a:avLst/>
          </a:prstGeom>
          <a:noFill/>
          <a:ln>
            <a:noFill/>
          </a:ln>
        </p:spPr>
      </p:pic>
      <p:sp>
        <p:nvSpPr>
          <p:cNvPr id="377" name="Google Shape;377;p20">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6" name="Google Shape;386;p21">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384" name="Google Shape;38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Scenario 3</a:t>
            </a:r>
            <a:endParaRPr/>
          </a:p>
        </p:txBody>
      </p:sp>
      <p:sp>
        <p:nvSpPr>
          <p:cNvPr id="389" name="Google Shape;389;p21"/>
          <p:cNvSpPr txBox="1">
            <a:spLocks noGrp="1"/>
          </p:cNvSpPr>
          <p:nvPr>
            <p:ph type="body" idx="5"/>
          </p:nvPr>
        </p:nvSpPr>
        <p:spPr>
          <a:xfrm>
            <a:off x="838199" y="1826305"/>
            <a:ext cx="10515600" cy="902380"/>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US"/>
              <a:t>You notice that the medicine refrigerator has been turned off. It still feels cold inside, so it probably hasn’t been switched off for long.</a:t>
            </a:r>
            <a:endParaRPr/>
          </a:p>
        </p:txBody>
      </p:sp>
      <p:sp>
        <p:nvSpPr>
          <p:cNvPr id="385" name="Google Shape;385;p21"/>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fontScale="85000" lnSpcReduction="20000"/>
          </a:bodyPr>
          <a:lstStyle/>
          <a:p>
            <a:pPr marL="228600" lvl="0" indent="-228600" algn="l" rtl="0">
              <a:lnSpc>
                <a:spcPct val="108000"/>
              </a:lnSpc>
              <a:spcBef>
                <a:spcPts val="0"/>
              </a:spcBef>
              <a:spcAft>
                <a:spcPts val="0"/>
              </a:spcAft>
              <a:buSzPct val="100000"/>
              <a:buChar char="•"/>
            </a:pPr>
            <a:r>
              <a:rPr lang="en-US"/>
              <a:t>What could go wrong?</a:t>
            </a:r>
            <a:endParaRPr/>
          </a:p>
          <a:p>
            <a:pPr marL="228600" lvl="0" indent="-228600" algn="l" rtl="0">
              <a:lnSpc>
                <a:spcPct val="108000"/>
              </a:lnSpc>
              <a:spcBef>
                <a:spcPts val="1000"/>
              </a:spcBef>
              <a:spcAft>
                <a:spcPts val="0"/>
              </a:spcAft>
              <a:buSzPct val="100000"/>
              <a:buChar char="•"/>
            </a:pPr>
            <a:r>
              <a:rPr lang="en-US"/>
              <a:t>How could the situation be rectified or prevented from happening?</a:t>
            </a:r>
            <a:endParaRPr/>
          </a:p>
          <a:p>
            <a:pPr marL="228600" lvl="0" indent="-99060" algn="l" rtl="0">
              <a:lnSpc>
                <a:spcPct val="108000"/>
              </a:lnSpc>
              <a:spcBef>
                <a:spcPts val="1000"/>
              </a:spcBef>
              <a:spcAft>
                <a:spcPts val="0"/>
              </a:spcAft>
              <a:buSzPct val="100000"/>
              <a:buNone/>
            </a:pPr>
            <a:endParaRPr/>
          </a:p>
          <a:p>
            <a:pPr marL="0" lvl="0" indent="0" algn="l" rtl="0">
              <a:lnSpc>
                <a:spcPct val="108000"/>
              </a:lnSpc>
              <a:spcBef>
                <a:spcPts val="1000"/>
              </a:spcBef>
              <a:spcAft>
                <a:spcPts val="0"/>
              </a:spcAft>
              <a:buSzPct val="100000"/>
              <a:buNone/>
            </a:pPr>
            <a:r>
              <a:rPr lang="en-US"/>
              <a:t>Other questions to consider:</a:t>
            </a:r>
            <a:endParaRPr/>
          </a:p>
          <a:p>
            <a:pPr marL="228600" lvl="0" indent="-228600" algn="l" rtl="0">
              <a:lnSpc>
                <a:spcPct val="108000"/>
              </a:lnSpc>
              <a:spcBef>
                <a:spcPts val="1000"/>
              </a:spcBef>
              <a:spcAft>
                <a:spcPts val="0"/>
              </a:spcAft>
              <a:buSzPct val="100000"/>
              <a:buChar char="•"/>
            </a:pPr>
            <a:r>
              <a:rPr lang="en-US"/>
              <a:t>Should you just turn it on again?</a:t>
            </a:r>
            <a:endParaRPr/>
          </a:p>
          <a:p>
            <a:pPr marL="228600" lvl="0" indent="-228600" algn="l" rtl="0">
              <a:lnSpc>
                <a:spcPct val="108000"/>
              </a:lnSpc>
              <a:spcBef>
                <a:spcPts val="1000"/>
              </a:spcBef>
              <a:spcAft>
                <a:spcPts val="0"/>
              </a:spcAft>
              <a:buSzPct val="100000"/>
              <a:buChar char="•"/>
            </a:pPr>
            <a:r>
              <a:rPr lang="en-US"/>
              <a:t>What are the possible consequences if you do not report it immediately?</a:t>
            </a:r>
            <a:endParaRPr/>
          </a:p>
        </p:txBody>
      </p:sp>
      <p:pic>
        <p:nvPicPr>
          <p:cNvPr id="387" name="Google Shape;387;p21" descr="A close-up of a electrical plug and socket"/>
          <p:cNvPicPr preferRelativeResize="0">
            <a:picLocks noGrp="1"/>
          </p:cNvPicPr>
          <p:nvPr>
            <p:ph type="pic" idx="3"/>
          </p:nvPr>
        </p:nvPicPr>
        <p:blipFill rotWithShape="1">
          <a:blip r:embed="rId3">
            <a:alphaModFix/>
          </a:blip>
          <a:srcRect/>
          <a:stretch/>
        </p:blipFill>
        <p:spPr>
          <a:xfrm>
            <a:off x="6989083" y="2863621"/>
            <a:ext cx="4364717" cy="3313342"/>
          </a:xfrm>
          <a:prstGeom prst="rect">
            <a:avLst/>
          </a:prstGeom>
          <a:noFill/>
          <a:ln>
            <a:noFill/>
          </a:ln>
        </p:spPr>
      </p:pic>
      <p:sp>
        <p:nvSpPr>
          <p:cNvPr id="388" name="Google Shape;388;p21">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7" name="Google Shape;397;p22">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395" name="Google Shape;39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Scenario 4</a:t>
            </a:r>
            <a:endParaRPr/>
          </a:p>
        </p:txBody>
      </p:sp>
      <p:sp>
        <p:nvSpPr>
          <p:cNvPr id="400" name="Google Shape;400;p22"/>
          <p:cNvSpPr txBox="1">
            <a:spLocks noGrp="1"/>
          </p:cNvSpPr>
          <p:nvPr>
            <p:ph type="body" idx="5"/>
          </p:nvPr>
        </p:nvSpPr>
        <p:spPr>
          <a:xfrm>
            <a:off x="838199" y="1826305"/>
            <a:ext cx="10515600" cy="90238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8000"/>
              </a:lnSpc>
              <a:spcBef>
                <a:spcPts val="0"/>
              </a:spcBef>
              <a:spcAft>
                <a:spcPts val="0"/>
              </a:spcAft>
              <a:buSzPct val="100000"/>
              <a:buNone/>
            </a:pPr>
            <a:r>
              <a:rPr lang="en-US"/>
              <a:t>Some drugs have gone missing from the cabinet. There are some incomplete packets. </a:t>
            </a:r>
            <a:br>
              <a:rPr lang="en-US"/>
            </a:br>
            <a:r>
              <a:rPr lang="en-US"/>
              <a:t>You saw a senior colleague go into the drugs cabinet just before you checked.</a:t>
            </a:r>
            <a:endParaRPr/>
          </a:p>
        </p:txBody>
      </p:sp>
      <p:sp>
        <p:nvSpPr>
          <p:cNvPr id="396" name="Google Shape;396;p22"/>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US"/>
              <a:t>What could go wrong?</a:t>
            </a:r>
            <a:endParaRPr/>
          </a:p>
          <a:p>
            <a:pPr marL="228600" lvl="0" indent="-228600" algn="l" rtl="0">
              <a:lnSpc>
                <a:spcPct val="108000"/>
              </a:lnSpc>
              <a:spcBef>
                <a:spcPts val="1000"/>
              </a:spcBef>
              <a:spcAft>
                <a:spcPts val="0"/>
              </a:spcAft>
              <a:buSzPct val="100000"/>
              <a:buChar char="•"/>
            </a:pPr>
            <a:r>
              <a:rPr lang="en-US"/>
              <a:t>How could the situation be rectified or prevented from happening?</a:t>
            </a:r>
            <a:endParaRPr/>
          </a:p>
          <a:p>
            <a:pPr marL="228600" lvl="0" indent="-87629" algn="l" rtl="0">
              <a:lnSpc>
                <a:spcPct val="108000"/>
              </a:lnSpc>
              <a:spcBef>
                <a:spcPts val="1000"/>
              </a:spcBef>
              <a:spcAft>
                <a:spcPts val="0"/>
              </a:spcAft>
              <a:buSzPct val="100000"/>
              <a:buNone/>
            </a:pPr>
            <a:endParaRPr/>
          </a:p>
          <a:p>
            <a:pPr marL="0" lvl="0" indent="0" algn="l" rtl="0">
              <a:lnSpc>
                <a:spcPct val="108000"/>
              </a:lnSpc>
              <a:spcBef>
                <a:spcPts val="1000"/>
              </a:spcBef>
              <a:spcAft>
                <a:spcPts val="0"/>
              </a:spcAft>
              <a:buSzPct val="100000"/>
              <a:buNone/>
            </a:pPr>
            <a:r>
              <a:rPr lang="en-US"/>
              <a:t>Other questions to consider:</a:t>
            </a:r>
            <a:endParaRPr/>
          </a:p>
          <a:p>
            <a:pPr marL="228600" lvl="0" indent="-228600" algn="l" rtl="0">
              <a:lnSpc>
                <a:spcPct val="108000"/>
              </a:lnSpc>
              <a:spcBef>
                <a:spcPts val="1000"/>
              </a:spcBef>
              <a:spcAft>
                <a:spcPts val="0"/>
              </a:spcAft>
              <a:buSzPct val="100000"/>
              <a:buChar char="•"/>
            </a:pPr>
            <a:r>
              <a:rPr lang="en-US"/>
              <a:t>What should you do? </a:t>
            </a:r>
            <a:endParaRPr/>
          </a:p>
          <a:p>
            <a:pPr marL="228600" lvl="0" indent="-228600" algn="l" rtl="0">
              <a:lnSpc>
                <a:spcPct val="108000"/>
              </a:lnSpc>
              <a:spcBef>
                <a:spcPts val="1000"/>
              </a:spcBef>
              <a:spcAft>
                <a:spcPts val="0"/>
              </a:spcAft>
              <a:buSzPct val="100000"/>
              <a:buChar char="•"/>
            </a:pPr>
            <a:r>
              <a:rPr lang="en-US"/>
              <a:t>Should you challenge them?</a:t>
            </a:r>
            <a:endParaRPr/>
          </a:p>
        </p:txBody>
      </p:sp>
      <p:pic>
        <p:nvPicPr>
          <p:cNvPr id="398" name="Google Shape;398;p22" descr="A close-up of a partially used pack of pills "/>
          <p:cNvPicPr preferRelativeResize="0">
            <a:picLocks noGrp="1"/>
          </p:cNvPicPr>
          <p:nvPr>
            <p:ph type="pic" idx="3"/>
          </p:nvPr>
        </p:nvPicPr>
        <p:blipFill rotWithShape="1">
          <a:blip r:embed="rId3">
            <a:alphaModFix/>
          </a:blip>
          <a:srcRect/>
          <a:stretch/>
        </p:blipFill>
        <p:spPr>
          <a:xfrm>
            <a:off x="6989083" y="2863621"/>
            <a:ext cx="4364717" cy="3313342"/>
          </a:xfrm>
          <a:prstGeom prst="rect">
            <a:avLst/>
          </a:prstGeom>
          <a:noFill/>
          <a:ln>
            <a:noFill/>
          </a:ln>
        </p:spPr>
      </p:pic>
      <p:sp>
        <p:nvSpPr>
          <p:cNvPr id="399" name="Google Shape;399;p22">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8" name="Google Shape;408;p23">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406" name="Google Shape;40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Scenario 5</a:t>
            </a:r>
            <a:endParaRPr/>
          </a:p>
        </p:txBody>
      </p:sp>
      <p:sp>
        <p:nvSpPr>
          <p:cNvPr id="411" name="Google Shape;411;p23" descr="A prescription which has been altered by hand "/>
          <p:cNvSpPr txBox="1">
            <a:spLocks noGrp="1"/>
          </p:cNvSpPr>
          <p:nvPr>
            <p:ph type="body" idx="5"/>
          </p:nvPr>
        </p:nvSpPr>
        <p:spPr>
          <a:xfrm>
            <a:off x="838199" y="1826305"/>
            <a:ext cx="10515600" cy="90238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8000"/>
              </a:lnSpc>
              <a:spcBef>
                <a:spcPts val="0"/>
              </a:spcBef>
              <a:spcAft>
                <a:spcPts val="0"/>
              </a:spcAft>
              <a:buSzPct val="100000"/>
              <a:buNone/>
            </a:pPr>
            <a:r>
              <a:rPr lang="en-US" dirty="0"/>
              <a:t>A prescription has been altered by someone writing on it. You have been told to give the drugs to the patient whose name has been written on the prescription by hand.</a:t>
            </a:r>
            <a:endParaRPr dirty="0"/>
          </a:p>
        </p:txBody>
      </p:sp>
      <p:sp>
        <p:nvSpPr>
          <p:cNvPr id="407" name="Google Shape;407;p23"/>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US"/>
              <a:t>What could go wrong?</a:t>
            </a:r>
            <a:endParaRPr/>
          </a:p>
          <a:p>
            <a:pPr marL="228600" lvl="0" indent="-228600" algn="l" rtl="0">
              <a:lnSpc>
                <a:spcPct val="108000"/>
              </a:lnSpc>
              <a:spcBef>
                <a:spcPts val="1000"/>
              </a:spcBef>
              <a:spcAft>
                <a:spcPts val="0"/>
              </a:spcAft>
              <a:buSzPct val="100000"/>
              <a:buChar char="•"/>
            </a:pPr>
            <a:r>
              <a:rPr lang="en-US"/>
              <a:t>How could the situation be rectified or prevented from happening?</a:t>
            </a:r>
            <a:endParaRPr/>
          </a:p>
          <a:p>
            <a:pPr marL="228600" lvl="0" indent="-87629" algn="l" rtl="0">
              <a:lnSpc>
                <a:spcPct val="108000"/>
              </a:lnSpc>
              <a:spcBef>
                <a:spcPts val="1000"/>
              </a:spcBef>
              <a:spcAft>
                <a:spcPts val="0"/>
              </a:spcAft>
              <a:buSzPct val="100000"/>
              <a:buNone/>
            </a:pPr>
            <a:endParaRPr/>
          </a:p>
          <a:p>
            <a:pPr marL="0" lvl="0" indent="0" algn="l" rtl="0">
              <a:lnSpc>
                <a:spcPct val="108000"/>
              </a:lnSpc>
              <a:spcBef>
                <a:spcPts val="1000"/>
              </a:spcBef>
              <a:spcAft>
                <a:spcPts val="0"/>
              </a:spcAft>
              <a:buSzPct val="100000"/>
              <a:buNone/>
            </a:pPr>
            <a:r>
              <a:rPr lang="en-US"/>
              <a:t>Other questions to consider:</a:t>
            </a:r>
            <a:endParaRPr/>
          </a:p>
          <a:p>
            <a:pPr marL="228600" lvl="0" indent="-228600" algn="l" rtl="0">
              <a:lnSpc>
                <a:spcPct val="108000"/>
              </a:lnSpc>
              <a:spcBef>
                <a:spcPts val="1000"/>
              </a:spcBef>
              <a:spcAft>
                <a:spcPts val="0"/>
              </a:spcAft>
              <a:buSzPct val="100000"/>
              <a:buChar char="•"/>
            </a:pPr>
            <a:r>
              <a:rPr lang="en-US"/>
              <a:t>What should you do? </a:t>
            </a:r>
            <a:endParaRPr/>
          </a:p>
          <a:p>
            <a:pPr marL="228600" lvl="0" indent="-228600" algn="l" rtl="0">
              <a:lnSpc>
                <a:spcPct val="108000"/>
              </a:lnSpc>
              <a:spcBef>
                <a:spcPts val="1000"/>
              </a:spcBef>
              <a:spcAft>
                <a:spcPts val="0"/>
              </a:spcAft>
              <a:buSzPct val="100000"/>
              <a:buChar char="•"/>
            </a:pPr>
            <a:r>
              <a:rPr lang="en-US"/>
              <a:t>What could be the consequences?</a:t>
            </a:r>
            <a:endParaRPr/>
          </a:p>
        </p:txBody>
      </p:sp>
      <p:pic>
        <p:nvPicPr>
          <p:cNvPr id="409" name="Google Shape;409;p23" descr="A close-up of a prescription&#10;&#10;Description automatically generated"/>
          <p:cNvPicPr preferRelativeResize="0">
            <a:picLocks noGrp="1"/>
          </p:cNvPicPr>
          <p:nvPr>
            <p:ph type="pic" idx="3"/>
          </p:nvPr>
        </p:nvPicPr>
        <p:blipFill rotWithShape="1">
          <a:blip r:embed="rId3">
            <a:alphaModFix/>
          </a:blip>
          <a:srcRect t="-23545" b="-23536"/>
          <a:stretch/>
        </p:blipFill>
        <p:spPr>
          <a:xfrm>
            <a:off x="6989083" y="2863621"/>
            <a:ext cx="4364717" cy="3313342"/>
          </a:xfrm>
          <a:prstGeom prst="rect">
            <a:avLst/>
          </a:prstGeom>
          <a:noFill/>
          <a:ln>
            <a:noFill/>
          </a:ln>
        </p:spPr>
      </p:pic>
      <p:sp>
        <p:nvSpPr>
          <p:cNvPr id="410" name="Google Shape;410;p23">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9" name="Google Shape;419;p24">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417" name="Google Shape;41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Scenario 6</a:t>
            </a:r>
            <a:endParaRPr/>
          </a:p>
        </p:txBody>
      </p:sp>
      <p:sp>
        <p:nvSpPr>
          <p:cNvPr id="422" name="Google Shape;422;p24"/>
          <p:cNvSpPr txBox="1">
            <a:spLocks noGrp="1"/>
          </p:cNvSpPr>
          <p:nvPr>
            <p:ph type="body" idx="5"/>
          </p:nvPr>
        </p:nvSpPr>
        <p:spPr>
          <a:xfrm>
            <a:off x="838199" y="1826305"/>
            <a:ext cx="10515600" cy="90238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8000"/>
              </a:lnSpc>
              <a:spcBef>
                <a:spcPts val="0"/>
              </a:spcBef>
              <a:spcAft>
                <a:spcPts val="0"/>
              </a:spcAft>
              <a:buSzPct val="100000"/>
              <a:buNone/>
            </a:pPr>
            <a:r>
              <a:rPr lang="en-US"/>
              <a:t>A senior colleague has told you how to use the autoclave to sterilise a microbiology plate. They tell you that you do not need to use the SOP as they have done it loads of times.</a:t>
            </a:r>
            <a:endParaRPr/>
          </a:p>
        </p:txBody>
      </p:sp>
      <p:sp>
        <p:nvSpPr>
          <p:cNvPr id="418" name="Google Shape;418;p24"/>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US"/>
              <a:t>What could go wrong?</a:t>
            </a:r>
            <a:endParaRPr/>
          </a:p>
          <a:p>
            <a:pPr marL="228600" lvl="0" indent="-228600" algn="l" rtl="0">
              <a:lnSpc>
                <a:spcPct val="108000"/>
              </a:lnSpc>
              <a:spcBef>
                <a:spcPts val="1000"/>
              </a:spcBef>
              <a:spcAft>
                <a:spcPts val="0"/>
              </a:spcAft>
              <a:buSzPts val="2400"/>
              <a:buChar char="•"/>
            </a:pPr>
            <a:r>
              <a:rPr lang="en-US"/>
              <a:t>How could the situation be rectified or prevented from happening?</a:t>
            </a:r>
            <a:endParaRPr/>
          </a:p>
          <a:p>
            <a:pPr marL="228600" lvl="0" indent="-76200" algn="l" rtl="0">
              <a:lnSpc>
                <a:spcPct val="108000"/>
              </a:lnSpc>
              <a:spcBef>
                <a:spcPts val="1000"/>
              </a:spcBef>
              <a:spcAft>
                <a:spcPts val="0"/>
              </a:spcAft>
              <a:buSzPts val="2400"/>
              <a:buNone/>
            </a:pPr>
            <a:endParaRPr/>
          </a:p>
          <a:p>
            <a:pPr marL="0" lvl="0" indent="0" algn="l" rtl="0">
              <a:lnSpc>
                <a:spcPct val="108000"/>
              </a:lnSpc>
              <a:spcBef>
                <a:spcPts val="1000"/>
              </a:spcBef>
              <a:spcAft>
                <a:spcPts val="0"/>
              </a:spcAft>
              <a:buSzPts val="2400"/>
              <a:buNone/>
            </a:pPr>
            <a:r>
              <a:rPr lang="en-US"/>
              <a:t>Other questions to consider:</a:t>
            </a:r>
            <a:endParaRPr/>
          </a:p>
          <a:p>
            <a:pPr marL="228600" lvl="0" indent="-228600" algn="l" rtl="0">
              <a:lnSpc>
                <a:spcPct val="108000"/>
              </a:lnSpc>
              <a:spcBef>
                <a:spcPts val="1000"/>
              </a:spcBef>
              <a:spcAft>
                <a:spcPts val="0"/>
              </a:spcAft>
              <a:buSzPts val="2400"/>
              <a:buChar char="•"/>
            </a:pPr>
            <a:r>
              <a:rPr lang="en-US"/>
              <a:t>What should you do? </a:t>
            </a:r>
            <a:endParaRPr/>
          </a:p>
        </p:txBody>
      </p:sp>
      <p:pic>
        <p:nvPicPr>
          <p:cNvPr id="420" name="Google Shape;420;p24" descr="An autoclave medical sterilizer in use&#10;"/>
          <p:cNvPicPr preferRelativeResize="0">
            <a:picLocks noGrp="1"/>
          </p:cNvPicPr>
          <p:nvPr>
            <p:ph type="pic" idx="3"/>
          </p:nvPr>
        </p:nvPicPr>
        <p:blipFill rotWithShape="1">
          <a:blip r:embed="rId3">
            <a:alphaModFix/>
          </a:blip>
          <a:srcRect/>
          <a:stretch/>
        </p:blipFill>
        <p:spPr>
          <a:xfrm>
            <a:off x="6989083" y="2863621"/>
            <a:ext cx="4364717" cy="3313342"/>
          </a:xfrm>
          <a:prstGeom prst="rect">
            <a:avLst/>
          </a:prstGeom>
          <a:noFill/>
          <a:ln>
            <a:noFill/>
          </a:ln>
        </p:spPr>
      </p:pic>
      <p:sp>
        <p:nvSpPr>
          <p:cNvPr id="421" name="Google Shape;421;p24">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25">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428" name="Google Shape;42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dirty="0"/>
              <a:t>Scenario 7</a:t>
            </a:r>
            <a:endParaRPr dirty="0"/>
          </a:p>
        </p:txBody>
      </p:sp>
      <p:sp>
        <p:nvSpPr>
          <p:cNvPr id="9" name="Text Placeholder 8">
            <a:extLst>
              <a:ext uri="{FF2B5EF4-FFF2-40B4-BE49-F238E27FC236}">
                <a16:creationId xmlns:a16="http://schemas.microsoft.com/office/drawing/2014/main" id="{7720E909-4C81-FCA8-79F0-EF5A04DD2E3E}"/>
              </a:ext>
            </a:extLst>
          </p:cNvPr>
          <p:cNvSpPr>
            <a:spLocks noGrp="1"/>
          </p:cNvSpPr>
          <p:nvPr>
            <p:ph type="body" idx="5"/>
          </p:nvPr>
        </p:nvSpPr>
        <p:spPr/>
        <p:txBody>
          <a:bodyPr>
            <a:normAutofit fontScale="85000" lnSpcReduction="10000"/>
          </a:bodyPr>
          <a:lstStyle/>
          <a:p>
            <a:r>
              <a:rPr lang="en-US" dirty="0"/>
              <a:t>There is a drinking glass on its side on the laboratory workbench and a spilled liquid that looks like water around it. There is an SOP on how to deal with chemical spills.</a:t>
            </a:r>
            <a:endParaRPr lang="en-GB" dirty="0"/>
          </a:p>
        </p:txBody>
      </p:sp>
      <p:sp>
        <p:nvSpPr>
          <p:cNvPr id="429" name="Google Shape;429;p25"/>
          <p:cNvSpPr txBox="1">
            <a:spLocks noGrp="1"/>
          </p:cNvSpPr>
          <p:nvPr>
            <p:ph type="body" idx="1"/>
          </p:nvPr>
        </p:nvSpPr>
        <p:spPr>
          <a:xfrm>
            <a:off x="838199" y="2863621"/>
            <a:ext cx="5921829" cy="3313342"/>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US"/>
              <a:t>What could go wrong?</a:t>
            </a:r>
            <a:endParaRPr/>
          </a:p>
          <a:p>
            <a:pPr marL="228600" lvl="0" indent="-228600" algn="l" rtl="0">
              <a:lnSpc>
                <a:spcPct val="108000"/>
              </a:lnSpc>
              <a:spcBef>
                <a:spcPts val="1000"/>
              </a:spcBef>
              <a:spcAft>
                <a:spcPts val="0"/>
              </a:spcAft>
              <a:buSzPct val="100000"/>
              <a:buChar char="•"/>
            </a:pPr>
            <a:r>
              <a:rPr lang="en-US"/>
              <a:t>How could the situation be rectified or prevented from happening?</a:t>
            </a:r>
            <a:endParaRPr/>
          </a:p>
          <a:p>
            <a:pPr marL="228600" lvl="0" indent="-87629" algn="l" rtl="0">
              <a:lnSpc>
                <a:spcPct val="108000"/>
              </a:lnSpc>
              <a:spcBef>
                <a:spcPts val="1000"/>
              </a:spcBef>
              <a:spcAft>
                <a:spcPts val="0"/>
              </a:spcAft>
              <a:buSzPct val="100000"/>
              <a:buNone/>
            </a:pPr>
            <a:endParaRPr/>
          </a:p>
          <a:p>
            <a:pPr marL="0" lvl="0" indent="0" algn="l" rtl="0">
              <a:lnSpc>
                <a:spcPct val="108000"/>
              </a:lnSpc>
              <a:spcBef>
                <a:spcPts val="1000"/>
              </a:spcBef>
              <a:spcAft>
                <a:spcPts val="0"/>
              </a:spcAft>
              <a:buSzPct val="100000"/>
              <a:buNone/>
            </a:pPr>
            <a:r>
              <a:rPr lang="en-US"/>
              <a:t>Other questions to consider:</a:t>
            </a:r>
            <a:endParaRPr/>
          </a:p>
          <a:p>
            <a:pPr marL="228600" lvl="0" indent="-228600" algn="l" rtl="0">
              <a:lnSpc>
                <a:spcPct val="108000"/>
              </a:lnSpc>
              <a:spcBef>
                <a:spcPts val="1000"/>
              </a:spcBef>
              <a:spcAft>
                <a:spcPts val="0"/>
              </a:spcAft>
              <a:buSzPct val="100000"/>
              <a:buChar char="•"/>
            </a:pPr>
            <a:r>
              <a:rPr lang="en-US"/>
              <a:t>Should you assume it is water?</a:t>
            </a:r>
            <a:endParaRPr/>
          </a:p>
          <a:p>
            <a:pPr marL="228600" lvl="0" indent="-228600" algn="l" rtl="0">
              <a:lnSpc>
                <a:spcPct val="108000"/>
              </a:lnSpc>
              <a:spcBef>
                <a:spcPts val="1000"/>
              </a:spcBef>
              <a:spcAft>
                <a:spcPts val="0"/>
              </a:spcAft>
              <a:buSzPct val="100000"/>
              <a:buChar char="•"/>
            </a:pPr>
            <a:r>
              <a:rPr lang="en-US"/>
              <a:t>What should you do?</a:t>
            </a:r>
            <a:endParaRPr/>
          </a:p>
        </p:txBody>
      </p:sp>
      <p:pic>
        <p:nvPicPr>
          <p:cNvPr id="431" name="Google Shape;431;p25" descr="A drinking gladd on its side with spilled liquid"/>
          <p:cNvPicPr preferRelativeResize="0">
            <a:picLocks noGrp="1"/>
          </p:cNvPicPr>
          <p:nvPr>
            <p:ph type="pic" idx="3"/>
          </p:nvPr>
        </p:nvPicPr>
        <p:blipFill rotWithShape="1">
          <a:blip r:embed="rId3">
            <a:alphaModFix/>
          </a:blip>
          <a:srcRect/>
          <a:stretch/>
        </p:blipFill>
        <p:spPr>
          <a:xfrm>
            <a:off x="6989083" y="2863621"/>
            <a:ext cx="4364717" cy="3313342"/>
          </a:xfrm>
          <a:prstGeom prst="rect">
            <a:avLst/>
          </a:prstGeom>
          <a:noFill/>
          <a:ln>
            <a:noFill/>
          </a:ln>
        </p:spPr>
      </p:pic>
      <p:sp>
        <p:nvSpPr>
          <p:cNvPr id="432" name="Google Shape;432;p25">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26">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439" name="Google Shape;439;p26"/>
          <p:cNvSpPr txBox="1">
            <a:spLocks noGrp="1"/>
          </p:cNvSpPr>
          <p:nvPr>
            <p:ph type="title"/>
          </p:nvPr>
        </p:nvSpPr>
        <p:spPr>
          <a:xfrm>
            <a:off x="838200" y="9975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dirty="0"/>
              <a:t>Consequences of not following good practice: </a:t>
            </a:r>
            <a:r>
              <a:rPr lang="en-US" dirty="0">
                <a:solidFill>
                  <a:schemeClr val="accent1"/>
                </a:solidFill>
              </a:rPr>
              <a:t>Chemical Handling</a:t>
            </a:r>
            <a:endParaRPr dirty="0">
              <a:solidFill>
                <a:schemeClr val="dk1"/>
              </a:solidFill>
            </a:endParaRPr>
          </a:p>
        </p:txBody>
      </p:sp>
      <p:sp>
        <p:nvSpPr>
          <p:cNvPr id="442" name="Google Shape;442;p26"/>
          <p:cNvSpPr txBox="1"/>
          <p:nvPr/>
        </p:nvSpPr>
        <p:spPr>
          <a:xfrm>
            <a:off x="838200" y="2558927"/>
            <a:ext cx="107064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400" b="0" i="0" u="none" strike="noStrike" cap="none" dirty="0">
                <a:solidFill>
                  <a:srgbClr val="000000"/>
                </a:solidFill>
                <a:latin typeface="Arial"/>
                <a:ea typeface="Arial"/>
                <a:cs typeface="Arial"/>
                <a:sym typeface="Arial"/>
              </a:rPr>
              <a:t>Failure to follow SOPs for chemical handling resulted in a laboratory accident at the University of California, Los Angeles (UCLA) in 2008. A research assistant was working with a highly reactive compound called tert-Butyllithium without using proper safety precautions. The compound reacted violently with air, causing an explosion and subsequent fire that resulted in the death of the assistant, and injuries to other researchers.</a:t>
            </a:r>
            <a:endParaRPr sz="2400" b="0" i="0" u="none" strike="noStrike" cap="none" dirty="0">
              <a:solidFill>
                <a:srgbClr val="000000"/>
              </a:solidFill>
              <a:latin typeface="Arial"/>
              <a:ea typeface="Arial"/>
              <a:cs typeface="Arial"/>
              <a:sym typeface="Arial"/>
            </a:endParaRPr>
          </a:p>
        </p:txBody>
      </p:sp>
      <p:sp>
        <p:nvSpPr>
          <p:cNvPr id="441" name="Google Shape;441;p26">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27">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3</a:t>
            </a:r>
            <a:endParaRPr/>
          </a:p>
        </p:txBody>
      </p:sp>
      <p:sp>
        <p:nvSpPr>
          <p:cNvPr id="448" name="Google Shape;448;p27"/>
          <p:cNvSpPr txBox="1">
            <a:spLocks noGrp="1"/>
          </p:cNvSpPr>
          <p:nvPr>
            <p:ph type="title"/>
          </p:nvPr>
        </p:nvSpPr>
        <p:spPr>
          <a:xfrm>
            <a:off x="838200" y="9975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Consequences of not following good practice: </a:t>
            </a:r>
            <a:r>
              <a:rPr lang="en-US">
                <a:solidFill>
                  <a:schemeClr val="accent1"/>
                </a:solidFill>
              </a:rPr>
              <a:t>Hazardous Biological materials</a:t>
            </a:r>
            <a:endParaRPr>
              <a:solidFill>
                <a:schemeClr val="dk1"/>
              </a:solidFill>
            </a:endParaRPr>
          </a:p>
        </p:txBody>
      </p:sp>
      <p:sp>
        <p:nvSpPr>
          <p:cNvPr id="451" name="Google Shape;451;p27"/>
          <p:cNvSpPr txBox="1"/>
          <p:nvPr/>
        </p:nvSpPr>
        <p:spPr>
          <a:xfrm>
            <a:off x="838200" y="2485635"/>
            <a:ext cx="107064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400" b="0" i="0" u="none" strike="noStrike" cap="none" dirty="0">
                <a:solidFill>
                  <a:srgbClr val="000000"/>
                </a:solidFill>
                <a:latin typeface="Arial"/>
                <a:ea typeface="Arial"/>
                <a:cs typeface="Arial"/>
                <a:sym typeface="Arial"/>
              </a:rPr>
              <a:t>In 2014, a laboratory accident occurred at the Centers for Disease Control and Prevention (CDC) in the United States. A mishandling of potentially live anthrax samples due to failure to follow proper SOPs resulted in the potential exposure of over 80 CDC employees to the bacterium. Although no one was seriously ill, the incident </a:t>
            </a:r>
            <a:r>
              <a:rPr lang="en-US" sz="2400" b="0" i="0" u="none" strike="noStrike" cap="none" dirty="0" err="1">
                <a:solidFill>
                  <a:srgbClr val="000000"/>
                </a:solidFill>
                <a:latin typeface="Arial"/>
                <a:ea typeface="Arial"/>
                <a:cs typeface="Arial"/>
                <a:sym typeface="Arial"/>
              </a:rPr>
              <a:t>emphasised</a:t>
            </a:r>
            <a:r>
              <a:rPr lang="en-US" sz="2400" b="0" i="0" u="none" strike="noStrike" cap="none" dirty="0">
                <a:solidFill>
                  <a:srgbClr val="000000"/>
                </a:solidFill>
                <a:latin typeface="Arial"/>
                <a:ea typeface="Arial"/>
                <a:cs typeface="Arial"/>
                <a:sym typeface="Arial"/>
              </a:rPr>
              <a:t> the critical importance of adhering to SOPs when working with hazardous biological materials.</a:t>
            </a:r>
            <a:endParaRPr sz="2400" b="0" i="0" u="none" strike="noStrike" cap="none" dirty="0">
              <a:solidFill>
                <a:srgbClr val="000000"/>
              </a:solidFill>
              <a:latin typeface="Arial"/>
              <a:ea typeface="Arial"/>
              <a:cs typeface="Arial"/>
              <a:sym typeface="Arial"/>
            </a:endParaRPr>
          </a:p>
        </p:txBody>
      </p:sp>
      <p:sp>
        <p:nvSpPr>
          <p:cNvPr id="450" name="Google Shape;450;p27">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Google Shape;458;p2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Plenary</a:t>
            </a:r>
            <a:endParaRPr/>
          </a:p>
        </p:txBody>
      </p:sp>
      <p:sp>
        <p:nvSpPr>
          <p:cNvPr id="456" name="Google Shape;45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Multiple-choice questions</a:t>
            </a:r>
            <a:endParaRPr/>
          </a:p>
        </p:txBody>
      </p:sp>
      <p:sp>
        <p:nvSpPr>
          <p:cNvPr id="457" name="Google Shape;457;p28"/>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108000"/>
              </a:lnSpc>
              <a:spcBef>
                <a:spcPts val="0"/>
              </a:spcBef>
              <a:spcAft>
                <a:spcPts val="0"/>
              </a:spcAft>
              <a:buSzPct val="100000"/>
              <a:buFont typeface="Calibri"/>
              <a:buAutoNum type="arabicPeriod"/>
            </a:pPr>
            <a:r>
              <a:rPr lang="en-US" sz="2400" dirty="0">
                <a:solidFill>
                  <a:srgbClr val="444746"/>
                </a:solidFill>
              </a:rPr>
              <a:t>Which of the following is a primary benefit of using standard operating </a:t>
            </a:r>
            <a:r>
              <a:rPr lang="en-US" dirty="0">
                <a:solidFill>
                  <a:srgbClr val="444746"/>
                </a:solidFill>
              </a:rPr>
              <a:t>p</a:t>
            </a:r>
            <a:r>
              <a:rPr lang="en-US" sz="2400" dirty="0">
                <a:solidFill>
                  <a:srgbClr val="444746"/>
                </a:solidFill>
              </a:rPr>
              <a:t>rocedures (SOPs) in healthcare?</a:t>
            </a:r>
            <a:r>
              <a:rPr lang="en-US" sz="2400" dirty="0">
                <a:solidFill>
                  <a:srgbClr val="444746"/>
                </a:solidFill>
                <a:latin typeface="Arial"/>
                <a:ea typeface="Arial"/>
                <a:cs typeface="Arial"/>
                <a:sym typeface="Arial"/>
              </a:rPr>
              <a:t> </a:t>
            </a:r>
            <a:endParaRPr dirty="0"/>
          </a:p>
          <a:p>
            <a:pPr marL="0" lvl="0" indent="0" algn="l" rtl="0">
              <a:lnSpc>
                <a:spcPct val="108000"/>
              </a:lnSpc>
              <a:spcBef>
                <a:spcPts val="1000"/>
              </a:spcBef>
              <a:spcAft>
                <a:spcPts val="0"/>
              </a:spcAft>
              <a:buSzPct val="100000"/>
              <a:buNone/>
            </a:pPr>
            <a:endParaRPr dirty="0">
              <a:solidFill>
                <a:srgbClr val="444746"/>
              </a:solidFill>
              <a:latin typeface="Arial"/>
              <a:ea typeface="Arial"/>
              <a:cs typeface="Arial"/>
              <a:sym typeface="Arial"/>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Consistency in clinical practices and procedures</a:t>
            </a:r>
            <a:endParaRPr dirty="0"/>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Increase in medical research funding</a:t>
            </a:r>
            <a:endParaRPr dirty="0"/>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Improvement in facility aesthetics and ambience</a:t>
            </a:r>
            <a:endParaRPr dirty="0"/>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Reduction in patient wait times</a:t>
            </a:r>
            <a:endParaRPr dirty="0"/>
          </a:p>
          <a:p>
            <a:pPr marL="0" lvl="0" indent="0" algn="r" rtl="0">
              <a:lnSpc>
                <a:spcPct val="97916"/>
              </a:lnSpc>
              <a:spcBef>
                <a:spcPts val="800"/>
              </a:spcBef>
              <a:spcAft>
                <a:spcPts val="0"/>
              </a:spcAft>
              <a:buClr>
                <a:schemeClr val="dk1"/>
              </a:buClr>
              <a:buSzPct val="49549"/>
              <a:buFont typeface="Arial"/>
              <a:buNone/>
            </a:pPr>
            <a:r>
              <a:rPr lang="en-US" sz="2400" dirty="0"/>
              <a:t>(1 mark)</a:t>
            </a:r>
            <a:endParaRPr dirty="0"/>
          </a:p>
        </p:txBody>
      </p:sp>
      <p:sp>
        <p:nvSpPr>
          <p:cNvPr id="459" name="Google Shape;459;p28">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5" name="Google Shape;465;p29">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Plenary</a:t>
            </a:r>
            <a:endParaRPr/>
          </a:p>
        </p:txBody>
      </p:sp>
      <p:sp>
        <p:nvSpPr>
          <p:cNvPr id="464" name="Google Shape;46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Multiple-choice questions</a:t>
            </a:r>
            <a:endParaRPr/>
          </a:p>
        </p:txBody>
      </p:sp>
      <p:sp>
        <p:nvSpPr>
          <p:cNvPr id="469" name="Google Shape;469;p29"/>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108000"/>
              </a:lnSpc>
              <a:spcBef>
                <a:spcPts val="0"/>
              </a:spcBef>
              <a:spcAft>
                <a:spcPts val="0"/>
              </a:spcAft>
              <a:buSzPct val="100000"/>
              <a:buFont typeface="Calibri"/>
              <a:buAutoNum type="arabicPeriod"/>
            </a:pPr>
            <a:r>
              <a:rPr lang="en-US" sz="2400" dirty="0">
                <a:solidFill>
                  <a:srgbClr val="444746"/>
                </a:solidFill>
              </a:rPr>
              <a:t>Which of the following is a primary benefit of using standard operating </a:t>
            </a:r>
            <a:r>
              <a:rPr lang="en-US" dirty="0">
                <a:solidFill>
                  <a:srgbClr val="444746"/>
                </a:solidFill>
              </a:rPr>
              <a:t>p</a:t>
            </a:r>
            <a:r>
              <a:rPr lang="en-US" sz="2400" dirty="0">
                <a:solidFill>
                  <a:srgbClr val="444746"/>
                </a:solidFill>
              </a:rPr>
              <a:t>rocedures (SOPs) in healthcare?</a:t>
            </a:r>
            <a:r>
              <a:rPr lang="en-US" sz="2400" dirty="0">
                <a:solidFill>
                  <a:srgbClr val="444746"/>
                </a:solidFill>
                <a:latin typeface="Arial"/>
                <a:ea typeface="Arial"/>
                <a:cs typeface="Arial"/>
                <a:sym typeface="Arial"/>
              </a:rPr>
              <a:t> </a:t>
            </a:r>
            <a:endParaRPr dirty="0"/>
          </a:p>
          <a:p>
            <a:pPr marL="0" lvl="0" indent="0" algn="l" rtl="0">
              <a:lnSpc>
                <a:spcPct val="108000"/>
              </a:lnSpc>
              <a:spcBef>
                <a:spcPts val="1000"/>
              </a:spcBef>
              <a:spcAft>
                <a:spcPts val="0"/>
              </a:spcAft>
              <a:buSzPct val="100000"/>
              <a:buNone/>
            </a:pPr>
            <a:endParaRPr dirty="0">
              <a:solidFill>
                <a:srgbClr val="444746"/>
              </a:solidFill>
              <a:latin typeface="Arial"/>
              <a:ea typeface="Arial"/>
              <a:cs typeface="Arial"/>
              <a:sym typeface="Arial"/>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Consistency in clinical practices and procedures</a:t>
            </a:r>
            <a:endParaRPr dirty="0"/>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Increase in medical research funding</a:t>
            </a:r>
            <a:endParaRPr dirty="0"/>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Improvement in facility aesthetics and ambience</a:t>
            </a:r>
            <a:endParaRPr dirty="0"/>
          </a:p>
          <a:p>
            <a:pPr marL="457200" lvl="0" indent="-457200" algn="l" rtl="0">
              <a:lnSpc>
                <a:spcPct val="97916"/>
              </a:lnSpc>
              <a:spcBef>
                <a:spcPts val="800"/>
              </a:spcBef>
              <a:spcAft>
                <a:spcPts val="0"/>
              </a:spcAft>
              <a:buClr>
                <a:schemeClr val="dk1"/>
              </a:buClr>
              <a:buSzPct val="100000"/>
              <a:buFont typeface="Calibri"/>
              <a:buAutoNum type="alphaUcPeriod"/>
            </a:pPr>
            <a:r>
              <a:rPr lang="en-US" sz="2400" dirty="0"/>
              <a:t>Reduction in patient wait times</a:t>
            </a:r>
            <a:endParaRPr dirty="0"/>
          </a:p>
          <a:p>
            <a:pPr marL="0" lvl="0" indent="0" algn="r" rtl="0">
              <a:lnSpc>
                <a:spcPct val="97916"/>
              </a:lnSpc>
              <a:spcBef>
                <a:spcPts val="800"/>
              </a:spcBef>
              <a:spcAft>
                <a:spcPts val="0"/>
              </a:spcAft>
              <a:buClr>
                <a:schemeClr val="dk1"/>
              </a:buClr>
              <a:buSzPct val="49549"/>
              <a:buFont typeface="Arial"/>
              <a:buNone/>
            </a:pPr>
            <a:r>
              <a:rPr lang="en-US" sz="2400" dirty="0"/>
              <a:t>(1 mark)</a:t>
            </a:r>
            <a:endParaRPr dirty="0"/>
          </a:p>
        </p:txBody>
      </p:sp>
      <p:sp>
        <p:nvSpPr>
          <p:cNvPr id="468" name="Google Shape;468;p29"/>
          <p:cNvSpPr txBox="1"/>
          <p:nvPr/>
        </p:nvSpPr>
        <p:spPr>
          <a:xfrm>
            <a:off x="8175008" y="2055812"/>
            <a:ext cx="2689727" cy="620511"/>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466318"/>
              </a:buClr>
              <a:buSzPts val="2400"/>
              <a:buFont typeface="Arial"/>
              <a:buNone/>
            </a:pPr>
            <a:r>
              <a:rPr lang="en-US" sz="2400" b="1" i="0" u="none" strike="noStrike" cap="none">
                <a:solidFill>
                  <a:schemeClr val="dk1"/>
                </a:solidFill>
                <a:latin typeface="Arial"/>
                <a:ea typeface="Arial"/>
                <a:cs typeface="Arial"/>
                <a:sym typeface="Arial"/>
              </a:rPr>
              <a:t>Answers</a:t>
            </a:r>
            <a:endParaRPr sz="1400" b="0" i="0" u="none" strike="noStrike" cap="none">
              <a:solidFill>
                <a:srgbClr val="000000"/>
              </a:solidFill>
              <a:latin typeface="Arial"/>
              <a:ea typeface="Arial"/>
              <a:cs typeface="Arial"/>
              <a:sym typeface="Arial"/>
            </a:endParaRPr>
          </a:p>
        </p:txBody>
      </p:sp>
      <p:sp>
        <p:nvSpPr>
          <p:cNvPr id="467" name="Google Shape;467;p29"/>
          <p:cNvSpPr txBox="1"/>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p>
            <a:pPr marL="0" marR="0" lvl="0" indent="0" algn="l" rtl="0">
              <a:lnSpc>
                <a:spcPct val="107916"/>
              </a:lnSpc>
              <a:spcBef>
                <a:spcPts val="0"/>
              </a:spcBef>
              <a:spcAft>
                <a:spcPts val="0"/>
              </a:spcAft>
              <a:buClr>
                <a:srgbClr val="466318"/>
              </a:buClr>
              <a:buSzPts val="1800"/>
              <a:buFont typeface="Arial"/>
              <a:buNone/>
            </a:pPr>
            <a:r>
              <a:rPr lang="en-US" sz="2000" b="0" i="0" u="none" strike="noStrike" cap="none">
                <a:solidFill>
                  <a:schemeClr val="dk1"/>
                </a:solidFill>
                <a:latin typeface="Arial"/>
                <a:ea typeface="Arial"/>
                <a:cs typeface="Arial"/>
                <a:sym typeface="Arial"/>
              </a:rPr>
              <a:t>AO1</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rgbClr val="466318"/>
              </a:buClr>
              <a:buSzPts val="1800"/>
              <a:buFont typeface="Arial"/>
              <a:buNone/>
            </a:pPr>
            <a:r>
              <a:rPr lang="en-US" sz="2000" b="0" i="0" u="none" strike="noStrike" cap="none">
                <a:solidFill>
                  <a:schemeClr val="dk1"/>
                </a:solidFill>
                <a:latin typeface="Arial"/>
                <a:ea typeface="Arial"/>
                <a:cs typeface="Arial"/>
                <a:sym typeface="Arial"/>
              </a:rPr>
              <a:t>A – </a:t>
            </a:r>
            <a:r>
              <a:rPr lang="en-US" sz="2000" b="0" i="0" u="none" strike="noStrike" cap="none">
                <a:solidFill>
                  <a:srgbClr val="262626"/>
                </a:solidFill>
                <a:latin typeface="Arial"/>
                <a:ea typeface="Arial"/>
                <a:cs typeface="Arial"/>
                <a:sym typeface="Arial"/>
              </a:rPr>
              <a:t>Consistency in clinical practices and procedures</a:t>
            </a:r>
            <a:endParaRPr sz="1400" b="0" i="0" u="none" strike="noStrike" cap="none">
              <a:solidFill>
                <a:srgbClr val="000000"/>
              </a:solidFill>
              <a:latin typeface="Arial"/>
              <a:ea typeface="Arial"/>
              <a:cs typeface="Arial"/>
              <a:sym typeface="Arial"/>
            </a:endParaRPr>
          </a:p>
          <a:p>
            <a:pPr marL="228600" marR="0" lvl="0" indent="-76200" algn="l" rtl="0">
              <a:lnSpc>
                <a:spcPct val="108000"/>
              </a:lnSpc>
              <a:spcBef>
                <a:spcPts val="1000"/>
              </a:spcBef>
              <a:spcAft>
                <a:spcPts val="0"/>
              </a:spcAft>
              <a:buClr>
                <a:srgbClr val="466318"/>
              </a:buClr>
              <a:buSzPts val="2400"/>
              <a:buFont typeface="Arial"/>
              <a:buNone/>
            </a:pPr>
            <a:endParaRPr sz="2400" b="0" i="0" u="none" strike="noStrike" cap="none">
              <a:solidFill>
                <a:srgbClr val="262626"/>
              </a:solidFill>
              <a:latin typeface="Arial"/>
              <a:ea typeface="Arial"/>
              <a:cs typeface="Arial"/>
              <a:sym typeface="Arial"/>
            </a:endParaRPr>
          </a:p>
        </p:txBody>
      </p:sp>
      <p:sp>
        <p:nvSpPr>
          <p:cNvPr id="466" name="Google Shape;466;p29">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9" name="Google Shape;159;p3">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Introduction</a:t>
            </a:r>
            <a:endParaRPr/>
          </a:p>
        </p:txBody>
      </p:sp>
      <p:sp>
        <p:nvSpPr>
          <p:cNvPr id="155" name="Google Shape;15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Introduction</a:t>
            </a:r>
            <a:endParaRPr/>
          </a:p>
        </p:txBody>
      </p:sp>
      <p:pic>
        <p:nvPicPr>
          <p:cNvPr id="156" name="Google Shape;156;p3" descr="A nurse with a patient. The patient has a strap around his left arm. The strap is  connected to a device. The nurse is reading the display on the device."/>
          <p:cNvPicPr preferRelativeResize="0">
            <a:picLocks noGrp="1"/>
          </p:cNvPicPr>
          <p:nvPr>
            <p:ph type="body" idx="1"/>
          </p:nvPr>
        </p:nvPicPr>
        <p:blipFill rotWithShape="1">
          <a:blip r:embed="rId3">
            <a:alphaModFix/>
          </a:blip>
          <a:srcRect/>
          <a:stretch/>
        </p:blipFill>
        <p:spPr>
          <a:xfrm>
            <a:off x="838200" y="1825625"/>
            <a:ext cx="5195442" cy="4351338"/>
          </a:xfrm>
          <a:prstGeom prst="rect">
            <a:avLst/>
          </a:prstGeom>
          <a:solidFill>
            <a:schemeClr val="lt1"/>
          </a:solidFill>
          <a:ln>
            <a:noFill/>
          </a:ln>
        </p:spPr>
      </p:pic>
      <p:sp>
        <p:nvSpPr>
          <p:cNvPr id="157" name="Google Shape;157;p3"/>
          <p:cNvSpPr txBox="1">
            <a:spLocks noGrp="1"/>
          </p:cNvSpPr>
          <p:nvPr>
            <p:ph type="body" idx="2"/>
          </p:nvPr>
        </p:nvSpPr>
        <p:spPr>
          <a:xfrm>
            <a:off x="6400800" y="1825625"/>
            <a:ext cx="4952999"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fontScale="70000" lnSpcReduction="20000"/>
          </a:bodyPr>
          <a:lstStyle/>
          <a:p>
            <a:pPr marL="0" lvl="0" indent="0" algn="l" rtl="0">
              <a:lnSpc>
                <a:spcPct val="108000"/>
              </a:lnSpc>
              <a:spcBef>
                <a:spcPts val="0"/>
              </a:spcBef>
              <a:spcAft>
                <a:spcPts val="0"/>
              </a:spcAft>
              <a:buSzPct val="100000"/>
              <a:buNone/>
            </a:pPr>
            <a:r>
              <a:rPr lang="en-US"/>
              <a:t>Look at the picture on the left. </a:t>
            </a:r>
            <a:endParaRPr/>
          </a:p>
          <a:p>
            <a:pPr marL="228600" lvl="0" indent="-228600" algn="l" rtl="0">
              <a:lnSpc>
                <a:spcPct val="108000"/>
              </a:lnSpc>
              <a:spcBef>
                <a:spcPts val="1000"/>
              </a:spcBef>
              <a:spcAft>
                <a:spcPts val="0"/>
              </a:spcAft>
              <a:buSzPct val="100000"/>
              <a:buChar char="•"/>
            </a:pPr>
            <a:r>
              <a:rPr lang="en-US"/>
              <a:t>What is happening here?  </a:t>
            </a:r>
            <a:endParaRPr/>
          </a:p>
          <a:p>
            <a:pPr marL="0" lvl="0" indent="0" algn="l" rtl="0">
              <a:lnSpc>
                <a:spcPct val="108000"/>
              </a:lnSpc>
              <a:spcBef>
                <a:spcPts val="1000"/>
              </a:spcBef>
              <a:spcAft>
                <a:spcPts val="0"/>
              </a:spcAft>
              <a:buSzPct val="100000"/>
              <a:buNone/>
            </a:pPr>
            <a:r>
              <a:rPr lang="en-US"/>
              <a:t>Read the SOP.</a:t>
            </a:r>
            <a:endParaRPr/>
          </a:p>
          <a:p>
            <a:pPr marL="0" lvl="0" indent="0" algn="l" rtl="0">
              <a:lnSpc>
                <a:spcPct val="108000"/>
              </a:lnSpc>
              <a:spcBef>
                <a:spcPts val="1000"/>
              </a:spcBef>
              <a:spcAft>
                <a:spcPts val="0"/>
              </a:spcAft>
              <a:buSzPct val="100000"/>
              <a:buNone/>
            </a:pPr>
            <a:r>
              <a:rPr lang="en-US"/>
              <a:t>In groups, discuss your initial ideas about what a SOP is.</a:t>
            </a:r>
            <a:endParaRPr/>
          </a:p>
          <a:p>
            <a:pPr marL="228600" lvl="0" indent="-228600" algn="l" rtl="0">
              <a:lnSpc>
                <a:spcPct val="108000"/>
              </a:lnSpc>
              <a:spcBef>
                <a:spcPts val="1000"/>
              </a:spcBef>
              <a:spcAft>
                <a:spcPts val="0"/>
              </a:spcAft>
              <a:buSzPct val="100000"/>
              <a:buChar char="•"/>
            </a:pPr>
            <a:r>
              <a:rPr lang="en-US"/>
              <a:t>What is the purpose of this SOP?</a:t>
            </a:r>
            <a:endParaRPr/>
          </a:p>
          <a:p>
            <a:pPr marL="228600" lvl="0" indent="-228600" algn="l" rtl="0">
              <a:lnSpc>
                <a:spcPct val="108000"/>
              </a:lnSpc>
              <a:spcBef>
                <a:spcPts val="1000"/>
              </a:spcBef>
              <a:spcAft>
                <a:spcPts val="0"/>
              </a:spcAft>
              <a:buSzPct val="100000"/>
              <a:buChar char="•"/>
            </a:pPr>
            <a:r>
              <a:rPr lang="en-US"/>
              <a:t>Why do you think they are used in healthcare?</a:t>
            </a:r>
            <a:endParaRPr/>
          </a:p>
          <a:p>
            <a:pPr marL="0" lvl="0" indent="0" algn="l" rtl="0">
              <a:lnSpc>
                <a:spcPct val="108000"/>
              </a:lnSpc>
              <a:spcBef>
                <a:spcPts val="1000"/>
              </a:spcBef>
              <a:spcAft>
                <a:spcPts val="0"/>
              </a:spcAft>
              <a:buSzPct val="100000"/>
              <a:buNone/>
            </a:pPr>
            <a:r>
              <a:rPr lang="en-US" b="1"/>
              <a:t>Resources needed</a:t>
            </a:r>
            <a:endParaRPr/>
          </a:p>
          <a:p>
            <a:pPr marL="0" lvl="0" indent="0" algn="l" rtl="0">
              <a:lnSpc>
                <a:spcPct val="108000"/>
              </a:lnSpc>
              <a:spcBef>
                <a:spcPts val="1000"/>
              </a:spcBef>
              <a:spcAft>
                <a:spcPts val="0"/>
              </a:spcAft>
              <a:buSzPct val="100000"/>
              <a:buNone/>
            </a:pPr>
            <a:r>
              <a:rPr lang="en-US"/>
              <a:t>NHS Scotland blood pressure SOP:</a:t>
            </a:r>
            <a:endParaRPr/>
          </a:p>
          <a:p>
            <a:pPr marL="0" lvl="0" indent="0" algn="l" rtl="0">
              <a:lnSpc>
                <a:spcPct val="108000"/>
              </a:lnSpc>
              <a:spcBef>
                <a:spcPts val="1000"/>
              </a:spcBef>
              <a:spcAft>
                <a:spcPts val="0"/>
              </a:spcAft>
              <a:buSzPct val="100000"/>
              <a:buNone/>
            </a:pPr>
            <a:r>
              <a:rPr lang="en-US" u="sng">
                <a:solidFill>
                  <a:schemeClr val="hlink"/>
                </a:solidFill>
                <a:hlinkClick r:id="rId4"/>
              </a:rPr>
              <a:t>https://www.clinicalguidelines.scot.nhs.uk/nhsggc-guidelines/nhsggc-guidelines/kidney-diseases/sop-manual-doppler-blood-pressure/</a:t>
            </a:r>
            <a:r>
              <a:rPr lang="en-US"/>
              <a:t> </a:t>
            </a:r>
            <a:endParaRPr/>
          </a:p>
        </p:txBody>
      </p:sp>
      <p:sp>
        <p:nvSpPr>
          <p:cNvPr id="158" name="Google Shape;158;p3">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7" name="Google Shape;477;p30">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Plenary</a:t>
            </a:r>
            <a:endParaRPr/>
          </a:p>
        </p:txBody>
      </p:sp>
      <p:sp>
        <p:nvSpPr>
          <p:cNvPr id="474" name="Google Shape;47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Multiple-choice questions</a:t>
            </a:r>
            <a:endParaRPr/>
          </a:p>
        </p:txBody>
      </p:sp>
      <p:sp>
        <p:nvSpPr>
          <p:cNvPr id="475" name="Google Shape;475;p30"/>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108000"/>
              </a:lnSpc>
              <a:spcBef>
                <a:spcPts val="0"/>
              </a:spcBef>
              <a:spcAft>
                <a:spcPts val="0"/>
              </a:spcAft>
              <a:buSzPct val="100000"/>
              <a:buFont typeface="Calibri"/>
              <a:buAutoNum type="arabicPeriod" startAt="2"/>
            </a:pPr>
            <a:r>
              <a:rPr lang="en-US" sz="2400">
                <a:solidFill>
                  <a:srgbClr val="444746"/>
                </a:solidFill>
              </a:rPr>
              <a:t>Which of the following best describes the purpose of using standard </a:t>
            </a:r>
            <a:r>
              <a:rPr lang="en-US">
                <a:solidFill>
                  <a:srgbClr val="444746"/>
                </a:solidFill>
              </a:rPr>
              <a:t>o</a:t>
            </a:r>
            <a:r>
              <a:rPr lang="en-US" sz="2400">
                <a:solidFill>
                  <a:srgbClr val="444746"/>
                </a:solidFill>
              </a:rPr>
              <a:t>perating </a:t>
            </a:r>
            <a:r>
              <a:rPr lang="en-US">
                <a:solidFill>
                  <a:srgbClr val="444746"/>
                </a:solidFill>
              </a:rPr>
              <a:t>p</a:t>
            </a:r>
            <a:r>
              <a:rPr lang="en-US" sz="2400">
                <a:solidFill>
                  <a:srgbClr val="444746"/>
                </a:solidFill>
              </a:rPr>
              <a:t>rocedures (SOPs) for manual handling?</a:t>
            </a:r>
            <a:endParaRPr/>
          </a:p>
          <a:p>
            <a:pPr marL="514350" lvl="0" indent="-373380" algn="l" rtl="0">
              <a:lnSpc>
                <a:spcPct val="108000"/>
              </a:lnSpc>
              <a:spcBef>
                <a:spcPts val="1000"/>
              </a:spcBef>
              <a:spcAft>
                <a:spcPts val="0"/>
              </a:spcAft>
              <a:buSzPct val="100000"/>
              <a:buFont typeface="Calibri"/>
              <a:buNone/>
            </a:pPr>
            <a:endParaRPr>
              <a:solidFill>
                <a:srgbClr val="444746"/>
              </a:solidFill>
              <a:latin typeface="Arial"/>
              <a:ea typeface="Arial"/>
              <a:cs typeface="Arial"/>
              <a:sym typeface="Arial"/>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effectively manage stock levels</a:t>
            </a:r>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enhance communication within the organisation</a:t>
            </a:r>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ensure compliance with regulatory requirements</a:t>
            </a:r>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minimise the risk of injuries and accidents</a:t>
            </a:r>
            <a:endParaRPr/>
          </a:p>
          <a:p>
            <a:pPr marL="0" lvl="0" indent="0" algn="r" rtl="0">
              <a:lnSpc>
                <a:spcPct val="97916"/>
              </a:lnSpc>
              <a:spcBef>
                <a:spcPts val="800"/>
              </a:spcBef>
              <a:spcAft>
                <a:spcPts val="0"/>
              </a:spcAft>
              <a:buClr>
                <a:schemeClr val="dk1"/>
              </a:buClr>
              <a:buSzPct val="100000"/>
              <a:buNone/>
            </a:pPr>
            <a:r>
              <a:rPr lang="en-US" sz="2400"/>
              <a:t>(1 mark)</a:t>
            </a:r>
            <a:endParaRPr/>
          </a:p>
        </p:txBody>
      </p:sp>
      <p:sp>
        <p:nvSpPr>
          <p:cNvPr id="476" name="Google Shape;476;p30">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31">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Plenary</a:t>
            </a:r>
            <a:endParaRPr/>
          </a:p>
        </p:txBody>
      </p:sp>
      <p:sp>
        <p:nvSpPr>
          <p:cNvPr id="482" name="Google Shape;4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Multiple-choice questions</a:t>
            </a:r>
            <a:endParaRPr/>
          </a:p>
        </p:txBody>
      </p:sp>
      <p:sp>
        <p:nvSpPr>
          <p:cNvPr id="487" name="Google Shape;487;p3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108000"/>
              </a:lnSpc>
              <a:spcBef>
                <a:spcPts val="0"/>
              </a:spcBef>
              <a:spcAft>
                <a:spcPts val="0"/>
              </a:spcAft>
              <a:buSzPct val="100000"/>
              <a:buFont typeface="Calibri"/>
              <a:buAutoNum type="arabicPeriod" startAt="2"/>
            </a:pPr>
            <a:r>
              <a:rPr lang="en-US" sz="2400">
                <a:solidFill>
                  <a:srgbClr val="444746"/>
                </a:solidFill>
              </a:rPr>
              <a:t>Which of the following best describes the purpose of using standard </a:t>
            </a:r>
            <a:r>
              <a:rPr lang="en-US">
                <a:solidFill>
                  <a:srgbClr val="444746"/>
                </a:solidFill>
              </a:rPr>
              <a:t>o</a:t>
            </a:r>
            <a:r>
              <a:rPr lang="en-US" sz="2400">
                <a:solidFill>
                  <a:srgbClr val="444746"/>
                </a:solidFill>
              </a:rPr>
              <a:t>perating </a:t>
            </a:r>
            <a:r>
              <a:rPr lang="en-US">
                <a:solidFill>
                  <a:srgbClr val="444746"/>
                </a:solidFill>
              </a:rPr>
              <a:t>p</a:t>
            </a:r>
            <a:r>
              <a:rPr lang="en-US" sz="2400">
                <a:solidFill>
                  <a:srgbClr val="444746"/>
                </a:solidFill>
              </a:rPr>
              <a:t>rocedures (SOPs) for manual handling?</a:t>
            </a:r>
            <a:endParaRPr/>
          </a:p>
          <a:p>
            <a:pPr marL="514350" lvl="0" indent="-373380" algn="l" rtl="0">
              <a:lnSpc>
                <a:spcPct val="108000"/>
              </a:lnSpc>
              <a:spcBef>
                <a:spcPts val="1000"/>
              </a:spcBef>
              <a:spcAft>
                <a:spcPts val="0"/>
              </a:spcAft>
              <a:buSzPct val="100000"/>
              <a:buFont typeface="Calibri"/>
              <a:buNone/>
            </a:pPr>
            <a:endParaRPr>
              <a:solidFill>
                <a:srgbClr val="444746"/>
              </a:solidFill>
              <a:latin typeface="Arial"/>
              <a:ea typeface="Arial"/>
              <a:cs typeface="Arial"/>
              <a:sym typeface="Arial"/>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effectively manage stock levels</a:t>
            </a:r>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enhance communication within the organisation</a:t>
            </a:r>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ensure compliance with regulatory requirements</a:t>
            </a:r>
            <a:endParaRPr/>
          </a:p>
          <a:p>
            <a:pPr marL="457200" lvl="0" indent="-457200" algn="l" rtl="0">
              <a:lnSpc>
                <a:spcPct val="97916"/>
              </a:lnSpc>
              <a:spcBef>
                <a:spcPts val="800"/>
              </a:spcBef>
              <a:spcAft>
                <a:spcPts val="0"/>
              </a:spcAft>
              <a:buClr>
                <a:schemeClr val="dk1"/>
              </a:buClr>
              <a:buSzPct val="100000"/>
              <a:buFont typeface="Calibri"/>
              <a:buAutoNum type="alphaUcPeriod"/>
            </a:pPr>
            <a:r>
              <a:rPr lang="en-US" sz="2400"/>
              <a:t>To minimise the risk of injuries and accidents</a:t>
            </a:r>
            <a:endParaRPr/>
          </a:p>
          <a:p>
            <a:pPr marL="0" lvl="0" indent="0" algn="r" rtl="0">
              <a:lnSpc>
                <a:spcPct val="97916"/>
              </a:lnSpc>
              <a:spcBef>
                <a:spcPts val="800"/>
              </a:spcBef>
              <a:spcAft>
                <a:spcPts val="0"/>
              </a:spcAft>
              <a:buClr>
                <a:schemeClr val="dk1"/>
              </a:buClr>
              <a:buSzPct val="100000"/>
              <a:buNone/>
            </a:pPr>
            <a:r>
              <a:rPr lang="en-US" sz="2400"/>
              <a:t>(1 mark)</a:t>
            </a:r>
            <a:endParaRPr/>
          </a:p>
        </p:txBody>
      </p:sp>
      <p:sp>
        <p:nvSpPr>
          <p:cNvPr id="486" name="Google Shape;486;p31"/>
          <p:cNvSpPr txBox="1"/>
          <p:nvPr/>
        </p:nvSpPr>
        <p:spPr>
          <a:xfrm>
            <a:off x="8175008" y="2055812"/>
            <a:ext cx="2689727" cy="620511"/>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466318"/>
              </a:buClr>
              <a:buSzPts val="2400"/>
              <a:buFont typeface="Arial"/>
              <a:buNone/>
            </a:pPr>
            <a:r>
              <a:rPr lang="en-US" sz="2400" b="1" i="0" u="none" strike="noStrike" cap="none">
                <a:solidFill>
                  <a:schemeClr val="dk1"/>
                </a:solidFill>
                <a:latin typeface="Arial"/>
                <a:ea typeface="Arial"/>
                <a:cs typeface="Arial"/>
                <a:sym typeface="Arial"/>
              </a:rPr>
              <a:t>Answers</a:t>
            </a:r>
            <a:endParaRPr sz="1400" b="0" i="0" u="none" strike="noStrike" cap="none">
              <a:solidFill>
                <a:srgbClr val="000000"/>
              </a:solidFill>
              <a:latin typeface="Arial"/>
              <a:ea typeface="Arial"/>
              <a:cs typeface="Arial"/>
              <a:sym typeface="Arial"/>
            </a:endParaRPr>
          </a:p>
        </p:txBody>
      </p:sp>
      <p:sp>
        <p:nvSpPr>
          <p:cNvPr id="485" name="Google Shape;485;p31"/>
          <p:cNvSpPr txBox="1"/>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p>
            <a:pPr marL="0" marR="0" lvl="0" indent="0" algn="l" rtl="0">
              <a:lnSpc>
                <a:spcPct val="107916"/>
              </a:lnSpc>
              <a:spcBef>
                <a:spcPts val="0"/>
              </a:spcBef>
              <a:spcAft>
                <a:spcPts val="0"/>
              </a:spcAft>
              <a:buClr>
                <a:srgbClr val="466318"/>
              </a:buClr>
              <a:buSzPts val="1800"/>
              <a:buFont typeface="Arial"/>
              <a:buNone/>
            </a:pPr>
            <a:r>
              <a:rPr lang="en-US" sz="2000" b="0" i="0" u="none" strike="noStrike" cap="none">
                <a:solidFill>
                  <a:schemeClr val="dk1"/>
                </a:solidFill>
                <a:latin typeface="Arial"/>
                <a:ea typeface="Arial"/>
                <a:cs typeface="Arial"/>
                <a:sym typeface="Arial"/>
              </a:rPr>
              <a:t>AO1</a:t>
            </a:r>
            <a:endParaRPr sz="1400" b="0" i="0" u="none" strike="noStrike" cap="none">
              <a:solidFill>
                <a:srgbClr val="000000"/>
              </a:solidFill>
              <a:latin typeface="Arial"/>
              <a:ea typeface="Arial"/>
              <a:cs typeface="Arial"/>
              <a:sym typeface="Arial"/>
            </a:endParaRPr>
          </a:p>
          <a:p>
            <a:pPr marL="0" marR="0" lvl="0" indent="0" algn="l" rtl="0">
              <a:lnSpc>
                <a:spcPct val="97916"/>
              </a:lnSpc>
              <a:spcBef>
                <a:spcPts val="8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 - </a:t>
            </a:r>
            <a:r>
              <a:rPr lang="en-US" sz="2000" b="0" i="0" u="none" strike="noStrike" cap="none">
                <a:solidFill>
                  <a:srgbClr val="262626"/>
                </a:solidFill>
                <a:latin typeface="Arial"/>
                <a:ea typeface="Arial"/>
                <a:cs typeface="Arial"/>
                <a:sym typeface="Arial"/>
              </a:rPr>
              <a:t>To minimise the risk of injuries and accidents</a:t>
            </a:r>
            <a:endParaRPr sz="1400" b="0" i="0" u="none" strike="noStrike" cap="none">
              <a:solidFill>
                <a:srgbClr val="000000"/>
              </a:solidFill>
              <a:latin typeface="Arial"/>
              <a:ea typeface="Arial"/>
              <a:cs typeface="Arial"/>
              <a:sym typeface="Arial"/>
            </a:endParaRPr>
          </a:p>
          <a:p>
            <a:pPr marL="228600" marR="0" lvl="0" indent="-76200" algn="l" rtl="0">
              <a:lnSpc>
                <a:spcPct val="108000"/>
              </a:lnSpc>
              <a:spcBef>
                <a:spcPts val="1000"/>
              </a:spcBef>
              <a:spcAft>
                <a:spcPts val="0"/>
              </a:spcAft>
              <a:buClr>
                <a:srgbClr val="466318"/>
              </a:buClr>
              <a:buSzPts val="2400"/>
              <a:buFont typeface="Arial"/>
              <a:buNone/>
            </a:pPr>
            <a:endParaRPr sz="2400" b="0" i="0" u="none" strike="noStrike" cap="none">
              <a:solidFill>
                <a:srgbClr val="262626"/>
              </a:solidFill>
              <a:latin typeface="Arial"/>
              <a:ea typeface="Arial"/>
              <a:cs typeface="Arial"/>
              <a:sym typeface="Arial"/>
            </a:endParaRPr>
          </a:p>
        </p:txBody>
      </p:sp>
      <p:sp>
        <p:nvSpPr>
          <p:cNvPr id="484" name="Google Shape;484;p31">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7" name="Google Shape;497;p32">
            <a:extLst>
              <a:ext uri="{C183D7F6-B498-43B3-948B-1728B52AA6E4}">
                <adec:decorative xmlns:adec="http://schemas.microsoft.com/office/drawing/2017/decorative" val="1"/>
              </a:ext>
            </a:extLst>
          </p:cNvPr>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Plenary</a:t>
            </a:r>
            <a:endParaRPr/>
          </a:p>
        </p:txBody>
      </p:sp>
      <p:sp>
        <p:nvSpPr>
          <p:cNvPr id="492" name="Google Shape;49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dirty="0"/>
              <a:t>In this lesson, we have:</a:t>
            </a:r>
            <a:endParaRPr dirty="0"/>
          </a:p>
        </p:txBody>
      </p:sp>
      <p:sp>
        <p:nvSpPr>
          <p:cNvPr id="493" name="Google Shape;493;p32"/>
          <p:cNvSpPr txBox="1">
            <a:spLocks noGrp="1"/>
          </p:cNvSpPr>
          <p:nvPr>
            <p:ph type="body" idx="4294967295"/>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US" dirty="0"/>
              <a:t>Described what a standard operating procedure (SOP) is and why their use is essential.</a:t>
            </a:r>
            <a:endParaRPr dirty="0"/>
          </a:p>
          <a:p>
            <a:pPr marL="228600" lvl="0" indent="-228600" algn="l" rtl="0">
              <a:lnSpc>
                <a:spcPct val="108000"/>
              </a:lnSpc>
              <a:spcBef>
                <a:spcPts val="1000"/>
              </a:spcBef>
              <a:spcAft>
                <a:spcPts val="0"/>
              </a:spcAft>
              <a:buSzPts val="2400"/>
              <a:buChar char="•"/>
            </a:pPr>
            <a:r>
              <a:rPr lang="en-US" dirty="0"/>
              <a:t>Stated the key principles of good practice in scientific and clinical settings.</a:t>
            </a:r>
            <a:endParaRPr dirty="0"/>
          </a:p>
          <a:p>
            <a:pPr marL="228600" lvl="0" indent="-228600" algn="l" rtl="0">
              <a:lnSpc>
                <a:spcPct val="108000"/>
              </a:lnSpc>
              <a:spcBef>
                <a:spcPts val="1000"/>
              </a:spcBef>
              <a:spcAft>
                <a:spcPts val="0"/>
              </a:spcAft>
              <a:buSzPts val="2400"/>
              <a:buChar char="•"/>
            </a:pPr>
            <a:r>
              <a:rPr lang="en-US" dirty="0">
                <a:latin typeface="Arial"/>
                <a:ea typeface="Arial"/>
                <a:cs typeface="Arial"/>
                <a:sym typeface="Arial"/>
              </a:rPr>
              <a:t>Discussed potential consequences of not following good practice in scientific and clinical settings.</a:t>
            </a:r>
            <a:endParaRPr dirty="0"/>
          </a:p>
        </p:txBody>
      </p:sp>
      <p:sp>
        <p:nvSpPr>
          <p:cNvPr id="495" name="Google Shape;495;p32">
            <a:extLst>
              <a:ext uri="{C183D7F6-B498-43B3-948B-1728B52AA6E4}">
                <adec:decorative xmlns:adec="http://schemas.microsoft.com/office/drawing/2017/decorative" val="1"/>
              </a:ext>
            </a:extLst>
          </p:cNvPr>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8000"/>
              </a:lnSpc>
              <a:spcBef>
                <a:spcPts val="0"/>
              </a:spcBef>
              <a:spcAft>
                <a:spcPts val="0"/>
              </a:spcAft>
              <a:buSzPts val="1800"/>
              <a:buNone/>
            </a:pPr>
            <a:endParaRPr/>
          </a:p>
        </p:txBody>
      </p:sp>
      <p:sp>
        <p:nvSpPr>
          <p:cNvPr id="496" name="Google Shape;496;p32"/>
          <p:cNvSpPr txBox="1"/>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lnSpcReduction="10000"/>
          </a:bodyPr>
          <a:lstStyle/>
          <a:p>
            <a:pPr marL="0" marR="0" lvl="0" indent="0" algn="l" rtl="0">
              <a:lnSpc>
                <a:spcPct val="108000"/>
              </a:lnSpc>
              <a:spcBef>
                <a:spcPts val="0"/>
              </a:spcBef>
              <a:spcAft>
                <a:spcPts val="0"/>
              </a:spcAft>
              <a:buClr>
                <a:srgbClr val="466318"/>
              </a:buClr>
              <a:buSzPts val="1800"/>
              <a:buFont typeface="Arial"/>
              <a:buNone/>
            </a:pPr>
            <a:r>
              <a:rPr lang="en-US" sz="1800" b="1" i="0" u="none" strike="noStrike" cap="none">
                <a:solidFill>
                  <a:srgbClr val="262626"/>
                </a:solidFill>
                <a:latin typeface="Arial"/>
                <a:ea typeface="Arial"/>
                <a:cs typeface="Arial"/>
                <a:sym typeface="Arial"/>
              </a:rPr>
              <a:t>Skills:</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1000"/>
              </a:spcBef>
              <a:spcAft>
                <a:spcPts val="0"/>
              </a:spcAft>
              <a:buClr>
                <a:srgbClr val="466318"/>
              </a:buClr>
              <a:buSzPts val="1800"/>
              <a:buFont typeface="Arial"/>
              <a:buNone/>
            </a:pPr>
            <a:r>
              <a:rPr lang="en-US" sz="1800" b="0" i="0" u="none" strike="noStrike" cap="none">
                <a:solidFill>
                  <a:srgbClr val="262626"/>
                </a:solidFill>
                <a:latin typeface="Arial"/>
                <a:ea typeface="Arial"/>
                <a:cs typeface="Arial"/>
                <a:sym typeface="Arial"/>
              </a:rPr>
              <a:t>CS3.2 </a:t>
            </a:r>
            <a:r>
              <a:rPr lang="en-US" sz="1800" b="0" i="0" u="none" strike="noStrike" cap="none">
                <a:solidFill>
                  <a:srgbClr val="0D0D0D"/>
                </a:solidFill>
                <a:latin typeface="Arial"/>
                <a:ea typeface="Arial"/>
                <a:cs typeface="Arial"/>
                <a:sym typeface="Arial"/>
              </a:rPr>
              <a:t>Undertake collaborative work demonstrating an ability to follow standard operating procedure specific to the environment they are working in.</a:t>
            </a:r>
            <a:r>
              <a:rPr lang="en-US" sz="1800" b="0" i="0" u="none" strike="noStrike" cap="none">
                <a:solidFill>
                  <a:srgbClr val="262626"/>
                </a:solidFill>
                <a:latin typeface="Arial"/>
                <a:ea typeface="Arial"/>
                <a:cs typeface="Arial"/>
                <a:sym typeface="Arial"/>
              </a:rPr>
              <a:t> </a:t>
            </a:r>
            <a:endParaRPr sz="1800" b="0" i="0" u="none" strike="noStrike" cap="none">
              <a:solidFill>
                <a:srgbClr val="262626"/>
              </a:solidFill>
              <a:latin typeface="Arial"/>
              <a:ea typeface="Arial"/>
              <a:cs typeface="Arial"/>
              <a:sym typeface="Arial"/>
            </a:endParaRPr>
          </a:p>
          <a:p>
            <a:pPr marL="0" marR="0" lvl="0" indent="0" algn="l" rtl="0">
              <a:lnSpc>
                <a:spcPct val="108000"/>
              </a:lnSpc>
              <a:spcBef>
                <a:spcPts val="1000"/>
              </a:spcBef>
              <a:spcAft>
                <a:spcPts val="0"/>
              </a:spcAft>
              <a:buClr>
                <a:srgbClr val="466318"/>
              </a:buClr>
              <a:buSzPts val="1800"/>
              <a:buFont typeface="Arial"/>
              <a:buNone/>
            </a:pPr>
            <a:r>
              <a:rPr lang="en-US" sz="1800" b="1" i="0" u="none" strike="noStrike" cap="none">
                <a:solidFill>
                  <a:srgbClr val="262626"/>
                </a:solidFill>
                <a:latin typeface="Arial"/>
                <a:ea typeface="Arial"/>
                <a:cs typeface="Arial"/>
                <a:sym typeface="Arial"/>
              </a:rPr>
              <a:t>General competencies: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466318"/>
              </a:buClr>
              <a:buSzPts val="1800"/>
              <a:buFont typeface="Arial"/>
              <a:buNone/>
            </a:pPr>
            <a:r>
              <a:rPr lang="en-US" sz="1800" b="0" i="0" u="none" strike="noStrike" cap="none">
                <a:solidFill>
                  <a:srgbClr val="0D0D0D"/>
                </a:solidFill>
                <a:latin typeface="Arial"/>
                <a:ea typeface="Arial"/>
                <a:cs typeface="Arial"/>
                <a:sym typeface="Arial"/>
              </a:rPr>
              <a:t>English:</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466318"/>
              </a:buClr>
              <a:buSzPts val="1800"/>
              <a:buFont typeface="Arial"/>
              <a:buNone/>
            </a:pPr>
            <a:r>
              <a:rPr lang="en-US" sz="1800" b="0" i="0" u="none" strike="noStrike" cap="none">
                <a:solidFill>
                  <a:srgbClr val="0D0D0D"/>
                </a:solidFill>
                <a:latin typeface="Arial"/>
                <a:ea typeface="Arial"/>
                <a:cs typeface="Arial"/>
                <a:sym typeface="Arial"/>
              </a:rPr>
              <a:t>GEC4 Summarise information/ideas</a:t>
            </a:r>
            <a:endParaRPr sz="1400" b="0" i="0" u="none" strike="noStrike" cap="none">
              <a:solidFill>
                <a:srgbClr val="000000"/>
              </a:solidFill>
              <a:latin typeface="Arial"/>
              <a:ea typeface="Arial"/>
              <a:cs typeface="Arial"/>
              <a:sym typeface="Arial"/>
            </a:endParaRPr>
          </a:p>
          <a:p>
            <a:pPr marL="0" marR="0" lvl="0" indent="0" algn="l" rtl="0">
              <a:lnSpc>
                <a:spcPct val="108000"/>
              </a:lnSpc>
              <a:spcBef>
                <a:spcPts val="1600"/>
              </a:spcBef>
              <a:spcAft>
                <a:spcPts val="0"/>
              </a:spcAft>
              <a:buClr>
                <a:srgbClr val="466318"/>
              </a:buClr>
              <a:buSzPts val="1800"/>
              <a:buFont typeface="Arial"/>
              <a:buNone/>
            </a:pPr>
            <a:r>
              <a:rPr lang="en-US" sz="1800" b="0" i="0" u="none" strike="noStrike" cap="none">
                <a:solidFill>
                  <a:srgbClr val="0D0D0D"/>
                </a:solidFill>
                <a:latin typeface="Arial"/>
                <a:ea typeface="Arial"/>
                <a:cs typeface="Arial"/>
                <a:sym typeface="Arial"/>
              </a:rPr>
              <a:t>GEC6 Take part in/lead discussions</a:t>
            </a:r>
            <a:endParaRPr sz="1800" b="0" i="0" u="none" strike="noStrike" cap="none">
              <a:solidFill>
                <a:srgbClr val="262626"/>
              </a:solidFill>
              <a:latin typeface="Arial"/>
              <a:ea typeface="Arial"/>
              <a:cs typeface="Arial"/>
              <a:sym typeface="Arial"/>
            </a:endParaRPr>
          </a:p>
        </p:txBody>
      </p:sp>
      <p:sp>
        <p:nvSpPr>
          <p:cNvPr id="494" name="Google Shape;494;p32">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4" name="Google Shape;504;p33"/>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Consolidation</a:t>
            </a:r>
            <a:endParaRPr/>
          </a:p>
        </p:txBody>
      </p:sp>
      <p:sp>
        <p:nvSpPr>
          <p:cNvPr id="502" name="Google Shape;50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Consolidation</a:t>
            </a:r>
            <a:endParaRPr/>
          </a:p>
        </p:txBody>
      </p:sp>
      <p:sp>
        <p:nvSpPr>
          <p:cNvPr id="503" name="Google Shape;503;p33"/>
          <p:cNvSpPr txBox="1">
            <a:spLocks noGrp="1"/>
          </p:cNvSpPr>
          <p:nvPr>
            <p:ph type="body" idx="1"/>
          </p:nvPr>
        </p:nvSpPr>
        <p:spPr>
          <a:xfrm>
            <a:off x="838199" y="1825625"/>
            <a:ext cx="644812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US"/>
              <a:t>Critique elements of a healthcare SOP. Which parts are useful? What could be improved?</a:t>
            </a:r>
            <a:endParaRPr/>
          </a:p>
          <a:p>
            <a:pPr marL="228600" lvl="0" indent="-228600" algn="l" rtl="0">
              <a:lnSpc>
                <a:spcPct val="108000"/>
              </a:lnSpc>
              <a:spcBef>
                <a:spcPts val="1000"/>
              </a:spcBef>
              <a:spcAft>
                <a:spcPts val="0"/>
              </a:spcAft>
              <a:buSzPts val="2400"/>
              <a:buChar char="•"/>
            </a:pPr>
            <a:r>
              <a:rPr lang="en-US"/>
              <a:t>Alternatively, write a SOP for using a piece of standard laboratory equipment which you are confident in using, such as a light microscope or a practical procedure. Use the template on the worksheet.</a:t>
            </a:r>
            <a:endParaRPr/>
          </a:p>
        </p:txBody>
      </p:sp>
      <p:sp>
        <p:nvSpPr>
          <p:cNvPr id="506" name="Google Shape;506;p33">
            <a:extLst>
              <a:ext uri="{C183D7F6-B498-43B3-948B-1728B52AA6E4}">
                <adec:decorative xmlns:adec="http://schemas.microsoft.com/office/drawing/2017/decorative" val="1"/>
              </a:ext>
            </a:extLst>
          </p:cNvPr>
          <p:cNvSpPr/>
          <p:nvPr/>
        </p:nvSpPr>
        <p:spPr>
          <a:xfrm>
            <a:off x="8179723" y="1825625"/>
            <a:ext cx="3470409" cy="4351338"/>
          </a:xfrm>
          <a:custGeom>
            <a:avLst/>
            <a:gdLst/>
            <a:ahLst/>
            <a:cxnLst/>
            <a:rect l="l" t="t" r="r" b="b"/>
            <a:pathLst>
              <a:path w="3470409" h="4351338" fill="none" extrusionOk="0">
                <a:moveTo>
                  <a:pt x="0" y="0"/>
                </a:moveTo>
                <a:cubicBezTo>
                  <a:pt x="231273" y="21405"/>
                  <a:pt x="432878" y="19298"/>
                  <a:pt x="589970" y="0"/>
                </a:cubicBezTo>
                <a:cubicBezTo>
                  <a:pt x="747062" y="-19298"/>
                  <a:pt x="920415" y="22134"/>
                  <a:pt x="1179939" y="0"/>
                </a:cubicBezTo>
                <a:cubicBezTo>
                  <a:pt x="1439463" y="-22134"/>
                  <a:pt x="1625847" y="29635"/>
                  <a:pt x="1804613" y="0"/>
                </a:cubicBezTo>
                <a:cubicBezTo>
                  <a:pt x="1983379" y="-29635"/>
                  <a:pt x="2318671" y="-26746"/>
                  <a:pt x="2463990" y="0"/>
                </a:cubicBezTo>
                <a:cubicBezTo>
                  <a:pt x="2609309" y="26746"/>
                  <a:pt x="3115847" y="19822"/>
                  <a:pt x="3470409" y="0"/>
                </a:cubicBezTo>
                <a:cubicBezTo>
                  <a:pt x="3467836" y="328352"/>
                  <a:pt x="3458737" y="507417"/>
                  <a:pt x="3470409" y="708646"/>
                </a:cubicBezTo>
                <a:cubicBezTo>
                  <a:pt x="3482081" y="909875"/>
                  <a:pt x="3484818" y="1079887"/>
                  <a:pt x="3470409" y="1199726"/>
                </a:cubicBezTo>
                <a:cubicBezTo>
                  <a:pt x="3456000" y="1319565"/>
                  <a:pt x="3448228" y="1579508"/>
                  <a:pt x="3470409" y="1734319"/>
                </a:cubicBezTo>
                <a:cubicBezTo>
                  <a:pt x="3492590" y="1889130"/>
                  <a:pt x="3492162" y="2045705"/>
                  <a:pt x="3470409" y="2312425"/>
                </a:cubicBezTo>
                <a:cubicBezTo>
                  <a:pt x="3448656" y="2579145"/>
                  <a:pt x="3466198" y="2685824"/>
                  <a:pt x="3470409" y="2890532"/>
                </a:cubicBezTo>
                <a:cubicBezTo>
                  <a:pt x="3474620" y="3095240"/>
                  <a:pt x="3467437" y="3213803"/>
                  <a:pt x="3470409" y="3425125"/>
                </a:cubicBezTo>
                <a:cubicBezTo>
                  <a:pt x="3473381" y="3636447"/>
                  <a:pt x="3450736" y="4108609"/>
                  <a:pt x="3470409" y="4351338"/>
                </a:cubicBezTo>
                <a:cubicBezTo>
                  <a:pt x="3105083" y="4317221"/>
                  <a:pt x="2903385" y="4351295"/>
                  <a:pt x="2706919" y="4351338"/>
                </a:cubicBezTo>
                <a:cubicBezTo>
                  <a:pt x="2510453" y="4351382"/>
                  <a:pt x="2264633" y="4354486"/>
                  <a:pt x="1978133" y="4351338"/>
                </a:cubicBezTo>
                <a:cubicBezTo>
                  <a:pt x="1691633" y="4348190"/>
                  <a:pt x="1489752" y="4374514"/>
                  <a:pt x="1318755" y="4351338"/>
                </a:cubicBezTo>
                <a:cubicBezTo>
                  <a:pt x="1147758" y="4328162"/>
                  <a:pt x="535288" y="4404598"/>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470409" h="4351338" extrusionOk="0">
                <a:moveTo>
                  <a:pt x="0" y="0"/>
                </a:moveTo>
                <a:cubicBezTo>
                  <a:pt x="160218" y="1392"/>
                  <a:pt x="472178" y="-21889"/>
                  <a:pt x="763490" y="0"/>
                </a:cubicBezTo>
                <a:cubicBezTo>
                  <a:pt x="1054802" y="21889"/>
                  <a:pt x="1233711" y="-20008"/>
                  <a:pt x="1422868" y="0"/>
                </a:cubicBezTo>
                <a:cubicBezTo>
                  <a:pt x="1612025" y="20008"/>
                  <a:pt x="1961604" y="-27102"/>
                  <a:pt x="2186358" y="0"/>
                </a:cubicBezTo>
                <a:cubicBezTo>
                  <a:pt x="2411112" y="27102"/>
                  <a:pt x="3046177" y="-48285"/>
                  <a:pt x="3470409" y="0"/>
                </a:cubicBezTo>
                <a:cubicBezTo>
                  <a:pt x="3450749" y="328479"/>
                  <a:pt x="3453060" y="507405"/>
                  <a:pt x="3470409" y="665133"/>
                </a:cubicBezTo>
                <a:cubicBezTo>
                  <a:pt x="3487758" y="822861"/>
                  <a:pt x="3490310" y="1042506"/>
                  <a:pt x="3470409" y="1199726"/>
                </a:cubicBezTo>
                <a:cubicBezTo>
                  <a:pt x="3450508" y="1356946"/>
                  <a:pt x="3480180" y="1517591"/>
                  <a:pt x="3470409" y="1821346"/>
                </a:cubicBezTo>
                <a:cubicBezTo>
                  <a:pt x="3460638" y="2125101"/>
                  <a:pt x="3490861" y="2073601"/>
                  <a:pt x="3470409" y="2312425"/>
                </a:cubicBezTo>
                <a:cubicBezTo>
                  <a:pt x="3449957" y="2551249"/>
                  <a:pt x="3482138" y="2772558"/>
                  <a:pt x="3470409" y="2934045"/>
                </a:cubicBezTo>
                <a:cubicBezTo>
                  <a:pt x="3458680" y="3095532"/>
                  <a:pt x="3451580" y="3369274"/>
                  <a:pt x="3470409" y="3599178"/>
                </a:cubicBezTo>
                <a:cubicBezTo>
                  <a:pt x="3489238" y="3829082"/>
                  <a:pt x="3450532" y="4122520"/>
                  <a:pt x="3470409" y="4351338"/>
                </a:cubicBezTo>
                <a:cubicBezTo>
                  <a:pt x="3320218" y="4321814"/>
                  <a:pt x="3123186" y="4324037"/>
                  <a:pt x="2811031" y="4351338"/>
                </a:cubicBezTo>
                <a:cubicBezTo>
                  <a:pt x="2498876" y="4378639"/>
                  <a:pt x="2402082" y="4363013"/>
                  <a:pt x="2221062" y="4351338"/>
                </a:cubicBezTo>
                <a:cubicBezTo>
                  <a:pt x="2040042" y="4339663"/>
                  <a:pt x="1688935" y="4316791"/>
                  <a:pt x="1526980" y="4351338"/>
                </a:cubicBezTo>
                <a:cubicBezTo>
                  <a:pt x="1365025" y="4385885"/>
                  <a:pt x="1124517" y="4332877"/>
                  <a:pt x="867602" y="4351338"/>
                </a:cubicBezTo>
                <a:cubicBezTo>
                  <a:pt x="610687" y="4369799"/>
                  <a:pt x="293000" y="4319104"/>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Autofit/>
          </a:bodyPr>
          <a:lstStyle/>
          <a:p>
            <a:pPr marL="0" marR="0" lvl="0" indent="0" algn="l" rtl="0">
              <a:lnSpc>
                <a:spcPct val="108000"/>
              </a:lnSpc>
              <a:spcBef>
                <a:spcPts val="0"/>
              </a:spcBef>
              <a:spcAft>
                <a:spcPts val="0"/>
              </a:spcAft>
              <a:buClr>
                <a:srgbClr val="466318"/>
              </a:buClr>
              <a:buSzPts val="2400"/>
              <a:buFont typeface="Arial"/>
              <a:buNone/>
            </a:pPr>
            <a:endParaRPr sz="2400" b="0" i="0" u="none" strike="noStrike" cap="none">
              <a:solidFill>
                <a:srgbClr val="262626"/>
              </a:solidFill>
              <a:latin typeface="Arial"/>
              <a:ea typeface="Arial"/>
              <a:cs typeface="Arial"/>
              <a:sym typeface="Arial"/>
            </a:endParaRPr>
          </a:p>
        </p:txBody>
      </p:sp>
      <p:sp>
        <p:nvSpPr>
          <p:cNvPr id="507" name="Google Shape;507;p33"/>
          <p:cNvSpPr/>
          <p:nvPr/>
        </p:nvSpPr>
        <p:spPr>
          <a:xfrm>
            <a:off x="8332124" y="1978025"/>
            <a:ext cx="3174076" cy="4351338"/>
          </a:xfrm>
          <a:custGeom>
            <a:avLst/>
            <a:gdLst/>
            <a:ahLst/>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466318"/>
              </a:buClr>
              <a:buSzPts val="2400"/>
              <a:buFont typeface="Arial"/>
              <a:buNone/>
            </a:pPr>
            <a:r>
              <a:rPr lang="en-US" sz="2400" b="1" i="0" u="none" strike="noStrike" cap="none">
                <a:solidFill>
                  <a:srgbClr val="262626"/>
                </a:solidFill>
                <a:latin typeface="Arial"/>
                <a:ea typeface="Arial"/>
                <a:cs typeface="Arial"/>
                <a:sym typeface="Arial"/>
              </a:rPr>
              <a:t>Resources needed</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66318"/>
              </a:buClr>
              <a:buSzPts val="2400"/>
              <a:buFont typeface="Arial"/>
              <a:buChar char="•"/>
            </a:pPr>
            <a:r>
              <a:rPr lang="en-US" sz="2400" b="0" i="0" u="none" strike="noStrike" cap="none">
                <a:solidFill>
                  <a:srgbClr val="262626"/>
                </a:solidFill>
                <a:latin typeface="Arial"/>
                <a:ea typeface="Arial"/>
                <a:cs typeface="Arial"/>
                <a:sym typeface="Arial"/>
              </a:rPr>
              <a:t>A healthcare SOP</a:t>
            </a:r>
            <a:endParaRPr sz="1400" b="0" i="0" u="none" strike="noStrike" cap="none">
              <a:solidFill>
                <a:srgbClr val="000000"/>
              </a:solidFill>
              <a:latin typeface="Arial"/>
              <a:ea typeface="Arial"/>
              <a:cs typeface="Arial"/>
              <a:sym typeface="Arial"/>
            </a:endParaRPr>
          </a:p>
          <a:p>
            <a:pPr marL="228600" marR="0" lvl="0" indent="-228600" algn="l" rtl="0">
              <a:lnSpc>
                <a:spcPct val="108000"/>
              </a:lnSpc>
              <a:spcBef>
                <a:spcPts val="1000"/>
              </a:spcBef>
              <a:spcAft>
                <a:spcPts val="0"/>
              </a:spcAft>
              <a:buClr>
                <a:srgbClr val="466318"/>
              </a:buClr>
              <a:buSzPts val="2400"/>
              <a:buFont typeface="Arial"/>
              <a:buChar char="•"/>
            </a:pPr>
            <a:r>
              <a:rPr lang="en-US" sz="2400" b="0" i="0" u="none" strike="noStrike" cap="none">
                <a:solidFill>
                  <a:srgbClr val="262626"/>
                </a:solidFill>
                <a:latin typeface="Arial"/>
                <a:ea typeface="Arial"/>
                <a:cs typeface="Arial"/>
                <a:sym typeface="Arial"/>
              </a:rPr>
              <a:t>Consolidation Worksheet</a:t>
            </a:r>
            <a:endParaRPr sz="1400" b="0" i="0" u="none" strike="noStrike" cap="none">
              <a:solidFill>
                <a:srgbClr val="000000"/>
              </a:solidFill>
              <a:latin typeface="Arial"/>
              <a:ea typeface="Arial"/>
              <a:cs typeface="Arial"/>
              <a:sym typeface="Arial"/>
            </a:endParaRPr>
          </a:p>
          <a:p>
            <a:pPr marL="228600" marR="0" lvl="0" indent="-76200" algn="l" rtl="0">
              <a:lnSpc>
                <a:spcPct val="108000"/>
              </a:lnSpc>
              <a:spcBef>
                <a:spcPts val="1000"/>
              </a:spcBef>
              <a:spcAft>
                <a:spcPts val="0"/>
              </a:spcAft>
              <a:buClr>
                <a:srgbClr val="466318"/>
              </a:buClr>
              <a:buSzPts val="2400"/>
              <a:buFont typeface="Arial"/>
              <a:buNone/>
            </a:pPr>
            <a:endParaRPr sz="2400" b="0" i="0" u="none" strike="noStrike" cap="none">
              <a:solidFill>
                <a:srgbClr val="262626"/>
              </a:solidFill>
              <a:latin typeface="Arial"/>
              <a:ea typeface="Arial"/>
              <a:cs typeface="Arial"/>
              <a:sym typeface="Arial"/>
            </a:endParaRPr>
          </a:p>
        </p:txBody>
      </p:sp>
      <p:sp>
        <p:nvSpPr>
          <p:cNvPr id="505" name="Google Shape;505;p33">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4">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Introduction</a:t>
            </a:r>
            <a:endParaRPr/>
          </a:p>
        </p:txBody>
      </p:sp>
      <p:sp>
        <p:nvSpPr>
          <p:cNvPr id="165" name="Google Shape;16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Introduction</a:t>
            </a:r>
            <a:endParaRPr/>
          </a:p>
        </p:txBody>
      </p:sp>
      <p:sp>
        <p:nvSpPr>
          <p:cNvPr id="166" name="Google Shape;166;p4"/>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US"/>
              <a:t>A SOP is a set of sequential steps or instructions designed to standardise the approach to a process or action. </a:t>
            </a:r>
            <a:endParaRPr/>
          </a:p>
          <a:p>
            <a:pPr marL="228600" lvl="0" indent="-228600" algn="l" rtl="0">
              <a:lnSpc>
                <a:spcPct val="108000"/>
              </a:lnSpc>
              <a:spcBef>
                <a:spcPts val="1000"/>
              </a:spcBef>
              <a:spcAft>
                <a:spcPts val="0"/>
              </a:spcAft>
              <a:buSzPts val="2400"/>
              <a:buChar char="•"/>
            </a:pPr>
            <a:r>
              <a:rPr lang="en-US"/>
              <a:t>It is important everyone follows SOPS to:</a:t>
            </a:r>
            <a:endParaRPr/>
          </a:p>
          <a:p>
            <a:pPr marL="685800" lvl="1" indent="-228600" algn="l" rtl="0">
              <a:lnSpc>
                <a:spcPct val="108000"/>
              </a:lnSpc>
              <a:spcBef>
                <a:spcPts val="500"/>
              </a:spcBef>
              <a:spcAft>
                <a:spcPts val="0"/>
              </a:spcAft>
              <a:buSzPts val="2000"/>
              <a:buChar char="•"/>
            </a:pPr>
            <a:r>
              <a:rPr lang="en-US"/>
              <a:t>maintain health and safety</a:t>
            </a:r>
            <a:endParaRPr/>
          </a:p>
          <a:p>
            <a:pPr marL="685800" lvl="1" indent="-228600" algn="l" rtl="0">
              <a:lnSpc>
                <a:spcPct val="108000"/>
              </a:lnSpc>
              <a:spcBef>
                <a:spcPts val="500"/>
              </a:spcBef>
              <a:spcAft>
                <a:spcPts val="0"/>
              </a:spcAft>
              <a:buSzPts val="2000"/>
              <a:buChar char="•"/>
            </a:pPr>
            <a:r>
              <a:rPr lang="en-US"/>
              <a:t>enable consistency of approach</a:t>
            </a:r>
            <a:endParaRPr/>
          </a:p>
          <a:p>
            <a:pPr marL="685800" lvl="1" indent="-228600" algn="l" rtl="0">
              <a:lnSpc>
                <a:spcPct val="108000"/>
              </a:lnSpc>
              <a:spcBef>
                <a:spcPts val="500"/>
              </a:spcBef>
              <a:spcAft>
                <a:spcPts val="0"/>
              </a:spcAft>
              <a:buSzPts val="2000"/>
              <a:buChar char="•"/>
            </a:pPr>
            <a:r>
              <a:rPr lang="en-US"/>
              <a:t>meet any legal or organisational requirements</a:t>
            </a:r>
            <a:endParaRPr/>
          </a:p>
          <a:p>
            <a:pPr marL="685800" lvl="1" indent="-228600" algn="l" rtl="0">
              <a:lnSpc>
                <a:spcPct val="108000"/>
              </a:lnSpc>
              <a:spcBef>
                <a:spcPts val="500"/>
              </a:spcBef>
              <a:spcAft>
                <a:spcPts val="0"/>
              </a:spcAft>
              <a:buSzPts val="2000"/>
              <a:buChar char="•"/>
            </a:pPr>
            <a:r>
              <a:rPr lang="en-US"/>
              <a:t>uphold industry standards</a:t>
            </a:r>
            <a:endParaRPr/>
          </a:p>
          <a:p>
            <a:pPr marL="685800" lvl="1" indent="-228600" algn="l" rtl="0">
              <a:lnSpc>
                <a:spcPct val="108000"/>
              </a:lnSpc>
              <a:spcBef>
                <a:spcPts val="500"/>
              </a:spcBef>
              <a:spcAft>
                <a:spcPts val="0"/>
              </a:spcAft>
              <a:buSzPts val="2000"/>
              <a:buChar char="•"/>
            </a:pPr>
            <a:r>
              <a:rPr lang="en-US"/>
              <a:t>demonstrate compliance for audit purposes.</a:t>
            </a:r>
            <a:endParaRPr/>
          </a:p>
          <a:p>
            <a:pPr marL="228600" lvl="0" indent="-76200" algn="l" rtl="0">
              <a:lnSpc>
                <a:spcPct val="108000"/>
              </a:lnSpc>
              <a:spcBef>
                <a:spcPts val="1000"/>
              </a:spcBef>
              <a:spcAft>
                <a:spcPts val="0"/>
              </a:spcAft>
              <a:buSzPts val="2400"/>
              <a:buNone/>
            </a:pPr>
            <a:endParaRPr/>
          </a:p>
        </p:txBody>
      </p:sp>
      <p:sp>
        <p:nvSpPr>
          <p:cNvPr id="168" name="Google Shape;168;p4">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1</a:t>
            </a:r>
            <a:endParaRPr/>
          </a:p>
        </p:txBody>
      </p:sp>
      <p:sp>
        <p:nvSpPr>
          <p:cNvPr id="174" name="Google Shape;17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Purpose of SOPs</a:t>
            </a:r>
            <a:endParaRPr/>
          </a:p>
        </p:txBody>
      </p:sp>
      <p:sp>
        <p:nvSpPr>
          <p:cNvPr id="175" name="Google Shape;175;p5"/>
          <p:cNvSpPr txBox="1">
            <a:spLocks noGrp="1"/>
          </p:cNvSpPr>
          <p:nvPr>
            <p:ph type="body" idx="1"/>
          </p:nvPr>
        </p:nvSpPr>
        <p:spPr>
          <a:xfrm>
            <a:off x="838200" y="1825625"/>
            <a:ext cx="10515600"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US"/>
              <a:t>Look at the images below.</a:t>
            </a:r>
            <a:endParaRPr/>
          </a:p>
          <a:p>
            <a:pPr marL="228600" lvl="0" indent="-228600" algn="l" rtl="0">
              <a:lnSpc>
                <a:spcPct val="108000"/>
              </a:lnSpc>
              <a:spcBef>
                <a:spcPts val="1000"/>
              </a:spcBef>
              <a:spcAft>
                <a:spcPts val="0"/>
              </a:spcAft>
              <a:buSzPts val="2400"/>
              <a:buChar char="•"/>
            </a:pPr>
            <a:r>
              <a:rPr lang="en-US"/>
              <a:t>Identify what each image shows and why it needs a SOP.</a:t>
            </a:r>
            <a:endParaRPr/>
          </a:p>
          <a:p>
            <a:pPr marL="228600" lvl="0" indent="-228600" algn="l" rtl="0">
              <a:lnSpc>
                <a:spcPct val="108000"/>
              </a:lnSpc>
              <a:spcBef>
                <a:spcPts val="1000"/>
              </a:spcBef>
              <a:spcAft>
                <a:spcPts val="0"/>
              </a:spcAft>
              <a:buSzPts val="2400"/>
              <a:buChar char="•"/>
            </a:pPr>
            <a:r>
              <a:rPr lang="en-US"/>
              <a:t>Click on the image to read the SOP. </a:t>
            </a:r>
            <a:endParaRPr/>
          </a:p>
          <a:p>
            <a:pPr marL="228600" lvl="0" indent="-76200" algn="l" rtl="0">
              <a:lnSpc>
                <a:spcPct val="108000"/>
              </a:lnSpc>
              <a:spcBef>
                <a:spcPts val="1000"/>
              </a:spcBef>
              <a:spcAft>
                <a:spcPts val="0"/>
              </a:spcAft>
              <a:buSzPts val="2400"/>
              <a:buNone/>
            </a:pPr>
            <a:endParaRPr/>
          </a:p>
        </p:txBody>
      </p:sp>
      <p:sp>
        <p:nvSpPr>
          <p:cNvPr id="180" name="Google Shape;180;p5"/>
          <p:cNvSpPr/>
          <p:nvPr/>
        </p:nvSpPr>
        <p:spPr>
          <a:xfrm>
            <a:off x="693924"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79" name="Google Shape;179;p5" descr="Open metal chamber with trays inside and control panel on the side ">
            <a:hlinkClick r:id="rId3"/>
          </p:cNvPr>
          <p:cNvPicPr preferRelativeResize="0"/>
          <p:nvPr/>
        </p:nvPicPr>
        <p:blipFill rotWithShape="1">
          <a:blip r:embed="rId4">
            <a:alphaModFix/>
          </a:blip>
          <a:srcRect/>
          <a:stretch/>
        </p:blipFill>
        <p:spPr>
          <a:xfrm>
            <a:off x="1501312" y="3773013"/>
            <a:ext cx="3414565" cy="2271932"/>
          </a:xfrm>
          <a:prstGeom prst="rect">
            <a:avLst/>
          </a:prstGeom>
          <a:noFill/>
          <a:ln>
            <a:noFill/>
          </a:ln>
        </p:spPr>
      </p:pic>
      <p:sp>
        <p:nvSpPr>
          <p:cNvPr id="181" name="Google Shape;181;p5"/>
          <p:cNvSpPr/>
          <p:nvPr/>
        </p:nvSpPr>
        <p:spPr>
          <a:xfrm>
            <a:off x="6126009"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pic>
        <p:nvPicPr>
          <p:cNvPr id="178" name="Google Shape;178;p5" descr="Rows of glass-door refrigerators with labelled shelves and stored medical bags inside">
            <a:hlinkClick r:id="rId5"/>
          </p:cNvPr>
          <p:cNvPicPr preferRelativeResize="0"/>
          <p:nvPr/>
        </p:nvPicPr>
        <p:blipFill rotWithShape="1">
          <a:blip r:embed="rId6">
            <a:alphaModFix/>
          </a:blip>
          <a:srcRect/>
          <a:stretch/>
        </p:blipFill>
        <p:spPr>
          <a:xfrm>
            <a:off x="6933397" y="3773011"/>
            <a:ext cx="3626955" cy="2271933"/>
          </a:xfrm>
          <a:prstGeom prst="rect">
            <a:avLst/>
          </a:prstGeom>
          <a:noFill/>
          <a:ln>
            <a:noFill/>
          </a:ln>
        </p:spPr>
      </p:pic>
      <p:sp>
        <p:nvSpPr>
          <p:cNvPr id="176" name="Google Shape;176;p5">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2" name="Google Shape;192;p6">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1</a:t>
            </a:r>
            <a:endParaRPr/>
          </a:p>
        </p:txBody>
      </p:sp>
      <p:sp>
        <p:nvSpPr>
          <p:cNvPr id="190" name="Google Shape;19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Purpose of SOPs</a:t>
            </a:r>
            <a:endParaRPr/>
          </a:p>
        </p:txBody>
      </p:sp>
      <p:sp>
        <p:nvSpPr>
          <p:cNvPr id="187" name="Google Shape;187;p6"/>
          <p:cNvSpPr txBox="1">
            <a:spLocks noGrp="1"/>
          </p:cNvSpPr>
          <p:nvPr>
            <p:ph type="body" idx="1"/>
          </p:nvPr>
        </p:nvSpPr>
        <p:spPr>
          <a:xfrm>
            <a:off x="838200" y="1825625"/>
            <a:ext cx="10515600"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US"/>
              <a:t>Look at the images below.</a:t>
            </a:r>
            <a:endParaRPr/>
          </a:p>
          <a:p>
            <a:pPr marL="228600" lvl="0" indent="-228600" algn="l" rtl="0">
              <a:lnSpc>
                <a:spcPct val="108000"/>
              </a:lnSpc>
              <a:spcBef>
                <a:spcPts val="1000"/>
              </a:spcBef>
              <a:spcAft>
                <a:spcPts val="0"/>
              </a:spcAft>
              <a:buSzPts val="2400"/>
              <a:buChar char="•"/>
            </a:pPr>
            <a:r>
              <a:rPr lang="en-US"/>
              <a:t>Identify what each image shows and why it needs a SOP.</a:t>
            </a:r>
            <a:endParaRPr/>
          </a:p>
          <a:p>
            <a:pPr marL="228600" lvl="0" indent="-228600" algn="l" rtl="0">
              <a:lnSpc>
                <a:spcPct val="108000"/>
              </a:lnSpc>
              <a:spcBef>
                <a:spcPts val="1000"/>
              </a:spcBef>
              <a:spcAft>
                <a:spcPts val="0"/>
              </a:spcAft>
              <a:buSzPts val="2400"/>
              <a:buChar char="•"/>
            </a:pPr>
            <a:r>
              <a:rPr lang="en-US"/>
              <a:t>Click on the image to read the SOP. </a:t>
            </a:r>
            <a:endParaRPr/>
          </a:p>
          <a:p>
            <a:pPr marL="228600" lvl="0" indent="-76200" algn="l" rtl="0">
              <a:lnSpc>
                <a:spcPct val="108000"/>
              </a:lnSpc>
              <a:spcBef>
                <a:spcPts val="1000"/>
              </a:spcBef>
              <a:spcAft>
                <a:spcPts val="0"/>
              </a:spcAft>
              <a:buSzPts val="2400"/>
              <a:buNone/>
            </a:pPr>
            <a:endParaRPr/>
          </a:p>
        </p:txBody>
      </p:sp>
      <p:sp>
        <p:nvSpPr>
          <p:cNvPr id="193" name="Google Shape;193;p6"/>
          <p:cNvSpPr/>
          <p:nvPr/>
        </p:nvSpPr>
        <p:spPr>
          <a:xfrm>
            <a:off x="693924"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pic>
        <p:nvPicPr>
          <p:cNvPr id="189" name="Google Shape;189;p6" descr="Two people in uniforms operating a device to support an individual in a wheelchair">
            <a:hlinkClick r:id="rId3"/>
          </p:cNvPr>
          <p:cNvPicPr preferRelativeResize="0"/>
          <p:nvPr/>
        </p:nvPicPr>
        <p:blipFill rotWithShape="1">
          <a:blip r:embed="rId4">
            <a:alphaModFix/>
          </a:blip>
          <a:srcRect/>
          <a:stretch/>
        </p:blipFill>
        <p:spPr>
          <a:xfrm>
            <a:off x="1501312" y="3764352"/>
            <a:ext cx="3414565" cy="2276376"/>
          </a:xfrm>
          <a:prstGeom prst="rect">
            <a:avLst/>
          </a:prstGeom>
          <a:noFill/>
          <a:ln>
            <a:noFill/>
          </a:ln>
        </p:spPr>
      </p:pic>
      <p:sp>
        <p:nvSpPr>
          <p:cNvPr id="194" name="Google Shape;194;p6"/>
          <p:cNvSpPr/>
          <p:nvPr/>
        </p:nvSpPr>
        <p:spPr>
          <a:xfrm>
            <a:off x="6126009"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pic>
        <p:nvPicPr>
          <p:cNvPr id="188" name="Google Shape;188;p6" descr="Two people in uniforms inside a vehicle with an individual lying on a stretcher surrounded by medical equipment ">
            <a:hlinkClick r:id="rId5"/>
          </p:cNvPr>
          <p:cNvPicPr preferRelativeResize="0"/>
          <p:nvPr/>
        </p:nvPicPr>
        <p:blipFill rotWithShape="1">
          <a:blip r:embed="rId6">
            <a:alphaModFix/>
          </a:blip>
          <a:srcRect/>
          <a:stretch/>
        </p:blipFill>
        <p:spPr>
          <a:xfrm>
            <a:off x="6933397" y="3772186"/>
            <a:ext cx="3414565" cy="2276634"/>
          </a:xfrm>
          <a:prstGeom prst="rect">
            <a:avLst/>
          </a:prstGeom>
          <a:noFill/>
          <a:ln>
            <a:noFill/>
          </a:ln>
        </p:spPr>
      </p:pic>
      <p:sp>
        <p:nvSpPr>
          <p:cNvPr id="191" name="Google Shape;191;p6">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3" name="Google Shape;203;p7">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1</a:t>
            </a:r>
            <a:endParaRPr/>
          </a:p>
        </p:txBody>
      </p:sp>
      <p:sp>
        <p:nvSpPr>
          <p:cNvPr id="200" name="Google Shape;20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Purpose of SOPs</a:t>
            </a:r>
            <a:endParaRPr/>
          </a:p>
        </p:txBody>
      </p:sp>
      <p:sp>
        <p:nvSpPr>
          <p:cNvPr id="201" name="Google Shape;201;p7"/>
          <p:cNvSpPr txBox="1">
            <a:spLocks noGrp="1"/>
          </p:cNvSpPr>
          <p:nvPr>
            <p:ph type="body" idx="1"/>
          </p:nvPr>
        </p:nvSpPr>
        <p:spPr>
          <a:xfrm>
            <a:off x="838199" y="1763840"/>
            <a:ext cx="10748963" cy="2023442"/>
          </a:xfrm>
          <a:prstGeom prst="rect">
            <a:avLst/>
          </a:prstGeom>
          <a:solidFill>
            <a:schemeClr val="lt1"/>
          </a:solidFill>
          <a:ln>
            <a:noFill/>
          </a:ln>
        </p:spPr>
        <p:txBody>
          <a:bodyPr spcFirstLastPara="1" wrap="square" lIns="180000" tIns="180000" rIns="180000" bIns="180000" anchor="t" anchorCtr="0">
            <a:normAutofit fontScale="85000" lnSpcReduction="10000"/>
          </a:bodyPr>
          <a:lstStyle/>
          <a:p>
            <a:pPr lvl="0"/>
            <a:r>
              <a:rPr lang="en-US" dirty="0">
                <a:sym typeface="Calibri"/>
              </a:rPr>
              <a:t>Look at image 5. What is a biohazard and why does it need a SOP for disposal? Find a SOP online for tissue sample disposal. Compare it with what you have learned so far.</a:t>
            </a:r>
          </a:p>
          <a:p>
            <a:pPr lvl="0"/>
            <a:r>
              <a:rPr lang="en-US" dirty="0">
                <a:sym typeface="Calibri"/>
              </a:rPr>
              <a:t>Explain why chemotherapy drugs need a SOP for what to do if a spillage occurs. </a:t>
            </a:r>
            <a:br>
              <a:rPr lang="en-US" dirty="0">
                <a:sym typeface="Calibri"/>
              </a:rPr>
            </a:br>
            <a:r>
              <a:rPr lang="en-US" dirty="0">
                <a:sym typeface="Calibri"/>
              </a:rPr>
              <a:t>Click on the image to read the SOP. </a:t>
            </a:r>
          </a:p>
        </p:txBody>
      </p:sp>
      <p:sp>
        <p:nvSpPr>
          <p:cNvPr id="206" name="Google Shape;206;p7"/>
          <p:cNvSpPr/>
          <p:nvPr/>
        </p:nvSpPr>
        <p:spPr>
          <a:xfrm>
            <a:off x="838625" y="3849067"/>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pic>
        <p:nvPicPr>
          <p:cNvPr id="207" name="Google Shape;207;p7" descr="Two syringes placed on a yellow surface with a warning symbol and large writing that says 'BIOHAZARD - DISPOSE SAFELY'">
            <a:hlinkClick r:id="rId3"/>
          </p:cNvPr>
          <p:cNvPicPr preferRelativeResize="0"/>
          <p:nvPr/>
        </p:nvPicPr>
        <p:blipFill rotWithShape="1">
          <a:blip r:embed="rId4">
            <a:alphaModFix/>
          </a:blip>
          <a:srcRect/>
          <a:stretch/>
        </p:blipFill>
        <p:spPr>
          <a:xfrm>
            <a:off x="1644252" y="3768345"/>
            <a:ext cx="3434836" cy="2281263"/>
          </a:xfrm>
          <a:prstGeom prst="rect">
            <a:avLst/>
          </a:prstGeom>
          <a:noFill/>
          <a:ln>
            <a:noFill/>
          </a:ln>
        </p:spPr>
      </p:pic>
      <p:sp>
        <p:nvSpPr>
          <p:cNvPr id="204" name="Google Shape;204;p7"/>
          <p:cNvSpPr/>
          <p:nvPr/>
        </p:nvSpPr>
        <p:spPr>
          <a:xfrm>
            <a:off x="6963682" y="3773010"/>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pic>
        <p:nvPicPr>
          <p:cNvPr id="205" name="Google Shape;205;p7" descr="Medical tablets with the word chemotherapy written on a card">
            <a:hlinkClick r:id="rId5"/>
          </p:cNvPr>
          <p:cNvPicPr preferRelativeResize="0"/>
          <p:nvPr/>
        </p:nvPicPr>
        <p:blipFill rotWithShape="1">
          <a:blip r:embed="rId6">
            <a:alphaModFix/>
          </a:blip>
          <a:srcRect/>
          <a:stretch/>
        </p:blipFill>
        <p:spPr>
          <a:xfrm>
            <a:off x="7936690" y="3773011"/>
            <a:ext cx="3417110" cy="2271933"/>
          </a:xfrm>
          <a:prstGeom prst="rect">
            <a:avLst/>
          </a:prstGeom>
          <a:noFill/>
          <a:ln>
            <a:noFill/>
          </a:ln>
        </p:spPr>
      </p:pic>
      <p:sp>
        <p:nvSpPr>
          <p:cNvPr id="202" name="Google Shape;202;p7">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8">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1</a:t>
            </a:r>
            <a:endParaRPr/>
          </a:p>
        </p:txBody>
      </p:sp>
      <p:sp>
        <p:nvSpPr>
          <p:cNvPr id="213" name="Google Shape;21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Purpose of SOPs</a:t>
            </a:r>
            <a:endParaRPr/>
          </a:p>
        </p:txBody>
      </p:sp>
      <p:sp>
        <p:nvSpPr>
          <p:cNvPr id="214" name="Google Shape;214;p8"/>
          <p:cNvSpPr txBox="1">
            <a:spLocks noGrp="1"/>
          </p:cNvSpPr>
          <p:nvPr>
            <p:ph type="body" idx="1"/>
          </p:nvPr>
        </p:nvSpPr>
        <p:spPr>
          <a:xfrm>
            <a:off x="838200" y="1825625"/>
            <a:ext cx="10515600" cy="1821869"/>
          </a:xfrm>
          <a:prstGeom prst="rect">
            <a:avLst/>
          </a:prstGeom>
          <a:solidFill>
            <a:schemeClr val="lt1"/>
          </a:solidFill>
          <a:ln>
            <a:noFill/>
          </a:ln>
        </p:spPr>
        <p:txBody>
          <a:bodyPr spcFirstLastPara="1" wrap="square" lIns="180000" tIns="180000" rIns="180000" bIns="180000" anchor="t" anchorCtr="0">
            <a:normAutofit fontScale="85000" lnSpcReduction="20000"/>
          </a:bodyPr>
          <a:lstStyle/>
          <a:p>
            <a:pPr marL="0" lvl="0" indent="0" algn="l" rtl="0">
              <a:lnSpc>
                <a:spcPct val="108000"/>
              </a:lnSpc>
              <a:spcBef>
                <a:spcPts val="0"/>
              </a:spcBef>
              <a:spcAft>
                <a:spcPts val="0"/>
              </a:spcAft>
              <a:buSzPct val="100000"/>
              <a:buNone/>
            </a:pPr>
            <a:r>
              <a:rPr lang="en-US" dirty="0"/>
              <a:t>Look at the images below.</a:t>
            </a:r>
            <a:endParaRPr dirty="0"/>
          </a:p>
          <a:p>
            <a:pPr marL="228600" lvl="0" indent="-228600" algn="l" rtl="0">
              <a:lnSpc>
                <a:spcPct val="108000"/>
              </a:lnSpc>
              <a:spcBef>
                <a:spcPts val="1000"/>
              </a:spcBef>
              <a:spcAft>
                <a:spcPts val="0"/>
              </a:spcAft>
              <a:buSzPct val="100000"/>
              <a:buChar char="•"/>
            </a:pPr>
            <a:r>
              <a:rPr lang="en-US" dirty="0"/>
              <a:t>Explain why you need a SOP to make a bottle of formula for a baby. </a:t>
            </a:r>
            <a:endParaRPr dirty="0"/>
          </a:p>
          <a:p>
            <a:pPr marL="228600" lvl="0" indent="-228600" algn="l" rtl="0">
              <a:lnSpc>
                <a:spcPct val="108000"/>
              </a:lnSpc>
              <a:spcBef>
                <a:spcPts val="1000"/>
              </a:spcBef>
              <a:spcAft>
                <a:spcPts val="0"/>
              </a:spcAft>
              <a:buSzPct val="100000"/>
              <a:buChar char="•"/>
            </a:pPr>
            <a:r>
              <a:rPr lang="en-US" dirty="0"/>
              <a:t>Describe why you need a SOP for cleaning and making hospital beds.</a:t>
            </a:r>
            <a:endParaRPr dirty="0"/>
          </a:p>
          <a:p>
            <a:pPr marL="228600" lvl="0" indent="-228600" algn="l" rtl="0">
              <a:lnSpc>
                <a:spcPct val="108000"/>
              </a:lnSpc>
              <a:spcBef>
                <a:spcPts val="1000"/>
              </a:spcBef>
              <a:spcAft>
                <a:spcPts val="0"/>
              </a:spcAft>
              <a:buSzPct val="100000"/>
              <a:buChar char="•"/>
            </a:pPr>
            <a:r>
              <a:rPr lang="en-US" dirty="0"/>
              <a:t>Click on the image to read the SOP. </a:t>
            </a:r>
            <a:endParaRPr dirty="0"/>
          </a:p>
        </p:txBody>
      </p:sp>
      <p:sp>
        <p:nvSpPr>
          <p:cNvPr id="218" name="Google Shape;218;p8"/>
          <p:cNvSpPr/>
          <p:nvPr/>
        </p:nvSpPr>
        <p:spPr>
          <a:xfrm>
            <a:off x="693924"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pic>
        <p:nvPicPr>
          <p:cNvPr id="217" name="Google Shape;217;p8" descr="A baby being bottle fed">
            <a:hlinkClick r:id="rId3"/>
          </p:cNvPr>
          <p:cNvPicPr preferRelativeResize="0"/>
          <p:nvPr/>
        </p:nvPicPr>
        <p:blipFill rotWithShape="1">
          <a:blip r:embed="rId4">
            <a:alphaModFix/>
          </a:blip>
          <a:srcRect/>
          <a:stretch/>
        </p:blipFill>
        <p:spPr>
          <a:xfrm>
            <a:off x="1501464" y="3764352"/>
            <a:ext cx="3414260" cy="2276376"/>
          </a:xfrm>
          <a:prstGeom prst="rect">
            <a:avLst/>
          </a:prstGeom>
          <a:noFill/>
          <a:ln>
            <a:noFill/>
          </a:ln>
        </p:spPr>
      </p:pic>
      <p:sp>
        <p:nvSpPr>
          <p:cNvPr id="219" name="Google Shape;219;p8"/>
          <p:cNvSpPr/>
          <p:nvPr/>
        </p:nvSpPr>
        <p:spPr>
          <a:xfrm>
            <a:off x="6126009"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pic>
        <p:nvPicPr>
          <p:cNvPr id="220" name="Google Shape;220;p8" descr="Staff changing the linen of a hospital bed">
            <a:hlinkClick r:id="rId5"/>
          </p:cNvPr>
          <p:cNvPicPr preferRelativeResize="0"/>
          <p:nvPr/>
        </p:nvPicPr>
        <p:blipFill rotWithShape="1">
          <a:blip r:embed="rId6">
            <a:alphaModFix/>
          </a:blip>
          <a:srcRect/>
          <a:stretch/>
        </p:blipFill>
        <p:spPr>
          <a:xfrm>
            <a:off x="7042924" y="3773011"/>
            <a:ext cx="3407899" cy="2271933"/>
          </a:xfrm>
          <a:prstGeom prst="rect">
            <a:avLst/>
          </a:prstGeom>
          <a:noFill/>
          <a:ln>
            <a:noFill/>
          </a:ln>
        </p:spPr>
      </p:pic>
      <p:sp>
        <p:nvSpPr>
          <p:cNvPr id="215" name="Google Shape;215;p8">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Google Shape;229;p9">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US"/>
              <a:t>Activity 1</a:t>
            </a:r>
            <a:endParaRPr/>
          </a:p>
        </p:txBody>
      </p:sp>
      <p:sp>
        <p:nvSpPr>
          <p:cNvPr id="226" name="Google Shape;2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US"/>
              <a:t>Purpose of SOPs</a:t>
            </a:r>
            <a:endParaRPr/>
          </a:p>
        </p:txBody>
      </p:sp>
      <p:sp>
        <p:nvSpPr>
          <p:cNvPr id="227" name="Google Shape;227;p9"/>
          <p:cNvSpPr txBox="1">
            <a:spLocks noGrp="1"/>
          </p:cNvSpPr>
          <p:nvPr>
            <p:ph type="body" idx="1"/>
          </p:nvPr>
        </p:nvSpPr>
        <p:spPr>
          <a:xfrm>
            <a:off x="838200" y="1825625"/>
            <a:ext cx="10232571"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US" sz="2000" dirty="0"/>
              <a:t>Look at the images below.</a:t>
            </a:r>
            <a:endParaRPr sz="2000" dirty="0"/>
          </a:p>
          <a:p>
            <a:pPr marL="228600" lvl="0" indent="-228600" algn="l" rtl="0">
              <a:lnSpc>
                <a:spcPct val="108000"/>
              </a:lnSpc>
              <a:spcBef>
                <a:spcPts val="1000"/>
              </a:spcBef>
              <a:spcAft>
                <a:spcPts val="0"/>
              </a:spcAft>
              <a:buSzPts val="2400"/>
              <a:buChar char="•"/>
            </a:pPr>
            <a:r>
              <a:rPr lang="en-US" sz="2000" dirty="0"/>
              <a:t>Identify what each image shows and why it needs a SOP.</a:t>
            </a:r>
            <a:endParaRPr sz="2000" dirty="0"/>
          </a:p>
          <a:p>
            <a:pPr marL="228600" lvl="0" indent="-228600" algn="l" rtl="0">
              <a:lnSpc>
                <a:spcPct val="108000"/>
              </a:lnSpc>
              <a:spcBef>
                <a:spcPts val="1000"/>
              </a:spcBef>
              <a:spcAft>
                <a:spcPts val="0"/>
              </a:spcAft>
              <a:buSzPts val="2400"/>
              <a:buChar char="•"/>
            </a:pPr>
            <a:r>
              <a:rPr lang="en-US" sz="2000" dirty="0"/>
              <a:t>Click on the image to read the SOP. </a:t>
            </a:r>
            <a:endParaRPr sz="2000" dirty="0"/>
          </a:p>
          <a:p>
            <a:pPr marL="228600" lvl="0" indent="-76200" algn="l" rtl="0">
              <a:lnSpc>
                <a:spcPct val="108000"/>
              </a:lnSpc>
              <a:spcBef>
                <a:spcPts val="1000"/>
              </a:spcBef>
              <a:spcAft>
                <a:spcPts val="0"/>
              </a:spcAft>
              <a:buSzPts val="2400"/>
              <a:buNone/>
            </a:pPr>
            <a:endParaRPr dirty="0"/>
          </a:p>
        </p:txBody>
      </p:sp>
      <p:sp>
        <p:nvSpPr>
          <p:cNvPr id="231" name="Google Shape;231;p9"/>
          <p:cNvSpPr/>
          <p:nvPr/>
        </p:nvSpPr>
        <p:spPr>
          <a:xfrm>
            <a:off x="693924"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pic>
        <p:nvPicPr>
          <p:cNvPr id="230" name="Google Shape;230;p9" descr="Three people dressed in medical uniforms walking alongside an individual in a wheelchair down a bright hallway with large windows">
            <a:hlinkClick r:id="rId3"/>
          </p:cNvPr>
          <p:cNvPicPr preferRelativeResize="0"/>
          <p:nvPr/>
        </p:nvPicPr>
        <p:blipFill rotWithShape="1">
          <a:blip r:embed="rId4">
            <a:alphaModFix/>
          </a:blip>
          <a:srcRect/>
          <a:stretch/>
        </p:blipFill>
        <p:spPr>
          <a:xfrm>
            <a:off x="1501464" y="3764564"/>
            <a:ext cx="3414260" cy="2275951"/>
          </a:xfrm>
          <a:prstGeom prst="rect">
            <a:avLst/>
          </a:prstGeom>
          <a:noFill/>
          <a:ln>
            <a:noFill/>
          </a:ln>
        </p:spPr>
      </p:pic>
      <p:sp>
        <p:nvSpPr>
          <p:cNvPr id="232" name="Google Shape;232;p9"/>
          <p:cNvSpPr/>
          <p:nvPr/>
        </p:nvSpPr>
        <p:spPr>
          <a:xfrm>
            <a:off x="6126009" y="3773011"/>
            <a:ext cx="638656" cy="626533"/>
          </a:xfrm>
          <a:prstGeom prst="ellipse">
            <a:avLst/>
          </a:prstGeom>
          <a:solidFill>
            <a:srgbClr val="466318"/>
          </a:solidFill>
          <a:ln w="12700" cap="flat" cmpd="sng">
            <a:solidFill>
              <a:srgbClr val="1C3052"/>
            </a:solidFill>
            <a:prstDash val="solid"/>
            <a:miter lim="800000"/>
            <a:headEnd type="none" w="sm" len="sm"/>
            <a:tailEnd type="none" w="sm" len="sm"/>
          </a:ln>
        </p:spPr>
        <p:txBody>
          <a:bodyPr spcFirstLastPara="1" wrap="square" lIns="72000" tIns="45700" rIns="72000"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pic>
        <p:nvPicPr>
          <p:cNvPr id="233" name="Google Shape;233;p9" descr="One person placing a small electronic device on another person’s finger across a table">
            <a:hlinkClick r:id="rId5"/>
          </p:cNvPr>
          <p:cNvPicPr preferRelativeResize="0"/>
          <p:nvPr/>
        </p:nvPicPr>
        <p:blipFill rotWithShape="1">
          <a:blip r:embed="rId6">
            <a:alphaModFix/>
          </a:blip>
          <a:srcRect/>
          <a:stretch/>
        </p:blipFill>
        <p:spPr>
          <a:xfrm>
            <a:off x="7042924" y="3773131"/>
            <a:ext cx="3407899" cy="2271692"/>
          </a:xfrm>
          <a:prstGeom prst="rect">
            <a:avLst/>
          </a:prstGeom>
          <a:noFill/>
          <a:ln>
            <a:noFill/>
          </a:ln>
        </p:spPr>
      </p:pic>
      <p:sp>
        <p:nvSpPr>
          <p:cNvPr id="228" name="Google Shape;228;p9">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US"/>
              <a:t>Lesson 1: What is a standard operating procedure (SOP)?</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F8AFE6-6351-469D-BC7D-1854E1B27013}"/>
</file>

<file path=customXml/itemProps2.xml><?xml version="1.0" encoding="utf-8"?>
<ds:datastoreItem xmlns:ds="http://schemas.openxmlformats.org/officeDocument/2006/customXml" ds:itemID="{41D25328-E356-4941-A2C1-DB45B80EAE9B}"/>
</file>

<file path=customXml/itemProps3.xml><?xml version="1.0" encoding="utf-8"?>
<ds:datastoreItem xmlns:ds="http://schemas.openxmlformats.org/officeDocument/2006/customXml" ds:itemID="{EFB4DF4E-BB5D-4C0F-B17D-06676A599EEC}"/>
</file>

<file path=docProps/app.xml><?xml version="1.0" encoding="utf-8"?>
<Properties xmlns="http://schemas.openxmlformats.org/officeDocument/2006/extended-properties" xmlns:vt="http://schemas.openxmlformats.org/officeDocument/2006/docPropsVTypes">
  <TotalTime>0</TotalTime>
  <Words>2624</Words>
  <Application>Microsoft Office PowerPoint</Application>
  <PresentationFormat>Widescreen</PresentationFormat>
  <Paragraphs>348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Arial</vt:lpstr>
      <vt:lpstr>Quattrocento Sans</vt:lpstr>
      <vt:lpstr>Arial Narrow</vt:lpstr>
      <vt:lpstr>Helvetica Neue</vt:lpstr>
      <vt:lpstr>Arial</vt:lpstr>
      <vt:lpstr>Office Theme</vt:lpstr>
      <vt:lpstr>Health</vt:lpstr>
      <vt:lpstr>In this lesson, we will:</vt:lpstr>
      <vt:lpstr>Introduction</vt:lpstr>
      <vt:lpstr>Introduction</vt:lpstr>
      <vt:lpstr>Purpose of SOPs</vt:lpstr>
      <vt:lpstr>Purpose of SOPs</vt:lpstr>
      <vt:lpstr>Purpose of SOPs</vt:lpstr>
      <vt:lpstr>Purpose of SOPs</vt:lpstr>
      <vt:lpstr>Purpose of SOPs</vt:lpstr>
      <vt:lpstr>Principles of good practice</vt:lpstr>
      <vt:lpstr>Principles of good practice</vt:lpstr>
      <vt:lpstr>Principles of good practice</vt:lpstr>
      <vt:lpstr>Principles of good practice</vt:lpstr>
      <vt:lpstr>Principles of good practice</vt:lpstr>
      <vt:lpstr>Principles of good practice</vt:lpstr>
      <vt:lpstr>Five key principles of good practice</vt:lpstr>
      <vt:lpstr>Principles of good practice</vt:lpstr>
      <vt:lpstr>What could go wrong?</vt:lpstr>
      <vt:lpstr>Scenario 1</vt:lpstr>
      <vt:lpstr>Scenario 2</vt:lpstr>
      <vt:lpstr>Scenario 3</vt:lpstr>
      <vt:lpstr>Scenario 4</vt:lpstr>
      <vt:lpstr>Scenario 5</vt:lpstr>
      <vt:lpstr>Scenario 6</vt:lpstr>
      <vt:lpstr>Scenario 7</vt:lpstr>
      <vt:lpstr>Consequences of not following good practice: Chemical Handling</vt:lpstr>
      <vt:lpstr>Consequences of not following good practice: Hazardous Biological materials</vt:lpstr>
      <vt:lpstr>Multiple-choice questions</vt:lpstr>
      <vt:lpstr>Multiple-choice questions</vt:lpstr>
      <vt:lpstr>Multiple-choice questions</vt:lpstr>
      <vt:lpstr>Multiple-choice questions</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2026-01-22T13:30:30Z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