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embeddedFontLst>
    <p:embeddedFont>
      <p:font typeface="Arial Narrow" panose="020B060602020203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si/2002/2677/schedule/3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si/2002/2677/schedule/3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nationalarchives.gov.uk/doc/open-government-licence/version/3/" TargetMode="External"/><Relationship Id="rId4" Type="http://schemas.openxmlformats.org/officeDocument/2006/relationships/hyperlink" Target="https://www.hse.gov.uk/waste/radioactive-contamination.htm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iStockphoto/sanjeri</a:t>
            </a:r>
            <a:endParaRPr/>
          </a:p>
        </p:txBody>
      </p:sp>
      <p:sp>
        <p:nvSpPr>
          <p:cNvPr id="123" name="Google Shape;12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9" name="Google Shape;229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Image: </a:t>
            </a:r>
            <a:r>
              <a:rPr lang="en-GB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https://www.legislation.gov.uk/uksi/2002/2677/schedule/3</a:t>
            </a:r>
            <a:endParaRPr/>
          </a:p>
        </p:txBody>
      </p:sp>
      <p:sp>
        <p:nvSpPr>
          <p:cNvPr id="141" name="Google Shape;14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Image (biohazard symbol): </a:t>
            </a:r>
            <a:r>
              <a:rPr lang="en-GB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https://www.legislation.gov.uk/uksi/2002/2677/schedule/3</a:t>
            </a:r>
            <a:endParaRPr b="0" i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Image (radioactive symbol): </a:t>
            </a:r>
            <a:r>
              <a:rPr lang="en-GB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https://www.hse.gov.uk/waste/radioactive-contamination.htm</a:t>
            </a:r>
            <a:endParaRPr b="0" i="0">
              <a:solidFill>
                <a:srgbClr val="22222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>
                <a:solidFill>
                  <a:srgbClr val="1F1F1F"/>
                </a:solidFill>
                <a:latin typeface="Arial"/>
                <a:ea typeface="Arial"/>
                <a:cs typeface="Arial"/>
                <a:sym typeface="Arial"/>
              </a:rPr>
              <a:t>Contains public sector information published by the Health and Safety Executive and licensed under the</a:t>
            </a:r>
            <a:r>
              <a:rPr lang="en-GB" b="0" i="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https://www.nationalarchives.gov.uk/doc/open-government-licence/version/3/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trike="noStrike"/>
              <a:t>Containment Levels – Overview video: https://vimeo.com/1069553387</a:t>
            </a:r>
            <a:endParaRPr/>
          </a:p>
        </p:txBody>
      </p:sp>
      <p:sp>
        <p:nvSpPr>
          <p:cNvPr id="161" name="Google Shape;161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sz="180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A group of people in white coats, protective eyewear and gloves conducting an experiment in a laboratory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picture containing screenshot, desig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192784"/>
            <a:ext cx="12192000" cy="466261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90282" y="1779349"/>
            <a:ext cx="1811434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717225" y="2207510"/>
            <a:ext cx="757547" cy="95332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808813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466318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03163" y="234677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>
            <a:spLocks noGrp="1"/>
          </p:cNvSpPr>
          <p:nvPr>
            <p:ph type="media" idx="3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28578BC4-2802-686A-388F-73FC0715A1EB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2"/>
          <p:cNvPicPr preferRelativeResize="0"/>
          <p:nvPr/>
        </p:nvPicPr>
        <p:blipFill rotWithShape="1">
          <a:blip r:embed="rId2">
            <a:alphaModFix/>
          </a:blip>
          <a:srcRect r="61978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271A4739-5820-88EB-AF3C-48900A4A2948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3"/>
          <p:cNvPicPr preferRelativeResize="0"/>
          <p:nvPr/>
        </p:nvPicPr>
        <p:blipFill rotWithShape="1">
          <a:blip r:embed="rId2">
            <a:alphaModFix/>
          </a:blip>
          <a:srcRect r="61978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3C6931DC-6CA3-E14A-222B-AACE98E41C3D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4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" name="Google Shape;26;p3">
            <a:extLst>
              <a:ext uri="{FF2B5EF4-FFF2-40B4-BE49-F238E27FC236}">
                <a16:creationId xmlns:a16="http://schemas.microsoft.com/office/drawing/2014/main" id="{029B39FA-10C2-5720-DCC7-A6519C2B9B6C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7D3A4BCF-B68D-5458-D404-D3CF68C86A3D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F9E4416A-0C0D-AB2D-307E-F433E6C33A99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2EEBE"/>
          </a:solidFill>
          <a:ln w="19050" cap="sq" cmpd="sng">
            <a:solidFill>
              <a:srgbClr val="4663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B8DB452F-802A-A1F1-833B-991230FC110B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EC7FDB5A-C517-B3DF-4F15-F3EF831B9E25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065D5A1B-6410-427B-5D6B-EEEB5FF03C13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8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sz="1200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8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61" name="Google Shape;61;p8" descr="A picture containing screenshot, graphics, pattern, circ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B86937A2-C9D3-82D3-E1E6-3525DD62BC34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>
            <a:spLocks noGrp="1"/>
          </p:cNvSpPr>
          <p:nvPr>
            <p:ph type="media" idx="3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0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0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0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0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0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79" name="Google Shape;79;p10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0" name="Google Shape;80;p10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81" name="Google Shape;81;p10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82" name="Google Shape;82;p10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2" name="Google Shape;26;p3">
            <a:extLst>
              <a:ext uri="{FF2B5EF4-FFF2-40B4-BE49-F238E27FC236}">
                <a16:creationId xmlns:a16="http://schemas.microsoft.com/office/drawing/2014/main" id="{8B5B1BB2-6AC8-1430-0D9B-7A7DB31B1945}"/>
              </a:ext>
            </a:extLst>
          </p:cNvPr>
          <p:cNvSpPr txBox="1"/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2.1, January 2026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</a:pPr>
            <a:r>
              <a:rPr lang="en-GB" dirty="0"/>
              <a:t>Science</a:t>
            </a:r>
            <a:endParaRPr dirty="0"/>
          </a:p>
        </p:txBody>
      </p:sp>
      <p:sp>
        <p:nvSpPr>
          <p:cNvPr id="126" name="Google Shape;126;p16"/>
          <p:cNvSpPr txBox="1"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/>
              <a:t>Topic: Health, safety and environmental regulations and practice</a:t>
            </a: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body" idx="2"/>
          </p:nvPr>
        </p:nvSpPr>
        <p:spPr>
          <a:xfrm>
            <a:off x="6096000" y="2894012"/>
            <a:ext cx="5622925" cy="534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dirty="0"/>
              <a:t>Route: Health and Science</a:t>
            </a:r>
            <a:endParaRPr dirty="0"/>
          </a:p>
        </p:txBody>
      </p:sp>
      <p:sp>
        <p:nvSpPr>
          <p:cNvPr id="128" name="Google Shape;128;p16"/>
          <p:cNvSpPr txBox="1">
            <a:spLocks noGrp="1"/>
          </p:cNvSpPr>
          <p:nvPr>
            <p:ph type="body" idx="3"/>
          </p:nvPr>
        </p:nvSpPr>
        <p:spPr>
          <a:xfrm>
            <a:off x="1524000" y="562610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Biohazard categorisation answers 1</a:t>
            </a:r>
            <a:endParaRPr/>
          </a:p>
        </p:txBody>
      </p:sp>
      <p:sp>
        <p:nvSpPr>
          <p:cNvPr id="208" name="Google Shape;208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70000" lnSpcReduction="20000"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/>
              <a:t>A micro-organism, cell culture or endoparasite that may or may not have been genetically modified, which may cause infection, allergy, toxicity or otherwise create a hazard to human health. 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/>
              <a:t>Biohazards in Hazard Group 1 are unlikely to cause disease, due to being disabled, attenuated or non-pathogenic, whereas biohazards in Hazard Group 2 can cause human disease.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solidFill>
                  <a:srgbClr val="000000"/>
                </a:solidFill>
              </a:rPr>
              <a:t>Biohazards in Hazard Group 3 have available vaccines or effective treatment, however those in Hazard Group 4 are biohazards without vaccines or effective treatment.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solidFill>
                  <a:srgbClr val="000000"/>
                </a:solidFill>
              </a:rPr>
              <a:t>Three examples from each of the Hazard Groups, for example:</a:t>
            </a:r>
            <a:endParaRPr/>
          </a:p>
          <a:p>
            <a:pPr marL="811213" lvl="0" indent="-365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b="1">
                <a:solidFill>
                  <a:srgbClr val="000000"/>
                </a:solidFill>
              </a:rPr>
              <a:t>Hazard Group 1:</a:t>
            </a:r>
            <a:r>
              <a:rPr lang="en-GB">
                <a:solidFill>
                  <a:srgbClr val="000000"/>
                </a:solidFill>
              </a:rPr>
              <a:t> non-pathogenic </a:t>
            </a:r>
            <a:r>
              <a:rPr lang="en-GB" i="1">
                <a:solidFill>
                  <a:srgbClr val="000000"/>
                </a:solidFill>
              </a:rPr>
              <a:t>E. coli </a:t>
            </a:r>
            <a:r>
              <a:rPr lang="en-GB">
                <a:solidFill>
                  <a:srgbClr val="000000"/>
                </a:solidFill>
              </a:rPr>
              <a:t>K-12, a species of yeast </a:t>
            </a:r>
            <a:r>
              <a:rPr lang="en-GB" i="1">
                <a:solidFill>
                  <a:srgbClr val="000000"/>
                </a:solidFill>
              </a:rPr>
              <a:t>Saccharomyces cerevisiae</a:t>
            </a:r>
            <a:r>
              <a:rPr lang="en-GB">
                <a:solidFill>
                  <a:srgbClr val="000000"/>
                </a:solidFill>
              </a:rPr>
              <a:t>, </a:t>
            </a:r>
            <a:r>
              <a:rPr lang="en-GB" i="1">
                <a:solidFill>
                  <a:srgbClr val="000000"/>
                </a:solidFill>
              </a:rPr>
              <a:t>Lactobacillus acidophilus</a:t>
            </a:r>
            <a:endParaRPr/>
          </a:p>
          <a:p>
            <a:pPr marL="811213" lvl="0" indent="-365125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b="1">
                <a:solidFill>
                  <a:srgbClr val="000000"/>
                </a:solidFill>
              </a:rPr>
              <a:t>Hazard Group 2: </a:t>
            </a:r>
            <a:r>
              <a:rPr lang="en-GB">
                <a:solidFill>
                  <a:srgbClr val="000000"/>
                </a:solidFill>
              </a:rPr>
              <a:t>most strains of </a:t>
            </a:r>
            <a:r>
              <a:rPr lang="en-GB" i="1">
                <a:solidFill>
                  <a:srgbClr val="000000"/>
                </a:solidFill>
              </a:rPr>
              <a:t>E. coli</a:t>
            </a:r>
            <a:r>
              <a:rPr lang="en-GB">
                <a:solidFill>
                  <a:srgbClr val="000000"/>
                </a:solidFill>
              </a:rPr>
              <a:t>, streptococcus, measles virus, noroviruses, zika virus</a:t>
            </a:r>
            <a:endParaRPr/>
          </a:p>
          <a:p>
            <a:pPr marL="811213" lvl="0" indent="-365125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b="1">
                <a:solidFill>
                  <a:srgbClr val="000000"/>
                </a:solidFill>
              </a:rPr>
              <a:t>Hazard Group 3: </a:t>
            </a:r>
            <a:r>
              <a:rPr lang="en-GB">
                <a:solidFill>
                  <a:srgbClr val="000000"/>
                </a:solidFill>
              </a:rPr>
              <a:t>HIV, Hepatitis-B and C, SARS-Cov-2</a:t>
            </a:r>
            <a:endParaRPr/>
          </a:p>
          <a:p>
            <a:pPr marL="811213" lvl="0" indent="-365125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b="1">
                <a:solidFill>
                  <a:srgbClr val="000000"/>
                </a:solidFill>
              </a:rPr>
              <a:t>Hazard Group 4: </a:t>
            </a:r>
            <a:r>
              <a:rPr lang="en-GB">
                <a:solidFill>
                  <a:srgbClr val="000000"/>
                </a:solidFill>
              </a:rPr>
              <a:t>rabies, Ebola, Lassa fever virus. </a:t>
            </a:r>
            <a:endParaRPr/>
          </a:p>
        </p:txBody>
      </p:sp>
      <p:sp>
        <p:nvSpPr>
          <p:cNvPr id="209" name="Google Shape;209;p2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210" name="Google Shape;210;p2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Biohazard categorisation answers 2</a:t>
            </a:r>
            <a:endParaRPr/>
          </a:p>
        </p:txBody>
      </p:sp>
      <p:sp>
        <p:nvSpPr>
          <p:cNvPr id="216" name="Google Shape;216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sz="2000">
                <a:solidFill>
                  <a:srgbClr val="385623"/>
                </a:solidFill>
              </a:rPr>
              <a:t>5.</a:t>
            </a:r>
            <a:r>
              <a:rPr lang="en-GB"/>
              <a:t> Definitions of key words: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/>
            </a:pPr>
            <a:r>
              <a:rPr lang="en-GB"/>
              <a:t>Attenuated: a modified or weakened strain of pathogenic organism that no longer causes disease.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/>
            </a:pPr>
            <a:r>
              <a:rPr lang="en-GB"/>
              <a:t>Effluent: liquid waste that is discharged into rivers or seas.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/>
            </a:pPr>
            <a:r>
              <a:rPr lang="en-GB"/>
              <a:t>Endoparasite: a parasite that lives inside its host.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/>
            </a:pPr>
            <a:r>
              <a:rPr lang="en-GB"/>
              <a:t>Non-pathogenic: an infectious organism that does not cause disease, harm or death to another organism.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/>
            </a:pPr>
            <a:r>
              <a:rPr lang="en-GB"/>
              <a:t>Microorganism: </a:t>
            </a:r>
            <a:r>
              <a:rPr lang="en-GB" b="0" i="0">
                <a:solidFill>
                  <a:srgbClr val="242424"/>
                </a:solidFill>
              </a:rPr>
              <a:t>living organisms too small to be visible with the naked eye, these include protozoa, bacteria, fungi and viruses (not all scientists include viruses as living organisms).</a:t>
            </a:r>
            <a:endParaRPr sz="2000">
              <a:solidFill>
                <a:srgbClr val="000000"/>
              </a:solidFill>
            </a:endParaRPr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17" name="Google Shape;217;p2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Biohazard categorization answers 3</a:t>
            </a:r>
            <a:endParaRPr/>
          </a:p>
        </p:txBody>
      </p:sp>
      <p:sp>
        <p:nvSpPr>
          <p:cNvPr id="224" name="Google Shape;224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 Definitions of key words continued: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 startAt="6"/>
            </a:pPr>
            <a:r>
              <a:rPr lang="en-GB"/>
              <a:t>Cell culture: </a:t>
            </a:r>
            <a:r>
              <a:rPr lang="en-GB" b="0" i="0">
                <a:solidFill>
                  <a:srgbClr val="242424"/>
                </a:solidFill>
              </a:rPr>
              <a:t>the process of growing cells under controlled conditions, usually outside their natural environment.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 startAt="6"/>
            </a:pPr>
            <a:r>
              <a:rPr lang="en-GB"/>
              <a:t>Genetically modified: refers to </a:t>
            </a:r>
            <a:r>
              <a:rPr lang="en-GB" b="0" i="0">
                <a:solidFill>
                  <a:srgbClr val="242424"/>
                </a:solidFill>
              </a:rPr>
              <a:t>plants, animals, fungi or microorganisms whose DNA has been altered using genetic engineering techniques such as transferring a gene(s) from one organism to another or modifying the DNA and reinserting back into the same organism.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 startAt="6"/>
            </a:pPr>
            <a:r>
              <a:rPr lang="en-GB"/>
              <a:t>Infection: </a:t>
            </a:r>
            <a:r>
              <a:rPr lang="en-GB" b="0" i="0">
                <a:solidFill>
                  <a:srgbClr val="242424"/>
                </a:solidFill>
              </a:rPr>
              <a:t>a microorganism replicating inside the body resulting in a disease.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 startAt="6"/>
            </a:pPr>
            <a:r>
              <a:rPr lang="en-GB"/>
              <a:t>Allergy: </a:t>
            </a:r>
            <a:r>
              <a:rPr lang="en-GB" b="0" i="0">
                <a:solidFill>
                  <a:srgbClr val="242424"/>
                </a:solidFill>
              </a:rPr>
              <a:t>a condition caused by an overreaction of the immune system to typically harmless substances</a:t>
            </a:r>
            <a:endParaRPr/>
          </a:p>
          <a:p>
            <a:pPr marL="91440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AutoNum type="alphaLcPeriod" startAt="6"/>
            </a:pPr>
            <a:r>
              <a:rPr lang="en-GB"/>
              <a:t>Toxicity: </a:t>
            </a:r>
            <a:r>
              <a:rPr lang="en-GB" b="0" i="0">
                <a:solidFill>
                  <a:srgbClr val="242424"/>
                </a:solidFill>
              </a:rPr>
              <a:t>the degree to which a substance is poisonous</a:t>
            </a:r>
            <a:endParaRPr/>
          </a:p>
          <a:p>
            <a:pPr marL="914400" lvl="1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None/>
            </a:pP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25" name="Google Shape;225;p27"/>
          <p:cNvSpPr>
            <a:spLocks noGrp="1"/>
          </p:cNvSpPr>
          <p:nvPr>
            <p:ph type="body" idx="2"/>
          </p:nvPr>
        </p:nvSpPr>
        <p:spPr>
          <a:xfrm>
            <a:off x="9973929" y="162685"/>
            <a:ext cx="2078545" cy="367200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226" name="Google Shape;226;p2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Adhering to COSHH regulations</a:t>
            </a:r>
            <a:endParaRPr/>
          </a:p>
        </p:txBody>
      </p:sp>
      <p:sp>
        <p:nvSpPr>
          <p:cNvPr id="233" name="Google Shape;233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b="1"/>
              <a:t>THINK, PAIR, SHARE</a:t>
            </a:r>
            <a:endParaRPr/>
          </a:p>
          <a:p>
            <a:pPr marL="228600" lvl="0" indent="-9906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Discuss the potential impacts of not adhering to </a:t>
            </a:r>
            <a:br>
              <a:rPr lang="en-GB"/>
            </a:br>
            <a:r>
              <a:rPr lang="en-GB"/>
              <a:t>COSHH regulations when dealing with biohazards:</a:t>
            </a:r>
            <a:endParaRPr/>
          </a:p>
          <a:p>
            <a:pPr marL="228600" lvl="0" indent="-9906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What are the </a:t>
            </a:r>
            <a:r>
              <a:rPr lang="en-GB" b="1"/>
              <a:t>risks to employees’ health</a:t>
            </a:r>
            <a:r>
              <a:rPr lang="en-GB"/>
              <a:t>?</a:t>
            </a:r>
            <a:br>
              <a:rPr lang="en-GB"/>
            </a:br>
            <a:r>
              <a:rPr lang="en-GB"/>
              <a:t>Could there be any long-term effects?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How might there be </a:t>
            </a:r>
            <a:r>
              <a:rPr lang="en-GB" b="1"/>
              <a:t>risks to the wider</a:t>
            </a:r>
            <a:br>
              <a:rPr lang="en-GB" b="1"/>
            </a:br>
            <a:r>
              <a:rPr lang="en-GB" b="1"/>
              <a:t>population</a:t>
            </a:r>
            <a:r>
              <a:rPr lang="en-GB"/>
              <a:t>? What impact could this have?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What could the </a:t>
            </a:r>
            <a:r>
              <a:rPr lang="en-GB" b="1"/>
              <a:t>risks to the environment </a:t>
            </a:r>
            <a:r>
              <a:rPr lang="en-GB"/>
              <a:t>be?</a:t>
            </a:r>
            <a:br>
              <a:rPr lang="en-GB"/>
            </a:br>
            <a:r>
              <a:rPr lang="en-GB"/>
              <a:t>What/who could be affected?</a:t>
            </a:r>
            <a:endParaRPr/>
          </a:p>
          <a:p>
            <a:pPr marL="228600" lvl="0" indent="-9906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sp>
        <p:nvSpPr>
          <p:cNvPr id="234" name="Google Shape;234;p2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235" name="Google Shape;235;p2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Hazards and their categorisation</a:t>
            </a:r>
            <a:endParaRPr/>
          </a:p>
        </p:txBody>
      </p:sp>
      <p:sp>
        <p:nvSpPr>
          <p:cNvPr id="236" name="Google Shape;236;p28"/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E2EEB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91339" y="3080211"/>
            <a:ext cx="1463857" cy="18421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Hazard groups</a:t>
            </a:r>
            <a:endParaRPr/>
          </a:p>
        </p:txBody>
      </p:sp>
      <p:sp>
        <p:nvSpPr>
          <p:cNvPr id="244" name="Google Shape;244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Sort the statements, which describe each of the four Hazard Groups and examples of substances that belong in each group, into the Hazard Groups (1–4).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45" name="Google Shape;245;p29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2EEBE"/>
          </a:solidFill>
          <a:ln w="19050" cap="sq" cmpd="sng">
            <a:solidFill>
              <a:srgbClr val="4663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/>
              <a:t>Resources needed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L3 Plenary Worksheet 3</a:t>
            </a:r>
            <a:endParaRPr/>
          </a:p>
        </p:txBody>
      </p:sp>
      <p:sp>
        <p:nvSpPr>
          <p:cNvPr id="246" name="Google Shape;246;p2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  <p:sp>
        <p:nvSpPr>
          <p:cNvPr id="247" name="Google Shape;247;p2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 we have:</a:t>
            </a:r>
            <a:endParaRPr/>
          </a:p>
        </p:txBody>
      </p:sp>
      <p:sp>
        <p:nvSpPr>
          <p:cNvPr id="253" name="Google Shape;253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Recalled the definition of a biohazard (biological agent).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Recalled and identified the four different biohazard categories, including examples of each.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Described possible consequences arising from not following correct handling (COSHH regulations).</a:t>
            </a:r>
            <a:endParaRPr/>
          </a:p>
        </p:txBody>
      </p:sp>
      <p:sp>
        <p:nvSpPr>
          <p:cNvPr id="254" name="Google Shape;254;p30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47500" lnSpcReduction="2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b="1"/>
              <a:t>Skills: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CS3.1: Identifying their own role in relation to the wider team, including establishing own accountability for tasks and deliverables, and establishing own and others’ area of expertise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CS3.2: Meet their responsibilities when working in a wider team by ensuring that project is compliant with relevant health and safety requirements (for example, if storing and handling hazardous substances)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CS5.1: Solve a problem within a science context, by evaluating the impact and continuing to monitor any changes and making recommendations for further improvement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b="1"/>
              <a:t>General competencies: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English: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GEC2: Present information and ideas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GEC3: Create texts for different purposes and audiences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GEC4: Summarise information/ideas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GEC6: Take part in/lead discussions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Maths: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/>
              <a:t>GMC6: Understanding data and risk</a:t>
            </a:r>
            <a:endParaRPr/>
          </a:p>
        </p:txBody>
      </p:sp>
      <p:sp>
        <p:nvSpPr>
          <p:cNvPr id="255" name="Google Shape;255;p30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56" name="Google Shape;256;p30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Next lesson we will:</a:t>
            </a:r>
            <a:endParaRPr/>
          </a:p>
        </p:txBody>
      </p:sp>
      <p:sp>
        <p:nvSpPr>
          <p:cNvPr id="262" name="Google Shape;262;p31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Recall and identify the four different biohazard categories, including examples of each.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Describe the containment measures required for the four different categories of biohazard. 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</p:txBody>
      </p:sp>
      <p:sp>
        <p:nvSpPr>
          <p:cNvPr id="263" name="Google Shape;263;p3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64" name="Google Shape;264;p3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 we will:</a:t>
            </a:r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Recall the definition of a biohazard (biological agent).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Recall and identify the four different biohazard categories, including examples of each.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Describe possible consequences arising from not following correct handling (COSHH regulations).</a:t>
            </a:r>
            <a:endParaRPr/>
          </a:p>
        </p:txBody>
      </p:sp>
      <p:sp>
        <p:nvSpPr>
          <p:cNvPr id="135" name="Google Shape;135;p17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sz="1000" b="1"/>
              <a:t>Skills: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CS3.1: Identifying their own role in relation to the wider team, including establishing own accountability for tasks and deliverables, and establishing own and others’ area of expertise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CS3.2: Meet their responsibilities when working in a wider team by ensuring that project is compliant with relevant health and safety requirements (for example, if storing and handling hazardous substances)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CS5.1: Solve a problem within a science context, by evaluating the impact and continuing to monitor any changes and making recommendations for further improvement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 b="1"/>
              <a:t>General competencies: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English: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GEC2: Present information and ideas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GEC3: Create texts for different purposes and audiences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GEC4: Summarise information/ideas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GEC6: Take part in/lead discussions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Maths: 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sz="1000"/>
              <a:t>GMC6: Understanding data and risk</a:t>
            </a:r>
            <a:endParaRPr/>
          </a:p>
        </p:txBody>
      </p:sp>
      <p:sp>
        <p:nvSpPr>
          <p:cNvPr id="136" name="Google Shape;136;p1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What does this symbol mean?</a:t>
            </a:r>
            <a:endParaRPr/>
          </a:p>
        </p:txBody>
      </p:sp>
      <p:sp>
        <p:nvSpPr>
          <p:cNvPr id="144" name="Google Shape;144;p1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  <p:pic>
        <p:nvPicPr>
          <p:cNvPr id="146" name="Google Shape;146;p18" descr="A black and white triangle with a biohazard symb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26032" y="2132978"/>
            <a:ext cx="2939935" cy="25920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What does this symbol mean?</a:t>
            </a:r>
            <a:endParaRPr/>
          </a:p>
        </p:txBody>
      </p:sp>
      <p:sp>
        <p:nvSpPr>
          <p:cNvPr id="153" name="Google Shape;153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This is the biohazard symbol.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Sometimes the biohazard symbol is confused with the radioactive symbol.</a:t>
            </a: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228600" lvl="0" indent="-76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But as you can see, they are different.</a:t>
            </a:r>
            <a:endParaRPr/>
          </a:p>
        </p:txBody>
      </p:sp>
      <p:sp>
        <p:nvSpPr>
          <p:cNvPr id="154" name="Google Shape;154;p1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  <p:pic>
        <p:nvPicPr>
          <p:cNvPr id="156" name="Google Shape;156;p19" descr="A black and white triangle with a biohazard symbo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73266" y="2705272"/>
            <a:ext cx="2939935" cy="2592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9" descr="A black and yellow triangle with a biohazard symbo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11027" y="3757942"/>
            <a:ext cx="1836579" cy="1539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Containment levels (CLs)</a:t>
            </a:r>
            <a:endParaRPr/>
          </a:p>
        </p:txBody>
      </p:sp>
      <p:sp>
        <p:nvSpPr>
          <p:cNvPr id="164" name="Google Shape;164;p20"/>
          <p:cNvSpPr txBox="1">
            <a:spLocks noGrp="1"/>
          </p:cNvSpPr>
          <p:nvPr>
            <p:ph type="body" idx="2"/>
          </p:nvPr>
        </p:nvSpPr>
        <p:spPr>
          <a:xfrm>
            <a:off x="7307385" y="1825625"/>
            <a:ext cx="4046415" cy="4351338"/>
          </a:xfrm>
          <a:prstGeom prst="rect">
            <a:avLst/>
          </a:prstGeom>
          <a:solidFill>
            <a:srgbClr val="E2EEBE"/>
          </a:solidFill>
          <a:ln w="19050" cap="sq" cmpd="sng">
            <a:solidFill>
              <a:srgbClr val="4663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 fontScale="62500" lnSpcReduction="2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GB" dirty="0"/>
              <a:t>Watch this video and make notes about the differences between the four CLs discussed.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dirty="0"/>
              <a:t>Note that another name for containment level is ‘biosafety level’, or BSL. </a:t>
            </a:r>
            <a:endParaRPr dirty="0"/>
          </a:p>
          <a:p>
            <a:pPr marL="228600" lvl="0" indent="-1333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b="1" dirty="0"/>
              <a:t>THINK, PAIR, SHARE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dirty="0"/>
              <a:t>How do we know which CL (1–4) is necessary for a laboratory, or when we do work involving a biohazard?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dirty="0"/>
              <a:t>Why are they necessary?</a:t>
            </a:r>
            <a:endParaRPr dirty="0"/>
          </a:p>
          <a:p>
            <a:pPr marL="228600" lvl="0" indent="-1333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b="1" dirty="0"/>
              <a:t>Resources needed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dirty="0"/>
              <a:t>L3 Activity 1 Worksheet 1</a:t>
            </a:r>
            <a:endParaRPr dirty="0"/>
          </a:p>
        </p:txBody>
      </p:sp>
      <p:sp>
        <p:nvSpPr>
          <p:cNvPr id="165" name="Google Shape;165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  <p:sp>
        <p:nvSpPr>
          <p:cNvPr id="166" name="Google Shape;166;p2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1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p20"/>
          <p:cNvSpPr txBox="1"/>
          <p:nvPr/>
        </p:nvSpPr>
        <p:spPr>
          <a:xfrm>
            <a:off x="562708" y="5484339"/>
            <a:ext cx="563879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Containment levels – Overview</a:t>
            </a:r>
            <a:endParaRPr dirty="0"/>
          </a:p>
        </p:txBody>
      </p:sp>
      <p:pic>
        <p:nvPicPr>
          <p:cNvPr id="168" name="Google Shape;168;p20" title="Containment_Levels_Overview_Fina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9683" y="1976143"/>
            <a:ext cx="5781675" cy="32568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Researching biohazards and their categorisation</a:t>
            </a:r>
            <a:endParaRPr/>
          </a:p>
        </p:txBody>
      </p:sp>
      <p:sp>
        <p:nvSpPr>
          <p:cNvPr id="175" name="Google Shape;175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Use the internet, textbooks and fact books to</a:t>
            </a:r>
            <a:br>
              <a:rPr lang="en-GB"/>
            </a:br>
            <a:r>
              <a:rPr lang="en-GB"/>
              <a:t>research biohazards, how they are categorised</a:t>
            </a:r>
            <a:br>
              <a:rPr lang="en-GB"/>
            </a:br>
            <a:r>
              <a:rPr lang="en-GB"/>
              <a:t>and why, and some examples of biohazards</a:t>
            </a:r>
            <a:br>
              <a:rPr lang="en-GB"/>
            </a:br>
            <a:r>
              <a:rPr lang="en-GB"/>
              <a:t>that fit into each category.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Make notes, create a mind map, or complete</a:t>
            </a:r>
            <a:br>
              <a:rPr lang="en-GB"/>
            </a:br>
            <a:r>
              <a:rPr lang="en-GB"/>
              <a:t>a table to present your findings.</a:t>
            </a:r>
            <a:endParaRPr/>
          </a:p>
        </p:txBody>
      </p:sp>
      <p:sp>
        <p:nvSpPr>
          <p:cNvPr id="176" name="Google Shape;176;p21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E2EEBE"/>
          </a:solidFill>
          <a:ln w="19050" cap="sq" cmpd="sng">
            <a:solidFill>
              <a:srgbClr val="46631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 dirty="0"/>
              <a:t>Resources</a:t>
            </a:r>
            <a:r>
              <a:rPr lang="en-GB" dirty="0"/>
              <a:t> needed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L3 Activity 2 Worksheet 2</a:t>
            </a:r>
            <a:endParaRPr dirty="0"/>
          </a:p>
          <a:p>
            <a:pPr marL="228600" lvl="0" indent="-228600">
              <a:buSzPts val="2400"/>
            </a:pPr>
            <a:r>
              <a:rPr lang="en-GB" dirty="0"/>
              <a:t>L3 Activity 2 Teacher Notes and Answers</a:t>
            </a:r>
            <a:endParaRPr dirty="0"/>
          </a:p>
        </p:txBody>
      </p:sp>
      <p:sp>
        <p:nvSpPr>
          <p:cNvPr id="177" name="Google Shape;177;p2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  <p:sp>
        <p:nvSpPr>
          <p:cNvPr id="178" name="Google Shape;178;p21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Matching biohazards to Hazard Groups</a:t>
            </a:r>
            <a:endParaRPr/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/>
              <a:t>Match the biohazards to the correct Hazard Group:</a:t>
            </a:r>
            <a:endParaRPr/>
          </a:p>
          <a:p>
            <a:pPr marL="228600" lvl="0" indent="-87629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The probiotic </a:t>
            </a:r>
            <a:r>
              <a:rPr lang="en-GB" i="1"/>
              <a:t>Lactobacillus acidophilus</a:t>
            </a:r>
            <a:endParaRPr i="1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Herpes simplex viruses 1 and 2 (treatments are readily available, </a:t>
            </a:r>
            <a:br>
              <a:rPr lang="en-GB"/>
            </a:br>
            <a:r>
              <a:rPr lang="en-GB"/>
              <a:t>low fatality rate)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Yellow fever (vaccines available but not widely given out, high fatality rate)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Mumps (most of the population is vaccinated against it, low fatality rate)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i="1"/>
              <a:t>Agrobacterium radiobacter </a:t>
            </a:r>
            <a:r>
              <a:rPr lang="en-GB"/>
              <a:t>(a bacterium that can infect humans with weakened immune systems, very low fatality rate).</a:t>
            </a:r>
            <a:endParaRPr/>
          </a:p>
          <a:p>
            <a:pPr marL="228600" lvl="0" indent="-87629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sp>
        <p:nvSpPr>
          <p:cNvPr id="185" name="Google Shape;185;p2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186" name="Google Shape;186;p2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Match biohazards to Hazard Group answers</a:t>
            </a:r>
            <a:endParaRPr/>
          </a:p>
        </p:txBody>
      </p:sp>
      <p:sp>
        <p:nvSpPr>
          <p:cNvPr id="192" name="Google Shape;192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b="1"/>
              <a:t>Answers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Match the biohazards to the correct Hazard Group: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The probiotic </a:t>
            </a:r>
            <a:r>
              <a:rPr lang="en-GB" i="1"/>
              <a:t>Lactobacillus acidophilus </a:t>
            </a:r>
            <a:r>
              <a:rPr lang="en-GB" b="1"/>
              <a:t>(Group 1)</a:t>
            </a:r>
            <a:endParaRPr b="1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Herpes simplex viruses 1 and 2 (treatments are readily available, </a:t>
            </a:r>
            <a:br>
              <a:rPr lang="en-GB"/>
            </a:br>
            <a:r>
              <a:rPr lang="en-GB"/>
              <a:t>low fatality rate) </a:t>
            </a:r>
            <a:r>
              <a:rPr lang="en-GB" b="1"/>
              <a:t>(Group 2)</a:t>
            </a:r>
            <a:endParaRPr b="1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Yellow fever (vaccines available but not widely given out, high fatality rate) </a:t>
            </a:r>
            <a:r>
              <a:rPr lang="en-GB" b="1"/>
              <a:t>(Group 3)</a:t>
            </a:r>
            <a:endParaRPr b="1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/>
              <a:t>Mumps (most of the population is vaccinated against it, low fatality rate) </a:t>
            </a:r>
            <a:r>
              <a:rPr lang="en-GB" b="1"/>
              <a:t>(Group 2)</a:t>
            </a:r>
            <a:endParaRPr b="1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i="1"/>
              <a:t>Agrobacterium radiobacter </a:t>
            </a:r>
            <a:r>
              <a:rPr lang="en-GB"/>
              <a:t>(a bacterium that can infect humans with weakened immune systems, very low fatality rate). </a:t>
            </a:r>
            <a:r>
              <a:rPr lang="en-GB" b="1"/>
              <a:t>(Group 1)</a:t>
            </a:r>
            <a:endParaRPr/>
          </a:p>
          <a:p>
            <a:pPr marL="228600" lvl="0" indent="-9906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  <p:sp>
        <p:nvSpPr>
          <p:cNvPr id="193" name="Google Shape;193;p2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194" name="Google Shape;194;p2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Biohazard categorisation questions</a:t>
            </a:r>
            <a:endParaRPr/>
          </a:p>
        </p:txBody>
      </p:sp>
      <p:sp>
        <p:nvSpPr>
          <p:cNvPr id="200" name="Google Shape;20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85000" lnSpcReduction="20000"/>
          </a:bodyPr>
          <a:lstStyle/>
          <a:p>
            <a:pPr marL="457200" lvl="0" indent="-4572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-GB"/>
              <a:t>State the COSHH definition of a biohazard.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AutoNum type="arabicPeriod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Explain the difference in infectibility of biohazards in Hazard Group 1 and Hazard Group 2.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AutoNum type="arabicPeriod"/>
            </a:pPr>
            <a:r>
              <a:rPr lang="en-GB"/>
              <a:t>Explain the difference in availability of vaccines or treatment of biohazards in Hazard Group 3 and Hazard Group 4.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AutoNum type="arabicPeriod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Give three examples of biohazards in each of the four Hazard Groups.</a:t>
            </a:r>
            <a:endParaRPr/>
          </a:p>
          <a:p>
            <a:pPr marL="4572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AutoNum type="arabicPeriod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You will use a number of key terms in this topic. Write a definition for each of the following: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-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Attenuated		- Non-pathogenic	- Endoparasite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-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Effluent			- Microorganism		- Cell culture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-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Genetically modified	- Infection</a:t>
            </a:r>
            <a:endParaRPr/>
          </a:p>
          <a:p>
            <a:pPr marL="685800" lvl="1" indent="-228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/>
              <a:buChar char="-"/>
            </a:pPr>
            <a:r>
              <a:rPr lang="en-GB" sz="2400">
                <a:latin typeface="Arial"/>
                <a:ea typeface="Arial"/>
                <a:cs typeface="Arial"/>
                <a:sym typeface="Arial"/>
              </a:rPr>
              <a:t>Allergy			- Toxicity</a:t>
            </a:r>
            <a:endParaRPr/>
          </a:p>
        </p:txBody>
      </p:sp>
      <p:sp>
        <p:nvSpPr>
          <p:cNvPr id="201" name="Google Shape;201;p2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202" name="Google Shape;202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3: Biohazards and their categorisation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cdffdc306f3439ad6324f00535c3ac53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6e98b73cff4ebd998fae74a5787f2da4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DAB97C-3671-4254-83E5-053A790A82C7}"/>
</file>

<file path=customXml/itemProps2.xml><?xml version="1.0" encoding="utf-8"?>
<ds:datastoreItem xmlns:ds="http://schemas.openxmlformats.org/officeDocument/2006/customXml" ds:itemID="{C8A6FD47-77A2-49F6-A8B6-94F838642FE3}"/>
</file>

<file path=customXml/itemProps3.xml><?xml version="1.0" encoding="utf-8"?>
<ds:datastoreItem xmlns:ds="http://schemas.openxmlformats.org/officeDocument/2006/customXml" ds:itemID="{98088542-1539-428C-A20E-4C2F8D683A9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1644</Words>
  <Application>Microsoft Office PowerPoint</Application>
  <PresentationFormat>Widescreen</PresentationFormat>
  <Paragraphs>169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Arial</vt:lpstr>
      <vt:lpstr>Arial Narrow</vt:lpstr>
      <vt:lpstr>Office Theme</vt:lpstr>
      <vt:lpstr>Science</vt:lpstr>
      <vt:lpstr>In this lesson we will:</vt:lpstr>
      <vt:lpstr>What does this symbol mean?</vt:lpstr>
      <vt:lpstr>What does this symbol mean?</vt:lpstr>
      <vt:lpstr>Containment levels (CLs)</vt:lpstr>
      <vt:lpstr>Researching biohazards and their categorisation</vt:lpstr>
      <vt:lpstr>Matching biohazards to Hazard Groups</vt:lpstr>
      <vt:lpstr>Match biohazards to Hazard Group answers</vt:lpstr>
      <vt:lpstr>Biohazard categorisation questions</vt:lpstr>
      <vt:lpstr>Biohazard categorisation answers 1</vt:lpstr>
      <vt:lpstr>Biohazard categorisation answers 2</vt:lpstr>
      <vt:lpstr>Biohazard categorization answers 3</vt:lpstr>
      <vt:lpstr>Adhering to COSHH regulations</vt:lpstr>
      <vt:lpstr>Hazard groups</vt:lpstr>
      <vt:lpstr>In this lesson we have:</vt:lpstr>
      <vt:lpstr>Next lesson we will: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2026-01-22T16:07:54Z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