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2"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Arial Narrow" panose="020B0606020202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0" d="100"/>
          <a:sy n="70" d="100"/>
        </p:scale>
        <p:origin x="512"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legislation.gov.uk/uksi/2002/2677/schedule/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legislation.gov.uk/uksi/2002/2677/schedule/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legislation.gov.uk/uksi/2002/2677/schedule/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legislation.gov.uk/uksi/2002/2677/schedule/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legislation.gov.uk/uksi/2002/2677/schedule/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legislation.gov.uk/uksi/2002/2677/schedule/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legislation.gov.uk/uksi/2002/2677/schedule/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legislation.gov.uk/uksi/2002/2677/schedule/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legislation.gov.uk/uksi/2002/2677/schedule/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Image © </a:t>
            </a:r>
            <a:r>
              <a:rPr lang="en-GB" b="0" i="0">
                <a:solidFill>
                  <a:srgbClr val="000000"/>
                </a:solidFill>
                <a:latin typeface="Calibri"/>
                <a:ea typeface="Calibri"/>
                <a:cs typeface="Calibri"/>
                <a:sym typeface="Calibri"/>
              </a:rPr>
              <a:t>iStockphoto/sanjeri</a:t>
            </a:r>
            <a:endParaRPr/>
          </a:p>
        </p:txBody>
      </p:sp>
      <p:sp>
        <p:nvSpPr>
          <p:cNvPr id="123" name="Google Shape;1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Image © iStockphoto/JohnnyGrieg</a:t>
            </a:r>
            <a:endParaRPr/>
          </a:p>
          <a:p>
            <a:pPr marL="0" marR="0" lvl="0" indent="0" algn="l" rtl="0">
              <a:lnSpc>
                <a:spcPct val="100000"/>
              </a:lnSpc>
              <a:spcBef>
                <a:spcPts val="0"/>
              </a:spcBef>
              <a:spcAft>
                <a:spcPts val="0"/>
              </a:spcAft>
              <a:buClr>
                <a:srgbClr val="000000"/>
              </a:buClr>
              <a:buSzPts val="1200"/>
              <a:buFont typeface="Calibri"/>
              <a:buNone/>
            </a:pPr>
            <a:r>
              <a:rPr lang="en-GB" b="0" i="0">
                <a:solidFill>
                  <a:srgbClr val="000000"/>
                </a:solidFill>
                <a:latin typeface="Calibri"/>
                <a:ea typeface="Calibri"/>
                <a:cs typeface="Calibri"/>
                <a:sym typeface="Calibri"/>
              </a:rPr>
              <a:t>Contains information from the Control of Substances Hazardous to Health Regulations 2002 </a:t>
            </a:r>
            <a:r>
              <a:rPr lang="en-GB" b="0" i="0" u="sng">
                <a:solidFill>
                  <a:schemeClr val="hlink"/>
                </a:solidFill>
                <a:latin typeface="Calibri"/>
                <a:ea typeface="Calibri"/>
                <a:cs typeface="Calibri"/>
                <a:sym typeface="Calibri"/>
                <a:hlinkClick r:id="rId3"/>
              </a:rPr>
              <a:t>https://www.legislation.gov.uk/uksi/2002/2677/schedule/3</a:t>
            </a:r>
            <a:br>
              <a:rPr lang="en-GB" b="0" i="0">
                <a:solidFill>
                  <a:srgbClr val="000000"/>
                </a:solidFill>
                <a:latin typeface="Calibri"/>
                <a:ea typeface="Calibri"/>
                <a:cs typeface="Calibri"/>
                <a:sym typeface="Calibri"/>
              </a:rPr>
            </a:br>
            <a:r>
              <a:rPr lang="en-GB" b="0" i="0">
                <a:solidFill>
                  <a:srgbClr val="1F1F1F"/>
                </a:solidFill>
                <a:latin typeface="Arial"/>
                <a:ea typeface="Arial"/>
                <a:cs typeface="Arial"/>
                <a:sym typeface="Arial"/>
              </a:rPr>
              <a:t>All content is available under the Open Government Licence v3.0 except where otherwise stated. This site additionally contains content derived from EUR-Lex, reused under the terms of the Commission Decision 2011/833/EU on the reuse of documents from the EU institutions. For more information see the EUR-Lex public statement on re-use.</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26" name="Google Shape;22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Image © iStockphoto/JohnnyGrieg</a:t>
            </a:r>
            <a:endParaRPr/>
          </a:p>
          <a:p>
            <a:pPr marL="0" marR="0" lvl="0" indent="0" algn="l" rtl="0">
              <a:lnSpc>
                <a:spcPct val="100000"/>
              </a:lnSpc>
              <a:spcBef>
                <a:spcPts val="0"/>
              </a:spcBef>
              <a:spcAft>
                <a:spcPts val="0"/>
              </a:spcAft>
              <a:buClr>
                <a:srgbClr val="000000"/>
              </a:buClr>
              <a:buSzPts val="1200"/>
              <a:buFont typeface="Calibri"/>
              <a:buNone/>
            </a:pPr>
            <a:r>
              <a:rPr lang="en-GB" b="0" i="0">
                <a:solidFill>
                  <a:srgbClr val="000000"/>
                </a:solidFill>
                <a:latin typeface="Calibri"/>
                <a:ea typeface="Calibri"/>
                <a:cs typeface="Calibri"/>
                <a:sym typeface="Calibri"/>
              </a:rPr>
              <a:t>Contains information from the Control of Substances Hazardous to Health Regulations 2002 </a:t>
            </a:r>
            <a:r>
              <a:rPr lang="en-GB" b="0" i="0" u="sng">
                <a:solidFill>
                  <a:schemeClr val="hlink"/>
                </a:solidFill>
                <a:latin typeface="Calibri"/>
                <a:ea typeface="Calibri"/>
                <a:cs typeface="Calibri"/>
                <a:sym typeface="Calibri"/>
                <a:hlinkClick r:id="rId3"/>
              </a:rPr>
              <a:t>https://www.legislation.gov.uk/uksi/2002/2677/schedule/3</a:t>
            </a:r>
            <a:br>
              <a:rPr lang="en-GB" b="0" i="0">
                <a:solidFill>
                  <a:srgbClr val="000000"/>
                </a:solidFill>
                <a:latin typeface="Calibri"/>
                <a:ea typeface="Calibri"/>
                <a:cs typeface="Calibri"/>
                <a:sym typeface="Calibri"/>
              </a:rPr>
            </a:br>
            <a:r>
              <a:rPr lang="en-GB" b="0" i="0">
                <a:solidFill>
                  <a:srgbClr val="1F1F1F"/>
                </a:solidFill>
                <a:latin typeface="Arial"/>
                <a:ea typeface="Arial"/>
                <a:cs typeface="Arial"/>
                <a:sym typeface="Arial"/>
              </a:rPr>
              <a:t>All content is available under the Open Government Licence v3.0 except where otherwise stated. This site additionally contains content derived from EUR-Lex, reused under the terms of the Commission Decision 2011/833/EU on the reuse of documents from the EU institutions. For more information see the EUR-Lex public statement on re-use.</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38" name="Google Shape;23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Image © Shutterstock/hrui</a:t>
            </a:r>
            <a:endParaRPr/>
          </a:p>
          <a:p>
            <a:pPr marL="0" marR="0" lvl="0" indent="0" algn="l" rtl="0">
              <a:lnSpc>
                <a:spcPct val="100000"/>
              </a:lnSpc>
              <a:spcBef>
                <a:spcPts val="0"/>
              </a:spcBef>
              <a:spcAft>
                <a:spcPts val="0"/>
              </a:spcAft>
              <a:buClr>
                <a:srgbClr val="000000"/>
              </a:buClr>
              <a:buSzPts val="1200"/>
              <a:buFont typeface="Calibri"/>
              <a:buNone/>
            </a:pPr>
            <a:r>
              <a:rPr lang="en-GB" b="0" i="0">
                <a:solidFill>
                  <a:srgbClr val="000000"/>
                </a:solidFill>
                <a:latin typeface="Calibri"/>
                <a:ea typeface="Calibri"/>
                <a:cs typeface="Calibri"/>
                <a:sym typeface="Calibri"/>
              </a:rPr>
              <a:t>Contains information from the Control of Substances Hazardous to Health Regulations 2002 </a:t>
            </a:r>
            <a:r>
              <a:rPr lang="en-GB" b="0" i="0" u="sng">
                <a:solidFill>
                  <a:schemeClr val="hlink"/>
                </a:solidFill>
                <a:latin typeface="Calibri"/>
                <a:ea typeface="Calibri"/>
                <a:cs typeface="Calibri"/>
                <a:sym typeface="Calibri"/>
                <a:hlinkClick r:id="rId3"/>
              </a:rPr>
              <a:t>https://www.legislation.gov.uk/uksi/2002/2677/schedule/3</a:t>
            </a:r>
            <a:br>
              <a:rPr lang="en-GB" b="0" i="0">
                <a:solidFill>
                  <a:srgbClr val="000000"/>
                </a:solidFill>
                <a:latin typeface="Calibri"/>
                <a:ea typeface="Calibri"/>
                <a:cs typeface="Calibri"/>
                <a:sym typeface="Calibri"/>
              </a:rPr>
            </a:br>
            <a:r>
              <a:rPr lang="en-GB" b="0" i="0">
                <a:solidFill>
                  <a:srgbClr val="1F1F1F"/>
                </a:solidFill>
                <a:latin typeface="Arial"/>
                <a:ea typeface="Arial"/>
                <a:cs typeface="Arial"/>
                <a:sym typeface="Arial"/>
              </a:rPr>
              <a:t>All content is available under the Open Government Licence v3.0 except where otherwise stated. This site additionally contains content derived from EUR-Lex, reused under the terms of the Commission Decision 2011/833/EU on the reuse of documents from the EU institutions. For more information see the EUR-Lex public statement on re-use.</a:t>
            </a:r>
            <a:endParaRPr/>
          </a:p>
        </p:txBody>
      </p:sp>
      <p:sp>
        <p:nvSpPr>
          <p:cNvPr id="248" name="Google Shape;24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Image © Shutterstock/hrui</a:t>
            </a:r>
            <a:endParaRPr/>
          </a:p>
          <a:p>
            <a:pPr marL="0" marR="0" lvl="0" indent="0" algn="l" rtl="0">
              <a:lnSpc>
                <a:spcPct val="100000"/>
              </a:lnSpc>
              <a:spcBef>
                <a:spcPts val="0"/>
              </a:spcBef>
              <a:spcAft>
                <a:spcPts val="0"/>
              </a:spcAft>
              <a:buClr>
                <a:srgbClr val="000000"/>
              </a:buClr>
              <a:buSzPts val="1200"/>
              <a:buFont typeface="Calibri"/>
              <a:buNone/>
            </a:pPr>
            <a:r>
              <a:rPr lang="en-GB" b="0" i="0">
                <a:solidFill>
                  <a:srgbClr val="000000"/>
                </a:solidFill>
                <a:latin typeface="Calibri"/>
                <a:ea typeface="Calibri"/>
                <a:cs typeface="Calibri"/>
                <a:sym typeface="Calibri"/>
              </a:rPr>
              <a:t>Contains information from the Control of Substances Hazardous to Health Regulations 2002 </a:t>
            </a:r>
            <a:r>
              <a:rPr lang="en-GB" b="0" i="0" u="sng">
                <a:solidFill>
                  <a:schemeClr val="hlink"/>
                </a:solidFill>
                <a:latin typeface="Calibri"/>
                <a:ea typeface="Calibri"/>
                <a:cs typeface="Calibri"/>
                <a:sym typeface="Calibri"/>
                <a:hlinkClick r:id="rId3"/>
              </a:rPr>
              <a:t>https://www.legislation.gov.uk/uksi/2002/2677/schedule/3</a:t>
            </a:r>
            <a:br>
              <a:rPr lang="en-GB" b="0" i="0">
                <a:solidFill>
                  <a:srgbClr val="000000"/>
                </a:solidFill>
                <a:latin typeface="Calibri"/>
                <a:ea typeface="Calibri"/>
                <a:cs typeface="Calibri"/>
                <a:sym typeface="Calibri"/>
              </a:rPr>
            </a:br>
            <a:r>
              <a:rPr lang="en-GB" b="0" i="0">
                <a:solidFill>
                  <a:srgbClr val="1F1F1F"/>
                </a:solidFill>
                <a:latin typeface="Arial"/>
                <a:ea typeface="Arial"/>
                <a:cs typeface="Arial"/>
                <a:sym typeface="Arial"/>
              </a:rPr>
              <a:t>All content is available under the Open Government Licence v3.0 except where otherwise stated. This site additionally contains content derived from EUR-Lex, reused under the terms of the Commission Decision 2011/833/EU on the reuse of documents from the EU institutions. For more information see the EUR-Lex public statement on re-use.</a:t>
            </a:r>
            <a:endParaRPr/>
          </a:p>
          <a:p>
            <a:pPr marL="0" lvl="0" indent="0" algn="l" rtl="0">
              <a:spcBef>
                <a:spcPts val="0"/>
              </a:spcBef>
              <a:spcAft>
                <a:spcPts val="0"/>
              </a:spcAft>
              <a:buNone/>
            </a:pPr>
            <a:endParaRPr/>
          </a:p>
        </p:txBody>
      </p:sp>
      <p:sp>
        <p:nvSpPr>
          <p:cNvPr id="259" name="Google Shape;25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Image © Shutterstock/</a:t>
            </a:r>
            <a:r>
              <a:rPr lang="en-GB" b="0" i="0" u="none" strike="noStrike">
                <a:solidFill>
                  <a:srgbClr val="1F1F1F"/>
                </a:solidFill>
                <a:latin typeface="Arial"/>
                <a:ea typeface="Arial"/>
                <a:cs typeface="Arial"/>
                <a:sym typeface="Arial"/>
              </a:rPr>
              <a:t>perfectlab </a:t>
            </a:r>
            <a:endParaRPr/>
          </a:p>
          <a:p>
            <a:pPr marL="0" marR="0" lvl="0" indent="0" algn="l" rtl="0">
              <a:lnSpc>
                <a:spcPct val="100000"/>
              </a:lnSpc>
              <a:spcBef>
                <a:spcPts val="0"/>
              </a:spcBef>
              <a:spcAft>
                <a:spcPts val="0"/>
              </a:spcAft>
              <a:buClr>
                <a:srgbClr val="000000"/>
              </a:buClr>
              <a:buSzPts val="1200"/>
              <a:buFont typeface="Calibri"/>
              <a:buNone/>
            </a:pPr>
            <a:r>
              <a:rPr lang="en-GB" b="0" i="0">
                <a:solidFill>
                  <a:srgbClr val="000000"/>
                </a:solidFill>
                <a:latin typeface="Calibri"/>
                <a:ea typeface="Calibri"/>
                <a:cs typeface="Calibri"/>
                <a:sym typeface="Calibri"/>
              </a:rPr>
              <a:t>Contains information from the Control of Substances Hazardous to Health Regulations 2002 </a:t>
            </a:r>
            <a:r>
              <a:rPr lang="en-GB" b="0" i="0" u="sng">
                <a:solidFill>
                  <a:schemeClr val="hlink"/>
                </a:solidFill>
                <a:latin typeface="Calibri"/>
                <a:ea typeface="Calibri"/>
                <a:cs typeface="Calibri"/>
                <a:sym typeface="Calibri"/>
                <a:hlinkClick r:id="rId3"/>
              </a:rPr>
              <a:t>https://www.legislation.gov.uk/uksi/2002/2677/schedule/3</a:t>
            </a:r>
            <a:br>
              <a:rPr lang="en-GB" b="0" i="0">
                <a:solidFill>
                  <a:srgbClr val="000000"/>
                </a:solidFill>
                <a:latin typeface="Calibri"/>
                <a:ea typeface="Calibri"/>
                <a:cs typeface="Calibri"/>
                <a:sym typeface="Calibri"/>
              </a:rPr>
            </a:br>
            <a:r>
              <a:rPr lang="en-GB" b="0" i="0">
                <a:solidFill>
                  <a:srgbClr val="1F1F1F"/>
                </a:solidFill>
                <a:latin typeface="Arial"/>
                <a:ea typeface="Arial"/>
                <a:cs typeface="Arial"/>
                <a:sym typeface="Arial"/>
              </a:rPr>
              <a:t>All content is available under the Open Government Licence v3.0 except where otherwise stated. This site additionally contains content derived from EUR-Lex, reused under the terms of the Commission Decision 2011/833/EU on the reuse of documents from the EU institutions. For more information see the EUR-Lex public statement on re-use.</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69" name="Google Shape;26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Image © Shutterstock/perfectlab </a:t>
            </a:r>
            <a:endParaRPr/>
          </a:p>
          <a:p>
            <a:pPr marL="0" marR="0" lvl="0" indent="0" algn="l" rtl="0">
              <a:lnSpc>
                <a:spcPct val="100000"/>
              </a:lnSpc>
              <a:spcBef>
                <a:spcPts val="0"/>
              </a:spcBef>
              <a:spcAft>
                <a:spcPts val="0"/>
              </a:spcAft>
              <a:buClr>
                <a:srgbClr val="000000"/>
              </a:buClr>
              <a:buSzPts val="1200"/>
              <a:buFont typeface="Calibri"/>
              <a:buNone/>
            </a:pPr>
            <a:r>
              <a:rPr lang="en-GB" b="0" i="0">
                <a:solidFill>
                  <a:srgbClr val="000000"/>
                </a:solidFill>
                <a:latin typeface="Calibri"/>
                <a:ea typeface="Calibri"/>
                <a:cs typeface="Calibri"/>
                <a:sym typeface="Calibri"/>
              </a:rPr>
              <a:t>Contains information from the Control of Substances Hazardous to Health Regulations 2002 </a:t>
            </a:r>
            <a:r>
              <a:rPr lang="en-GB" b="0" i="0" u="sng">
                <a:solidFill>
                  <a:schemeClr val="hlink"/>
                </a:solidFill>
                <a:latin typeface="Calibri"/>
                <a:ea typeface="Calibri"/>
                <a:cs typeface="Calibri"/>
                <a:sym typeface="Calibri"/>
                <a:hlinkClick r:id="rId3"/>
              </a:rPr>
              <a:t>https://www.legislation.gov.uk/uksi/2002/2677/schedule/3</a:t>
            </a:r>
            <a:br>
              <a:rPr lang="en-GB" b="0" i="0">
                <a:solidFill>
                  <a:srgbClr val="000000"/>
                </a:solidFill>
                <a:latin typeface="Calibri"/>
                <a:ea typeface="Calibri"/>
                <a:cs typeface="Calibri"/>
                <a:sym typeface="Calibri"/>
              </a:rPr>
            </a:br>
            <a:r>
              <a:rPr lang="en-GB" b="0" i="0">
                <a:solidFill>
                  <a:srgbClr val="1F1F1F"/>
                </a:solidFill>
                <a:latin typeface="Arial"/>
                <a:ea typeface="Arial"/>
                <a:cs typeface="Arial"/>
                <a:sym typeface="Arial"/>
              </a:rPr>
              <a:t>All content is available under the Open Government Licence v3.0 except where otherwise stated. This site additionally contains content derived from EUR-Lex, reused under the terms of the Commission Decision 2011/833/EU on the reuse of documents from the EU institutions. For more information see the EUR-Lex public statement on re-use.</a:t>
            </a:r>
            <a:endParaRPr/>
          </a:p>
          <a:p>
            <a:pPr marL="0" lvl="0" indent="0" algn="l" rtl="0">
              <a:spcBef>
                <a:spcPts val="0"/>
              </a:spcBef>
              <a:spcAft>
                <a:spcPts val="0"/>
              </a:spcAft>
              <a:buNone/>
            </a:pPr>
            <a:endParaRPr/>
          </a:p>
        </p:txBody>
      </p:sp>
      <p:sp>
        <p:nvSpPr>
          <p:cNvPr id="279" name="Google Shape;27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Image © Shutterstock/TRADOL</a:t>
            </a:r>
            <a:endParaRPr/>
          </a:p>
          <a:p>
            <a:pPr marL="0" marR="0" lvl="0" indent="0" algn="l" rtl="0">
              <a:lnSpc>
                <a:spcPct val="100000"/>
              </a:lnSpc>
              <a:spcBef>
                <a:spcPts val="0"/>
              </a:spcBef>
              <a:spcAft>
                <a:spcPts val="0"/>
              </a:spcAft>
              <a:buClr>
                <a:srgbClr val="000000"/>
              </a:buClr>
              <a:buSzPts val="1200"/>
              <a:buFont typeface="Calibri"/>
              <a:buNone/>
            </a:pPr>
            <a:r>
              <a:rPr lang="en-GB" b="0" i="0">
                <a:solidFill>
                  <a:srgbClr val="000000"/>
                </a:solidFill>
                <a:latin typeface="Calibri"/>
                <a:ea typeface="Calibri"/>
                <a:cs typeface="Calibri"/>
                <a:sym typeface="Calibri"/>
              </a:rPr>
              <a:t>Contains information from the Control of Substances Hazardous to Health Regulations 2002 </a:t>
            </a:r>
            <a:r>
              <a:rPr lang="en-GB" b="0" i="0" u="sng">
                <a:solidFill>
                  <a:schemeClr val="hlink"/>
                </a:solidFill>
                <a:latin typeface="Calibri"/>
                <a:ea typeface="Calibri"/>
                <a:cs typeface="Calibri"/>
                <a:sym typeface="Calibri"/>
                <a:hlinkClick r:id="rId3"/>
              </a:rPr>
              <a:t>https://www.legislation.gov.uk/uksi/2002/2677/schedule/3</a:t>
            </a:r>
            <a:br>
              <a:rPr lang="en-GB" b="0" i="0">
                <a:solidFill>
                  <a:srgbClr val="000000"/>
                </a:solidFill>
                <a:latin typeface="Calibri"/>
                <a:ea typeface="Calibri"/>
                <a:cs typeface="Calibri"/>
                <a:sym typeface="Calibri"/>
              </a:rPr>
            </a:br>
            <a:r>
              <a:rPr lang="en-GB" b="0" i="0">
                <a:solidFill>
                  <a:srgbClr val="1F1F1F"/>
                </a:solidFill>
                <a:latin typeface="Arial"/>
                <a:ea typeface="Arial"/>
                <a:cs typeface="Arial"/>
                <a:sym typeface="Arial"/>
              </a:rPr>
              <a:t>All content is available under the Open Government Licence v3.0 except where otherwise stated. This site additionally contains content derived from EUR-Lex, reused under the terms of the Commission Decision 2011/833/EU on the reuse of documents from the EU institutions. For more information see the EUR-Lex public statement on re-use.</a:t>
            </a:r>
            <a:endParaRPr/>
          </a:p>
          <a:p>
            <a:pPr marL="0" lvl="0" indent="0" algn="l" rtl="0">
              <a:spcBef>
                <a:spcPts val="0"/>
              </a:spcBef>
              <a:spcAft>
                <a:spcPts val="0"/>
              </a:spcAft>
              <a:buNone/>
            </a:pPr>
            <a:endParaRPr/>
          </a:p>
        </p:txBody>
      </p:sp>
      <p:sp>
        <p:nvSpPr>
          <p:cNvPr id="289" name="Google Shape;28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Image © Shutterstock/TRADOL</a:t>
            </a:r>
            <a:endParaRPr/>
          </a:p>
          <a:p>
            <a:pPr marL="0" marR="0" lvl="0" indent="0" algn="l" rtl="0">
              <a:lnSpc>
                <a:spcPct val="100000"/>
              </a:lnSpc>
              <a:spcBef>
                <a:spcPts val="0"/>
              </a:spcBef>
              <a:spcAft>
                <a:spcPts val="0"/>
              </a:spcAft>
              <a:buClr>
                <a:srgbClr val="000000"/>
              </a:buClr>
              <a:buSzPts val="1200"/>
              <a:buFont typeface="Calibri"/>
              <a:buNone/>
            </a:pPr>
            <a:r>
              <a:rPr lang="en-GB" b="0" i="0">
                <a:solidFill>
                  <a:srgbClr val="000000"/>
                </a:solidFill>
                <a:latin typeface="Calibri"/>
                <a:ea typeface="Calibri"/>
                <a:cs typeface="Calibri"/>
                <a:sym typeface="Calibri"/>
              </a:rPr>
              <a:t>Contains information from the Control of Substances Hazardous to Health Regulations 2002 </a:t>
            </a:r>
            <a:r>
              <a:rPr lang="en-GB" b="0" i="0" u="sng">
                <a:solidFill>
                  <a:schemeClr val="hlink"/>
                </a:solidFill>
                <a:latin typeface="Calibri"/>
                <a:ea typeface="Calibri"/>
                <a:cs typeface="Calibri"/>
                <a:sym typeface="Calibri"/>
                <a:hlinkClick r:id="rId3"/>
              </a:rPr>
              <a:t>https://www.legislation.gov.uk/uksi/2002/2677/schedule/3</a:t>
            </a:r>
            <a:br>
              <a:rPr lang="en-GB" b="0" i="0">
                <a:solidFill>
                  <a:srgbClr val="000000"/>
                </a:solidFill>
                <a:latin typeface="Calibri"/>
                <a:ea typeface="Calibri"/>
                <a:cs typeface="Calibri"/>
                <a:sym typeface="Calibri"/>
              </a:rPr>
            </a:br>
            <a:r>
              <a:rPr lang="en-GB" b="0" i="0">
                <a:solidFill>
                  <a:srgbClr val="1F1F1F"/>
                </a:solidFill>
                <a:latin typeface="Arial"/>
                <a:ea typeface="Arial"/>
                <a:cs typeface="Arial"/>
                <a:sym typeface="Arial"/>
              </a:rPr>
              <a:t>All content is available under the Open Government Licence v3.0 except where otherwise stated. This site additionally contains content derived from EUR-Lex, reused under the terms of the Commission Decision 2011/833/EU on the reuse of documents from the EU institutions. For more information see the EUR-Lex public statement on re-use.</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99" name="Google Shape;29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GB" b="0" i="0">
                <a:solidFill>
                  <a:srgbClr val="000000"/>
                </a:solidFill>
                <a:latin typeface="Calibri"/>
                <a:ea typeface="Calibri"/>
                <a:cs typeface="Calibri"/>
                <a:sym typeface="Calibri"/>
              </a:rPr>
              <a:t>Contains information from the Control of Substances Hazardous to Health Regulations 2002 </a:t>
            </a:r>
            <a:r>
              <a:rPr lang="en-GB" b="0" i="0" u="sng">
                <a:solidFill>
                  <a:schemeClr val="hlink"/>
                </a:solidFill>
                <a:latin typeface="Calibri"/>
                <a:ea typeface="Calibri"/>
                <a:cs typeface="Calibri"/>
                <a:sym typeface="Calibri"/>
                <a:hlinkClick r:id="rId3"/>
              </a:rPr>
              <a:t>https://www.legislation.gov.uk/uksi/2002/2677/schedule/3</a:t>
            </a:r>
            <a:br>
              <a:rPr lang="en-GB" b="0" i="0">
                <a:solidFill>
                  <a:srgbClr val="000000"/>
                </a:solidFill>
                <a:latin typeface="Calibri"/>
                <a:ea typeface="Calibri"/>
                <a:cs typeface="Calibri"/>
                <a:sym typeface="Calibri"/>
              </a:rPr>
            </a:br>
            <a:r>
              <a:rPr lang="en-GB" b="0" i="0">
                <a:solidFill>
                  <a:srgbClr val="1F1F1F"/>
                </a:solidFill>
                <a:latin typeface="Arial"/>
                <a:ea typeface="Arial"/>
                <a:cs typeface="Arial"/>
                <a:sym typeface="Arial"/>
              </a:rPr>
              <a:t>All content is available under the Open Government Licence v3.0 except where otherwise stated. This site additionally contains content derived from EUR-Lex, reused under the terms of the Commission Decision 2011/833/EU on the reuse of documents from the EU institutions. For more information see the EUR-Lex public statement on re-use.</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09" name="Google Shape;3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18" name="Google Shape;31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9525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27" name="Google Shape;32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Image © Shutterstock/Delali Adogla-Bessa </a:t>
            </a:r>
            <a:endParaRPr/>
          </a:p>
        </p:txBody>
      </p:sp>
      <p:sp>
        <p:nvSpPr>
          <p:cNvPr id="142" name="Google Shape;14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Image © Shutterstock/Tirachard Kumtanom </a:t>
            </a:r>
            <a:endParaRPr/>
          </a:p>
        </p:txBody>
      </p:sp>
      <p:sp>
        <p:nvSpPr>
          <p:cNvPr id="152" name="Google Shape;15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trike="noStrike"/>
              <a:t>Containment Levels 1-4 video: https://vimeo.com/1069552186</a:t>
            </a:r>
            <a:endParaRPr/>
          </a:p>
        </p:txBody>
      </p:sp>
      <p:sp>
        <p:nvSpPr>
          <p:cNvPr id="183" name="Google Shape;18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Containment Levels - Quiz video: </a:t>
            </a:r>
            <a:r>
              <a:rPr lang="en-GB" sz="1800" u="sng">
                <a:solidFill>
                  <a:srgbClr val="0D0D0D"/>
                </a:solidFill>
                <a:latin typeface="Arial"/>
                <a:ea typeface="Arial"/>
                <a:cs typeface="Arial"/>
                <a:sym typeface="Arial"/>
              </a:rPr>
              <a:t>https://vimeo.com/1069550324</a:t>
            </a:r>
            <a:endParaRPr/>
          </a:p>
        </p:txBody>
      </p:sp>
      <p:sp>
        <p:nvSpPr>
          <p:cNvPr id="205" name="Google Shape;20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2" descr="A group of people in white coats, protective eyewear and gloves conducting an experiment in a laboratory"/>
          <p:cNvPicPr preferRelativeResize="0"/>
          <p:nvPr/>
        </p:nvPicPr>
        <p:blipFill rotWithShape="1">
          <a:blip r:embed="rId2">
            <a:alphaModFix/>
          </a:blip>
          <a:srcRect/>
          <a:stretch/>
        </p:blipFill>
        <p:spPr>
          <a:xfrm>
            <a:off x="0" y="-21771"/>
            <a:ext cx="12192000" cy="3461657"/>
          </a:xfrm>
          <a:prstGeom prst="rect">
            <a:avLst/>
          </a:prstGeom>
          <a:noFill/>
          <a:ln>
            <a:noFill/>
          </a:ln>
        </p:spPr>
      </p:pic>
      <p:pic>
        <p:nvPicPr>
          <p:cNvPr id="14" name="Google Shape;14;p2" descr="A picture containing screenshot, design&#10;&#10;Description automatically generated"/>
          <p:cNvPicPr preferRelativeResize="0"/>
          <p:nvPr/>
        </p:nvPicPr>
        <p:blipFill rotWithShape="1">
          <a:blip r:embed="rId3">
            <a:alphaModFix/>
          </a:blip>
          <a:srcRect/>
          <a:stretch/>
        </p:blipFill>
        <p:spPr>
          <a:xfrm>
            <a:off x="-1" y="2183344"/>
            <a:ext cx="12192000" cy="4858648"/>
          </a:xfrm>
          <a:prstGeom prst="rect">
            <a:avLst/>
          </a:prstGeom>
          <a:noFill/>
          <a:ln>
            <a:noFill/>
          </a:ln>
        </p:spPr>
      </p:pic>
      <p:sp>
        <p:nvSpPr>
          <p:cNvPr id="15" name="Google Shape;15;p2"/>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sz="1200" b="0" i="0" u="none" strike="noStrike" cap="none" dirty="0">
              <a:solidFill>
                <a:srgbClr val="888888"/>
              </a:solidFill>
              <a:latin typeface="Arial"/>
              <a:ea typeface="Arial"/>
              <a:cs typeface="Arial"/>
              <a:sym typeface="Arial"/>
            </a:endParaRPr>
          </a:p>
        </p:txBody>
      </p:sp>
      <p:pic>
        <p:nvPicPr>
          <p:cNvPr id="16" name="Google Shape;16;p2"/>
          <p:cNvPicPr preferRelativeResize="0"/>
          <p:nvPr/>
        </p:nvPicPr>
        <p:blipFill rotWithShape="1">
          <a:blip r:embed="rId4">
            <a:alphaModFix/>
          </a:blip>
          <a:srcRect/>
          <a:stretch/>
        </p:blipFill>
        <p:spPr>
          <a:xfrm>
            <a:off x="5190282" y="1748308"/>
            <a:ext cx="1811434" cy="1800000"/>
          </a:xfrm>
          <a:prstGeom prst="rect">
            <a:avLst/>
          </a:prstGeom>
          <a:noFill/>
          <a:ln>
            <a:noFill/>
          </a:ln>
        </p:spPr>
      </p:pic>
      <p:pic>
        <p:nvPicPr>
          <p:cNvPr id="17" name="Google Shape;17;p2"/>
          <p:cNvPicPr preferRelativeResize="0"/>
          <p:nvPr/>
        </p:nvPicPr>
        <p:blipFill rotWithShape="1">
          <a:blip r:embed="rId5">
            <a:alphaModFix/>
          </a:blip>
          <a:srcRect/>
          <a:stretch/>
        </p:blipFill>
        <p:spPr>
          <a:xfrm>
            <a:off x="5717226" y="2143779"/>
            <a:ext cx="757547" cy="953324"/>
          </a:xfrm>
          <a:prstGeom prst="rect">
            <a:avLst/>
          </a:prstGeom>
          <a:noFill/>
          <a:ln>
            <a:noFill/>
          </a:ln>
        </p:spPr>
      </p:pic>
      <p:sp>
        <p:nvSpPr>
          <p:cNvPr id="18" name="Google Shape;18;p2"/>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524000" y="490318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
          <p:cNvSpPr txBox="1">
            <a:spLocks noGrp="1"/>
          </p:cNvSpPr>
          <p:nvPr>
            <p:ph type="body" idx="2"/>
          </p:nvPr>
        </p:nvSpPr>
        <p:spPr>
          <a:xfrm>
            <a:off x="6096000" y="2775504"/>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SzPts val="2000"/>
              <a:buNone/>
              <a:defRPr sz="2000" b="1" i="0" u="none">
                <a:solidFill>
                  <a:srgbClr val="466318"/>
                </a:solidFill>
              </a:defRPr>
            </a:lvl1pPr>
            <a:lvl2pPr marL="914400" lvl="1" indent="-228600" algn="l">
              <a:lnSpc>
                <a:spcPct val="108000"/>
              </a:lnSpc>
              <a:spcBef>
                <a:spcPts val="500"/>
              </a:spcBef>
              <a:spcAft>
                <a:spcPts val="0"/>
              </a:spcAft>
              <a:buSzPts val="1400"/>
              <a:buNone/>
              <a:defRPr sz="1400"/>
            </a:lvl2pPr>
            <a:lvl3pPr marL="1371600" lvl="2" indent="-228600" algn="l">
              <a:lnSpc>
                <a:spcPct val="108000"/>
              </a:lnSpc>
              <a:spcBef>
                <a:spcPts val="500"/>
              </a:spcBef>
              <a:spcAft>
                <a:spcPts val="0"/>
              </a:spcAft>
              <a:buSzPts val="1400"/>
              <a:buNone/>
              <a:defRPr sz="1400"/>
            </a:lvl3pPr>
            <a:lvl4pPr marL="1828800" lvl="3" indent="-228600" algn="l">
              <a:lnSpc>
                <a:spcPct val="108000"/>
              </a:lnSpc>
              <a:spcBef>
                <a:spcPts val="500"/>
              </a:spcBef>
              <a:spcAft>
                <a:spcPts val="0"/>
              </a:spcAft>
              <a:buSzPts val="1400"/>
              <a:buNone/>
              <a:defRPr sz="1400"/>
            </a:lvl4pPr>
            <a:lvl5pPr marL="2286000" lvl="4" indent="-228600" algn="l">
              <a:lnSpc>
                <a:spcPct val="108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1" name="Google Shape;21;p2"/>
          <p:cNvSpPr txBox="1">
            <a:spLocks noGrp="1"/>
          </p:cNvSpPr>
          <p:nvPr>
            <p:ph type="body" idx="3"/>
          </p:nvPr>
        </p:nvSpPr>
        <p:spPr>
          <a:xfrm>
            <a:off x="1524000" y="56258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SzPts val="2400"/>
              <a:buNone/>
              <a:defRPr sz="2400">
                <a:solidFill>
                  <a:srgbClr val="262626"/>
                </a:solidFill>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2" descr="A picture containing screenshot, graphics, pattern, circle&#10;&#10;Description automatically generated"/>
          <p:cNvPicPr preferRelativeResize="0"/>
          <p:nvPr/>
        </p:nvPicPr>
        <p:blipFill rotWithShape="1">
          <a:blip r:embed="rId6">
            <a:alphaModFix/>
          </a:blip>
          <a:srcRect/>
          <a:stretch/>
        </p:blipFill>
        <p:spPr>
          <a:xfrm>
            <a:off x="712494" y="2302298"/>
            <a:ext cx="2049637" cy="86048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ctivity_questions">
  <p:cSld name="Activity_questions">
    <p:spTree>
      <p:nvGrpSpPr>
        <p:cNvPr id="1" name="Shape 84"/>
        <p:cNvGrpSpPr/>
        <p:nvPr/>
      </p:nvGrpSpPr>
      <p:grpSpPr>
        <a:xfrm>
          <a:off x="0" y="0"/>
          <a:ext cx="0" cy="0"/>
          <a:chOff x="0" y="0"/>
          <a:chExt cx="0" cy="0"/>
        </a:xfrm>
      </p:grpSpPr>
      <p:pic>
        <p:nvPicPr>
          <p:cNvPr id="85" name="Google Shape;85;p11"/>
          <p:cNvPicPr preferRelativeResize="0"/>
          <p:nvPr/>
        </p:nvPicPr>
        <p:blipFill rotWithShape="1">
          <a:blip r:embed="rId2">
            <a:alphaModFix/>
          </a:blip>
          <a:srcRect r="61978"/>
          <a:stretch/>
        </p:blipFill>
        <p:spPr>
          <a:xfrm>
            <a:off x="7556311" y="1"/>
            <a:ext cx="4635689" cy="6857999"/>
          </a:xfrm>
          <a:prstGeom prst="rect">
            <a:avLst/>
          </a:prstGeom>
          <a:noFill/>
          <a:ln>
            <a:noFill/>
          </a:ln>
        </p:spPr>
      </p:pic>
      <p:sp>
        <p:nvSpPr>
          <p:cNvPr id="86" name="Google Shape;8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1"/>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1"/>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1"/>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6;p3">
            <a:extLst>
              <a:ext uri="{FF2B5EF4-FFF2-40B4-BE49-F238E27FC236}">
                <a16:creationId xmlns:a16="http://schemas.microsoft.com/office/drawing/2014/main" id="{CC2BABB2-EB7D-CC62-274F-AC362EA0666D}"/>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tivity_answers">
  <p:cSld name="Activity_answers">
    <p:spTree>
      <p:nvGrpSpPr>
        <p:cNvPr id="1" name="Shape 91"/>
        <p:cNvGrpSpPr/>
        <p:nvPr/>
      </p:nvGrpSpPr>
      <p:grpSpPr>
        <a:xfrm>
          <a:off x="0" y="0"/>
          <a:ext cx="0" cy="0"/>
          <a:chOff x="0" y="0"/>
          <a:chExt cx="0" cy="0"/>
        </a:xfrm>
      </p:grpSpPr>
      <p:pic>
        <p:nvPicPr>
          <p:cNvPr id="92" name="Google Shape;92;p12"/>
          <p:cNvPicPr preferRelativeResize="0"/>
          <p:nvPr/>
        </p:nvPicPr>
        <p:blipFill rotWithShape="1">
          <a:blip r:embed="rId2">
            <a:alphaModFix/>
          </a:blip>
          <a:srcRect r="61978"/>
          <a:stretch/>
        </p:blipFill>
        <p:spPr>
          <a:xfrm>
            <a:off x="7556311" y="1"/>
            <a:ext cx="4635689" cy="6857999"/>
          </a:xfrm>
          <a:prstGeom prst="rect">
            <a:avLst/>
          </a:prstGeom>
          <a:noFill/>
          <a:ln>
            <a:noFill/>
          </a:ln>
        </p:spPr>
      </p:pic>
      <p:sp>
        <p:nvSpPr>
          <p:cNvPr id="93" name="Google Shape;9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2"/>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2"/>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000"/>
              <a:buNone/>
              <a:defRPr sz="2000">
                <a:solidFill>
                  <a:srgbClr val="10283A"/>
                </a:solidFill>
              </a:defRPr>
            </a:lvl1pPr>
            <a:lvl2pPr marL="914400" lvl="1" indent="-228600" algn="l">
              <a:lnSpc>
                <a:spcPct val="108000"/>
              </a:lnSpc>
              <a:spcBef>
                <a:spcPts val="500"/>
              </a:spcBef>
              <a:spcAft>
                <a:spcPts val="0"/>
              </a:spcAft>
              <a:buSzPts val="2000"/>
              <a:buNone/>
              <a:defRPr sz="2000">
                <a:solidFill>
                  <a:srgbClr val="10283A"/>
                </a:solidFill>
              </a:defRPr>
            </a:lvl2pPr>
            <a:lvl3pPr marL="1371600" lvl="2" indent="-228600" algn="l">
              <a:lnSpc>
                <a:spcPct val="108000"/>
              </a:lnSpc>
              <a:spcBef>
                <a:spcPts val="500"/>
              </a:spcBef>
              <a:spcAft>
                <a:spcPts val="0"/>
              </a:spcAft>
              <a:buSzPts val="2000"/>
              <a:buNone/>
              <a:defRPr sz="2000">
                <a:solidFill>
                  <a:srgbClr val="10283A"/>
                </a:solidFill>
              </a:defRPr>
            </a:lvl3pPr>
            <a:lvl4pPr marL="1828800" lvl="3" indent="-228600" algn="l">
              <a:lnSpc>
                <a:spcPct val="108000"/>
              </a:lnSpc>
              <a:spcBef>
                <a:spcPts val="500"/>
              </a:spcBef>
              <a:spcAft>
                <a:spcPts val="0"/>
              </a:spcAft>
              <a:buSzPts val="2000"/>
              <a:buNone/>
              <a:defRPr sz="2000">
                <a:solidFill>
                  <a:srgbClr val="10283A"/>
                </a:solidFill>
              </a:defRPr>
            </a:lvl4pPr>
            <a:lvl5pPr marL="2286000" lvl="4" indent="-228600" algn="l">
              <a:lnSpc>
                <a:spcPct val="108000"/>
              </a:lnSpc>
              <a:spcBef>
                <a:spcPts val="500"/>
              </a:spcBef>
              <a:spcAft>
                <a:spcPts val="0"/>
              </a:spcAft>
              <a:buSzPts val="2000"/>
              <a:buNone/>
              <a:defRPr sz="2000">
                <a:solidFill>
                  <a:srgbClr val="10283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2"/>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800"/>
              <a:buNone/>
              <a:defRPr sz="2800" b="1">
                <a:solidFill>
                  <a:srgbClr val="10283A"/>
                </a:solidFill>
              </a:defRPr>
            </a:lvl1pPr>
            <a:lvl2pPr marL="914400" lvl="1" indent="-228600" algn="l">
              <a:lnSpc>
                <a:spcPct val="108000"/>
              </a:lnSpc>
              <a:spcBef>
                <a:spcPts val="500"/>
              </a:spcBef>
              <a:spcAft>
                <a:spcPts val="0"/>
              </a:spcAft>
              <a:buSzPts val="2000"/>
              <a:buNone/>
              <a:defRPr sz="2000">
                <a:solidFill>
                  <a:srgbClr val="FF0000"/>
                </a:solidFill>
              </a:defRPr>
            </a:lvl2pPr>
            <a:lvl3pPr marL="1371600" lvl="2" indent="-228600" algn="l">
              <a:lnSpc>
                <a:spcPct val="108000"/>
              </a:lnSpc>
              <a:spcBef>
                <a:spcPts val="500"/>
              </a:spcBef>
              <a:spcAft>
                <a:spcPts val="0"/>
              </a:spcAft>
              <a:buSzPts val="2000"/>
              <a:buNone/>
              <a:defRPr sz="2000">
                <a:solidFill>
                  <a:srgbClr val="FF0000"/>
                </a:solidFill>
              </a:defRPr>
            </a:lvl3pPr>
            <a:lvl4pPr marL="1828800" lvl="3" indent="-228600" algn="l">
              <a:lnSpc>
                <a:spcPct val="108000"/>
              </a:lnSpc>
              <a:spcBef>
                <a:spcPts val="500"/>
              </a:spcBef>
              <a:spcAft>
                <a:spcPts val="0"/>
              </a:spcAft>
              <a:buSzPts val="2000"/>
              <a:buNone/>
              <a:defRPr sz="2000">
                <a:solidFill>
                  <a:srgbClr val="FF0000"/>
                </a:solidFill>
              </a:defRPr>
            </a:lvl4pPr>
            <a:lvl5pPr marL="2286000" lvl="4" indent="-228600" algn="l">
              <a:lnSpc>
                <a:spcPct val="108000"/>
              </a:lnSpc>
              <a:spcBef>
                <a:spcPts val="500"/>
              </a:spcBef>
              <a:spcAft>
                <a:spcPts val="0"/>
              </a:spcAft>
              <a:buSzPts val="2000"/>
              <a:buNone/>
              <a:defRPr sz="2000">
                <a:solidFill>
                  <a:srgbClr val="FF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2"/>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2"/>
          <p:cNvSpPr txBox="1">
            <a:spLocks noGrp="1"/>
          </p:cNvSpPr>
          <p:nvPr>
            <p:ph type="body" idx="5"/>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6;p3">
            <a:extLst>
              <a:ext uri="{FF2B5EF4-FFF2-40B4-BE49-F238E27FC236}">
                <a16:creationId xmlns:a16="http://schemas.microsoft.com/office/drawing/2014/main" id="{2421E30B-B051-C10D-CC88-A0BD2D543463}"/>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ctivity_text+image">
  <p:cSld name="Activity_text+image">
    <p:spTree>
      <p:nvGrpSpPr>
        <p:cNvPr id="1" name="Shape 100"/>
        <p:cNvGrpSpPr/>
        <p:nvPr/>
      </p:nvGrpSpPr>
      <p:grpSpPr>
        <a:xfrm>
          <a:off x="0" y="0"/>
          <a:ext cx="0" cy="0"/>
          <a:chOff x="0" y="0"/>
          <a:chExt cx="0" cy="0"/>
        </a:xfrm>
      </p:grpSpPr>
      <p:sp>
        <p:nvSpPr>
          <p:cNvPr id="101" name="Google Shape;101;p13"/>
          <p:cNvSpPr txBox="1">
            <a:spLocks noGrp="1"/>
          </p:cNvSpPr>
          <p:nvPr>
            <p:ph type="body" idx="1"/>
          </p:nvPr>
        </p:nvSpPr>
        <p:spPr>
          <a:xfrm>
            <a:off x="839788" y="1872343"/>
            <a:ext cx="3932238" cy="3988707"/>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3"/>
          <p:cNvSpPr txBox="1">
            <a:spLocks noGrp="1"/>
          </p:cNvSpPr>
          <p:nvPr>
            <p:ph type="title"/>
          </p:nvPr>
        </p:nvSpPr>
        <p:spPr>
          <a:xfrm>
            <a:off x="839788" y="457200"/>
            <a:ext cx="3932237" cy="12554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3"/>
          <p:cNvSpPr>
            <a:spLocks noGrp="1"/>
          </p:cNvSpPr>
          <p:nvPr>
            <p:ph type="pic" idx="2"/>
          </p:nvPr>
        </p:nvSpPr>
        <p:spPr>
          <a:xfrm>
            <a:off x="5183188" y="1284514"/>
            <a:ext cx="5762398" cy="4576536"/>
          </a:xfrm>
          <a:prstGeom prst="rect">
            <a:avLst/>
          </a:prstGeom>
          <a:noFill/>
          <a:ln>
            <a:noFill/>
          </a:ln>
        </p:spPr>
      </p:sp>
      <p:sp>
        <p:nvSpPr>
          <p:cNvPr id="105" name="Google Shape;105;p13"/>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3"/>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6;p3">
            <a:extLst>
              <a:ext uri="{FF2B5EF4-FFF2-40B4-BE49-F238E27FC236}">
                <a16:creationId xmlns:a16="http://schemas.microsoft.com/office/drawing/2014/main" id="{A393C6B2-AAA6-FE78-16B2-18169BF8A62A}"/>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ctivity_two box">
  <p:cSld name="Activity_two box">
    <p:spTree>
      <p:nvGrpSpPr>
        <p:cNvPr id="1" name="Shape 107"/>
        <p:cNvGrpSpPr/>
        <p:nvPr/>
      </p:nvGrpSpPr>
      <p:grpSpPr>
        <a:xfrm>
          <a:off x="0" y="0"/>
          <a:ext cx="0" cy="0"/>
          <a:chOff x="0" y="0"/>
          <a:chExt cx="0" cy="0"/>
        </a:xfrm>
      </p:grpSpPr>
      <p:sp>
        <p:nvSpPr>
          <p:cNvPr id="108" name="Google Shape;10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4"/>
          <p:cNvSpPr txBox="1">
            <a:spLocks noGrp="1"/>
          </p:cNvSpPr>
          <p:nvPr>
            <p:ph type="body" idx="1"/>
          </p:nvPr>
        </p:nvSpPr>
        <p:spPr>
          <a:xfrm>
            <a:off x="838200"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4"/>
          <p:cNvSpPr txBox="1">
            <a:spLocks noGrp="1"/>
          </p:cNvSpPr>
          <p:nvPr>
            <p:ph type="body" idx="2"/>
          </p:nvPr>
        </p:nvSpPr>
        <p:spPr>
          <a:xfrm>
            <a:off x="6168046"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4"/>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6;p3">
            <a:extLst>
              <a:ext uri="{FF2B5EF4-FFF2-40B4-BE49-F238E27FC236}">
                <a16:creationId xmlns:a16="http://schemas.microsoft.com/office/drawing/2014/main" id="{26331504-A9B0-1793-73B1-27CCD0C36144}"/>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solidation">
  <p:cSld name="Consolidation">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5"/>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5"/>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5"/>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6;p3">
            <a:extLst>
              <a:ext uri="{FF2B5EF4-FFF2-40B4-BE49-F238E27FC236}">
                <a16:creationId xmlns:a16="http://schemas.microsoft.com/office/drawing/2014/main" id="{31AEB111-0DD3-5A69-14BF-037E008F724F}"/>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_1">
  <p:cSld name="Intro_1">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
        <p:nvSpPr>
          <p:cNvPr id="27" name="Google Shape;27;p3"/>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lvl1pPr marL="457200" lvl="0" indent="-228600" algn="l">
              <a:lnSpc>
                <a:spcPct val="108000"/>
              </a:lnSpc>
              <a:spcBef>
                <a:spcPts val="1000"/>
              </a:spcBef>
              <a:spcAft>
                <a:spcPts val="0"/>
              </a:spcAft>
              <a:buSzPts val="1800"/>
              <a:buNone/>
              <a:defRPr sz="1800"/>
            </a:lvl1pPr>
            <a:lvl2pPr marL="914400" lvl="1" indent="-228600" algn="l">
              <a:lnSpc>
                <a:spcPct val="108000"/>
              </a:lnSpc>
              <a:spcBef>
                <a:spcPts val="500"/>
              </a:spcBef>
              <a:spcAft>
                <a:spcPts val="0"/>
              </a:spcAft>
              <a:buSzPts val="1800"/>
              <a:buNone/>
              <a:defRPr sz="1800"/>
            </a:lvl2pPr>
            <a:lvl3pPr marL="1371600" lvl="2" indent="-228600" algn="l">
              <a:lnSpc>
                <a:spcPct val="108000"/>
              </a:lnSpc>
              <a:spcBef>
                <a:spcPts val="500"/>
              </a:spcBef>
              <a:spcAft>
                <a:spcPts val="0"/>
              </a:spcAft>
              <a:buSzPts val="1800"/>
              <a:buNone/>
              <a:defRPr sz="1800"/>
            </a:lvl3pPr>
            <a:lvl4pPr marL="1828800" lvl="3" indent="-228600" algn="l">
              <a:lnSpc>
                <a:spcPct val="108000"/>
              </a:lnSpc>
              <a:spcBef>
                <a:spcPts val="500"/>
              </a:spcBef>
              <a:spcAft>
                <a:spcPts val="0"/>
              </a:spcAft>
              <a:buSzPts val="1800"/>
              <a:buNone/>
              <a:defRPr sz="1800"/>
            </a:lvl4pPr>
            <a:lvl5pPr marL="2286000" lvl="4" indent="-228600" algn="l">
              <a:lnSpc>
                <a:spcPct val="108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_3">
  <p:cSld name="Intro_3">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a:spLocks noGrp="1"/>
          </p:cNvSpPr>
          <p:nvPr>
            <p:ph type="pic" idx="3"/>
          </p:nvPr>
        </p:nvSpPr>
        <p:spPr>
          <a:xfrm>
            <a:off x="6989083" y="1825625"/>
            <a:ext cx="4364717" cy="4351338"/>
          </a:xfrm>
          <a:prstGeom prst="rect">
            <a:avLst/>
          </a:prstGeom>
          <a:noFill/>
          <a:ln>
            <a:noFill/>
          </a:ln>
        </p:spPr>
        <p:txBody>
          <a:bodyPr/>
          <a:lstStyle/>
          <a:p>
            <a:endParaRPr lang="en-CA"/>
          </a:p>
        </p:txBody>
      </p:sp>
      <p:sp>
        <p:nvSpPr>
          <p:cNvPr id="36" name="Google Shape;36;p4"/>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6;p3">
            <a:extLst>
              <a:ext uri="{FF2B5EF4-FFF2-40B4-BE49-F238E27FC236}">
                <a16:creationId xmlns:a16="http://schemas.microsoft.com/office/drawing/2014/main" id="{757189AE-4720-126A-7BFC-D8D0FBC722DD}"/>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_2">
  <p:cSld name="Intro_2">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6;p3">
            <a:extLst>
              <a:ext uri="{FF2B5EF4-FFF2-40B4-BE49-F238E27FC236}">
                <a16:creationId xmlns:a16="http://schemas.microsoft.com/office/drawing/2014/main" id="{915C8BEC-456E-EC0E-97E6-4D668F468A69}"/>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ctivity_text+box">
  <p:cSld name="Activity_text+box">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body" idx="2"/>
          </p:nvPr>
        </p:nvSpPr>
        <p:spPr>
          <a:xfrm>
            <a:off x="8179724" y="1825625"/>
            <a:ext cx="3174076" cy="4351338"/>
          </a:xfrm>
          <a:prstGeom prst="rect">
            <a:avLst/>
          </a:prstGeom>
          <a:solidFill>
            <a:srgbClr val="E2EEBE"/>
          </a:solidFill>
          <a:ln w="19050" cap="sq" cmpd="sng">
            <a:solidFill>
              <a:srgbClr val="466318"/>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6;p3">
            <a:extLst>
              <a:ext uri="{FF2B5EF4-FFF2-40B4-BE49-F238E27FC236}">
                <a16:creationId xmlns:a16="http://schemas.microsoft.com/office/drawing/2014/main" id="{F7ED7C5E-39A9-363A-44F6-F8AC25059DAB}"/>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sson pause">
  <p:cSld name="Lesson pause">
    <p:spTree>
      <p:nvGrpSpPr>
        <p:cNvPr id="1" name="Shape 50"/>
        <p:cNvGrpSpPr/>
        <p:nvPr/>
      </p:nvGrpSpPr>
      <p:grpSpPr>
        <a:xfrm>
          <a:off x="0" y="0"/>
          <a:ext cx="0" cy="0"/>
          <a:chOff x="0" y="0"/>
          <a:chExt cx="0" cy="0"/>
        </a:xfrm>
      </p:grpSpPr>
      <p:pic>
        <p:nvPicPr>
          <p:cNvPr id="51" name="Google Shape;51;p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 name="Google Shape;52;p7"/>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dirty="0">
                <a:solidFill>
                  <a:srgbClr val="888888"/>
                </a:solidFill>
                <a:latin typeface="Arial"/>
                <a:ea typeface="Arial"/>
                <a:cs typeface="Arial"/>
                <a:sym typeface="Arial"/>
              </a:rPr>
              <a:t>© Gatsby Technical Education Projects 2026</a:t>
            </a:r>
            <a:endParaRPr dirty="0"/>
          </a:p>
          <a:p>
            <a:pPr marL="0" marR="0" lvl="0" indent="0" algn="ctr" rtl="0">
              <a:lnSpc>
                <a:spcPct val="100000"/>
              </a:lnSpc>
              <a:spcBef>
                <a:spcPts val="0"/>
              </a:spcBef>
              <a:spcAft>
                <a:spcPts val="0"/>
              </a:spcAft>
              <a:buClr>
                <a:srgbClr val="888888"/>
              </a:buClr>
              <a:buSzPts val="1200"/>
              <a:buFont typeface="Arial"/>
              <a:buNone/>
            </a:pPr>
            <a:r>
              <a:rPr lang="en-GB" sz="1200" dirty="0">
                <a:solidFill>
                  <a:srgbClr val="888888"/>
                </a:solidFill>
                <a:latin typeface="Arial"/>
                <a:ea typeface="Arial"/>
                <a:cs typeface="Arial"/>
                <a:sym typeface="Arial"/>
              </a:rPr>
              <a:t>Version 2.1, January 2026</a:t>
            </a:r>
            <a:endParaRPr sz="1200" dirty="0">
              <a:solidFill>
                <a:srgbClr val="888888"/>
              </a:solidFill>
              <a:latin typeface="Arial"/>
              <a:ea typeface="Arial"/>
              <a:cs typeface="Arial"/>
              <a:sym typeface="Arial"/>
            </a:endParaRPr>
          </a:p>
        </p:txBody>
      </p:sp>
      <p:sp>
        <p:nvSpPr>
          <p:cNvPr id="53" name="Google Shape;53;p7"/>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subTitle" idx="1"/>
          </p:nvPr>
        </p:nvSpPr>
        <p:spPr>
          <a:xfrm>
            <a:off x="1524000" y="4903189"/>
            <a:ext cx="9144000" cy="1316636"/>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5" name="Google Shape;55;p7" descr="A picture containing screenshot, graphics, pattern, circle&#10;&#10;Description automatically generated"/>
          <p:cNvPicPr preferRelativeResize="0"/>
          <p:nvPr/>
        </p:nvPicPr>
        <p:blipFill rotWithShape="1">
          <a:blip r:embed="rId3">
            <a:alphaModFix/>
          </a:blip>
          <a:srcRect/>
          <a:stretch/>
        </p:blipFill>
        <p:spPr>
          <a:xfrm>
            <a:off x="9483453" y="491318"/>
            <a:ext cx="2178305" cy="9145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ro_4">
  <p:cSld name="Intro_4">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body" idx="1"/>
          </p:nvPr>
        </p:nvSpPr>
        <p:spPr>
          <a:xfrm>
            <a:off x="838200" y="1825625"/>
            <a:ext cx="1051560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8"/>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6;p3">
            <a:extLst>
              <a:ext uri="{FF2B5EF4-FFF2-40B4-BE49-F238E27FC236}">
                <a16:creationId xmlns:a16="http://schemas.microsoft.com/office/drawing/2014/main" id="{51C2B29B-8611-D68B-8EF7-BB4C7E46D61E}"/>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ctivity_video">
  <p:cSld name="Activity_video">
    <p:spTree>
      <p:nvGrpSpPr>
        <p:cNvPr id="1" name="Shape 62"/>
        <p:cNvGrpSpPr/>
        <p:nvPr/>
      </p:nvGrpSpPr>
      <p:grpSpPr>
        <a:xfrm>
          <a:off x="0" y="0"/>
          <a:ext cx="0" cy="0"/>
          <a:chOff x="0" y="0"/>
          <a:chExt cx="0" cy="0"/>
        </a:xfrm>
      </p:grpSpPr>
      <p:sp>
        <p:nvSpPr>
          <p:cNvPr id="63" name="Google Shape;63;p9"/>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9"/>
          <p:cNvSpPr>
            <a:spLocks noGrp="1"/>
          </p:cNvSpPr>
          <p:nvPr>
            <p:ph type="media" idx="3"/>
          </p:nvPr>
        </p:nvSpPr>
        <p:spPr>
          <a:xfrm>
            <a:off x="1345277" y="1825625"/>
            <a:ext cx="2863468"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9"/>
          <p:cNvSpPr>
            <a:spLocks noGrp="1"/>
          </p:cNvSpPr>
          <p:nvPr>
            <p:ph type="media" idx="4"/>
          </p:nvPr>
        </p:nvSpPr>
        <p:spPr>
          <a:xfrm>
            <a:off x="4913252"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9"/>
          <p:cNvSpPr>
            <a:spLocks noGrp="1"/>
          </p:cNvSpPr>
          <p:nvPr>
            <p:ph type="media" idx="5"/>
          </p:nvPr>
        </p:nvSpPr>
        <p:spPr>
          <a:xfrm>
            <a:off x="8485779"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9"/>
          <p:cNvSpPr>
            <a:spLocks noGrp="1"/>
          </p:cNvSpPr>
          <p:nvPr>
            <p:ph type="media" idx="6"/>
          </p:nvPr>
        </p:nvSpPr>
        <p:spPr>
          <a:xfrm>
            <a:off x="3128522"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9"/>
          <p:cNvSpPr>
            <a:spLocks noGrp="1"/>
          </p:cNvSpPr>
          <p:nvPr>
            <p:ph type="media" idx="7"/>
          </p:nvPr>
        </p:nvSpPr>
        <p:spPr>
          <a:xfrm>
            <a:off x="6701049"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9"/>
          <p:cNvSpPr/>
          <p:nvPr/>
        </p:nvSpPr>
        <p:spPr>
          <a:xfrm>
            <a:off x="838200"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1</a:t>
            </a:r>
            <a:endParaRPr/>
          </a:p>
        </p:txBody>
      </p:sp>
      <p:sp>
        <p:nvSpPr>
          <p:cNvPr id="73" name="Google Shape;73;p9"/>
          <p:cNvSpPr/>
          <p:nvPr/>
        </p:nvSpPr>
        <p:spPr>
          <a:xfrm>
            <a:off x="4406175"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2</a:t>
            </a:r>
            <a:endParaRPr/>
          </a:p>
        </p:txBody>
      </p:sp>
      <p:sp>
        <p:nvSpPr>
          <p:cNvPr id="74" name="Google Shape;74;p9"/>
          <p:cNvSpPr/>
          <p:nvPr/>
        </p:nvSpPr>
        <p:spPr>
          <a:xfrm>
            <a:off x="7983254"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3</a:t>
            </a:r>
            <a:endParaRPr/>
          </a:p>
        </p:txBody>
      </p:sp>
      <p:sp>
        <p:nvSpPr>
          <p:cNvPr id="75" name="Google Shape;75;p9"/>
          <p:cNvSpPr/>
          <p:nvPr/>
        </p:nvSpPr>
        <p:spPr>
          <a:xfrm>
            <a:off x="2621445"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4</a:t>
            </a:r>
            <a:endParaRPr/>
          </a:p>
        </p:txBody>
      </p:sp>
      <p:sp>
        <p:nvSpPr>
          <p:cNvPr id="76" name="Google Shape;76;p9"/>
          <p:cNvSpPr/>
          <p:nvPr/>
        </p:nvSpPr>
        <p:spPr>
          <a:xfrm>
            <a:off x="6193974"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5</a:t>
            </a:r>
            <a:endParaRPr/>
          </a:p>
        </p:txBody>
      </p:sp>
      <p:sp>
        <p:nvSpPr>
          <p:cNvPr id="2" name="Google Shape;26;p3">
            <a:extLst>
              <a:ext uri="{FF2B5EF4-FFF2-40B4-BE49-F238E27FC236}">
                <a16:creationId xmlns:a16="http://schemas.microsoft.com/office/drawing/2014/main" id="{D1316C92-ED10-7D27-179C-86E74F190133}"/>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Activity_video+caption">
  <p:cSld name="1_Activity_video+caption">
    <p:spTree>
      <p:nvGrpSpPr>
        <p:cNvPr id="1" name="Shape 77"/>
        <p:cNvGrpSpPr/>
        <p:nvPr/>
      </p:nvGrpSpPr>
      <p:grpSpPr>
        <a:xfrm>
          <a:off x="0" y="0"/>
          <a:ext cx="0" cy="0"/>
          <a:chOff x="0" y="0"/>
          <a:chExt cx="0" cy="0"/>
        </a:xfrm>
      </p:grpSpPr>
      <p:sp>
        <p:nvSpPr>
          <p:cNvPr id="78" name="Google Shape;78;p10"/>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0"/>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0"/>
          <p:cNvSpPr>
            <a:spLocks noGrp="1"/>
          </p:cNvSpPr>
          <p:nvPr>
            <p:ph type="media" idx="3"/>
          </p:nvPr>
        </p:nvSpPr>
        <p:spPr>
          <a:xfrm>
            <a:off x="838200" y="1825625"/>
            <a:ext cx="10515600" cy="3714142"/>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0"/>
          <p:cNvSpPr txBox="1">
            <a:spLocks noGrp="1"/>
          </p:cNvSpPr>
          <p:nvPr>
            <p:ph type="body" idx="4"/>
          </p:nvPr>
        </p:nvSpPr>
        <p:spPr>
          <a:xfrm>
            <a:off x="838199" y="5744095"/>
            <a:ext cx="10515599" cy="432867"/>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800"/>
              <a:buNone/>
              <a:defRPr sz="1800"/>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6;p3">
            <a:extLst>
              <a:ext uri="{FF2B5EF4-FFF2-40B4-BE49-F238E27FC236}">
                <a16:creationId xmlns:a16="http://schemas.microsoft.com/office/drawing/2014/main" id="{9E5E56A8-A4CD-6023-A07F-FB8D78F0B407}"/>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rial"/>
              <a:buNone/>
              <a:defRPr sz="4000" b="0" i="0" u="none" strike="noStrike" cap="non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7" name="Google Shape;127;p16"/>
          <p:cNvSpPr txBox="1">
            <a:spLocks noGrp="1"/>
          </p:cNvSpPr>
          <p:nvPr>
            <p:ph type="body" idx="2"/>
          </p:nvPr>
        </p:nvSpPr>
        <p:spPr>
          <a:xfrm>
            <a:off x="6188467" y="2894012"/>
            <a:ext cx="5622925" cy="534988"/>
          </a:xfrm>
          <a:prstGeom prst="rect">
            <a:avLst/>
          </a:prstGeom>
          <a:noFill/>
          <a:ln>
            <a:noFill/>
          </a:ln>
        </p:spPr>
        <p:txBody>
          <a:bodyPr spcFirstLastPara="1" wrap="square" lIns="91425" tIns="45700" rIns="91425" bIns="45700" anchor="t" anchorCtr="0">
            <a:noAutofit/>
          </a:bodyPr>
          <a:lstStyle/>
          <a:p>
            <a:pPr marL="0" lvl="0" indent="0" algn="r" rtl="0">
              <a:lnSpc>
                <a:spcPct val="108000"/>
              </a:lnSpc>
              <a:spcBef>
                <a:spcPts val="0"/>
              </a:spcBef>
              <a:spcAft>
                <a:spcPts val="0"/>
              </a:spcAft>
              <a:buSzPts val="2000"/>
              <a:buNone/>
            </a:pPr>
            <a:r>
              <a:rPr lang="en-GB" dirty="0"/>
              <a:t>Route: Health and Science</a:t>
            </a:r>
            <a:endParaRPr dirty="0"/>
          </a:p>
        </p:txBody>
      </p:sp>
      <p:sp>
        <p:nvSpPr>
          <p:cNvPr id="125" name="Google Shape;125;p16"/>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66318"/>
              </a:buClr>
              <a:buSzPts val="5200"/>
              <a:buFont typeface="Arial"/>
              <a:buNone/>
            </a:pPr>
            <a:r>
              <a:rPr lang="en-GB" dirty="0"/>
              <a:t>Science</a:t>
            </a:r>
            <a:endParaRPr dirty="0"/>
          </a:p>
        </p:txBody>
      </p:sp>
      <p:sp>
        <p:nvSpPr>
          <p:cNvPr id="126" name="Google Shape;126;p16"/>
          <p:cNvSpPr txBox="1">
            <a:spLocks noGrp="1"/>
          </p:cNvSpPr>
          <p:nvPr>
            <p:ph type="subTitle" idx="1"/>
          </p:nvPr>
        </p:nvSpPr>
        <p:spPr>
          <a:xfrm>
            <a:off x="1524000" y="4903788"/>
            <a:ext cx="9144000" cy="582612"/>
          </a:xfrm>
          <a:prstGeom prst="rect">
            <a:avLst/>
          </a:prstGeom>
          <a:noFill/>
          <a:ln>
            <a:noFill/>
          </a:ln>
        </p:spPr>
        <p:txBody>
          <a:bodyPr spcFirstLastPara="1" wrap="square" lIns="91425" tIns="45700" rIns="91425" bIns="45700" anchor="t" anchorCtr="0">
            <a:normAutofit fontScale="85000" lnSpcReduction="10000"/>
          </a:bodyPr>
          <a:lstStyle/>
          <a:p>
            <a:pPr marL="0" lvl="0" indent="0" algn="ctr" rtl="0">
              <a:lnSpc>
                <a:spcPct val="108000"/>
              </a:lnSpc>
              <a:spcBef>
                <a:spcPts val="0"/>
              </a:spcBef>
              <a:spcAft>
                <a:spcPts val="0"/>
              </a:spcAft>
              <a:buSzPct val="100000"/>
              <a:buNone/>
            </a:pPr>
            <a:r>
              <a:rPr lang="en-GB"/>
              <a:t>Topic: Health, safety and environmental regulations and practice</a:t>
            </a:r>
            <a:endParaRPr/>
          </a:p>
        </p:txBody>
      </p:sp>
      <p:sp>
        <p:nvSpPr>
          <p:cNvPr id="128" name="Google Shape;128;p16"/>
          <p:cNvSpPr txBox="1">
            <a:spLocks noGrp="1"/>
          </p:cNvSpPr>
          <p:nvPr>
            <p:ph type="body" idx="3"/>
          </p:nvPr>
        </p:nvSpPr>
        <p:spPr>
          <a:xfrm>
            <a:off x="1524000" y="5626100"/>
            <a:ext cx="9144000" cy="457200"/>
          </a:xfrm>
          <a:prstGeom prst="rect">
            <a:avLst/>
          </a:prstGeom>
          <a:noFill/>
          <a:ln>
            <a:noFill/>
          </a:ln>
        </p:spPr>
        <p:txBody>
          <a:bodyPr spcFirstLastPara="1" wrap="square" lIns="91425" tIns="45700" rIns="91425" bIns="45700" anchor="t" anchorCtr="0">
            <a:noAutofit/>
          </a:bodyPr>
          <a:lstStyle/>
          <a:p>
            <a:pPr marL="0" lvl="0" indent="0" algn="ctr" rtl="0">
              <a:lnSpc>
                <a:spcPct val="108000"/>
              </a:lnSpc>
              <a:spcBef>
                <a:spcPts val="0"/>
              </a:spcBef>
              <a:spcAft>
                <a:spcPts val="0"/>
              </a:spcAft>
              <a:buSzPts val="2400"/>
              <a:buNone/>
            </a:pPr>
            <a:r>
              <a:rPr lang="en-GB"/>
              <a:t>Lesson 4: Biohazards and their containment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22" name="Google Shape;222;p25"/>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18" name="Google Shape;21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Comparing containment measures</a:t>
            </a:r>
            <a:endParaRPr/>
          </a:p>
        </p:txBody>
      </p:sp>
      <p:sp>
        <p:nvSpPr>
          <p:cNvPr id="219" name="Google Shape;219;p25"/>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lnSpcReduction="10000"/>
          </a:bodyPr>
          <a:lstStyle/>
          <a:p>
            <a:pPr marL="228600" lvl="0" indent="-228600" algn="l" rtl="0">
              <a:lnSpc>
                <a:spcPct val="108000"/>
              </a:lnSpc>
              <a:spcBef>
                <a:spcPts val="0"/>
              </a:spcBef>
              <a:spcAft>
                <a:spcPts val="0"/>
              </a:spcAft>
              <a:buSzPts val="2400"/>
              <a:buChar char="•"/>
            </a:pPr>
            <a:r>
              <a:rPr lang="en-GB" sz="2400"/>
              <a:t>Each group has three minutes to write down</a:t>
            </a:r>
            <a:br>
              <a:rPr lang="en-GB" sz="2400"/>
            </a:br>
            <a:r>
              <a:rPr lang="en-GB" sz="2400"/>
              <a:t>as much information as they can about their given </a:t>
            </a:r>
            <a:r>
              <a:rPr lang="en-GB"/>
              <a:t>C</a:t>
            </a:r>
            <a:r>
              <a:rPr lang="en-GB" sz="2400"/>
              <a:t>L on their flip chart paper.</a:t>
            </a:r>
            <a:endParaRPr/>
          </a:p>
          <a:p>
            <a:pPr marL="228600" lvl="0" indent="-228600" algn="l" rtl="0">
              <a:lnSpc>
                <a:spcPct val="108000"/>
              </a:lnSpc>
              <a:spcBef>
                <a:spcPts val="1000"/>
              </a:spcBef>
              <a:spcAft>
                <a:spcPts val="0"/>
              </a:spcAft>
              <a:buSzPts val="2400"/>
              <a:buChar char="•"/>
            </a:pPr>
            <a:r>
              <a:rPr lang="en-GB" sz="2400"/>
              <a:t>Then, in your group, </a:t>
            </a:r>
            <a:r>
              <a:rPr lang="en-GB"/>
              <a:t>r</a:t>
            </a:r>
            <a:r>
              <a:rPr lang="en-GB" sz="2400"/>
              <a:t>otate around the room</a:t>
            </a:r>
            <a:br>
              <a:rPr lang="en-GB" sz="2400"/>
            </a:br>
            <a:r>
              <a:rPr lang="en-GB" sz="2400"/>
              <a:t>to the other </a:t>
            </a:r>
            <a:r>
              <a:rPr lang="en-GB"/>
              <a:t>C</a:t>
            </a:r>
            <a:r>
              <a:rPr lang="en-GB" sz="2400"/>
              <a:t>Ls. </a:t>
            </a:r>
            <a:r>
              <a:rPr lang="en-GB"/>
              <a:t>Y</a:t>
            </a:r>
            <a:r>
              <a:rPr lang="en-GB" sz="2400"/>
              <a:t>ou will have three</a:t>
            </a:r>
            <a:br>
              <a:rPr lang="en-GB" sz="2400"/>
            </a:br>
            <a:r>
              <a:rPr lang="en-GB" sz="2400"/>
              <a:t>minutes to read through the information</a:t>
            </a:r>
            <a:br>
              <a:rPr lang="en-GB" sz="2400"/>
            </a:br>
            <a:r>
              <a:rPr lang="en-GB" sz="2400"/>
              <a:t>already noted about that </a:t>
            </a:r>
            <a:r>
              <a:rPr lang="en-GB"/>
              <a:t>C</a:t>
            </a:r>
            <a:r>
              <a:rPr lang="en-GB" sz="2400"/>
              <a:t>L. </a:t>
            </a:r>
            <a:r>
              <a:rPr lang="en-GB"/>
              <a:t>You should</a:t>
            </a:r>
            <a:br>
              <a:rPr lang="en-GB"/>
            </a:br>
            <a:r>
              <a:rPr lang="en-GB" sz="2400"/>
              <a:t>add in additional notes about that </a:t>
            </a:r>
            <a:r>
              <a:rPr lang="en-GB"/>
              <a:t>C</a:t>
            </a:r>
            <a:r>
              <a:rPr lang="en-GB" sz="2400"/>
              <a:t>L.</a:t>
            </a:r>
            <a:endParaRPr/>
          </a:p>
          <a:p>
            <a:pPr marL="228600" lvl="0" indent="-228600" algn="l" rtl="0">
              <a:lnSpc>
                <a:spcPct val="108000"/>
              </a:lnSpc>
              <a:spcBef>
                <a:spcPts val="1000"/>
              </a:spcBef>
              <a:spcAft>
                <a:spcPts val="0"/>
              </a:spcAft>
              <a:buSzPts val="2400"/>
              <a:buChar char="•"/>
            </a:pPr>
            <a:r>
              <a:rPr lang="en-GB" sz="2400"/>
              <a:t>Keep rotating until you have visited all</a:t>
            </a:r>
            <a:br>
              <a:rPr lang="en-GB" sz="2400"/>
            </a:br>
            <a:r>
              <a:rPr lang="en-GB" sz="2400"/>
              <a:t>four </a:t>
            </a:r>
            <a:r>
              <a:rPr lang="en-GB"/>
              <a:t>C</a:t>
            </a:r>
            <a:r>
              <a:rPr lang="en-GB" sz="2400"/>
              <a:t>Ls.</a:t>
            </a:r>
            <a:endParaRPr/>
          </a:p>
          <a:p>
            <a:pPr marL="228600" lvl="0" indent="-76200" algn="l" rtl="0">
              <a:lnSpc>
                <a:spcPct val="108000"/>
              </a:lnSpc>
              <a:spcBef>
                <a:spcPts val="1000"/>
              </a:spcBef>
              <a:spcAft>
                <a:spcPts val="0"/>
              </a:spcAft>
              <a:buSzPts val="2400"/>
              <a:buNone/>
            </a:pPr>
            <a:endParaRPr/>
          </a:p>
        </p:txBody>
      </p:sp>
      <p:sp>
        <p:nvSpPr>
          <p:cNvPr id="220" name="Google Shape;220;p25"/>
          <p:cNvSpPr txBox="1">
            <a:spLocks noGrp="1"/>
          </p:cNvSpPr>
          <p:nvPr>
            <p:ph type="body" idx="2"/>
          </p:nvPr>
        </p:nvSpPr>
        <p:spPr>
          <a:xfrm>
            <a:off x="8179724" y="1825625"/>
            <a:ext cx="3174076" cy="4351338"/>
          </a:xfrm>
          <a:prstGeom prst="rect">
            <a:avLst/>
          </a:prstGeom>
          <a:solidFill>
            <a:srgbClr val="E2EEBE"/>
          </a:solidFill>
          <a:ln>
            <a:noFill/>
          </a:ln>
        </p:spPr>
        <p:txBody>
          <a:bodyPr spcFirstLastPara="1" wrap="square" lIns="180000" tIns="180000" rIns="180000" bIns="180000" anchor="t" anchorCtr="0">
            <a:normAutofit lnSpcReduction="10000"/>
          </a:bodyPr>
          <a:lstStyle/>
          <a:p>
            <a:pPr marL="0" lvl="0" indent="0" algn="l" rtl="0">
              <a:lnSpc>
                <a:spcPct val="108000"/>
              </a:lnSpc>
              <a:spcBef>
                <a:spcPts val="0"/>
              </a:spcBef>
              <a:spcAft>
                <a:spcPts val="0"/>
              </a:spcAft>
              <a:buClr>
                <a:schemeClr val="dk1"/>
              </a:buClr>
              <a:buSzPts val="2000"/>
              <a:buNone/>
            </a:pPr>
            <a:r>
              <a:rPr lang="en-GB" sz="1600" b="1" dirty="0"/>
              <a:t>Think about</a:t>
            </a:r>
            <a:endParaRPr dirty="0"/>
          </a:p>
          <a:p>
            <a:pPr marL="228600" lvl="0" indent="-228600" algn="l" rtl="0">
              <a:lnSpc>
                <a:spcPct val="108000"/>
              </a:lnSpc>
              <a:spcBef>
                <a:spcPts val="1000"/>
              </a:spcBef>
              <a:spcAft>
                <a:spcPts val="0"/>
              </a:spcAft>
              <a:buSzPts val="1600"/>
              <a:buChar char="•"/>
            </a:pPr>
            <a:r>
              <a:rPr lang="en-GB" sz="1600" dirty="0"/>
              <a:t>Levels of personal protective equipment (PPE)</a:t>
            </a:r>
            <a:endParaRPr dirty="0"/>
          </a:p>
          <a:p>
            <a:pPr marL="228600" lvl="0" indent="-228600" algn="l" rtl="0">
              <a:lnSpc>
                <a:spcPct val="108000"/>
              </a:lnSpc>
              <a:spcBef>
                <a:spcPts val="1000"/>
              </a:spcBef>
              <a:spcAft>
                <a:spcPts val="0"/>
              </a:spcAft>
              <a:buSzPts val="1600"/>
              <a:buChar char="•"/>
            </a:pPr>
            <a:r>
              <a:rPr lang="en-GB" sz="1600" dirty="0"/>
              <a:t>Laboratory location within building, and access and entry control measures</a:t>
            </a:r>
            <a:endParaRPr dirty="0"/>
          </a:p>
          <a:p>
            <a:pPr marL="228600" lvl="0" indent="-228600" algn="l" rtl="0">
              <a:lnSpc>
                <a:spcPct val="108000"/>
              </a:lnSpc>
              <a:spcBef>
                <a:spcPts val="1000"/>
              </a:spcBef>
              <a:spcAft>
                <a:spcPts val="0"/>
              </a:spcAft>
              <a:buSzPts val="1600"/>
              <a:buChar char="•"/>
            </a:pPr>
            <a:r>
              <a:rPr lang="en-GB" sz="1600" dirty="0"/>
              <a:t>Required laboratory facilities and capabilities</a:t>
            </a:r>
            <a:endParaRPr dirty="0"/>
          </a:p>
          <a:p>
            <a:pPr marL="228600" lvl="0" indent="-228600" algn="l" rtl="0">
              <a:lnSpc>
                <a:spcPct val="108000"/>
              </a:lnSpc>
              <a:spcBef>
                <a:spcPts val="1000"/>
              </a:spcBef>
              <a:spcAft>
                <a:spcPts val="0"/>
              </a:spcAft>
              <a:buSzPts val="1600"/>
              <a:buChar char="•"/>
            </a:pPr>
            <a:r>
              <a:rPr lang="en-GB" sz="1600" dirty="0"/>
              <a:t>Specific waste removal and disposal capabilities</a:t>
            </a:r>
            <a:endParaRPr dirty="0"/>
          </a:p>
          <a:p>
            <a:pPr marL="0" lvl="0" indent="0" algn="l" rtl="0">
              <a:lnSpc>
                <a:spcPct val="108000"/>
              </a:lnSpc>
              <a:spcBef>
                <a:spcPts val="1000"/>
              </a:spcBef>
              <a:spcAft>
                <a:spcPts val="0"/>
              </a:spcAft>
              <a:buSzPts val="1600"/>
              <a:buNone/>
            </a:pPr>
            <a:r>
              <a:rPr lang="en-GB" sz="1600" b="1" dirty="0"/>
              <a:t>Resources needed</a:t>
            </a:r>
            <a:endParaRPr dirty="0"/>
          </a:p>
          <a:p>
            <a:pPr marL="228600" lvl="0" indent="-228600" algn="l" rtl="0">
              <a:lnSpc>
                <a:spcPct val="108000"/>
              </a:lnSpc>
              <a:spcBef>
                <a:spcPts val="1000"/>
              </a:spcBef>
              <a:spcAft>
                <a:spcPts val="0"/>
              </a:spcAft>
              <a:buSzPts val="1600"/>
              <a:buChar char="•"/>
            </a:pPr>
            <a:r>
              <a:rPr lang="en-GB" sz="1600" dirty="0"/>
              <a:t>L4 Activity 2 Teachers Notes</a:t>
            </a:r>
            <a:endParaRPr dirty="0"/>
          </a:p>
        </p:txBody>
      </p:sp>
      <p:sp>
        <p:nvSpPr>
          <p:cNvPr id="221" name="Google Shape;221;p25">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30" name="Google Shape;230;p26">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28" name="Google Shape;22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Hazard Group 1</a:t>
            </a:r>
            <a:endParaRPr/>
          </a:p>
        </p:txBody>
      </p:sp>
      <p:sp>
        <p:nvSpPr>
          <p:cNvPr id="229" name="Google Shape;229;p26"/>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lnSpcReduction="10000"/>
          </a:bodyPr>
          <a:lstStyle/>
          <a:p>
            <a:pPr marL="228600" lvl="0" indent="-228600" algn="l" rtl="0">
              <a:lnSpc>
                <a:spcPct val="108000"/>
              </a:lnSpc>
              <a:spcBef>
                <a:spcPts val="0"/>
              </a:spcBef>
              <a:spcAft>
                <a:spcPts val="0"/>
              </a:spcAft>
              <a:buSzPts val="2400"/>
              <a:buChar char="•"/>
            </a:pPr>
            <a:r>
              <a:rPr lang="en-GB"/>
              <a:t>Unlikely to cause harm to humans</a:t>
            </a:r>
            <a:endParaRPr/>
          </a:p>
          <a:p>
            <a:pPr marL="228600" lvl="0" indent="-228600" algn="l" rtl="0">
              <a:lnSpc>
                <a:spcPct val="108000"/>
              </a:lnSpc>
              <a:spcBef>
                <a:spcPts val="1000"/>
              </a:spcBef>
              <a:spcAft>
                <a:spcPts val="0"/>
              </a:spcAft>
              <a:buSzPts val="2400"/>
              <a:buChar char="•"/>
            </a:pPr>
            <a:r>
              <a:rPr lang="en-GB"/>
              <a:t>Very unlikely to spread to the community</a:t>
            </a:r>
            <a:endParaRPr/>
          </a:p>
          <a:p>
            <a:pPr marL="228600" lvl="0" indent="-228600" algn="l" rtl="0">
              <a:lnSpc>
                <a:spcPct val="108000"/>
              </a:lnSpc>
              <a:spcBef>
                <a:spcPts val="1000"/>
              </a:spcBef>
              <a:spcAft>
                <a:spcPts val="0"/>
              </a:spcAft>
              <a:buSzPts val="2400"/>
              <a:buChar char="•"/>
            </a:pPr>
            <a:r>
              <a:rPr lang="en-GB"/>
              <a:t>Cell lines that have been safely used</a:t>
            </a:r>
            <a:br>
              <a:rPr lang="en-GB"/>
            </a:br>
            <a:r>
              <a:rPr lang="en-GB"/>
              <a:t>for years</a:t>
            </a:r>
            <a:endParaRPr/>
          </a:p>
          <a:p>
            <a:pPr marL="228600" lvl="0" indent="-228600" algn="l" rtl="0">
              <a:lnSpc>
                <a:spcPct val="108000"/>
              </a:lnSpc>
              <a:spcBef>
                <a:spcPts val="1000"/>
              </a:spcBef>
              <a:spcAft>
                <a:spcPts val="0"/>
              </a:spcAft>
              <a:buSzPts val="2400"/>
              <a:buChar char="•"/>
            </a:pPr>
            <a:r>
              <a:rPr lang="en-GB"/>
              <a:t>Non-pathogenic strains of some bacteria/viruses</a:t>
            </a:r>
            <a:endParaRPr/>
          </a:p>
          <a:p>
            <a:pPr marL="228600" lvl="0" indent="-228600" algn="l" rtl="0">
              <a:lnSpc>
                <a:spcPct val="108000"/>
              </a:lnSpc>
              <a:spcBef>
                <a:spcPts val="1000"/>
              </a:spcBef>
              <a:spcAft>
                <a:spcPts val="0"/>
              </a:spcAft>
              <a:buSzPts val="2400"/>
              <a:buChar char="•"/>
            </a:pPr>
            <a:r>
              <a:rPr lang="en-GB"/>
              <a:t>Disabled strains of bacteria/viruses</a:t>
            </a:r>
            <a:endParaRPr/>
          </a:p>
          <a:p>
            <a:pPr marL="228600" lvl="0" indent="-228600" algn="l" rtl="0">
              <a:lnSpc>
                <a:spcPct val="108000"/>
              </a:lnSpc>
              <a:spcBef>
                <a:spcPts val="1000"/>
              </a:spcBef>
              <a:spcAft>
                <a:spcPts val="0"/>
              </a:spcAft>
              <a:buSzPts val="2400"/>
              <a:buChar char="•"/>
            </a:pPr>
            <a:r>
              <a:rPr lang="en-GB"/>
              <a:t>Attenuated strains of bacteria/viruses</a:t>
            </a:r>
            <a:endParaRPr/>
          </a:p>
        </p:txBody>
      </p:sp>
      <p:pic>
        <p:nvPicPr>
          <p:cNvPr id="234" name="Google Shape;234;p26" descr="A group of people in lab coats looking through microscopes"/>
          <p:cNvPicPr preferRelativeResize="0"/>
          <p:nvPr/>
        </p:nvPicPr>
        <p:blipFill rotWithShape="1">
          <a:blip r:embed="rId3">
            <a:alphaModFix/>
          </a:blip>
          <a:srcRect t="-1" b="-1429"/>
          <a:stretch/>
        </p:blipFill>
        <p:spPr>
          <a:xfrm>
            <a:off x="6989083" y="1825625"/>
            <a:ext cx="4364038" cy="4408664"/>
          </a:xfrm>
          <a:prstGeom prst="rect">
            <a:avLst/>
          </a:prstGeom>
          <a:noFill/>
          <a:ln>
            <a:noFill/>
          </a:ln>
        </p:spPr>
      </p:pic>
      <p:sp>
        <p:nvSpPr>
          <p:cNvPr id="232" name="Google Shape;232;p26">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3" name="Google Shape;243;p27">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41" name="Google Shape;241;p27"/>
          <p:cNvSpPr txBox="1">
            <a:spLocks noGrp="1"/>
          </p:cNvSpPr>
          <p:nvPr>
            <p:ph type="title"/>
          </p:nvPr>
        </p:nvSpPr>
        <p:spPr>
          <a:xfrm>
            <a:off x="838200" y="365125"/>
            <a:ext cx="1066604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Hazard Group 1 = Containment Level 1 (CL-1)</a:t>
            </a:r>
            <a:endParaRPr/>
          </a:p>
        </p:txBody>
      </p:sp>
      <p:sp>
        <p:nvSpPr>
          <p:cNvPr id="242" name="Google Shape;242;p27"/>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GB"/>
              <a:t>Usual good aseptic techniques:</a:t>
            </a:r>
            <a:br>
              <a:rPr lang="en-GB"/>
            </a:br>
            <a:r>
              <a:rPr lang="en-GB"/>
              <a:t>no cross contamination </a:t>
            </a:r>
            <a:endParaRPr/>
          </a:p>
          <a:p>
            <a:pPr marL="228600" lvl="0" indent="-228600" algn="l" rtl="0">
              <a:lnSpc>
                <a:spcPct val="108000"/>
              </a:lnSpc>
              <a:spcBef>
                <a:spcPts val="1000"/>
              </a:spcBef>
              <a:spcAft>
                <a:spcPts val="0"/>
              </a:spcAft>
              <a:buSzPts val="2400"/>
              <a:buChar char="•"/>
            </a:pPr>
            <a:r>
              <a:rPr lang="en-GB"/>
              <a:t>Usual good microbiological techniques </a:t>
            </a:r>
            <a:endParaRPr/>
          </a:p>
          <a:p>
            <a:pPr marL="228600" lvl="0" indent="-228600" algn="l" rtl="0">
              <a:lnSpc>
                <a:spcPct val="108000"/>
              </a:lnSpc>
              <a:spcBef>
                <a:spcPts val="1000"/>
              </a:spcBef>
              <a:spcAft>
                <a:spcPts val="0"/>
              </a:spcAft>
              <a:buSzPts val="2400"/>
              <a:buChar char="•"/>
            </a:pPr>
            <a:r>
              <a:rPr lang="en-GB"/>
              <a:t>Usual good laboratory practices:</a:t>
            </a:r>
            <a:br>
              <a:rPr lang="en-GB"/>
            </a:br>
            <a:r>
              <a:rPr lang="en-GB"/>
              <a:t>no eating and drinking in the lab, etc.</a:t>
            </a:r>
            <a:endParaRPr/>
          </a:p>
          <a:p>
            <a:pPr marL="228600" lvl="0" indent="-228600" algn="l" rtl="0">
              <a:lnSpc>
                <a:spcPct val="108000"/>
              </a:lnSpc>
              <a:spcBef>
                <a:spcPts val="1000"/>
              </a:spcBef>
              <a:spcAft>
                <a:spcPts val="0"/>
              </a:spcAft>
              <a:buSzPts val="2400"/>
              <a:buChar char="•"/>
            </a:pPr>
            <a:r>
              <a:rPr lang="en-GB"/>
              <a:t>Basic safety measures:</a:t>
            </a:r>
            <a:br>
              <a:rPr lang="en-GB"/>
            </a:br>
            <a:r>
              <a:rPr lang="en-GB"/>
              <a:t>safety glasses, lab coats, good handwashing techniques, etc.</a:t>
            </a:r>
            <a:endParaRPr/>
          </a:p>
        </p:txBody>
      </p:sp>
      <p:pic>
        <p:nvPicPr>
          <p:cNvPr id="240" name="Google Shape;240;p27" descr="A group of people in lab coats looking through microscopes"/>
          <p:cNvPicPr preferRelativeResize="0"/>
          <p:nvPr/>
        </p:nvPicPr>
        <p:blipFill rotWithShape="1">
          <a:blip r:embed="rId3">
            <a:alphaModFix/>
          </a:blip>
          <a:srcRect t="-1" b="-1429"/>
          <a:stretch/>
        </p:blipFill>
        <p:spPr>
          <a:xfrm>
            <a:off x="6989083" y="1825625"/>
            <a:ext cx="4364038" cy="4408664"/>
          </a:xfrm>
          <a:prstGeom prst="rect">
            <a:avLst/>
          </a:prstGeom>
          <a:noFill/>
          <a:ln>
            <a:noFill/>
          </a:ln>
        </p:spPr>
      </p:pic>
      <p:sp>
        <p:nvSpPr>
          <p:cNvPr id="244" name="Google Shape;244;p27">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2" name="Google Shape;252;p28">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50" name="Google Shape;25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Hazard Group 2</a:t>
            </a:r>
            <a:endParaRPr/>
          </a:p>
        </p:txBody>
      </p:sp>
      <p:sp>
        <p:nvSpPr>
          <p:cNvPr id="251" name="Google Shape;251;p28"/>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GB"/>
              <a:t>Can cause human disease</a:t>
            </a:r>
            <a:endParaRPr/>
          </a:p>
          <a:p>
            <a:pPr marL="228600" lvl="0" indent="-228600" algn="l" rtl="0">
              <a:lnSpc>
                <a:spcPct val="108000"/>
              </a:lnSpc>
              <a:spcBef>
                <a:spcPts val="1000"/>
              </a:spcBef>
              <a:spcAft>
                <a:spcPts val="0"/>
              </a:spcAft>
              <a:buSzPts val="2400"/>
              <a:buChar char="•"/>
            </a:pPr>
            <a:r>
              <a:rPr lang="en-GB"/>
              <a:t>May be a hazard to lab workers</a:t>
            </a:r>
            <a:endParaRPr/>
          </a:p>
          <a:p>
            <a:pPr marL="228600" lvl="0" indent="-228600" algn="l" rtl="0">
              <a:lnSpc>
                <a:spcPct val="108000"/>
              </a:lnSpc>
              <a:spcBef>
                <a:spcPts val="1000"/>
              </a:spcBef>
              <a:spcAft>
                <a:spcPts val="0"/>
              </a:spcAft>
              <a:buSzPts val="2400"/>
              <a:buChar char="•"/>
            </a:pPr>
            <a:r>
              <a:rPr lang="en-GB"/>
              <a:t>Likelihood of infection spreading</a:t>
            </a:r>
            <a:br>
              <a:rPr lang="en-GB"/>
            </a:br>
            <a:r>
              <a:rPr lang="en-GB"/>
              <a:t>to the community is low</a:t>
            </a:r>
            <a:endParaRPr/>
          </a:p>
          <a:p>
            <a:pPr marL="228600" lvl="0" indent="-228600" algn="l" rtl="0">
              <a:lnSpc>
                <a:spcPct val="108000"/>
              </a:lnSpc>
              <a:spcBef>
                <a:spcPts val="1000"/>
              </a:spcBef>
              <a:spcAft>
                <a:spcPts val="0"/>
              </a:spcAft>
              <a:buSzPts val="2400"/>
              <a:buChar char="•"/>
            </a:pPr>
            <a:r>
              <a:rPr lang="en-GB"/>
              <a:t>There are usually effective vaccines</a:t>
            </a:r>
            <a:br>
              <a:rPr lang="en-GB"/>
            </a:br>
            <a:r>
              <a:rPr lang="en-GB"/>
              <a:t>or treatments available</a:t>
            </a:r>
            <a:endParaRPr/>
          </a:p>
        </p:txBody>
      </p:sp>
      <p:pic>
        <p:nvPicPr>
          <p:cNvPr id="255" name="Google Shape;255;p28" descr="Safety air flow cabinet in a laboratory"/>
          <p:cNvPicPr preferRelativeResize="0">
            <a:picLocks noGrp="1"/>
          </p:cNvPicPr>
          <p:nvPr>
            <p:ph type="pic" idx="3"/>
          </p:nvPr>
        </p:nvPicPr>
        <p:blipFill rotWithShape="1">
          <a:blip r:embed="rId3">
            <a:alphaModFix/>
          </a:blip>
          <a:srcRect l="4880" r="4881"/>
          <a:stretch/>
        </p:blipFill>
        <p:spPr>
          <a:xfrm>
            <a:off x="6989763" y="1825625"/>
            <a:ext cx="4364037" cy="4351338"/>
          </a:xfrm>
          <a:prstGeom prst="rect">
            <a:avLst/>
          </a:prstGeom>
          <a:noFill/>
          <a:ln>
            <a:noFill/>
          </a:ln>
        </p:spPr>
      </p:pic>
      <p:sp>
        <p:nvSpPr>
          <p:cNvPr id="253" name="Google Shape;253;p28">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3" name="Google Shape;263;p29">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61" name="Google Shape;261;p29"/>
          <p:cNvSpPr txBox="1">
            <a:spLocks noGrp="1"/>
          </p:cNvSpPr>
          <p:nvPr>
            <p:ph type="title"/>
          </p:nvPr>
        </p:nvSpPr>
        <p:spPr>
          <a:xfrm>
            <a:off x="838199" y="365125"/>
            <a:ext cx="1065041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Hazard Group 2 = Containment Level 2 (CL-2)</a:t>
            </a:r>
            <a:endParaRPr/>
          </a:p>
        </p:txBody>
      </p:sp>
      <p:sp>
        <p:nvSpPr>
          <p:cNvPr id="262" name="Google Shape;262;p29"/>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fontScale="85000" lnSpcReduction="10000"/>
          </a:bodyPr>
          <a:lstStyle/>
          <a:p>
            <a:pPr marL="228600" lvl="0" indent="-228600" algn="l" rtl="0">
              <a:lnSpc>
                <a:spcPct val="108000"/>
              </a:lnSpc>
              <a:spcBef>
                <a:spcPts val="0"/>
              </a:spcBef>
              <a:spcAft>
                <a:spcPts val="0"/>
              </a:spcAft>
              <a:buSzPct val="100000"/>
              <a:buChar char="•"/>
            </a:pPr>
            <a:r>
              <a:rPr lang="en-GB"/>
              <a:t>Same as Containment Level 1 but with</a:t>
            </a:r>
            <a:br>
              <a:rPr lang="en-GB"/>
            </a:br>
            <a:r>
              <a:rPr lang="en-GB"/>
              <a:t>additional measures</a:t>
            </a:r>
            <a:endParaRPr/>
          </a:p>
          <a:p>
            <a:pPr marL="228600" lvl="0" indent="-228600" algn="l" rtl="0">
              <a:lnSpc>
                <a:spcPct val="108000"/>
              </a:lnSpc>
              <a:spcBef>
                <a:spcPts val="1000"/>
              </a:spcBef>
              <a:spcAft>
                <a:spcPts val="0"/>
              </a:spcAft>
              <a:buSzPct val="100000"/>
              <a:buChar char="•"/>
            </a:pPr>
            <a:r>
              <a:rPr lang="en-GB"/>
              <a:t>Some control over the movement and release</a:t>
            </a:r>
            <a:br>
              <a:rPr lang="en-GB"/>
            </a:br>
            <a:r>
              <a:rPr lang="en-GB"/>
              <a:t>of possible pathogen vectors </a:t>
            </a:r>
            <a:endParaRPr/>
          </a:p>
          <a:p>
            <a:pPr marL="228600" lvl="0" indent="-228600" algn="l" rtl="0">
              <a:lnSpc>
                <a:spcPct val="108000"/>
              </a:lnSpc>
              <a:spcBef>
                <a:spcPts val="1000"/>
              </a:spcBef>
              <a:spcAft>
                <a:spcPts val="0"/>
              </a:spcAft>
              <a:buSzPct val="100000"/>
              <a:buChar char="•"/>
            </a:pPr>
            <a:r>
              <a:rPr lang="en-GB" b="1"/>
              <a:t>A separate controlled working area </a:t>
            </a:r>
            <a:r>
              <a:rPr lang="en-GB"/>
              <a:t>with </a:t>
            </a:r>
            <a:r>
              <a:rPr lang="en-GB" b="1"/>
              <a:t>limited access </a:t>
            </a:r>
            <a:r>
              <a:rPr lang="en-GB"/>
              <a:t>to authorised personnel only</a:t>
            </a:r>
            <a:endParaRPr/>
          </a:p>
          <a:p>
            <a:pPr marL="228600" lvl="0" indent="-228600" algn="l" rtl="0">
              <a:lnSpc>
                <a:spcPct val="108000"/>
              </a:lnSpc>
              <a:spcBef>
                <a:spcPts val="1000"/>
              </a:spcBef>
              <a:spcAft>
                <a:spcPts val="0"/>
              </a:spcAft>
              <a:buSzPct val="100000"/>
              <a:buChar char="•"/>
            </a:pPr>
            <a:r>
              <a:rPr lang="en-GB" b="1"/>
              <a:t>Viable microorganisms are contained within</a:t>
            </a:r>
            <a:br>
              <a:rPr lang="en-GB" b="1"/>
            </a:br>
            <a:r>
              <a:rPr lang="en-GB" b="1"/>
              <a:t>a closed system</a:t>
            </a:r>
            <a:endParaRPr/>
          </a:p>
          <a:p>
            <a:pPr marL="228600" lvl="0" indent="-228600" algn="l" rtl="0">
              <a:lnSpc>
                <a:spcPct val="108000"/>
              </a:lnSpc>
              <a:spcBef>
                <a:spcPts val="1000"/>
              </a:spcBef>
              <a:spcAft>
                <a:spcPts val="0"/>
              </a:spcAft>
              <a:buSzPct val="100000"/>
              <a:buChar char="•"/>
            </a:pPr>
            <a:r>
              <a:rPr lang="en-GB"/>
              <a:t>Some decontamination and more in-depth</a:t>
            </a:r>
            <a:br>
              <a:rPr lang="en-GB"/>
            </a:br>
            <a:r>
              <a:rPr lang="en-GB"/>
              <a:t>cleaning facilities.</a:t>
            </a:r>
            <a:endParaRPr/>
          </a:p>
        </p:txBody>
      </p:sp>
      <p:pic>
        <p:nvPicPr>
          <p:cNvPr id="265" name="Google Shape;265;p29" descr="Safety air flow cabinet in a laboratory"/>
          <p:cNvPicPr preferRelativeResize="0">
            <a:picLocks noGrp="1"/>
          </p:cNvPicPr>
          <p:nvPr>
            <p:ph type="pic" idx="3"/>
          </p:nvPr>
        </p:nvPicPr>
        <p:blipFill rotWithShape="1">
          <a:blip r:embed="rId3">
            <a:alphaModFix/>
          </a:blip>
          <a:srcRect l="4880" r="4881"/>
          <a:stretch/>
        </p:blipFill>
        <p:spPr>
          <a:xfrm>
            <a:off x="6989764" y="1825625"/>
            <a:ext cx="4364037" cy="4351338"/>
          </a:xfrm>
          <a:prstGeom prst="rect">
            <a:avLst/>
          </a:prstGeom>
          <a:noFill/>
          <a:ln>
            <a:noFill/>
          </a:ln>
        </p:spPr>
      </p:pic>
      <p:sp>
        <p:nvSpPr>
          <p:cNvPr id="264" name="Google Shape;264;p29">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3" name="Google Shape;273;p30">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71" name="Google Shape;27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Hazard Group 3</a:t>
            </a:r>
            <a:endParaRPr/>
          </a:p>
        </p:txBody>
      </p:sp>
      <p:sp>
        <p:nvSpPr>
          <p:cNvPr id="272" name="Google Shape;272;p30"/>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GB"/>
              <a:t>Can cause severe human disease</a:t>
            </a:r>
            <a:endParaRPr/>
          </a:p>
          <a:p>
            <a:pPr marL="228600" lvl="0" indent="-228600" algn="l" rtl="0">
              <a:lnSpc>
                <a:spcPct val="108000"/>
              </a:lnSpc>
              <a:spcBef>
                <a:spcPts val="1000"/>
              </a:spcBef>
              <a:spcAft>
                <a:spcPts val="0"/>
              </a:spcAft>
              <a:buSzPts val="2400"/>
              <a:buChar char="•"/>
            </a:pPr>
            <a:r>
              <a:rPr lang="en-GB"/>
              <a:t>Can be a serious hazard to lab workers</a:t>
            </a:r>
            <a:endParaRPr/>
          </a:p>
          <a:p>
            <a:pPr marL="228600" lvl="0" indent="-228600" algn="l" rtl="0">
              <a:lnSpc>
                <a:spcPct val="108000"/>
              </a:lnSpc>
              <a:spcBef>
                <a:spcPts val="1000"/>
              </a:spcBef>
              <a:spcAft>
                <a:spcPts val="0"/>
              </a:spcAft>
              <a:buSzPts val="2400"/>
              <a:buChar char="•"/>
            </a:pPr>
            <a:r>
              <a:rPr lang="en-GB"/>
              <a:t>Infection may spread to the community</a:t>
            </a:r>
            <a:endParaRPr/>
          </a:p>
          <a:p>
            <a:pPr marL="228600" lvl="0" indent="-228600" algn="l" rtl="0">
              <a:lnSpc>
                <a:spcPct val="108000"/>
              </a:lnSpc>
              <a:spcBef>
                <a:spcPts val="1000"/>
              </a:spcBef>
              <a:spcAft>
                <a:spcPts val="0"/>
              </a:spcAft>
              <a:buSzPts val="2400"/>
              <a:buChar char="•"/>
            </a:pPr>
            <a:r>
              <a:rPr lang="en-GB"/>
              <a:t>There are usually effective vaccines</a:t>
            </a:r>
            <a:br>
              <a:rPr lang="en-GB"/>
            </a:br>
            <a:r>
              <a:rPr lang="en-GB"/>
              <a:t>or treatments available</a:t>
            </a:r>
            <a:endParaRPr/>
          </a:p>
        </p:txBody>
      </p:sp>
      <p:pic>
        <p:nvPicPr>
          <p:cNvPr id="275" name="Google Shape;275;p30" descr="Person wearing personal protective clothing: white overall, gloves, face mask and open-sided safety goggles"/>
          <p:cNvPicPr preferRelativeResize="0"/>
          <p:nvPr/>
        </p:nvPicPr>
        <p:blipFill rotWithShape="1">
          <a:blip r:embed="rId3">
            <a:alphaModFix/>
          </a:blip>
          <a:srcRect/>
          <a:stretch/>
        </p:blipFill>
        <p:spPr>
          <a:xfrm>
            <a:off x="6989082" y="1825625"/>
            <a:ext cx="4364717" cy="4351338"/>
          </a:xfrm>
          <a:prstGeom prst="rect">
            <a:avLst/>
          </a:prstGeom>
          <a:noFill/>
          <a:ln>
            <a:noFill/>
          </a:ln>
        </p:spPr>
      </p:pic>
      <p:sp>
        <p:nvSpPr>
          <p:cNvPr id="274" name="Google Shape;274;p30">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4" name="Google Shape;284;p31">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82" name="Google Shape;282;p31"/>
          <p:cNvSpPr txBox="1">
            <a:spLocks noGrp="1"/>
          </p:cNvSpPr>
          <p:nvPr>
            <p:ph type="title"/>
          </p:nvPr>
        </p:nvSpPr>
        <p:spPr>
          <a:xfrm>
            <a:off x="838199" y="365125"/>
            <a:ext cx="1068909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Hazard Group 3 = Containment Level 3 (CL-3)</a:t>
            </a:r>
            <a:endParaRPr/>
          </a:p>
        </p:txBody>
      </p:sp>
      <p:sp>
        <p:nvSpPr>
          <p:cNvPr id="283" name="Google Shape;283;p31"/>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fontScale="70000" lnSpcReduction="20000"/>
          </a:bodyPr>
          <a:lstStyle/>
          <a:p>
            <a:pPr marL="228600" lvl="0" indent="-228600" algn="l" rtl="0">
              <a:lnSpc>
                <a:spcPct val="108000"/>
              </a:lnSpc>
              <a:spcBef>
                <a:spcPts val="0"/>
              </a:spcBef>
              <a:spcAft>
                <a:spcPts val="0"/>
              </a:spcAft>
              <a:buSzPct val="100000"/>
              <a:buChar char="•"/>
            </a:pPr>
            <a:r>
              <a:rPr lang="en-GB"/>
              <a:t>Same as Containment Level 2 but with</a:t>
            </a:r>
            <a:br>
              <a:rPr lang="en-GB"/>
            </a:br>
            <a:r>
              <a:rPr lang="en-GB"/>
              <a:t>additional measures </a:t>
            </a:r>
            <a:endParaRPr/>
          </a:p>
          <a:p>
            <a:pPr marL="228600" lvl="0" indent="-228600" algn="l" rtl="0">
              <a:lnSpc>
                <a:spcPct val="108000"/>
              </a:lnSpc>
              <a:spcBef>
                <a:spcPts val="1000"/>
              </a:spcBef>
              <a:spcAft>
                <a:spcPts val="0"/>
              </a:spcAft>
              <a:buSzPct val="100000"/>
              <a:buChar char="•"/>
            </a:pPr>
            <a:r>
              <a:rPr lang="en-GB"/>
              <a:t>Stricter limits on what may leave the controlled</a:t>
            </a:r>
            <a:br>
              <a:rPr lang="en-GB"/>
            </a:br>
            <a:r>
              <a:rPr lang="en-GB"/>
              <a:t>working area, including HEPA filtered extract air and</a:t>
            </a:r>
            <a:br>
              <a:rPr lang="en-GB"/>
            </a:br>
            <a:r>
              <a:rPr lang="en-GB" b="1"/>
              <a:t>no release of microorganisms from the closed system </a:t>
            </a:r>
            <a:endParaRPr/>
          </a:p>
          <a:p>
            <a:pPr marL="228600" lvl="0" indent="-228600" algn="l" rtl="0">
              <a:lnSpc>
                <a:spcPct val="108000"/>
              </a:lnSpc>
              <a:spcBef>
                <a:spcPts val="1000"/>
              </a:spcBef>
              <a:spcAft>
                <a:spcPts val="0"/>
              </a:spcAft>
              <a:buSzPct val="100000"/>
              <a:buChar char="•"/>
            </a:pPr>
            <a:r>
              <a:rPr lang="en-GB"/>
              <a:t>The workplace is under </a:t>
            </a:r>
            <a:r>
              <a:rPr lang="en-GB" b="1"/>
              <a:t>negative air pressure</a:t>
            </a:r>
            <a:endParaRPr/>
          </a:p>
          <a:p>
            <a:pPr marL="228600" lvl="0" indent="-228600" algn="l" rtl="0">
              <a:lnSpc>
                <a:spcPct val="108000"/>
              </a:lnSpc>
              <a:spcBef>
                <a:spcPts val="1000"/>
              </a:spcBef>
              <a:spcAft>
                <a:spcPts val="0"/>
              </a:spcAft>
              <a:buSzPct val="100000"/>
              <a:buChar char="•"/>
            </a:pPr>
            <a:r>
              <a:rPr lang="en-GB"/>
              <a:t>Personnel wear </a:t>
            </a:r>
            <a:r>
              <a:rPr lang="en-GB" b="1"/>
              <a:t>protective clothing </a:t>
            </a:r>
            <a:r>
              <a:rPr lang="en-GB"/>
              <a:t>and there is</a:t>
            </a:r>
            <a:br>
              <a:rPr lang="en-GB"/>
            </a:br>
            <a:r>
              <a:rPr lang="en-GB"/>
              <a:t>optional showering</a:t>
            </a:r>
            <a:endParaRPr/>
          </a:p>
          <a:p>
            <a:pPr marL="228600" lvl="0" indent="-228600" algn="l" rtl="0">
              <a:lnSpc>
                <a:spcPct val="108000"/>
              </a:lnSpc>
              <a:spcBef>
                <a:spcPts val="1000"/>
              </a:spcBef>
              <a:spcAft>
                <a:spcPts val="0"/>
              </a:spcAft>
              <a:buSzPct val="100000"/>
              <a:buChar char="•"/>
            </a:pPr>
            <a:r>
              <a:rPr lang="en-GB"/>
              <a:t>There should also be an observation window so occupants of the working area can be seen</a:t>
            </a:r>
            <a:endParaRPr/>
          </a:p>
          <a:p>
            <a:pPr marL="228600" lvl="0" indent="-228600" algn="l" rtl="0">
              <a:lnSpc>
                <a:spcPct val="108000"/>
              </a:lnSpc>
              <a:spcBef>
                <a:spcPts val="1000"/>
              </a:spcBef>
              <a:spcAft>
                <a:spcPts val="0"/>
              </a:spcAft>
              <a:buSzPct val="100000"/>
              <a:buChar char="•"/>
            </a:pPr>
            <a:r>
              <a:rPr lang="en-GB"/>
              <a:t>The </a:t>
            </a:r>
            <a:r>
              <a:rPr lang="en-GB" b="1"/>
              <a:t>workplace should also be sealable </a:t>
            </a:r>
            <a:r>
              <a:rPr lang="en-GB"/>
              <a:t>to permit disinfection and/or optional fumigation</a:t>
            </a:r>
            <a:endParaRPr/>
          </a:p>
        </p:txBody>
      </p:sp>
      <p:pic>
        <p:nvPicPr>
          <p:cNvPr id="281" name="Google Shape;281;p31" descr="Person wearing personal protective clothing: white overall, gloves, face mask and open-sided safety goggles"/>
          <p:cNvPicPr preferRelativeResize="0"/>
          <p:nvPr/>
        </p:nvPicPr>
        <p:blipFill rotWithShape="1">
          <a:blip r:embed="rId3">
            <a:alphaModFix/>
          </a:blip>
          <a:srcRect/>
          <a:stretch/>
        </p:blipFill>
        <p:spPr>
          <a:xfrm>
            <a:off x="6989082" y="1825625"/>
            <a:ext cx="4364717" cy="4351338"/>
          </a:xfrm>
          <a:prstGeom prst="rect">
            <a:avLst/>
          </a:prstGeom>
          <a:noFill/>
          <a:ln>
            <a:noFill/>
          </a:ln>
        </p:spPr>
      </p:pic>
      <p:sp>
        <p:nvSpPr>
          <p:cNvPr id="285" name="Google Shape;285;p31">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3" name="Google Shape;293;p32">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91" name="Google Shape;29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Hazard Group 4</a:t>
            </a:r>
            <a:endParaRPr/>
          </a:p>
        </p:txBody>
      </p:sp>
      <p:sp>
        <p:nvSpPr>
          <p:cNvPr id="292" name="Google Shape;292;p32"/>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GB"/>
              <a:t>Causes severe human disease</a:t>
            </a:r>
            <a:endParaRPr/>
          </a:p>
          <a:p>
            <a:pPr marL="228600" lvl="0" indent="-228600" algn="l" rtl="0">
              <a:lnSpc>
                <a:spcPct val="108000"/>
              </a:lnSpc>
              <a:spcBef>
                <a:spcPts val="1000"/>
              </a:spcBef>
              <a:spcAft>
                <a:spcPts val="0"/>
              </a:spcAft>
              <a:buSzPts val="2400"/>
              <a:buChar char="•"/>
            </a:pPr>
            <a:r>
              <a:rPr lang="en-GB"/>
              <a:t>Is a serious hazard to lab workers</a:t>
            </a:r>
            <a:endParaRPr/>
          </a:p>
          <a:p>
            <a:pPr marL="228600" lvl="0" indent="-228600" algn="l" rtl="0">
              <a:lnSpc>
                <a:spcPct val="108000"/>
              </a:lnSpc>
              <a:spcBef>
                <a:spcPts val="1000"/>
              </a:spcBef>
              <a:spcAft>
                <a:spcPts val="0"/>
              </a:spcAft>
              <a:buSzPts val="2400"/>
              <a:buChar char="•"/>
            </a:pPr>
            <a:r>
              <a:rPr lang="en-GB"/>
              <a:t>Infection is likely to spread</a:t>
            </a:r>
            <a:br>
              <a:rPr lang="en-GB"/>
            </a:br>
            <a:r>
              <a:rPr lang="en-GB"/>
              <a:t>to communities</a:t>
            </a:r>
            <a:endParaRPr/>
          </a:p>
          <a:p>
            <a:pPr marL="228600" lvl="0" indent="-228600" algn="l" rtl="0">
              <a:lnSpc>
                <a:spcPct val="108000"/>
              </a:lnSpc>
              <a:spcBef>
                <a:spcPts val="1000"/>
              </a:spcBef>
              <a:spcAft>
                <a:spcPts val="0"/>
              </a:spcAft>
              <a:buSzPts val="2400"/>
              <a:buChar char="•"/>
            </a:pPr>
            <a:r>
              <a:rPr lang="en-GB"/>
              <a:t>No effective vaccines or</a:t>
            </a:r>
            <a:br>
              <a:rPr lang="en-GB"/>
            </a:br>
            <a:r>
              <a:rPr lang="en-GB"/>
              <a:t>treatments available</a:t>
            </a:r>
            <a:endParaRPr/>
          </a:p>
          <a:p>
            <a:pPr marL="228600" lvl="0" indent="-228600" algn="l" rtl="0">
              <a:lnSpc>
                <a:spcPct val="108000"/>
              </a:lnSpc>
              <a:spcBef>
                <a:spcPts val="1000"/>
              </a:spcBef>
              <a:spcAft>
                <a:spcPts val="0"/>
              </a:spcAft>
              <a:buSzPts val="2400"/>
              <a:buChar char="•"/>
            </a:pPr>
            <a:r>
              <a:rPr lang="en-GB"/>
              <a:t>No effective preventative methods</a:t>
            </a:r>
            <a:endParaRPr/>
          </a:p>
        </p:txBody>
      </p:sp>
      <p:pic>
        <p:nvPicPr>
          <p:cNvPr id="295" name="Google Shape;295;p32" descr="Person wearing full personal protective clothing: fully enclosed blue suit where no parts of the body are exposed"/>
          <p:cNvPicPr preferRelativeResize="0"/>
          <p:nvPr/>
        </p:nvPicPr>
        <p:blipFill rotWithShape="1">
          <a:blip r:embed="rId3">
            <a:alphaModFix/>
          </a:blip>
          <a:srcRect/>
          <a:stretch/>
        </p:blipFill>
        <p:spPr>
          <a:xfrm>
            <a:off x="8091518" y="1779216"/>
            <a:ext cx="2232605" cy="4397747"/>
          </a:xfrm>
          <a:prstGeom prst="rect">
            <a:avLst/>
          </a:prstGeom>
          <a:noFill/>
          <a:ln>
            <a:noFill/>
          </a:ln>
        </p:spPr>
      </p:pic>
      <p:sp>
        <p:nvSpPr>
          <p:cNvPr id="294" name="Google Shape;294;p32">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3" name="Google Shape;303;p33">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301" name="Google Shape;301;p33"/>
          <p:cNvSpPr txBox="1">
            <a:spLocks noGrp="1"/>
          </p:cNvSpPr>
          <p:nvPr>
            <p:ph type="title"/>
          </p:nvPr>
        </p:nvSpPr>
        <p:spPr>
          <a:xfrm>
            <a:off x="838199" y="365125"/>
            <a:ext cx="1065823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Hazard Group 4 = Containment Level 4 (CL-4)</a:t>
            </a:r>
            <a:endParaRPr/>
          </a:p>
        </p:txBody>
      </p:sp>
      <p:sp>
        <p:nvSpPr>
          <p:cNvPr id="302" name="Google Shape;302;p33"/>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fontScale="62500" lnSpcReduction="20000"/>
          </a:bodyPr>
          <a:lstStyle/>
          <a:p>
            <a:pPr marL="228600" lvl="0" indent="-228600" algn="l" rtl="0">
              <a:lnSpc>
                <a:spcPct val="108000"/>
              </a:lnSpc>
              <a:spcBef>
                <a:spcPts val="0"/>
              </a:spcBef>
              <a:spcAft>
                <a:spcPts val="0"/>
              </a:spcAft>
              <a:buSzPct val="100000"/>
              <a:buChar char="•"/>
            </a:pPr>
            <a:r>
              <a:rPr lang="en-GB"/>
              <a:t>Same as Containment Level 3 but with additional measures </a:t>
            </a:r>
            <a:endParaRPr/>
          </a:p>
          <a:p>
            <a:pPr marL="228600" lvl="0" indent="-228600" algn="l" rtl="0">
              <a:lnSpc>
                <a:spcPct val="108000"/>
              </a:lnSpc>
              <a:spcBef>
                <a:spcPts val="1000"/>
              </a:spcBef>
              <a:spcAft>
                <a:spcPts val="0"/>
              </a:spcAft>
              <a:buSzPct val="100000"/>
              <a:buChar char="•"/>
            </a:pPr>
            <a:r>
              <a:rPr lang="en-GB" b="1"/>
              <a:t>Complete control over what goes into and out of the</a:t>
            </a:r>
            <a:br>
              <a:rPr lang="en-GB" b="1"/>
            </a:br>
            <a:r>
              <a:rPr lang="en-GB" b="1"/>
              <a:t>controlled working area </a:t>
            </a:r>
            <a:endParaRPr/>
          </a:p>
          <a:p>
            <a:pPr marL="228600" lvl="0" indent="-228600" algn="l" rtl="0">
              <a:lnSpc>
                <a:spcPct val="108000"/>
              </a:lnSpc>
              <a:spcBef>
                <a:spcPts val="1000"/>
              </a:spcBef>
              <a:spcAft>
                <a:spcPts val="0"/>
              </a:spcAft>
              <a:buSzPct val="100000"/>
              <a:buChar char="•"/>
            </a:pPr>
            <a:r>
              <a:rPr lang="en-GB"/>
              <a:t>Negative air pressure, with air being filtered with a HEPA or</a:t>
            </a:r>
            <a:br>
              <a:rPr lang="en-GB"/>
            </a:br>
            <a:r>
              <a:rPr lang="en-GB"/>
              <a:t>equivalent filter on input, and then doubly filtered on extract</a:t>
            </a:r>
            <a:endParaRPr/>
          </a:p>
          <a:p>
            <a:pPr marL="228600" lvl="0" indent="-228600" algn="l" rtl="0">
              <a:lnSpc>
                <a:spcPct val="108000"/>
              </a:lnSpc>
              <a:spcBef>
                <a:spcPts val="1000"/>
              </a:spcBef>
              <a:spcAft>
                <a:spcPts val="0"/>
              </a:spcAft>
              <a:buSzPct val="100000"/>
              <a:buChar char="•"/>
            </a:pPr>
            <a:r>
              <a:rPr lang="en-GB"/>
              <a:t>Personnel </a:t>
            </a:r>
            <a:r>
              <a:rPr lang="en-GB" b="1"/>
              <a:t>completely change their clothes to protective</a:t>
            </a:r>
            <a:br>
              <a:rPr lang="en-GB" b="1"/>
            </a:br>
            <a:r>
              <a:rPr lang="en-GB" b="1"/>
              <a:t>clothing</a:t>
            </a:r>
            <a:r>
              <a:rPr lang="en-GB"/>
              <a:t> and then </a:t>
            </a:r>
            <a:r>
              <a:rPr lang="en-GB" b="1"/>
              <a:t>shower when leaving</a:t>
            </a:r>
            <a:r>
              <a:rPr lang="en-GB"/>
              <a:t> the controlled area</a:t>
            </a:r>
            <a:endParaRPr/>
          </a:p>
          <a:p>
            <a:pPr marL="228600" lvl="0" indent="-228600" algn="l" rtl="0">
              <a:lnSpc>
                <a:spcPct val="108000"/>
              </a:lnSpc>
              <a:spcBef>
                <a:spcPts val="1000"/>
              </a:spcBef>
              <a:spcAft>
                <a:spcPts val="0"/>
              </a:spcAft>
              <a:buSzPct val="100000"/>
              <a:buChar char="•"/>
            </a:pPr>
            <a:r>
              <a:rPr lang="en-GB"/>
              <a:t>All waste (effluent) from sinks and showers is collected and inactivated before release</a:t>
            </a:r>
            <a:endParaRPr/>
          </a:p>
          <a:p>
            <a:pPr marL="228600" lvl="0" indent="-228600" algn="l" rtl="0">
              <a:lnSpc>
                <a:spcPct val="108000"/>
              </a:lnSpc>
              <a:spcBef>
                <a:spcPts val="1000"/>
              </a:spcBef>
              <a:spcAft>
                <a:spcPts val="0"/>
              </a:spcAft>
              <a:buSzPct val="100000"/>
              <a:buChar char="•"/>
            </a:pPr>
            <a:r>
              <a:rPr lang="en-GB" b="1"/>
              <a:t>Access to the controlled area is restricted to authorised persons</a:t>
            </a:r>
            <a:r>
              <a:rPr lang="en-GB"/>
              <a:t> via air-lock key procedure and biological agents are stored securely</a:t>
            </a:r>
            <a:endParaRPr/>
          </a:p>
          <a:p>
            <a:pPr marL="228600" lvl="0" indent="-228600" algn="l" rtl="0">
              <a:lnSpc>
                <a:spcPct val="108000"/>
              </a:lnSpc>
              <a:spcBef>
                <a:spcPts val="1000"/>
              </a:spcBef>
              <a:spcAft>
                <a:spcPts val="0"/>
              </a:spcAft>
              <a:buSzPct val="100000"/>
              <a:buChar char="•"/>
            </a:pPr>
            <a:r>
              <a:rPr lang="en-GB"/>
              <a:t>The controlled area must also be </a:t>
            </a:r>
            <a:r>
              <a:rPr lang="en-GB" b="1"/>
              <a:t>sealable to permit fumigation</a:t>
            </a:r>
            <a:endParaRPr/>
          </a:p>
        </p:txBody>
      </p:sp>
      <p:pic>
        <p:nvPicPr>
          <p:cNvPr id="305" name="Google Shape;305;p33" descr="Person wearing full personal protective clothing: fully enclosed blue suit where no parts of the body are exposed"/>
          <p:cNvPicPr preferRelativeResize="0"/>
          <p:nvPr/>
        </p:nvPicPr>
        <p:blipFill rotWithShape="1">
          <a:blip r:embed="rId3">
            <a:alphaModFix/>
          </a:blip>
          <a:srcRect/>
          <a:stretch/>
        </p:blipFill>
        <p:spPr>
          <a:xfrm>
            <a:off x="8091518" y="1779216"/>
            <a:ext cx="2232605" cy="4397747"/>
          </a:xfrm>
          <a:prstGeom prst="rect">
            <a:avLst/>
          </a:prstGeom>
          <a:noFill/>
          <a:ln>
            <a:noFill/>
          </a:ln>
        </p:spPr>
      </p:pic>
      <p:sp>
        <p:nvSpPr>
          <p:cNvPr id="304" name="Google Shape;304;p33">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3" name="Google Shape;313;p34">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311" name="Google Shape;31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CL1–4 Summary</a:t>
            </a:r>
            <a:endParaRPr/>
          </a:p>
        </p:txBody>
      </p:sp>
      <p:sp>
        <p:nvSpPr>
          <p:cNvPr id="312" name="Google Shape;312;p34"/>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fontScale="70000" lnSpcReduction="20000"/>
          </a:bodyPr>
          <a:lstStyle/>
          <a:p>
            <a:pPr marL="228600" lvl="0" indent="-228600" algn="l" rtl="0">
              <a:lnSpc>
                <a:spcPct val="108000"/>
              </a:lnSpc>
              <a:spcBef>
                <a:spcPts val="0"/>
              </a:spcBef>
              <a:spcAft>
                <a:spcPts val="0"/>
              </a:spcAft>
              <a:buSzPct val="100000"/>
              <a:buChar char="•"/>
            </a:pPr>
            <a:r>
              <a:rPr lang="en-GB" b="1"/>
              <a:t>CL-1: </a:t>
            </a:r>
            <a:r>
              <a:rPr lang="en-GB"/>
              <a:t>Usual good aseptic/microbiological techniques and laboratory practices, as well as basic</a:t>
            </a:r>
            <a:br>
              <a:rPr lang="en-GB"/>
            </a:br>
            <a:r>
              <a:rPr lang="en-GB"/>
              <a:t>safety measures.</a:t>
            </a:r>
            <a:endParaRPr/>
          </a:p>
          <a:p>
            <a:pPr marL="228600" lvl="0" indent="-228600" algn="l" rtl="0">
              <a:lnSpc>
                <a:spcPct val="108000"/>
              </a:lnSpc>
              <a:spcBef>
                <a:spcPts val="1000"/>
              </a:spcBef>
              <a:spcAft>
                <a:spcPts val="0"/>
              </a:spcAft>
              <a:buSzPct val="100000"/>
              <a:buChar char="•"/>
            </a:pPr>
            <a:r>
              <a:rPr lang="en-GB" b="1"/>
              <a:t>CL-2: </a:t>
            </a:r>
            <a:r>
              <a:rPr lang="en-GB"/>
              <a:t>Control of possible pathogen vectors within a closed system. A separate controlled working</a:t>
            </a:r>
            <a:br>
              <a:rPr lang="en-GB"/>
            </a:br>
            <a:r>
              <a:rPr lang="en-GB"/>
              <a:t>area with limited access. Decontamination and more in-depth cleaning facilities.</a:t>
            </a:r>
            <a:endParaRPr/>
          </a:p>
          <a:p>
            <a:pPr marL="228600" lvl="0" indent="-228600" algn="l" rtl="0">
              <a:lnSpc>
                <a:spcPct val="108000"/>
              </a:lnSpc>
              <a:spcBef>
                <a:spcPts val="1000"/>
              </a:spcBef>
              <a:spcAft>
                <a:spcPts val="0"/>
              </a:spcAft>
              <a:buSzPct val="100000"/>
              <a:buChar char="•"/>
            </a:pPr>
            <a:r>
              <a:rPr lang="en-GB" b="1"/>
              <a:t>CL-3</a:t>
            </a:r>
            <a:r>
              <a:rPr lang="en-GB"/>
              <a:t>: Stricter limits on what may leave the controlled working area and no release of microorganisms</a:t>
            </a:r>
            <a:br>
              <a:rPr lang="en-GB"/>
            </a:br>
            <a:r>
              <a:rPr lang="en-GB"/>
              <a:t>from the closed system. Negative air pressure and workplace sealable to permit disinfection and/or fumigation. Personnel wear PPE and there is optional showering, as well as an observation window.</a:t>
            </a:r>
            <a:endParaRPr/>
          </a:p>
          <a:p>
            <a:pPr marL="228600" lvl="0" indent="-228600" algn="l" rtl="0">
              <a:lnSpc>
                <a:spcPct val="108000"/>
              </a:lnSpc>
              <a:spcBef>
                <a:spcPts val="1000"/>
              </a:spcBef>
              <a:spcAft>
                <a:spcPts val="0"/>
              </a:spcAft>
              <a:buSzPct val="100000"/>
              <a:buChar char="•"/>
            </a:pPr>
            <a:r>
              <a:rPr lang="en-GB" b="1"/>
              <a:t>CL-4: </a:t>
            </a:r>
            <a:r>
              <a:rPr lang="en-GB"/>
              <a:t>Complete control over the controlled working area. Negative air pressure with air being filtered</a:t>
            </a:r>
            <a:br>
              <a:rPr lang="en-GB"/>
            </a:br>
            <a:r>
              <a:rPr lang="en-GB"/>
              <a:t>on input and then doubly filtered on extract. Personnel completely change to PPE and then shower</a:t>
            </a:r>
            <a:br>
              <a:rPr lang="en-GB"/>
            </a:br>
            <a:r>
              <a:rPr lang="en-GB"/>
              <a:t>when leaving. All waste (effluent) from sinks and showers is inactivated before release. Access to the controlled area is restricted to authorised persons. The controlled area must also be sealable to</a:t>
            </a:r>
            <a:br>
              <a:rPr lang="en-GB"/>
            </a:br>
            <a:r>
              <a:rPr lang="en-GB"/>
              <a:t>permit fumigation.</a:t>
            </a:r>
            <a:endParaRPr/>
          </a:p>
        </p:txBody>
      </p:sp>
      <p:sp>
        <p:nvSpPr>
          <p:cNvPr id="314" name="Google Shape;314;p34">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7" name="Google Shape;137;p17"/>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34" name="Google Shape;1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will:</a:t>
            </a:r>
            <a:endParaRPr/>
          </a:p>
        </p:txBody>
      </p:sp>
      <p:sp>
        <p:nvSpPr>
          <p:cNvPr id="135" name="Google Shape;135;p17"/>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8000"/>
              </a:lnSpc>
              <a:spcBef>
                <a:spcPts val="0"/>
              </a:spcBef>
              <a:spcAft>
                <a:spcPts val="0"/>
              </a:spcAft>
              <a:buSzPts val="2400"/>
              <a:buChar char="•"/>
            </a:pPr>
            <a:r>
              <a:rPr lang="en-GB" dirty="0"/>
              <a:t>Recall and identify the four different biohazard categories, including examples of each.</a:t>
            </a:r>
            <a:endParaRPr dirty="0"/>
          </a:p>
          <a:p>
            <a:pPr marL="228600" lvl="0" indent="-228600" algn="l" rtl="0">
              <a:lnSpc>
                <a:spcPct val="108000"/>
              </a:lnSpc>
              <a:spcBef>
                <a:spcPts val="1000"/>
              </a:spcBef>
              <a:spcAft>
                <a:spcPts val="0"/>
              </a:spcAft>
              <a:buSzPts val="2400"/>
              <a:buChar char="•"/>
            </a:pPr>
            <a:r>
              <a:rPr lang="en-GB" dirty="0"/>
              <a:t>Describe the containment measures required for the four different categories of biohazard.</a:t>
            </a:r>
            <a:endParaRPr dirty="0"/>
          </a:p>
        </p:txBody>
      </p:sp>
      <p:sp>
        <p:nvSpPr>
          <p:cNvPr id="136" name="Google Shape;136;p17"/>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rmAutofit fontScale="92500" lnSpcReduction="10000"/>
          </a:bodyPr>
          <a:lstStyle/>
          <a:p>
            <a:pPr marL="0" lvl="0" indent="0" algn="l" rtl="0">
              <a:lnSpc>
                <a:spcPct val="108000"/>
              </a:lnSpc>
              <a:spcBef>
                <a:spcPts val="0"/>
              </a:spcBef>
              <a:spcAft>
                <a:spcPts val="0"/>
              </a:spcAft>
              <a:buSzPct val="100000"/>
              <a:buNone/>
            </a:pPr>
            <a:r>
              <a:rPr lang="en-GB" sz="1000" b="1"/>
              <a:t>Skills:</a:t>
            </a:r>
            <a:endParaRPr/>
          </a:p>
          <a:p>
            <a:pPr marL="0" lvl="0" indent="0" algn="l" rtl="0">
              <a:lnSpc>
                <a:spcPct val="108000"/>
              </a:lnSpc>
              <a:spcBef>
                <a:spcPts val="1000"/>
              </a:spcBef>
              <a:spcAft>
                <a:spcPts val="0"/>
              </a:spcAft>
              <a:buSzPct val="100000"/>
              <a:buNone/>
            </a:pPr>
            <a:r>
              <a:rPr lang="en-GB" sz="1000"/>
              <a:t>CS3.1: Identifying their own role in relation to the wider team, including establishing own accountability for tasks and deliverables, and establishing own and others’ area of expertise </a:t>
            </a:r>
            <a:endParaRPr/>
          </a:p>
          <a:p>
            <a:pPr marL="0" lvl="0" indent="0" algn="l" rtl="0">
              <a:lnSpc>
                <a:spcPct val="108000"/>
              </a:lnSpc>
              <a:spcBef>
                <a:spcPts val="1000"/>
              </a:spcBef>
              <a:spcAft>
                <a:spcPts val="0"/>
              </a:spcAft>
              <a:buSzPct val="100000"/>
              <a:buNone/>
            </a:pPr>
            <a:r>
              <a:rPr lang="en-GB" sz="1000"/>
              <a:t>CS3.2: Meet their responsibilities when working in a wider team by ensuring that project is compliant with relevant health and safety requirements (for example, if storing and handling hazardous substances)</a:t>
            </a:r>
            <a:endParaRPr/>
          </a:p>
          <a:p>
            <a:pPr marL="0" lvl="0" indent="0" algn="l" rtl="0">
              <a:lnSpc>
                <a:spcPct val="108000"/>
              </a:lnSpc>
              <a:spcBef>
                <a:spcPts val="1000"/>
              </a:spcBef>
              <a:spcAft>
                <a:spcPts val="0"/>
              </a:spcAft>
              <a:buSzPct val="100000"/>
              <a:buNone/>
            </a:pPr>
            <a:r>
              <a:rPr lang="en-GB" sz="1000"/>
              <a:t>CS5.1: Solve a problem within a science context, by evaluating the impact and continuing to monitor any changes and making recommendations for further improvement</a:t>
            </a:r>
            <a:endParaRPr/>
          </a:p>
          <a:p>
            <a:pPr marL="0" lvl="0" indent="0" algn="l" rtl="0">
              <a:lnSpc>
                <a:spcPct val="108000"/>
              </a:lnSpc>
              <a:spcBef>
                <a:spcPts val="1000"/>
              </a:spcBef>
              <a:spcAft>
                <a:spcPts val="0"/>
              </a:spcAft>
              <a:buSzPct val="100000"/>
              <a:buNone/>
            </a:pPr>
            <a:r>
              <a:rPr lang="en-GB" sz="1000" b="1"/>
              <a:t>General competencies:</a:t>
            </a:r>
            <a:endParaRPr/>
          </a:p>
          <a:p>
            <a:pPr marL="0" lvl="0" indent="0" algn="l" rtl="0">
              <a:lnSpc>
                <a:spcPct val="108000"/>
              </a:lnSpc>
              <a:spcBef>
                <a:spcPts val="1000"/>
              </a:spcBef>
              <a:spcAft>
                <a:spcPts val="0"/>
              </a:spcAft>
              <a:buSzPct val="100000"/>
              <a:buNone/>
            </a:pPr>
            <a:r>
              <a:rPr lang="en-GB" sz="1000"/>
              <a:t>English: </a:t>
            </a:r>
            <a:endParaRPr/>
          </a:p>
          <a:p>
            <a:pPr marL="0" lvl="0" indent="0" algn="l" rtl="0">
              <a:lnSpc>
                <a:spcPct val="108000"/>
              </a:lnSpc>
              <a:spcBef>
                <a:spcPts val="1000"/>
              </a:spcBef>
              <a:spcAft>
                <a:spcPts val="0"/>
              </a:spcAft>
              <a:buSzPct val="100000"/>
              <a:buNone/>
            </a:pPr>
            <a:r>
              <a:rPr lang="en-GB" sz="1000"/>
              <a:t>GEC2: Present information and ideas</a:t>
            </a:r>
            <a:endParaRPr/>
          </a:p>
          <a:p>
            <a:pPr marL="0" lvl="0" indent="0" algn="l" rtl="0">
              <a:lnSpc>
                <a:spcPct val="108000"/>
              </a:lnSpc>
              <a:spcBef>
                <a:spcPts val="1000"/>
              </a:spcBef>
              <a:spcAft>
                <a:spcPts val="0"/>
              </a:spcAft>
              <a:buSzPct val="100000"/>
              <a:buNone/>
            </a:pPr>
            <a:r>
              <a:rPr lang="en-GB" sz="1000"/>
              <a:t>GEC3: Create texts for different purposes and audiences</a:t>
            </a:r>
            <a:endParaRPr/>
          </a:p>
          <a:p>
            <a:pPr marL="0" lvl="0" indent="0" algn="l" rtl="0">
              <a:lnSpc>
                <a:spcPct val="108000"/>
              </a:lnSpc>
              <a:spcBef>
                <a:spcPts val="1000"/>
              </a:spcBef>
              <a:spcAft>
                <a:spcPts val="0"/>
              </a:spcAft>
              <a:buSzPct val="100000"/>
              <a:buNone/>
            </a:pPr>
            <a:r>
              <a:rPr lang="en-GB" sz="1000"/>
              <a:t>GEC4: Summarise information/ideas</a:t>
            </a:r>
            <a:endParaRPr/>
          </a:p>
          <a:p>
            <a:pPr marL="0" lvl="0" indent="0" algn="l" rtl="0">
              <a:lnSpc>
                <a:spcPct val="108000"/>
              </a:lnSpc>
              <a:spcBef>
                <a:spcPts val="1000"/>
              </a:spcBef>
              <a:spcAft>
                <a:spcPts val="0"/>
              </a:spcAft>
              <a:buSzPct val="100000"/>
              <a:buNone/>
            </a:pPr>
            <a:r>
              <a:rPr lang="en-GB" sz="1000"/>
              <a:t>GEC6: Take part in/lead discussions</a:t>
            </a:r>
            <a:endParaRPr/>
          </a:p>
          <a:p>
            <a:pPr marL="0" lvl="0" indent="0" algn="l" rtl="0">
              <a:lnSpc>
                <a:spcPct val="108000"/>
              </a:lnSpc>
              <a:spcBef>
                <a:spcPts val="1000"/>
              </a:spcBef>
              <a:spcAft>
                <a:spcPts val="0"/>
              </a:spcAft>
              <a:buSzPct val="100000"/>
              <a:buNone/>
            </a:pPr>
            <a:r>
              <a:rPr lang="en-GB" sz="1000"/>
              <a:t>Maths: </a:t>
            </a:r>
            <a:endParaRPr/>
          </a:p>
          <a:p>
            <a:pPr marL="0" lvl="0" indent="0" algn="l" rtl="0">
              <a:lnSpc>
                <a:spcPct val="108000"/>
              </a:lnSpc>
              <a:spcBef>
                <a:spcPts val="1000"/>
              </a:spcBef>
              <a:spcAft>
                <a:spcPts val="0"/>
              </a:spcAft>
              <a:buSzPct val="100000"/>
              <a:buNone/>
            </a:pPr>
            <a:r>
              <a:rPr lang="en-GB" sz="1000"/>
              <a:t>GMC6: Understanding data and risk</a:t>
            </a:r>
            <a:endParaRPr/>
          </a:p>
        </p:txBody>
      </p:sp>
      <p:sp>
        <p:nvSpPr>
          <p:cNvPr id="138" name="Google Shape;138;p17">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35"/>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320" name="Google Shape;32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Study question</a:t>
            </a:r>
            <a:endParaRPr/>
          </a:p>
        </p:txBody>
      </p:sp>
      <p:sp>
        <p:nvSpPr>
          <p:cNvPr id="321" name="Google Shape;321;p35"/>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fontScale="85000" lnSpcReduction="20000"/>
          </a:bodyPr>
          <a:lstStyle/>
          <a:p>
            <a:pPr marL="0" lvl="0" indent="0" algn="l" rtl="0">
              <a:lnSpc>
                <a:spcPct val="128000"/>
              </a:lnSpc>
              <a:spcBef>
                <a:spcPts val="0"/>
              </a:spcBef>
              <a:spcAft>
                <a:spcPts val="0"/>
              </a:spcAft>
              <a:buClr>
                <a:schemeClr val="dk1"/>
              </a:buClr>
              <a:buSzPct val="98039"/>
              <a:buNone/>
            </a:pPr>
            <a:r>
              <a:rPr lang="en-GB" sz="2400">
                <a:latin typeface="Arial"/>
                <a:ea typeface="Arial"/>
                <a:cs typeface="Arial"/>
                <a:sym typeface="Arial"/>
              </a:rPr>
              <a:t>Complete the study question independently:</a:t>
            </a:r>
            <a:endParaRPr/>
          </a:p>
          <a:p>
            <a:pPr marL="0" lvl="0" indent="0" algn="l" rtl="0">
              <a:lnSpc>
                <a:spcPct val="128000"/>
              </a:lnSpc>
              <a:spcBef>
                <a:spcPts val="1000"/>
              </a:spcBef>
              <a:spcAft>
                <a:spcPts val="0"/>
              </a:spcAft>
              <a:buClr>
                <a:schemeClr val="dk1"/>
              </a:buClr>
              <a:buSzPct val="98039"/>
              <a:buNone/>
            </a:pPr>
            <a:endParaRPr sz="2400">
              <a:latin typeface="Arial"/>
              <a:ea typeface="Arial"/>
              <a:cs typeface="Arial"/>
              <a:sym typeface="Arial"/>
            </a:endParaRPr>
          </a:p>
          <a:p>
            <a:pPr marL="0" lvl="0" indent="0" algn="l" rtl="0">
              <a:lnSpc>
                <a:spcPct val="128000"/>
              </a:lnSpc>
              <a:spcBef>
                <a:spcPts val="1000"/>
              </a:spcBef>
              <a:spcAft>
                <a:spcPts val="0"/>
              </a:spcAft>
              <a:buClr>
                <a:schemeClr val="dk1"/>
              </a:buClr>
              <a:buSzPct val="98039"/>
              <a:buNone/>
            </a:pPr>
            <a:r>
              <a:rPr lang="en-GB" sz="2400"/>
              <a:t>A company has been regularly working with common cold cell cultures.</a:t>
            </a:r>
            <a:br>
              <a:rPr lang="en-GB" sz="2400"/>
            </a:br>
            <a:r>
              <a:rPr lang="en-GB" sz="2400"/>
              <a:t>The lab currently limits the movement of pathogen vectors and work is undertaken within closed systems and in a biological safety cabinet (BSC).</a:t>
            </a:r>
            <a:br>
              <a:rPr lang="en-GB" sz="2400"/>
            </a:br>
            <a:r>
              <a:rPr lang="en-GB" sz="2400"/>
              <a:t>There is restricted access to the laboratory and lab workers are provided with a lab coat to put on over their clothes before entry to the lab. The organisation is investigating the possibility of starting some work on some HIV samples. </a:t>
            </a:r>
            <a:endParaRPr/>
          </a:p>
          <a:p>
            <a:pPr marL="0" lvl="0" indent="0" algn="l" rtl="0">
              <a:lnSpc>
                <a:spcPct val="128000"/>
              </a:lnSpc>
              <a:spcBef>
                <a:spcPts val="1000"/>
              </a:spcBef>
              <a:spcAft>
                <a:spcPts val="0"/>
              </a:spcAft>
              <a:buClr>
                <a:schemeClr val="dk1"/>
              </a:buClr>
              <a:buSzPct val="98039"/>
              <a:buNone/>
            </a:pPr>
            <a:endParaRPr sz="2400"/>
          </a:p>
          <a:p>
            <a:pPr marL="0" lvl="0" indent="0" algn="l" rtl="0">
              <a:lnSpc>
                <a:spcPct val="128000"/>
              </a:lnSpc>
              <a:spcBef>
                <a:spcPts val="1000"/>
              </a:spcBef>
              <a:spcAft>
                <a:spcPts val="0"/>
              </a:spcAft>
              <a:buClr>
                <a:schemeClr val="dk1"/>
              </a:buClr>
              <a:buSzPct val="98039"/>
              <a:buNone/>
            </a:pPr>
            <a:r>
              <a:rPr lang="en-GB" sz="2400"/>
              <a:t>Explain</a:t>
            </a:r>
            <a:r>
              <a:rPr lang="en-GB" sz="2400" b="1"/>
              <a:t> two </a:t>
            </a:r>
            <a:r>
              <a:rPr lang="en-GB" sz="2400"/>
              <a:t>changes the lab would need to make before starting this work. </a:t>
            </a:r>
            <a:r>
              <a:rPr lang="en-GB" sz="2400" b="1"/>
              <a:t>[4 marks]</a:t>
            </a:r>
            <a:endParaRPr/>
          </a:p>
        </p:txBody>
      </p:sp>
      <p:sp>
        <p:nvSpPr>
          <p:cNvPr id="323" name="Google Shape;323;p35">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1" name="Google Shape;331;p36">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329" name="Google Shape;32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Study question sample answer</a:t>
            </a:r>
            <a:endParaRPr/>
          </a:p>
        </p:txBody>
      </p:sp>
      <p:sp>
        <p:nvSpPr>
          <p:cNvPr id="330" name="Google Shape;330;p36"/>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Clr>
                <a:schemeClr val="dk1"/>
              </a:buClr>
              <a:buSzPts val="2000"/>
              <a:buNone/>
            </a:pPr>
            <a:r>
              <a:rPr lang="en-GB" b="1"/>
              <a:t>Mark scheme – award one mark per explanation point, up to a maximum of 4 marks.</a:t>
            </a:r>
            <a:endParaRPr/>
          </a:p>
          <a:p>
            <a:pPr marL="0" lvl="0" indent="0" algn="l" rtl="0">
              <a:lnSpc>
                <a:spcPct val="108000"/>
              </a:lnSpc>
              <a:spcBef>
                <a:spcPts val="1000"/>
              </a:spcBef>
              <a:spcAft>
                <a:spcPts val="0"/>
              </a:spcAft>
              <a:buClr>
                <a:schemeClr val="dk1"/>
              </a:buClr>
              <a:buSzPts val="2000"/>
              <a:buNone/>
            </a:pPr>
            <a:endParaRPr sz="2400"/>
          </a:p>
          <a:p>
            <a:pPr marL="0" lvl="0" indent="0" algn="l" rtl="0">
              <a:lnSpc>
                <a:spcPct val="108000"/>
              </a:lnSpc>
              <a:spcBef>
                <a:spcPts val="1000"/>
              </a:spcBef>
              <a:spcAft>
                <a:spcPts val="0"/>
              </a:spcAft>
              <a:buClr>
                <a:schemeClr val="dk1"/>
              </a:buClr>
              <a:buSzPts val="2000"/>
              <a:buNone/>
            </a:pPr>
            <a:r>
              <a:rPr lang="en-GB" sz="2400"/>
              <a:t>Lab workers are likely to need a higher level of protective clothing </a:t>
            </a:r>
            <a:r>
              <a:rPr lang="en-GB" sz="2400" b="1"/>
              <a:t>[1 mark] </a:t>
            </a:r>
            <a:r>
              <a:rPr lang="en-GB" sz="2400"/>
              <a:t>to ensure adequate protection from the Grou</a:t>
            </a:r>
            <a:r>
              <a:rPr lang="en-GB"/>
              <a:t>p 3 </a:t>
            </a:r>
            <a:r>
              <a:rPr lang="en-GB" sz="2400"/>
              <a:t>hazardous substances they are working with </a:t>
            </a:r>
            <a:r>
              <a:rPr lang="en-GB" sz="2400" b="1"/>
              <a:t>[1 mark]</a:t>
            </a:r>
            <a:r>
              <a:rPr lang="en-GB" sz="2400"/>
              <a:t>, and an anti-chamber or changing area would </a:t>
            </a:r>
            <a:r>
              <a:rPr lang="en-GB"/>
              <a:t>therefore also</a:t>
            </a:r>
            <a:r>
              <a:rPr lang="en-GB" sz="2400"/>
              <a:t> be required </a:t>
            </a:r>
            <a:r>
              <a:rPr lang="en-GB" sz="2400" b="1"/>
              <a:t>[1 mark]</a:t>
            </a:r>
            <a:r>
              <a:rPr lang="en-GB" sz="2400"/>
              <a:t> to allow workers to change out of their own clothes and avoid the risk of taking the hazardous substances out of the laboratory </a:t>
            </a:r>
            <a:r>
              <a:rPr lang="en-GB" sz="2400" b="1"/>
              <a:t>[1 mark]</a:t>
            </a:r>
            <a:r>
              <a:rPr lang="en-GB"/>
              <a:t>.</a:t>
            </a:r>
            <a:endParaRPr sz="2400"/>
          </a:p>
        </p:txBody>
      </p:sp>
      <p:sp>
        <p:nvSpPr>
          <p:cNvPr id="332" name="Google Shape;332;p36">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41" name="Google Shape;341;p37">
            <a:extLst>
              <a:ext uri="{C183D7F6-B498-43B3-948B-1728B52AA6E4}">
                <adec:decorative xmlns:adec="http://schemas.microsoft.com/office/drawing/2017/decorative" val="1"/>
              </a:ext>
            </a:extLst>
          </p:cNvPr>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338" name="Google Shape;33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have:</a:t>
            </a:r>
            <a:endParaRPr/>
          </a:p>
        </p:txBody>
      </p:sp>
      <p:sp>
        <p:nvSpPr>
          <p:cNvPr id="339" name="Google Shape;339;p37"/>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8000"/>
              </a:lnSpc>
              <a:spcBef>
                <a:spcPts val="0"/>
              </a:spcBef>
              <a:spcAft>
                <a:spcPts val="0"/>
              </a:spcAft>
              <a:buSzPts val="2400"/>
              <a:buChar char="•"/>
            </a:pPr>
            <a:r>
              <a:rPr lang="en-GB"/>
              <a:t>Recalled and identified the four different biohazard categories, including examples of each.</a:t>
            </a:r>
            <a:endParaRPr/>
          </a:p>
          <a:p>
            <a:pPr marL="228600" lvl="0" indent="-228600" algn="l" rtl="0">
              <a:lnSpc>
                <a:spcPct val="108000"/>
              </a:lnSpc>
              <a:spcBef>
                <a:spcPts val="1000"/>
              </a:spcBef>
              <a:spcAft>
                <a:spcPts val="0"/>
              </a:spcAft>
              <a:buSzPts val="2400"/>
              <a:buChar char="•"/>
            </a:pPr>
            <a:r>
              <a:rPr lang="en-GB"/>
              <a:t>Described the containment measures required for the four different categories of biohazard.</a:t>
            </a:r>
            <a:endParaRPr/>
          </a:p>
        </p:txBody>
      </p:sp>
      <p:sp>
        <p:nvSpPr>
          <p:cNvPr id="340" name="Google Shape;340;p37"/>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rmAutofit fontScale="47500" lnSpcReduction="20000"/>
          </a:bodyPr>
          <a:lstStyle/>
          <a:p>
            <a:pPr marL="0" lvl="0" indent="0" algn="l" rtl="0">
              <a:lnSpc>
                <a:spcPct val="108000"/>
              </a:lnSpc>
              <a:spcBef>
                <a:spcPts val="0"/>
              </a:spcBef>
              <a:spcAft>
                <a:spcPts val="0"/>
              </a:spcAft>
              <a:buSzPct val="100000"/>
              <a:buNone/>
            </a:pPr>
            <a:r>
              <a:rPr lang="en-GB" b="1"/>
              <a:t>Skills:</a:t>
            </a:r>
            <a:endParaRPr/>
          </a:p>
          <a:p>
            <a:pPr marL="0" lvl="0" indent="0" algn="l" rtl="0">
              <a:lnSpc>
                <a:spcPct val="108000"/>
              </a:lnSpc>
              <a:spcBef>
                <a:spcPts val="1000"/>
              </a:spcBef>
              <a:spcAft>
                <a:spcPts val="0"/>
              </a:spcAft>
              <a:buSzPct val="100000"/>
              <a:buNone/>
            </a:pPr>
            <a:r>
              <a:rPr lang="en-GB"/>
              <a:t>CS3.1: Identifying their own role in relation to the wider team, including establishing own accountability for tasks and deliverables, and establishing own and others’ area of expertise </a:t>
            </a:r>
            <a:endParaRPr/>
          </a:p>
          <a:p>
            <a:pPr marL="0" lvl="0" indent="0" algn="l" rtl="0">
              <a:lnSpc>
                <a:spcPct val="108000"/>
              </a:lnSpc>
              <a:spcBef>
                <a:spcPts val="1000"/>
              </a:spcBef>
              <a:spcAft>
                <a:spcPts val="0"/>
              </a:spcAft>
              <a:buSzPct val="100000"/>
              <a:buNone/>
            </a:pPr>
            <a:r>
              <a:rPr lang="en-GB"/>
              <a:t>CS3.2: Meet their responsibilities when working in a wider team by ensuring that project is compliant with relevant health and safety requirements (for example, if storing and handling hazardous substances)</a:t>
            </a:r>
            <a:endParaRPr/>
          </a:p>
          <a:p>
            <a:pPr marL="0" lvl="0" indent="0" algn="l" rtl="0">
              <a:lnSpc>
                <a:spcPct val="108000"/>
              </a:lnSpc>
              <a:spcBef>
                <a:spcPts val="1000"/>
              </a:spcBef>
              <a:spcAft>
                <a:spcPts val="0"/>
              </a:spcAft>
              <a:buSzPct val="100000"/>
              <a:buNone/>
            </a:pPr>
            <a:r>
              <a:rPr lang="en-GB"/>
              <a:t>CS5.1: Solve a problem within a science context, by evaluating the impact and continuing to monitor any changes and making recommendations for further improvement</a:t>
            </a:r>
            <a:endParaRPr/>
          </a:p>
          <a:p>
            <a:pPr marL="0" lvl="0" indent="0" algn="l" rtl="0">
              <a:lnSpc>
                <a:spcPct val="108000"/>
              </a:lnSpc>
              <a:spcBef>
                <a:spcPts val="1000"/>
              </a:spcBef>
              <a:spcAft>
                <a:spcPts val="0"/>
              </a:spcAft>
              <a:buSzPct val="100000"/>
              <a:buNone/>
            </a:pPr>
            <a:r>
              <a:rPr lang="en-GB" b="1"/>
              <a:t>General competencies:</a:t>
            </a:r>
            <a:endParaRPr/>
          </a:p>
          <a:p>
            <a:pPr marL="0" lvl="0" indent="0" algn="l" rtl="0">
              <a:lnSpc>
                <a:spcPct val="108000"/>
              </a:lnSpc>
              <a:spcBef>
                <a:spcPts val="1000"/>
              </a:spcBef>
              <a:spcAft>
                <a:spcPts val="0"/>
              </a:spcAft>
              <a:buSzPct val="100000"/>
              <a:buNone/>
            </a:pPr>
            <a:r>
              <a:rPr lang="en-GB"/>
              <a:t>English: </a:t>
            </a:r>
            <a:endParaRPr/>
          </a:p>
          <a:p>
            <a:pPr marL="0" lvl="0" indent="0" algn="l" rtl="0">
              <a:lnSpc>
                <a:spcPct val="108000"/>
              </a:lnSpc>
              <a:spcBef>
                <a:spcPts val="1000"/>
              </a:spcBef>
              <a:spcAft>
                <a:spcPts val="0"/>
              </a:spcAft>
              <a:buSzPct val="100000"/>
              <a:buNone/>
            </a:pPr>
            <a:r>
              <a:rPr lang="en-GB"/>
              <a:t>GEC2: Present information and ideas</a:t>
            </a:r>
            <a:endParaRPr/>
          </a:p>
          <a:p>
            <a:pPr marL="0" lvl="0" indent="0" algn="l" rtl="0">
              <a:lnSpc>
                <a:spcPct val="108000"/>
              </a:lnSpc>
              <a:spcBef>
                <a:spcPts val="1000"/>
              </a:spcBef>
              <a:spcAft>
                <a:spcPts val="0"/>
              </a:spcAft>
              <a:buSzPct val="100000"/>
              <a:buNone/>
            </a:pPr>
            <a:r>
              <a:rPr lang="en-GB"/>
              <a:t>GEC3: Create texts for different purposes and audiences</a:t>
            </a:r>
            <a:endParaRPr/>
          </a:p>
          <a:p>
            <a:pPr marL="0" lvl="0" indent="0" algn="l" rtl="0">
              <a:lnSpc>
                <a:spcPct val="108000"/>
              </a:lnSpc>
              <a:spcBef>
                <a:spcPts val="1000"/>
              </a:spcBef>
              <a:spcAft>
                <a:spcPts val="0"/>
              </a:spcAft>
              <a:buSzPct val="100000"/>
              <a:buNone/>
            </a:pPr>
            <a:r>
              <a:rPr lang="en-GB"/>
              <a:t>GEC4: Summarise information/ideas</a:t>
            </a:r>
            <a:endParaRPr/>
          </a:p>
          <a:p>
            <a:pPr marL="0" lvl="0" indent="0" algn="l" rtl="0">
              <a:lnSpc>
                <a:spcPct val="108000"/>
              </a:lnSpc>
              <a:spcBef>
                <a:spcPts val="1000"/>
              </a:spcBef>
              <a:spcAft>
                <a:spcPts val="0"/>
              </a:spcAft>
              <a:buSzPct val="100000"/>
              <a:buNone/>
            </a:pPr>
            <a:r>
              <a:rPr lang="en-GB"/>
              <a:t>GEC6: Take part in/lead discussions</a:t>
            </a:r>
            <a:endParaRPr/>
          </a:p>
          <a:p>
            <a:pPr marL="0" lvl="0" indent="0" algn="l" rtl="0">
              <a:lnSpc>
                <a:spcPct val="108000"/>
              </a:lnSpc>
              <a:spcBef>
                <a:spcPts val="1000"/>
              </a:spcBef>
              <a:spcAft>
                <a:spcPts val="0"/>
              </a:spcAft>
              <a:buSzPct val="100000"/>
              <a:buNone/>
            </a:pPr>
            <a:r>
              <a:rPr lang="en-GB"/>
              <a:t>Maths: </a:t>
            </a:r>
            <a:endParaRPr/>
          </a:p>
          <a:p>
            <a:pPr marL="0" lvl="0" indent="0" algn="l" rtl="0">
              <a:lnSpc>
                <a:spcPct val="108000"/>
              </a:lnSpc>
              <a:spcBef>
                <a:spcPts val="1000"/>
              </a:spcBef>
              <a:spcAft>
                <a:spcPts val="0"/>
              </a:spcAft>
              <a:buSzPct val="100000"/>
              <a:buNone/>
            </a:pPr>
            <a:r>
              <a:rPr lang="en-GB"/>
              <a:t>GMC6: Understanding data and risk</a:t>
            </a:r>
            <a:endParaRPr/>
          </a:p>
        </p:txBody>
      </p:sp>
      <p:sp>
        <p:nvSpPr>
          <p:cNvPr id="342" name="Google Shape;342;p37">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6" name="Google Shape;146;p18">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44" name="Google Shape;14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Biohazard containment scenario</a:t>
            </a:r>
            <a:endParaRPr/>
          </a:p>
        </p:txBody>
      </p:sp>
      <p:sp>
        <p:nvSpPr>
          <p:cNvPr id="145" name="Google Shape;145;p18"/>
          <p:cNvSpPr txBox="1">
            <a:spLocks noGrp="1"/>
          </p:cNvSpPr>
          <p:nvPr>
            <p:ph type="body" idx="1"/>
          </p:nvPr>
        </p:nvSpPr>
        <p:spPr>
          <a:xfrm>
            <a:off x="838199" y="1825625"/>
            <a:ext cx="5994116" cy="4351338"/>
          </a:xfrm>
          <a:prstGeom prst="rect">
            <a:avLst/>
          </a:prstGeom>
          <a:solidFill>
            <a:srgbClr val="E2EEBE"/>
          </a:solidFill>
          <a:ln>
            <a:noFill/>
          </a:ln>
        </p:spPr>
        <p:txBody>
          <a:bodyPr spcFirstLastPara="1" wrap="square" lIns="180000" tIns="180000" rIns="180000" bIns="180000" anchor="t" anchorCtr="0">
            <a:normAutofit fontScale="62500" lnSpcReduction="20000"/>
          </a:bodyPr>
          <a:lstStyle/>
          <a:p>
            <a:pPr marL="0" lvl="0" indent="0" algn="l" rtl="0">
              <a:lnSpc>
                <a:spcPct val="125000"/>
              </a:lnSpc>
              <a:spcBef>
                <a:spcPts val="0"/>
              </a:spcBef>
              <a:spcAft>
                <a:spcPts val="0"/>
              </a:spcAft>
              <a:buClr>
                <a:schemeClr val="dk1"/>
              </a:buClr>
              <a:buSzPct val="123076"/>
              <a:buNone/>
            </a:pPr>
            <a:r>
              <a:rPr lang="en-GB" sz="2600" dirty="0"/>
              <a:t>A business has been regularly working with common cold cell cultures but is investigating the possibility of working with HIV samples.</a:t>
            </a:r>
            <a:endParaRPr dirty="0"/>
          </a:p>
          <a:p>
            <a:pPr marL="0" lvl="0" indent="0" algn="l" rtl="0">
              <a:lnSpc>
                <a:spcPct val="125000"/>
              </a:lnSpc>
              <a:spcBef>
                <a:spcPts val="800"/>
              </a:spcBef>
              <a:spcAft>
                <a:spcPts val="0"/>
              </a:spcAft>
              <a:buClr>
                <a:schemeClr val="dk1"/>
              </a:buClr>
              <a:buSzPct val="123076"/>
              <a:buNone/>
            </a:pPr>
            <a:r>
              <a:rPr lang="en-GB" sz="2600" dirty="0"/>
              <a:t> </a:t>
            </a:r>
            <a:endParaRPr dirty="0"/>
          </a:p>
          <a:p>
            <a:pPr marL="0" lvl="0" indent="0" algn="l" rtl="0">
              <a:lnSpc>
                <a:spcPct val="125000"/>
              </a:lnSpc>
              <a:spcBef>
                <a:spcPts val="800"/>
              </a:spcBef>
              <a:spcAft>
                <a:spcPts val="0"/>
              </a:spcAft>
              <a:buClr>
                <a:schemeClr val="dk1"/>
              </a:buClr>
              <a:buSzPct val="123076"/>
              <a:buNone/>
            </a:pPr>
            <a:r>
              <a:rPr lang="en-GB" sz="2600" dirty="0"/>
              <a:t>Determine which Hazard Group both these biohazards belong to and discuss whether this is likely to be a straightforward switch for the business, or if further measures will need to be put in place first.</a:t>
            </a:r>
            <a:endParaRPr dirty="0"/>
          </a:p>
          <a:p>
            <a:pPr marL="0" lvl="0" indent="0" algn="l" rtl="0">
              <a:lnSpc>
                <a:spcPct val="125000"/>
              </a:lnSpc>
              <a:spcBef>
                <a:spcPts val="800"/>
              </a:spcBef>
              <a:spcAft>
                <a:spcPts val="0"/>
              </a:spcAft>
              <a:buClr>
                <a:schemeClr val="dk1"/>
              </a:buClr>
              <a:buSzPct val="133333"/>
              <a:buNone/>
            </a:pPr>
            <a:endParaRPr sz="2400" dirty="0"/>
          </a:p>
          <a:p>
            <a:pPr marL="0" lvl="0" indent="0" algn="l" rtl="0">
              <a:lnSpc>
                <a:spcPct val="125000"/>
              </a:lnSpc>
              <a:spcBef>
                <a:spcPts val="800"/>
              </a:spcBef>
              <a:spcAft>
                <a:spcPts val="0"/>
              </a:spcAft>
              <a:buClr>
                <a:schemeClr val="dk1"/>
              </a:buClr>
              <a:buSzPct val="114285"/>
              <a:buNone/>
            </a:pPr>
            <a:r>
              <a:rPr lang="en-GB" sz="2800" dirty="0"/>
              <a:t>THINK, PAIR, SHARE</a:t>
            </a:r>
            <a:endParaRPr dirty="0"/>
          </a:p>
          <a:p>
            <a:pPr marL="0" lvl="0" indent="0" algn="l" rtl="0">
              <a:lnSpc>
                <a:spcPct val="125000"/>
              </a:lnSpc>
              <a:spcBef>
                <a:spcPts val="800"/>
              </a:spcBef>
              <a:spcAft>
                <a:spcPts val="0"/>
              </a:spcAft>
              <a:buClr>
                <a:schemeClr val="dk1"/>
              </a:buClr>
              <a:buSzPct val="123076"/>
              <a:buNone/>
            </a:pPr>
            <a:r>
              <a:rPr lang="en-GB" sz="2600" dirty="0"/>
              <a:t>Think about the differences in the descriptions of the Hazard Groups: what containment/control measures are likely to be necessary for each biohazard?</a:t>
            </a:r>
            <a:endParaRPr dirty="0"/>
          </a:p>
        </p:txBody>
      </p:sp>
      <p:pic>
        <p:nvPicPr>
          <p:cNvPr id="148" name="Google Shape;148;p18" descr="People in protective gear examining materials behind a protective screen"/>
          <p:cNvPicPr preferRelativeResize="0"/>
          <p:nvPr/>
        </p:nvPicPr>
        <p:blipFill rotWithShape="1">
          <a:blip r:embed="rId3">
            <a:alphaModFix/>
          </a:blip>
          <a:srcRect/>
          <a:stretch/>
        </p:blipFill>
        <p:spPr>
          <a:xfrm>
            <a:off x="7043737" y="1825625"/>
            <a:ext cx="4611809" cy="4351338"/>
          </a:xfrm>
          <a:prstGeom prst="rect">
            <a:avLst/>
          </a:prstGeom>
          <a:noFill/>
          <a:ln>
            <a:noFill/>
          </a:ln>
        </p:spPr>
      </p:pic>
      <p:sp>
        <p:nvSpPr>
          <p:cNvPr id="147" name="Google Shape;147;p18">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6" name="Google Shape;156;p19"/>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54" name="Google Shape;15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Containment measures – Option 1</a:t>
            </a:r>
            <a:endParaRPr/>
          </a:p>
        </p:txBody>
      </p:sp>
      <p:sp>
        <p:nvSpPr>
          <p:cNvPr id="155" name="Google Shape;155;p19"/>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b="1"/>
              <a:t>Live video chat with, or visit from, an industry professional about</a:t>
            </a:r>
            <a:br>
              <a:rPr lang="en-GB" b="1"/>
            </a:br>
            <a:r>
              <a:rPr lang="en-GB" b="1"/>
              <a:t>containment measures.</a:t>
            </a:r>
            <a:endParaRPr/>
          </a:p>
          <a:p>
            <a:pPr marL="228600" lvl="0" indent="-76200" algn="l" rtl="0">
              <a:lnSpc>
                <a:spcPct val="108000"/>
              </a:lnSpc>
              <a:spcBef>
                <a:spcPts val="1000"/>
              </a:spcBef>
              <a:spcAft>
                <a:spcPts val="0"/>
              </a:spcAft>
              <a:buSzPts val="2400"/>
              <a:buNone/>
            </a:pPr>
            <a:endParaRPr/>
          </a:p>
          <a:p>
            <a:pPr marL="228600" lvl="0" indent="-228600" algn="l" rtl="0">
              <a:lnSpc>
                <a:spcPct val="108000"/>
              </a:lnSpc>
              <a:spcBef>
                <a:spcPts val="1000"/>
              </a:spcBef>
              <a:spcAft>
                <a:spcPts val="0"/>
              </a:spcAft>
              <a:buSzPts val="2400"/>
              <a:buChar char="•"/>
            </a:pPr>
            <a:r>
              <a:rPr lang="en-GB"/>
              <a:t>Make notes on the different CLs discussed, and any differences in containment measures for the four CLs mentioned.</a:t>
            </a:r>
            <a:endParaRPr/>
          </a:p>
        </p:txBody>
      </p:sp>
      <p:pic>
        <p:nvPicPr>
          <p:cNvPr id="158" name="Google Shape;158;p19" descr="A doctor in a white coat with a stethoscope in her office"/>
          <p:cNvPicPr preferRelativeResize="0"/>
          <p:nvPr/>
        </p:nvPicPr>
        <p:blipFill rotWithShape="1">
          <a:blip r:embed="rId3">
            <a:alphaModFix/>
          </a:blip>
          <a:srcRect/>
          <a:stretch/>
        </p:blipFill>
        <p:spPr>
          <a:xfrm>
            <a:off x="7155507" y="2428209"/>
            <a:ext cx="4369743" cy="3146169"/>
          </a:xfrm>
          <a:prstGeom prst="rect">
            <a:avLst/>
          </a:prstGeom>
          <a:noFill/>
          <a:ln>
            <a:noFill/>
          </a:ln>
        </p:spPr>
      </p:pic>
      <p:sp>
        <p:nvSpPr>
          <p:cNvPr id="157" name="Google Shape;157;p19">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6" name="Google Shape;166;p20">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64" name="Google Shape;16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Containment measures – Option 1</a:t>
            </a:r>
            <a:endParaRPr/>
          </a:p>
        </p:txBody>
      </p:sp>
      <p:sp>
        <p:nvSpPr>
          <p:cNvPr id="165" name="Google Shape;165;p20"/>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b="1"/>
              <a:t>Questions for an industry professional about containment measures:</a:t>
            </a:r>
            <a:endParaRPr/>
          </a:p>
          <a:p>
            <a:pPr marL="228600" lvl="0" indent="-228600" algn="l" rtl="0">
              <a:lnSpc>
                <a:spcPct val="108000"/>
              </a:lnSpc>
              <a:spcBef>
                <a:spcPts val="1000"/>
              </a:spcBef>
              <a:spcAft>
                <a:spcPts val="0"/>
              </a:spcAft>
              <a:buSzPts val="2400"/>
              <a:buChar char="•"/>
            </a:pPr>
            <a:r>
              <a:rPr lang="en-GB"/>
              <a:t>What biohazards do you face on a daily basis?</a:t>
            </a:r>
            <a:endParaRPr/>
          </a:p>
          <a:p>
            <a:pPr marL="228600" lvl="0" indent="-228600" algn="l" rtl="0">
              <a:lnSpc>
                <a:spcPct val="108000"/>
              </a:lnSpc>
              <a:spcBef>
                <a:spcPts val="1000"/>
              </a:spcBef>
              <a:spcAft>
                <a:spcPts val="0"/>
              </a:spcAft>
              <a:buSzPts val="2400"/>
              <a:buChar char="•"/>
            </a:pPr>
            <a:r>
              <a:rPr lang="en-GB"/>
              <a:t>Are you expected to wear PPE in the laboratory?</a:t>
            </a:r>
            <a:endParaRPr/>
          </a:p>
          <a:p>
            <a:pPr marL="228600" lvl="0" indent="-228600" algn="l" rtl="0">
              <a:lnSpc>
                <a:spcPct val="108000"/>
              </a:lnSpc>
              <a:spcBef>
                <a:spcPts val="1000"/>
              </a:spcBef>
              <a:spcAft>
                <a:spcPts val="0"/>
              </a:spcAft>
              <a:buSzPts val="2400"/>
              <a:buChar char="•"/>
            </a:pPr>
            <a:r>
              <a:rPr lang="en-GB"/>
              <a:t>How long does it take your laboratory workers</a:t>
            </a:r>
            <a:br>
              <a:rPr lang="en-GB"/>
            </a:br>
            <a:r>
              <a:rPr lang="en-GB"/>
              <a:t>to enter the lab?</a:t>
            </a:r>
            <a:endParaRPr/>
          </a:p>
          <a:p>
            <a:pPr marL="228600" lvl="0" indent="-228600" algn="l" rtl="0">
              <a:lnSpc>
                <a:spcPct val="108000"/>
              </a:lnSpc>
              <a:spcBef>
                <a:spcPts val="1000"/>
              </a:spcBef>
              <a:spcAft>
                <a:spcPts val="0"/>
              </a:spcAft>
              <a:buSzPts val="2400"/>
              <a:buChar char="•"/>
            </a:pPr>
            <a:r>
              <a:rPr lang="en-GB"/>
              <a:t>Are there any entry or exit procedures needed?</a:t>
            </a:r>
            <a:endParaRPr/>
          </a:p>
          <a:p>
            <a:pPr marL="228600" lvl="0" indent="-76200" algn="l" rtl="0">
              <a:lnSpc>
                <a:spcPct val="108000"/>
              </a:lnSpc>
              <a:spcBef>
                <a:spcPts val="1000"/>
              </a:spcBef>
              <a:spcAft>
                <a:spcPts val="0"/>
              </a:spcAft>
              <a:buSzPts val="2400"/>
              <a:buNone/>
            </a:pPr>
            <a:endParaRPr/>
          </a:p>
          <a:p>
            <a:pPr marL="228600" lvl="0" indent="-228600" algn="l" rtl="0">
              <a:lnSpc>
                <a:spcPct val="108000"/>
              </a:lnSpc>
              <a:spcBef>
                <a:spcPts val="1000"/>
              </a:spcBef>
              <a:spcAft>
                <a:spcPts val="0"/>
              </a:spcAft>
              <a:buSzPts val="2400"/>
              <a:buChar char="•"/>
            </a:pPr>
            <a:r>
              <a:rPr lang="en-GB"/>
              <a:t>(See the next slide for more questions.)</a:t>
            </a:r>
            <a:endParaRPr/>
          </a:p>
          <a:p>
            <a:pPr marL="228600" lvl="0" indent="-76200" algn="l" rtl="0">
              <a:lnSpc>
                <a:spcPct val="108000"/>
              </a:lnSpc>
              <a:spcBef>
                <a:spcPts val="1000"/>
              </a:spcBef>
              <a:spcAft>
                <a:spcPts val="0"/>
              </a:spcAft>
              <a:buSzPts val="2400"/>
              <a:buNone/>
            </a:pPr>
            <a:endParaRPr/>
          </a:p>
        </p:txBody>
      </p:sp>
      <p:sp>
        <p:nvSpPr>
          <p:cNvPr id="168" name="Google Shape;168;p20">
            <a:extLst>
              <a:ext uri="{C183D7F6-B498-43B3-948B-1728B52AA6E4}">
                <adec:decorative xmlns:adec="http://schemas.microsoft.com/office/drawing/2017/decorative" val="1"/>
              </a:ext>
            </a:extLst>
          </p:cNvPr>
          <p:cNvSpPr/>
          <p:nvPr/>
        </p:nvSpPr>
        <p:spPr>
          <a:xfrm>
            <a:off x="7952509" y="2795850"/>
            <a:ext cx="3151118" cy="3151118"/>
          </a:xfrm>
          <a:prstGeom prst="ellipse">
            <a:avLst/>
          </a:prstGeom>
          <a:solidFill>
            <a:schemeClr val="lt1"/>
          </a:solidFill>
          <a:ln w="38100" cap="flat" cmpd="sng">
            <a:solidFill>
              <a:srgbClr val="E2EEB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9" name="Google Shape;169;p2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796139" y="3429000"/>
            <a:ext cx="1463857" cy="1842166"/>
          </a:xfrm>
          <a:prstGeom prst="rect">
            <a:avLst/>
          </a:prstGeom>
          <a:noFill/>
          <a:ln>
            <a:noFill/>
          </a:ln>
        </p:spPr>
      </p:pic>
      <p:sp>
        <p:nvSpPr>
          <p:cNvPr id="167" name="Google Shape;167;p20">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9" name="Google Shape;179;p21">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75" name="Google Shape;17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Containment measures – Option 1</a:t>
            </a:r>
            <a:endParaRPr/>
          </a:p>
        </p:txBody>
      </p:sp>
      <p:sp>
        <p:nvSpPr>
          <p:cNvPr id="176" name="Google Shape;176;p21"/>
          <p:cNvSpPr txBox="1">
            <a:spLocks noGrp="1"/>
          </p:cNvSpPr>
          <p:nvPr>
            <p:ph type="body" idx="1"/>
          </p:nvPr>
        </p:nvSpPr>
        <p:spPr>
          <a:xfrm>
            <a:off x="838200" y="1825625"/>
            <a:ext cx="7083829" cy="4351338"/>
          </a:xfrm>
          <a:prstGeom prst="rect">
            <a:avLst/>
          </a:prstGeom>
          <a:solidFill>
            <a:srgbClr val="E2EEBE"/>
          </a:solidFill>
          <a:ln>
            <a:noFill/>
          </a:ln>
        </p:spPr>
        <p:txBody>
          <a:bodyPr spcFirstLastPara="1" wrap="square" lIns="180000" tIns="180000" rIns="180000" bIns="180000" anchor="t" anchorCtr="0">
            <a:normAutofit fontScale="92500" lnSpcReduction="10000"/>
          </a:bodyPr>
          <a:lstStyle/>
          <a:p>
            <a:pPr marL="0" lvl="0" indent="0" algn="l" rtl="0">
              <a:lnSpc>
                <a:spcPct val="108000"/>
              </a:lnSpc>
              <a:spcBef>
                <a:spcPts val="0"/>
              </a:spcBef>
              <a:spcAft>
                <a:spcPts val="0"/>
              </a:spcAft>
              <a:buSzPct val="100000"/>
              <a:buNone/>
            </a:pPr>
            <a:r>
              <a:rPr lang="en-GB" b="1"/>
              <a:t>Questions continued:</a:t>
            </a:r>
            <a:endParaRPr/>
          </a:p>
          <a:p>
            <a:pPr marL="228600" lvl="0" indent="-228600" algn="l" rtl="0">
              <a:lnSpc>
                <a:spcPct val="108000"/>
              </a:lnSpc>
              <a:spcBef>
                <a:spcPts val="1000"/>
              </a:spcBef>
              <a:spcAft>
                <a:spcPts val="0"/>
              </a:spcAft>
              <a:buSzPct val="100000"/>
              <a:buChar char="•"/>
            </a:pPr>
            <a:r>
              <a:rPr lang="en-GB"/>
              <a:t>Who oversees cleaning up spills?</a:t>
            </a:r>
            <a:endParaRPr/>
          </a:p>
          <a:p>
            <a:pPr marL="228600" lvl="0" indent="-228600" algn="l" rtl="0">
              <a:lnSpc>
                <a:spcPct val="108000"/>
              </a:lnSpc>
              <a:spcBef>
                <a:spcPts val="1000"/>
              </a:spcBef>
              <a:spcAft>
                <a:spcPts val="0"/>
              </a:spcAft>
              <a:buSzPct val="100000"/>
              <a:buChar char="•"/>
            </a:pPr>
            <a:r>
              <a:rPr lang="en-GB"/>
              <a:t>What is the clean-up process?</a:t>
            </a:r>
            <a:endParaRPr/>
          </a:p>
          <a:p>
            <a:pPr marL="228600" lvl="0" indent="-228600" algn="l" rtl="0">
              <a:lnSpc>
                <a:spcPct val="108000"/>
              </a:lnSpc>
              <a:spcBef>
                <a:spcPts val="1000"/>
              </a:spcBef>
              <a:spcAft>
                <a:spcPts val="0"/>
              </a:spcAft>
              <a:buSzPct val="100000"/>
              <a:buChar char="•"/>
            </a:pPr>
            <a:r>
              <a:rPr lang="en-GB"/>
              <a:t>Is the lab cleaned regularly?</a:t>
            </a:r>
            <a:endParaRPr/>
          </a:p>
          <a:p>
            <a:pPr marL="228600" lvl="0" indent="-228600" algn="l" rtl="0">
              <a:lnSpc>
                <a:spcPct val="108000"/>
              </a:lnSpc>
              <a:spcBef>
                <a:spcPts val="1000"/>
              </a:spcBef>
              <a:spcAft>
                <a:spcPts val="0"/>
              </a:spcAft>
              <a:buSzPct val="100000"/>
              <a:buChar char="•"/>
            </a:pPr>
            <a:r>
              <a:rPr lang="en-GB"/>
              <a:t>How does your organisation stop potential</a:t>
            </a:r>
            <a:br>
              <a:rPr lang="en-GB"/>
            </a:br>
            <a:r>
              <a:rPr lang="en-GB"/>
              <a:t>biohazards spreading into the rest of the</a:t>
            </a:r>
            <a:br>
              <a:rPr lang="en-GB"/>
            </a:br>
            <a:r>
              <a:rPr lang="en-GB"/>
              <a:t>building or the environment?</a:t>
            </a:r>
            <a:endParaRPr/>
          </a:p>
          <a:p>
            <a:pPr marL="228600" lvl="0" indent="-228600" algn="l" rtl="0">
              <a:lnSpc>
                <a:spcPct val="108000"/>
              </a:lnSpc>
              <a:spcBef>
                <a:spcPts val="1000"/>
              </a:spcBef>
              <a:spcAft>
                <a:spcPts val="0"/>
              </a:spcAft>
              <a:buSzPct val="100000"/>
              <a:buChar char="•"/>
            </a:pPr>
            <a:r>
              <a:rPr lang="en-GB"/>
              <a:t>What are your disposal procedures when you</a:t>
            </a:r>
            <a:br>
              <a:rPr lang="en-GB"/>
            </a:br>
            <a:r>
              <a:rPr lang="en-GB"/>
              <a:t>have finished with a sample of a hazardous material?</a:t>
            </a:r>
            <a:endParaRPr/>
          </a:p>
        </p:txBody>
      </p:sp>
      <p:sp>
        <p:nvSpPr>
          <p:cNvPr id="177" name="Google Shape;177;p21"/>
          <p:cNvSpPr txBox="1">
            <a:spLocks noGrp="1"/>
          </p:cNvSpPr>
          <p:nvPr>
            <p:ph type="body" idx="2"/>
          </p:nvPr>
        </p:nvSpPr>
        <p:spPr>
          <a:xfrm>
            <a:off x="8179724" y="1825625"/>
            <a:ext cx="3174076" cy="4351338"/>
          </a:xfrm>
          <a:prstGeom prst="rect">
            <a:avLst/>
          </a:prstGeom>
          <a:solidFill>
            <a:srgbClr val="E2EEBE"/>
          </a:solidFill>
          <a:ln w="19050" cap="sq" cmpd="sng">
            <a:solidFill>
              <a:srgbClr val="466318"/>
            </a:solidFill>
            <a:prstDash val="solid"/>
            <a:round/>
            <a:headEnd type="none" w="sm" len="sm"/>
            <a:tailEnd type="none" w="sm" len="sm"/>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b="1" dirty="0"/>
              <a:t>Resources needed</a:t>
            </a:r>
            <a:endParaRPr dirty="0"/>
          </a:p>
          <a:p>
            <a:pPr marL="228600" lvl="0" indent="-228600" algn="l" rtl="0">
              <a:lnSpc>
                <a:spcPct val="108000"/>
              </a:lnSpc>
              <a:spcBef>
                <a:spcPts val="1000"/>
              </a:spcBef>
              <a:spcAft>
                <a:spcPts val="0"/>
              </a:spcAft>
              <a:buSzPts val="2400"/>
              <a:buChar char="•"/>
            </a:pPr>
            <a:r>
              <a:rPr lang="en-GB" dirty="0"/>
              <a:t>Students’ completed copies of L3 Activity 2 Worksheet 2</a:t>
            </a:r>
            <a:endParaRPr dirty="0"/>
          </a:p>
        </p:txBody>
      </p:sp>
      <p:sp>
        <p:nvSpPr>
          <p:cNvPr id="178" name="Google Shape;178;p21">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9" name="Google Shape;189;p22">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85" name="Google Shape;18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Containment measures – Option 2</a:t>
            </a:r>
            <a:endParaRPr/>
          </a:p>
        </p:txBody>
      </p:sp>
      <p:sp>
        <p:nvSpPr>
          <p:cNvPr id="186" name="Google Shape;186;p22"/>
          <p:cNvSpPr txBox="1">
            <a:spLocks noGrp="1"/>
          </p:cNvSpPr>
          <p:nvPr>
            <p:ph type="body" idx="1"/>
          </p:nvPr>
        </p:nvSpPr>
        <p:spPr>
          <a:xfrm>
            <a:off x="838200" y="4851399"/>
            <a:ext cx="7083829" cy="1325563"/>
          </a:xfrm>
          <a:prstGeom prst="rect">
            <a:avLst/>
          </a:prstGeom>
          <a:solidFill>
            <a:srgbClr val="E2EEBE"/>
          </a:solidFill>
          <a:ln>
            <a:noFill/>
          </a:ln>
        </p:spPr>
        <p:txBody>
          <a:bodyPr spcFirstLastPara="1" wrap="square" lIns="180000" tIns="180000" rIns="180000" bIns="180000" anchor="t" anchorCtr="0">
            <a:normAutofit fontScale="92500" lnSpcReduction="20000"/>
          </a:bodyPr>
          <a:lstStyle/>
          <a:p>
            <a:pPr marL="0" lvl="0" indent="0" algn="l" rtl="0">
              <a:lnSpc>
                <a:spcPct val="108000"/>
              </a:lnSpc>
              <a:spcBef>
                <a:spcPts val="0"/>
              </a:spcBef>
              <a:spcAft>
                <a:spcPts val="0"/>
              </a:spcAft>
              <a:buSzPct val="100000"/>
              <a:buNone/>
            </a:pPr>
            <a:r>
              <a:rPr lang="en-GB" dirty="0"/>
              <a:t>Watch this video and make additional notes about the differences between containment levels 1–4 and the different protocols required for each.</a:t>
            </a:r>
            <a:endParaRPr dirty="0"/>
          </a:p>
        </p:txBody>
      </p:sp>
      <p:pic>
        <p:nvPicPr>
          <p:cNvPr id="191" name="Google Shape;191;p22" title="Gatsby TEN 2025 HS Containment levels 1-4 final"/>
          <p:cNvPicPr preferRelativeResize="0"/>
          <p:nvPr/>
        </p:nvPicPr>
        <p:blipFill rotWithShape="1">
          <a:blip r:embed="rId3">
            <a:alphaModFix/>
          </a:blip>
          <a:srcRect/>
          <a:stretch/>
        </p:blipFill>
        <p:spPr>
          <a:xfrm>
            <a:off x="838200" y="1483853"/>
            <a:ext cx="5093110" cy="2868983"/>
          </a:xfrm>
          <a:prstGeom prst="rect">
            <a:avLst/>
          </a:prstGeom>
          <a:noFill/>
          <a:ln>
            <a:noFill/>
          </a:ln>
        </p:spPr>
      </p:pic>
      <p:sp>
        <p:nvSpPr>
          <p:cNvPr id="190" name="Google Shape;190;p22"/>
          <p:cNvSpPr txBox="1"/>
          <p:nvPr/>
        </p:nvSpPr>
        <p:spPr>
          <a:xfrm>
            <a:off x="838200" y="4352836"/>
            <a:ext cx="64930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1" u="none" strike="noStrike" cap="none" dirty="0">
                <a:solidFill>
                  <a:schemeClr val="dk1"/>
                </a:solidFill>
                <a:latin typeface="Arial"/>
                <a:ea typeface="Arial"/>
                <a:cs typeface="Arial"/>
                <a:sym typeface="Arial"/>
              </a:rPr>
              <a:t>Containment levels 1-4</a:t>
            </a:r>
            <a:endParaRPr dirty="0"/>
          </a:p>
        </p:txBody>
      </p:sp>
      <p:sp>
        <p:nvSpPr>
          <p:cNvPr id="187" name="Google Shape;187;p22"/>
          <p:cNvSpPr txBox="1">
            <a:spLocks noGrp="1"/>
          </p:cNvSpPr>
          <p:nvPr>
            <p:ph type="body" idx="2"/>
          </p:nvPr>
        </p:nvSpPr>
        <p:spPr>
          <a:xfrm>
            <a:off x="8179724" y="1825625"/>
            <a:ext cx="3174076" cy="4351338"/>
          </a:xfrm>
          <a:prstGeom prst="rect">
            <a:avLst/>
          </a:prstGeom>
          <a:solidFill>
            <a:srgbClr val="E2EEBE"/>
          </a:solidFill>
          <a:ln w="19050" cap="sq" cmpd="sng">
            <a:solidFill>
              <a:srgbClr val="466318"/>
            </a:solidFill>
            <a:prstDash val="solid"/>
            <a:round/>
            <a:headEnd type="none" w="sm" len="sm"/>
            <a:tailEnd type="none" w="sm" len="sm"/>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b="1" dirty="0"/>
              <a:t>Resources needed</a:t>
            </a:r>
            <a:endParaRPr dirty="0"/>
          </a:p>
          <a:p>
            <a:pPr marL="228600" lvl="0" indent="-228600" algn="l" rtl="0">
              <a:lnSpc>
                <a:spcPct val="108000"/>
              </a:lnSpc>
              <a:spcBef>
                <a:spcPts val="1000"/>
              </a:spcBef>
              <a:spcAft>
                <a:spcPts val="0"/>
              </a:spcAft>
              <a:buSzPts val="2400"/>
              <a:buChar char="•"/>
            </a:pPr>
            <a:r>
              <a:rPr lang="en-GB" dirty="0"/>
              <a:t>Students’ completed copies of L3 Activity 2 Worksheet 2</a:t>
            </a:r>
            <a:endParaRPr dirty="0"/>
          </a:p>
        </p:txBody>
      </p:sp>
      <p:sp>
        <p:nvSpPr>
          <p:cNvPr id="188" name="Google Shape;188;p22">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1"/>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1" name="Google Shape;201;p23">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97" name="Google Shape;19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Containment measures – Option 3</a:t>
            </a:r>
            <a:endParaRPr/>
          </a:p>
        </p:txBody>
      </p:sp>
      <p:sp>
        <p:nvSpPr>
          <p:cNvPr id="198" name="Google Shape;198;p23"/>
          <p:cNvSpPr txBox="1">
            <a:spLocks noGrp="1"/>
          </p:cNvSpPr>
          <p:nvPr>
            <p:ph type="body" idx="1"/>
          </p:nvPr>
        </p:nvSpPr>
        <p:spPr>
          <a:xfrm>
            <a:off x="838200" y="1825625"/>
            <a:ext cx="7083829" cy="4351338"/>
          </a:xfrm>
          <a:prstGeom prst="rect">
            <a:avLst/>
          </a:prstGeom>
          <a:solidFill>
            <a:srgbClr val="E2EEBE"/>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GB"/>
              <a:t>Use slides 11–19 of Activity 2 to </a:t>
            </a:r>
            <a:r>
              <a:rPr lang="en-GB" sz="2400"/>
              <a:t>discuss</a:t>
            </a:r>
            <a:br>
              <a:rPr lang="en-GB" sz="2400"/>
            </a:br>
            <a:r>
              <a:rPr lang="en-GB" sz="2400"/>
              <a:t>the different safety processes, protocols</a:t>
            </a:r>
            <a:br>
              <a:rPr lang="en-GB" sz="2400"/>
            </a:br>
            <a:r>
              <a:rPr lang="en-GB" sz="2400"/>
              <a:t>and containment measures found in</a:t>
            </a:r>
            <a:br>
              <a:rPr lang="en-GB" sz="2400"/>
            </a:br>
            <a:r>
              <a:rPr lang="en-GB"/>
              <a:t>C</a:t>
            </a:r>
            <a:r>
              <a:rPr lang="en-GB" sz="2400"/>
              <a:t>L1</a:t>
            </a:r>
            <a:r>
              <a:rPr lang="en-GB"/>
              <a:t>–</a:t>
            </a:r>
            <a:r>
              <a:rPr lang="en-GB" sz="2400"/>
              <a:t>4 </a:t>
            </a:r>
            <a:r>
              <a:rPr lang="en-GB"/>
              <a:t>l</a:t>
            </a:r>
            <a:r>
              <a:rPr lang="en-GB" sz="2400"/>
              <a:t>aboratories</a:t>
            </a:r>
            <a:r>
              <a:rPr lang="en-GB"/>
              <a:t>.</a:t>
            </a:r>
            <a:endParaRPr/>
          </a:p>
          <a:p>
            <a:pPr marL="228600" lvl="0" indent="-228600" algn="l" rtl="0">
              <a:lnSpc>
                <a:spcPct val="108000"/>
              </a:lnSpc>
              <a:spcBef>
                <a:spcPts val="1000"/>
              </a:spcBef>
              <a:spcAft>
                <a:spcPts val="0"/>
              </a:spcAft>
              <a:buSzPts val="2400"/>
              <a:buChar char="•"/>
            </a:pPr>
            <a:r>
              <a:rPr lang="en-GB"/>
              <a:t>I</a:t>
            </a:r>
            <a:r>
              <a:rPr lang="en-GB" sz="2400"/>
              <a:t>mprove your notes/mind map/table</a:t>
            </a:r>
            <a:br>
              <a:rPr lang="en-GB" sz="2400"/>
            </a:br>
            <a:r>
              <a:rPr lang="en-GB" sz="2400"/>
              <a:t>from Lesson 3 by including additional</a:t>
            </a:r>
            <a:br>
              <a:rPr lang="en-GB" sz="2400"/>
            </a:br>
            <a:r>
              <a:rPr lang="en-GB" sz="2400"/>
              <a:t>information elicited from the slides.</a:t>
            </a:r>
            <a:endParaRPr/>
          </a:p>
          <a:p>
            <a:pPr marL="228600" lvl="0" indent="-76200" algn="l" rtl="0">
              <a:lnSpc>
                <a:spcPct val="108000"/>
              </a:lnSpc>
              <a:spcBef>
                <a:spcPts val="1000"/>
              </a:spcBef>
              <a:spcAft>
                <a:spcPts val="0"/>
              </a:spcAft>
              <a:buSzPts val="2400"/>
              <a:buNone/>
            </a:pPr>
            <a:endParaRPr/>
          </a:p>
        </p:txBody>
      </p:sp>
      <p:sp>
        <p:nvSpPr>
          <p:cNvPr id="199" name="Google Shape;199;p23"/>
          <p:cNvSpPr txBox="1">
            <a:spLocks noGrp="1"/>
          </p:cNvSpPr>
          <p:nvPr>
            <p:ph type="body" idx="2"/>
          </p:nvPr>
        </p:nvSpPr>
        <p:spPr>
          <a:xfrm>
            <a:off x="8179724" y="1825625"/>
            <a:ext cx="3174076" cy="4351338"/>
          </a:xfrm>
          <a:prstGeom prst="rect">
            <a:avLst/>
          </a:prstGeom>
          <a:solidFill>
            <a:srgbClr val="E2EEBE"/>
          </a:solidFill>
          <a:ln w="19050" cap="sq" cmpd="sng">
            <a:solidFill>
              <a:srgbClr val="466318"/>
            </a:solidFill>
            <a:prstDash val="solid"/>
            <a:round/>
            <a:headEnd type="none" w="sm" len="sm"/>
            <a:tailEnd type="none" w="sm" len="sm"/>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b="1" dirty="0"/>
              <a:t>Resources needed</a:t>
            </a:r>
            <a:endParaRPr dirty="0"/>
          </a:p>
          <a:p>
            <a:pPr marL="228600" lvl="0" indent="-228600" algn="l" rtl="0">
              <a:lnSpc>
                <a:spcPct val="108000"/>
              </a:lnSpc>
              <a:spcBef>
                <a:spcPts val="1000"/>
              </a:spcBef>
              <a:spcAft>
                <a:spcPts val="0"/>
              </a:spcAft>
              <a:buSzPts val="2400"/>
              <a:buChar char="•"/>
            </a:pPr>
            <a:r>
              <a:rPr lang="en-GB" dirty="0"/>
              <a:t>Students’ completed copies of L3 Activity 2 Worksheet 2</a:t>
            </a:r>
            <a:endParaRPr dirty="0"/>
          </a:p>
          <a:p>
            <a:pPr marL="0" lvl="0" indent="0" algn="l" rtl="0">
              <a:lnSpc>
                <a:spcPct val="108000"/>
              </a:lnSpc>
              <a:spcBef>
                <a:spcPts val="1000"/>
              </a:spcBef>
              <a:spcAft>
                <a:spcPts val="0"/>
              </a:spcAft>
              <a:buSzPts val="2400"/>
              <a:buNone/>
            </a:pPr>
            <a:endParaRPr dirty="0"/>
          </a:p>
        </p:txBody>
      </p:sp>
      <p:sp>
        <p:nvSpPr>
          <p:cNvPr id="200" name="Google Shape;200;p23">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9" name="Google Shape;209;p24">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207" name="Google Shape;20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Containment level - Quiz</a:t>
            </a:r>
            <a:endParaRPr/>
          </a:p>
        </p:txBody>
      </p:sp>
      <p:sp>
        <p:nvSpPr>
          <p:cNvPr id="210" name="Google Shape;210;p24"/>
          <p:cNvSpPr txBox="1"/>
          <p:nvPr/>
        </p:nvSpPr>
        <p:spPr>
          <a:xfrm>
            <a:off x="7966710" y="1547970"/>
            <a:ext cx="3736427" cy="2498250"/>
          </a:xfrm>
          <a:prstGeom prst="rect">
            <a:avLst/>
          </a:prstGeom>
          <a:solidFill>
            <a:srgbClr val="E2EEBE"/>
          </a:solidFill>
          <a:ln>
            <a:noFill/>
          </a:ln>
        </p:spPr>
        <p:txBody>
          <a:bodyPr spcFirstLastPara="1" wrap="square" lIns="180000" tIns="180000" rIns="180000" bIns="180000" anchor="t" anchorCtr="0">
            <a:normAutofit/>
          </a:bodyPr>
          <a:lstStyle/>
          <a:p>
            <a:pPr marL="0" marR="0" lvl="0" indent="0" algn="l" rtl="0">
              <a:lnSpc>
                <a:spcPct val="108000"/>
              </a:lnSpc>
              <a:spcBef>
                <a:spcPts val="0"/>
              </a:spcBef>
              <a:spcAft>
                <a:spcPts val="0"/>
              </a:spcAft>
              <a:buClr>
                <a:srgbClr val="466318"/>
              </a:buClr>
              <a:buSzPts val="2400"/>
              <a:buFont typeface="Arial"/>
              <a:buNone/>
            </a:pPr>
            <a:r>
              <a:rPr lang="en-GB" sz="2400">
                <a:solidFill>
                  <a:srgbClr val="262626"/>
                </a:solidFill>
                <a:latin typeface="Arial"/>
                <a:ea typeface="Arial"/>
                <a:cs typeface="Arial"/>
                <a:sym typeface="Arial"/>
              </a:rPr>
              <a:t>Watch this video and answer the True/False questions to test your knowledge on the four containment levels.</a:t>
            </a:r>
            <a:endParaRPr/>
          </a:p>
        </p:txBody>
      </p:sp>
      <p:pic>
        <p:nvPicPr>
          <p:cNvPr id="212" name="Google Shape;212;p24" title="Containment_Levels_Quiz_Final"/>
          <p:cNvPicPr preferRelativeResize="0"/>
          <p:nvPr/>
        </p:nvPicPr>
        <p:blipFill rotWithShape="1">
          <a:blip r:embed="rId3">
            <a:alphaModFix/>
          </a:blip>
          <a:srcRect/>
          <a:stretch/>
        </p:blipFill>
        <p:spPr>
          <a:xfrm>
            <a:off x="838200" y="1574520"/>
            <a:ext cx="6779173" cy="3818755"/>
          </a:xfrm>
          <a:prstGeom prst="rect">
            <a:avLst/>
          </a:prstGeom>
          <a:noFill/>
          <a:ln>
            <a:noFill/>
          </a:ln>
        </p:spPr>
      </p:pic>
      <p:sp>
        <p:nvSpPr>
          <p:cNvPr id="211" name="Google Shape;211;p24"/>
          <p:cNvSpPr txBox="1"/>
          <p:nvPr/>
        </p:nvSpPr>
        <p:spPr>
          <a:xfrm>
            <a:off x="838200" y="5690146"/>
            <a:ext cx="64930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i="1" dirty="0">
                <a:solidFill>
                  <a:schemeClr val="dk1"/>
                </a:solidFill>
                <a:latin typeface="Arial"/>
                <a:ea typeface="Arial"/>
                <a:cs typeface="Arial"/>
                <a:sym typeface="Arial"/>
              </a:rPr>
              <a:t>Containment levels - Quiz</a:t>
            </a:r>
            <a:endParaRPr dirty="0"/>
          </a:p>
        </p:txBody>
      </p:sp>
      <p:sp>
        <p:nvSpPr>
          <p:cNvPr id="208" name="Google Shape;208;p24">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4: Biohazards and their containment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cdffdc306f3439ad6324f00535c3ac53">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6e98b73cff4ebd998fae74a5787f2da4"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7AA099-0142-4DB2-8807-1DB07C373707}"/>
</file>

<file path=customXml/itemProps2.xml><?xml version="1.0" encoding="utf-8"?>
<ds:datastoreItem xmlns:ds="http://schemas.openxmlformats.org/officeDocument/2006/customXml" ds:itemID="{8F0227E8-96E5-4003-9F5C-9EF7A5010671}"/>
</file>

<file path=customXml/itemProps3.xml><?xml version="1.0" encoding="utf-8"?>
<ds:datastoreItem xmlns:ds="http://schemas.openxmlformats.org/officeDocument/2006/customXml" ds:itemID="{06EEF973-A878-4A8F-8B16-3E9E8B3F3692}"/>
</file>

<file path=docProps/app.xml><?xml version="1.0" encoding="utf-8"?>
<Properties xmlns="http://schemas.openxmlformats.org/officeDocument/2006/extended-properties" xmlns:vt="http://schemas.openxmlformats.org/officeDocument/2006/docPropsVTypes">
  <TotalTime>0</TotalTime>
  <Words>2815</Words>
  <Application>Microsoft Office PowerPoint</Application>
  <PresentationFormat>Widescreen</PresentationFormat>
  <Paragraphs>237</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Arial</vt:lpstr>
      <vt:lpstr>Arial Narrow</vt:lpstr>
      <vt:lpstr>Office Theme</vt:lpstr>
      <vt:lpstr>Science</vt:lpstr>
      <vt:lpstr>In this lesson we will:</vt:lpstr>
      <vt:lpstr>Biohazard containment scenario</vt:lpstr>
      <vt:lpstr>Containment measures – Option 1</vt:lpstr>
      <vt:lpstr>Containment measures – Option 1</vt:lpstr>
      <vt:lpstr>Containment measures – Option 1</vt:lpstr>
      <vt:lpstr>Containment measures – Option 2</vt:lpstr>
      <vt:lpstr>Containment measures – Option 3</vt:lpstr>
      <vt:lpstr>Containment level - Quiz</vt:lpstr>
      <vt:lpstr>Comparing containment measures</vt:lpstr>
      <vt:lpstr>Hazard Group 1</vt:lpstr>
      <vt:lpstr>Hazard Group 1 = Containment Level 1 (CL-1)</vt:lpstr>
      <vt:lpstr>Hazard Group 2</vt:lpstr>
      <vt:lpstr>Hazard Group 2 = Containment Level 2 (CL-2)</vt:lpstr>
      <vt:lpstr>Hazard Group 3</vt:lpstr>
      <vt:lpstr>Hazard Group 3 = Containment Level 3 (CL-3)</vt:lpstr>
      <vt:lpstr>Hazard Group 4</vt:lpstr>
      <vt:lpstr>Hazard Group 4 = Containment Level 4 (CL-4)</vt:lpstr>
      <vt:lpstr>CL1–4 Summary</vt:lpstr>
      <vt:lpstr>Study question</vt:lpstr>
      <vt:lpstr>Study question sample answer</vt:lpstr>
      <vt:lpstr>In this lesson we have: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2026-01-22T16:11:52Z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