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Slides/notesSlide4.xml" ContentType="application/vnd.openxmlformats-officedocument.presentationml.notesSlide+xml"/>
  <Override PartName="/ppt/slideLayouts/slideLayout8.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embedTrueTypeFonts="1" saveSubsetFonts="1" autoCompressPictures="0">
  <p:sldMasterIdLst>
    <p:sldMasterId id="214748366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embeddedFontLst>
    <p:embeddedFont>
      <p:font typeface="Arial Narrow" panose="020B060602020203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512"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mea01.safelinks.protection.outlook.com/?url=https%3A%2F%2Fscience.cleapss.org.uk%2FResources%2FStudent-Safety-Sheets%2F&amp;data=05%7C01%7C%7C8e44af82183147ce4c4e08dbe077590a%7C84df9e7fe9f640afb435aaaaaaaaaaaa%7C1%7C0%7C638350575431255807%7CUnknown%7CTWFpbGZsb3d8eyJWIjoiMC4wLjAwMDAiLCJQIjoiV2luMzIiLCJBTiI6Ik1haWwiLCJXVCI6Mn0%3D%7C3000%7C%7C%7C&amp;sdata=XWMDZbOD1I6FVaYXTHdregLy0AgwP9Dx2Fg3zBUKdgQ%3D&amp;reserved=0"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hse.gov.uk/chemical-classification/labelling-packaging/hazard-symbols-hazard-pictograms.htm"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nationalarchives.gov.uk/doc/open-government-licence/version/3/"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GB"/>
              <a:t>Image © </a:t>
            </a:r>
            <a:r>
              <a:rPr lang="en-GB" b="0" i="0">
                <a:solidFill>
                  <a:srgbClr val="000000"/>
                </a:solidFill>
                <a:latin typeface="Calibri"/>
                <a:ea typeface="Calibri"/>
                <a:cs typeface="Calibri"/>
                <a:sym typeface="Calibri"/>
              </a:rPr>
              <a:t>iStockphoto/sanjeri</a:t>
            </a:r>
            <a:endParaRPr/>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8" name="Google Shape;248;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CLEAPSS Student Safety Sheets can be accessed here: </a:t>
            </a:r>
            <a:r>
              <a:rPr lang="en-GB" b="0" i="0" u="sng">
                <a:solidFill>
                  <a:schemeClr val="hlink"/>
                </a:solidFill>
                <a:latin typeface="Calibri"/>
                <a:ea typeface="Calibri"/>
                <a:cs typeface="Calibri"/>
                <a:sym typeface="Calibri"/>
                <a:hlinkClick r:id="rId3"/>
              </a:rPr>
              <a:t>https://science.cleapss.org.uk/Resources/Student-Safety-Sheets/</a:t>
            </a:r>
            <a:endParaRPr/>
          </a:p>
        </p:txBody>
      </p:sp>
      <p:sp>
        <p:nvSpPr>
          <p:cNvPr id="249" name="Google Shape;249;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9" name="Google Shape;259;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0" name="Google Shape;260;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8" name="Google Shape;268;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5" name="Google Shape;285;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0" name="Google Shape;14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800" b="0" i="0">
                <a:solidFill>
                  <a:srgbClr val="000000"/>
                </a:solidFill>
                <a:latin typeface="Calibri"/>
                <a:ea typeface="Calibri"/>
                <a:cs typeface="Calibri"/>
                <a:sym typeface="Calibri"/>
              </a:rPr>
              <a:t>Hazard symbols are available at </a:t>
            </a:r>
            <a:r>
              <a:rPr lang="en-GB" b="0" i="0" u="sng">
                <a:solidFill>
                  <a:schemeClr val="hlink"/>
                </a:solidFill>
                <a:latin typeface="Arial"/>
                <a:ea typeface="Arial"/>
                <a:cs typeface="Arial"/>
                <a:sym typeface="Arial"/>
                <a:hlinkClick r:id="rId3"/>
              </a:rPr>
              <a:t>https://www.hse.gov.uk/chemical-classification/labelling-packaging/hazard-symbols-hazard-pictograms.htm</a:t>
            </a:r>
            <a:endParaRPr b="0" i="0">
              <a:solidFill>
                <a:srgbClr val="222222"/>
              </a:solidFill>
              <a:latin typeface="Arial"/>
              <a:ea typeface="Arial"/>
              <a:cs typeface="Arial"/>
              <a:sym typeface="Arial"/>
            </a:endParaRPr>
          </a:p>
          <a:p>
            <a:pPr marL="0" lvl="0" indent="0" algn="l" rtl="0">
              <a:spcBef>
                <a:spcPts val="0"/>
              </a:spcBef>
              <a:spcAft>
                <a:spcPts val="0"/>
              </a:spcAft>
              <a:buNone/>
            </a:pPr>
            <a:r>
              <a:rPr lang="en-GB" b="0" i="0">
                <a:solidFill>
                  <a:srgbClr val="1F1F1F"/>
                </a:solidFill>
                <a:latin typeface="Arial"/>
                <a:ea typeface="Arial"/>
                <a:cs typeface="Arial"/>
                <a:sym typeface="Arial"/>
              </a:rPr>
              <a:t>Contains public sector information published by the Health and Safety Executive and licensed under the </a:t>
            </a:r>
            <a:r>
              <a:rPr lang="en-GB" b="0" i="0" u="sng">
                <a:solidFill>
                  <a:schemeClr val="hlink"/>
                </a:solidFill>
                <a:latin typeface="Arial"/>
                <a:ea typeface="Arial"/>
                <a:cs typeface="Arial"/>
                <a:sym typeface="Arial"/>
                <a:hlinkClick r:id="rId4"/>
              </a:rPr>
              <a:t>https://www.nationalarchives.gov.uk/doc/open-government-licence/version/3/</a:t>
            </a:r>
            <a:endParaRPr b="0" i="0">
              <a:solidFill>
                <a:srgbClr val="500050"/>
              </a:solidFill>
              <a:latin typeface="Arial"/>
              <a:ea typeface="Arial"/>
              <a:cs typeface="Arial"/>
              <a:sym typeface="Arial"/>
            </a:endParaRPr>
          </a:p>
        </p:txBody>
      </p:sp>
      <p:sp>
        <p:nvSpPr>
          <p:cNvPr id="141" name="Google Shape;14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800" b="0" i="0">
                <a:solidFill>
                  <a:srgbClr val="000000"/>
                </a:solidFill>
                <a:latin typeface="Calibri"/>
                <a:ea typeface="Calibri"/>
                <a:cs typeface="Calibri"/>
                <a:sym typeface="Calibri"/>
              </a:rPr>
              <a:t>Hazard symbols are available at </a:t>
            </a:r>
            <a:r>
              <a:rPr lang="en-GB" b="0" i="0" u="sng">
                <a:solidFill>
                  <a:schemeClr val="hlink"/>
                </a:solidFill>
                <a:latin typeface="Arial"/>
                <a:ea typeface="Arial"/>
                <a:cs typeface="Arial"/>
                <a:sym typeface="Arial"/>
                <a:hlinkClick r:id="rId3"/>
              </a:rPr>
              <a:t>https://www.hse.gov.uk/chemical-classification/labelling-packaging/hazard-symbols-hazard-pictograms.htm</a:t>
            </a:r>
            <a:endParaRPr b="0" i="0">
              <a:solidFill>
                <a:srgbClr val="222222"/>
              </a:solidFill>
              <a:latin typeface="Arial"/>
              <a:ea typeface="Arial"/>
              <a:cs typeface="Arial"/>
              <a:sym typeface="Arial"/>
            </a:endParaRPr>
          </a:p>
          <a:p>
            <a:pPr marL="0" lvl="0" indent="0" algn="l" rtl="0">
              <a:spcBef>
                <a:spcPts val="0"/>
              </a:spcBef>
              <a:spcAft>
                <a:spcPts val="0"/>
              </a:spcAft>
              <a:buNone/>
            </a:pPr>
            <a:r>
              <a:rPr lang="en-GB" b="0" i="0">
                <a:solidFill>
                  <a:srgbClr val="1F1F1F"/>
                </a:solidFill>
                <a:latin typeface="Arial"/>
                <a:ea typeface="Arial"/>
                <a:cs typeface="Arial"/>
                <a:sym typeface="Arial"/>
              </a:rPr>
              <a:t>Contains public sector information published by the Health and Safety Executive and licensed under the </a:t>
            </a:r>
            <a:r>
              <a:rPr lang="en-GB" b="0" i="0" u="sng">
                <a:solidFill>
                  <a:schemeClr val="hlink"/>
                </a:solidFill>
                <a:latin typeface="Arial"/>
                <a:ea typeface="Arial"/>
                <a:cs typeface="Arial"/>
                <a:sym typeface="Arial"/>
                <a:hlinkClick r:id="rId4"/>
              </a:rPr>
              <a:t>https://www.nationalarchives.gov.uk/doc/open-government-licence/version/3/</a:t>
            </a:r>
            <a:endParaRPr b="0" i="0">
              <a:solidFill>
                <a:srgbClr val="500050"/>
              </a:solidFill>
              <a:latin typeface="Arial"/>
              <a:ea typeface="Arial"/>
              <a:cs typeface="Arial"/>
              <a:sym typeface="Arial"/>
            </a:endParaRPr>
          </a:p>
        </p:txBody>
      </p:sp>
      <p:sp>
        <p:nvSpPr>
          <p:cNvPr id="160" name="Google Shape;160;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800" b="0" i="0">
                <a:solidFill>
                  <a:srgbClr val="000000"/>
                </a:solidFill>
                <a:latin typeface="Calibri"/>
                <a:ea typeface="Calibri"/>
                <a:cs typeface="Calibri"/>
                <a:sym typeface="Calibri"/>
              </a:rPr>
              <a:t>Hazard symbols are available at </a:t>
            </a:r>
            <a:r>
              <a:rPr lang="en-GB" b="0" i="0" u="sng">
                <a:solidFill>
                  <a:schemeClr val="hlink"/>
                </a:solidFill>
                <a:latin typeface="Arial"/>
                <a:ea typeface="Arial"/>
                <a:cs typeface="Arial"/>
                <a:sym typeface="Arial"/>
                <a:hlinkClick r:id="rId3"/>
              </a:rPr>
              <a:t>https://www.hse.gov.uk/chemical-classification/labelling-packaging/hazard-symbols-hazard-pictograms.htm</a:t>
            </a:r>
            <a:endParaRPr b="0" i="0">
              <a:solidFill>
                <a:srgbClr val="222222"/>
              </a:solidFill>
              <a:latin typeface="Arial"/>
              <a:ea typeface="Arial"/>
              <a:cs typeface="Arial"/>
              <a:sym typeface="Arial"/>
            </a:endParaRPr>
          </a:p>
          <a:p>
            <a:pPr marL="0" lvl="0" indent="0" algn="l" rtl="0">
              <a:spcBef>
                <a:spcPts val="0"/>
              </a:spcBef>
              <a:spcAft>
                <a:spcPts val="0"/>
              </a:spcAft>
              <a:buNone/>
            </a:pPr>
            <a:r>
              <a:rPr lang="en-GB" b="0" i="0">
                <a:solidFill>
                  <a:srgbClr val="1F1F1F"/>
                </a:solidFill>
                <a:latin typeface="Arial"/>
                <a:ea typeface="Arial"/>
                <a:cs typeface="Arial"/>
                <a:sym typeface="Arial"/>
              </a:rPr>
              <a:t>Contains public sector information published by the Health and Safety Executive and licensed under the </a:t>
            </a:r>
            <a:r>
              <a:rPr lang="en-GB" b="0" i="0" u="sng">
                <a:solidFill>
                  <a:schemeClr val="hlink"/>
                </a:solidFill>
                <a:latin typeface="Arial"/>
                <a:ea typeface="Arial"/>
                <a:cs typeface="Arial"/>
                <a:sym typeface="Arial"/>
                <a:hlinkClick r:id="rId4"/>
              </a:rPr>
              <a:t>https://www.nationalarchives.gov.uk/doc/open-government-licence/version/3/</a:t>
            </a:r>
            <a:endParaRPr b="0" i="0">
              <a:solidFill>
                <a:srgbClr val="500050"/>
              </a:solidFill>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Calibri"/>
              <a:buNone/>
            </a:pPr>
            <a:endParaRPr sz="1200" b="0" i="0">
              <a:solidFill>
                <a:srgbClr val="111111"/>
              </a:solidFill>
              <a:latin typeface="Arial"/>
              <a:ea typeface="Arial"/>
              <a:cs typeface="Arial"/>
              <a:sym typeface="Arial"/>
            </a:endParaRPr>
          </a:p>
          <a:p>
            <a:pPr marL="742950" lvl="1" indent="-285750" algn="l" rtl="0">
              <a:lnSpc>
                <a:spcPct val="107000"/>
              </a:lnSpc>
              <a:spcBef>
                <a:spcPts val="400"/>
              </a:spcBef>
              <a:spcAft>
                <a:spcPts val="0"/>
              </a:spcAft>
              <a:buClr>
                <a:srgbClr val="0D0D0D"/>
              </a:buClr>
              <a:buSzPts val="1800"/>
              <a:buFont typeface="Courier New"/>
              <a:buChar char="o"/>
            </a:pPr>
            <a:r>
              <a:rPr lang="en-GB" sz="1800">
                <a:solidFill>
                  <a:srgbClr val="0D0D0D"/>
                </a:solidFill>
                <a:latin typeface="Arial"/>
                <a:ea typeface="Arial"/>
                <a:cs typeface="Arial"/>
                <a:sym typeface="Arial"/>
              </a:rPr>
              <a:t>Note the ‘O’ in the flames of the Oxidising symbol.</a:t>
            </a:r>
            <a:endParaRPr/>
          </a:p>
          <a:p>
            <a:pPr marL="742950" lvl="1" indent="-285750" algn="l" rtl="0">
              <a:lnSpc>
                <a:spcPct val="107000"/>
              </a:lnSpc>
              <a:spcBef>
                <a:spcPts val="800"/>
              </a:spcBef>
              <a:spcAft>
                <a:spcPts val="0"/>
              </a:spcAft>
              <a:buClr>
                <a:srgbClr val="0D0D0D"/>
              </a:buClr>
              <a:buSzPts val="1800"/>
              <a:buFont typeface="Courier New"/>
              <a:buChar char="o"/>
            </a:pPr>
            <a:r>
              <a:rPr lang="en-GB" sz="1800">
                <a:solidFill>
                  <a:srgbClr val="0D0D0D"/>
                </a:solidFill>
                <a:latin typeface="Arial"/>
                <a:ea typeface="Arial"/>
                <a:cs typeface="Arial"/>
                <a:sym typeface="Arial"/>
              </a:rPr>
              <a:t>Oxidising: oxidising gases, liquids and solids.</a:t>
            </a:r>
            <a:endParaRPr/>
          </a:p>
          <a:p>
            <a:pPr marL="742950" lvl="1" indent="-285750" algn="l" rtl="0">
              <a:lnSpc>
                <a:spcPct val="107000"/>
              </a:lnSpc>
              <a:spcBef>
                <a:spcPts val="800"/>
              </a:spcBef>
              <a:spcAft>
                <a:spcPts val="0"/>
              </a:spcAft>
              <a:buClr>
                <a:srgbClr val="0D0D0D"/>
              </a:buClr>
              <a:buSzPts val="1800"/>
              <a:buFont typeface="Courier New"/>
              <a:buChar char="o"/>
            </a:pPr>
            <a:r>
              <a:rPr lang="en-GB" sz="1800">
                <a:solidFill>
                  <a:srgbClr val="0D0D0D"/>
                </a:solidFill>
                <a:latin typeface="Arial"/>
                <a:ea typeface="Arial"/>
                <a:cs typeface="Arial"/>
                <a:sym typeface="Arial"/>
              </a:rPr>
              <a:t>Flammable: flammable gases, liquids and solids – flammable aerosols, organic peroxides, self-reactive, pyrophoric, self-heating, contact with water emits flammable gas.</a:t>
            </a:r>
            <a:endParaRPr/>
          </a:p>
          <a:p>
            <a:pPr marL="0" lvl="0" indent="0" algn="l" rtl="0">
              <a:lnSpc>
                <a:spcPct val="100000"/>
              </a:lnSpc>
              <a:spcBef>
                <a:spcPts val="400"/>
              </a:spcBef>
              <a:spcAft>
                <a:spcPts val="0"/>
              </a:spcAft>
              <a:buClr>
                <a:schemeClr val="dk1"/>
              </a:buClr>
              <a:buSzPts val="1100"/>
              <a:buFont typeface="Calibri"/>
              <a:buNone/>
            </a:pPr>
            <a:endParaRPr sz="1200" b="0" i="0">
              <a:solidFill>
                <a:srgbClr val="111111"/>
              </a:solidFill>
              <a:latin typeface="Arial"/>
              <a:ea typeface="Arial"/>
              <a:cs typeface="Arial"/>
              <a:sym typeface="Arial"/>
            </a:endParaRPr>
          </a:p>
        </p:txBody>
      </p:sp>
      <p:sp>
        <p:nvSpPr>
          <p:cNvPr id="187" name="Google Shape;187;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9" name="Google Shape;19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800" b="0" i="0">
                <a:solidFill>
                  <a:srgbClr val="000000"/>
                </a:solidFill>
                <a:latin typeface="Calibri"/>
                <a:ea typeface="Calibri"/>
                <a:cs typeface="Calibri"/>
                <a:sym typeface="Calibri"/>
              </a:rPr>
              <a:t>Hazard symbols are available at </a:t>
            </a:r>
            <a:r>
              <a:rPr lang="en-GB" b="0" i="0" u="sng">
                <a:solidFill>
                  <a:schemeClr val="hlink"/>
                </a:solidFill>
                <a:latin typeface="Arial"/>
                <a:ea typeface="Arial"/>
                <a:cs typeface="Arial"/>
                <a:sym typeface="Arial"/>
                <a:hlinkClick r:id="rId3"/>
              </a:rPr>
              <a:t>https://www.hse.gov.uk/chemical-classification/labelling-packaging/hazard-symbols-hazard-pictograms.htm</a:t>
            </a:r>
            <a:endParaRPr b="0" i="0">
              <a:solidFill>
                <a:srgbClr val="222222"/>
              </a:solidFill>
              <a:latin typeface="Arial"/>
              <a:ea typeface="Arial"/>
              <a:cs typeface="Arial"/>
              <a:sym typeface="Arial"/>
            </a:endParaRPr>
          </a:p>
          <a:p>
            <a:pPr marL="0" lvl="0" indent="0" algn="l" rtl="0">
              <a:spcBef>
                <a:spcPts val="0"/>
              </a:spcBef>
              <a:spcAft>
                <a:spcPts val="0"/>
              </a:spcAft>
              <a:buNone/>
            </a:pPr>
            <a:r>
              <a:rPr lang="en-GB" b="0" i="0">
                <a:solidFill>
                  <a:srgbClr val="1F1F1F"/>
                </a:solidFill>
                <a:latin typeface="Arial"/>
                <a:ea typeface="Arial"/>
                <a:cs typeface="Arial"/>
                <a:sym typeface="Arial"/>
              </a:rPr>
              <a:t>Contains public sector information published by the Health and Safety Executive and licensed under the </a:t>
            </a:r>
            <a:r>
              <a:rPr lang="en-GB" b="0" i="0" u="sng">
                <a:solidFill>
                  <a:schemeClr val="hlink"/>
                </a:solidFill>
                <a:latin typeface="Arial"/>
                <a:ea typeface="Arial"/>
                <a:cs typeface="Arial"/>
                <a:sym typeface="Arial"/>
                <a:hlinkClick r:id="rId4"/>
              </a:rPr>
              <a:t>https://www.nationalarchives.gov.uk/doc/open-government-licence/version/3/</a:t>
            </a:r>
            <a:endParaRPr b="0" i="0">
              <a:solidFill>
                <a:srgbClr val="500050"/>
              </a:solidFill>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Calibri"/>
              <a:buNone/>
            </a:pPr>
            <a:endParaRPr/>
          </a:p>
          <a:p>
            <a:pPr marL="742950" lvl="1" indent="-285750" algn="l" rtl="0">
              <a:lnSpc>
                <a:spcPct val="107000"/>
              </a:lnSpc>
              <a:spcBef>
                <a:spcPts val="400"/>
              </a:spcBef>
              <a:spcAft>
                <a:spcPts val="0"/>
              </a:spcAft>
              <a:buClr>
                <a:srgbClr val="0D0D0D"/>
              </a:buClr>
              <a:buSzPts val="1800"/>
              <a:buFont typeface="Courier New"/>
              <a:buChar char="o"/>
            </a:pPr>
            <a:r>
              <a:rPr lang="en-GB" sz="1800">
                <a:solidFill>
                  <a:srgbClr val="0D0D0D"/>
                </a:solidFill>
                <a:latin typeface="Arial"/>
                <a:ea typeface="Arial"/>
                <a:cs typeface="Arial"/>
                <a:sym typeface="Arial"/>
              </a:rPr>
              <a:t>Health hazard: harmful skin irritation, serious eye irritation, acute toxicity (harmful).</a:t>
            </a:r>
            <a:endParaRPr/>
          </a:p>
          <a:p>
            <a:pPr marL="742950" lvl="1" indent="-285750" algn="l" rtl="0">
              <a:lnSpc>
                <a:spcPct val="107000"/>
              </a:lnSpc>
              <a:spcBef>
                <a:spcPts val="800"/>
              </a:spcBef>
              <a:spcAft>
                <a:spcPts val="0"/>
              </a:spcAft>
              <a:buClr>
                <a:srgbClr val="0D0D0D"/>
              </a:buClr>
              <a:buSzPts val="1800"/>
              <a:buFont typeface="Courier New"/>
              <a:buChar char="o"/>
            </a:pPr>
            <a:r>
              <a:rPr lang="en-GB" sz="1800">
                <a:solidFill>
                  <a:srgbClr val="0D0D0D"/>
                </a:solidFill>
                <a:latin typeface="Arial"/>
                <a:ea typeface="Arial"/>
                <a:cs typeface="Arial"/>
                <a:sym typeface="Arial"/>
              </a:rPr>
              <a:t>Serious health hazard: respiratory sensitiser, mutagen, carcinogen, reproductive toxicity, systemic target organ toxicity, aspiration hazard.</a:t>
            </a:r>
            <a:endParaRPr/>
          </a:p>
          <a:p>
            <a:pPr marL="742950" lvl="1" indent="-285750" algn="l" rtl="0">
              <a:lnSpc>
                <a:spcPct val="107000"/>
              </a:lnSpc>
              <a:spcBef>
                <a:spcPts val="800"/>
              </a:spcBef>
              <a:spcAft>
                <a:spcPts val="0"/>
              </a:spcAft>
              <a:buClr>
                <a:srgbClr val="0D0D0D"/>
              </a:buClr>
              <a:buSzPts val="1800"/>
              <a:buFont typeface="Courier New"/>
              <a:buChar char="o"/>
            </a:pPr>
            <a:r>
              <a:rPr lang="en-GB" sz="1800">
                <a:solidFill>
                  <a:srgbClr val="0D0D0D"/>
                </a:solidFill>
                <a:latin typeface="Arial"/>
                <a:ea typeface="Arial"/>
                <a:cs typeface="Arial"/>
                <a:sym typeface="Arial"/>
              </a:rPr>
              <a:t>‘Health hazard’ is used to describe substances that cause irritations, whereas ‘serious health hazard’ is used to describe substances that are more seriously harmful.</a:t>
            </a:r>
            <a:endParaRPr/>
          </a:p>
          <a:p>
            <a:pPr marL="0" lvl="0" indent="0" algn="l" rtl="0">
              <a:lnSpc>
                <a:spcPct val="100000"/>
              </a:lnSpc>
              <a:spcBef>
                <a:spcPts val="400"/>
              </a:spcBef>
              <a:spcAft>
                <a:spcPts val="0"/>
              </a:spcAft>
              <a:buClr>
                <a:schemeClr val="dk1"/>
              </a:buClr>
              <a:buSzPts val="1100"/>
              <a:buFont typeface="Calibri"/>
              <a:buNone/>
            </a:pPr>
            <a:endParaRPr/>
          </a:p>
        </p:txBody>
      </p:sp>
      <p:sp>
        <p:nvSpPr>
          <p:cNvPr id="200" name="Google Shape;20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2" name="Google Shape;21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800" b="0" i="0">
                <a:solidFill>
                  <a:srgbClr val="000000"/>
                </a:solidFill>
                <a:latin typeface="Calibri"/>
                <a:ea typeface="Calibri"/>
                <a:cs typeface="Calibri"/>
                <a:sym typeface="Calibri"/>
              </a:rPr>
              <a:t>Hazard symbols are available at </a:t>
            </a:r>
            <a:r>
              <a:rPr lang="en-GB" b="0" i="0" u="sng">
                <a:solidFill>
                  <a:schemeClr val="hlink"/>
                </a:solidFill>
                <a:latin typeface="Arial"/>
                <a:ea typeface="Arial"/>
                <a:cs typeface="Arial"/>
                <a:sym typeface="Arial"/>
                <a:hlinkClick r:id="rId3"/>
              </a:rPr>
              <a:t>https://www.hse.gov.uk/chemical-classification/labelling-packaging/hazard-symbols-hazard-pictograms.htm</a:t>
            </a:r>
            <a:endParaRPr b="0" i="0">
              <a:solidFill>
                <a:srgbClr val="222222"/>
              </a:solidFill>
              <a:latin typeface="Arial"/>
              <a:ea typeface="Arial"/>
              <a:cs typeface="Arial"/>
              <a:sym typeface="Arial"/>
            </a:endParaRPr>
          </a:p>
          <a:p>
            <a:pPr marL="0" lvl="0" indent="0" algn="l" rtl="0">
              <a:spcBef>
                <a:spcPts val="0"/>
              </a:spcBef>
              <a:spcAft>
                <a:spcPts val="0"/>
              </a:spcAft>
              <a:buNone/>
            </a:pPr>
            <a:r>
              <a:rPr lang="en-GB" b="0" i="0">
                <a:solidFill>
                  <a:srgbClr val="1F1F1F"/>
                </a:solidFill>
                <a:latin typeface="Arial"/>
                <a:ea typeface="Arial"/>
                <a:cs typeface="Arial"/>
                <a:sym typeface="Arial"/>
              </a:rPr>
              <a:t>Contains public sector information published by the Health and Safety Executive and licensed under the </a:t>
            </a:r>
            <a:r>
              <a:rPr lang="en-GB" b="0" i="0" u="sng">
                <a:solidFill>
                  <a:schemeClr val="hlink"/>
                </a:solidFill>
                <a:latin typeface="Arial"/>
                <a:ea typeface="Arial"/>
                <a:cs typeface="Arial"/>
                <a:sym typeface="Arial"/>
                <a:hlinkClick r:id="rId4"/>
              </a:rPr>
              <a:t>https://www.nationalarchives.gov.uk/doc/open-government-licence/version/3/</a:t>
            </a:r>
            <a:endParaRPr b="0" i="0">
              <a:solidFill>
                <a:srgbClr val="500050"/>
              </a:solidFill>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Calibri"/>
              <a:buNone/>
            </a:pPr>
            <a:endParaRPr sz="1200" b="0" i="0">
              <a:solidFill>
                <a:srgbClr val="111111"/>
              </a:solidFill>
              <a:latin typeface="Arial"/>
              <a:ea typeface="Arial"/>
              <a:cs typeface="Arial"/>
              <a:sym typeface="Arial"/>
            </a:endParaRPr>
          </a:p>
          <a:p>
            <a:pPr marL="742950" lvl="1" indent="-285750" algn="l" rtl="0">
              <a:lnSpc>
                <a:spcPct val="107000"/>
              </a:lnSpc>
              <a:spcBef>
                <a:spcPts val="400"/>
              </a:spcBef>
              <a:spcAft>
                <a:spcPts val="0"/>
              </a:spcAft>
              <a:buClr>
                <a:srgbClr val="0D0D0D"/>
              </a:buClr>
              <a:buSzPts val="1800"/>
              <a:buFont typeface="Courier New"/>
              <a:buChar char="o"/>
            </a:pPr>
            <a:r>
              <a:rPr lang="en-GB" sz="1800">
                <a:solidFill>
                  <a:srgbClr val="0D0D0D"/>
                </a:solidFill>
                <a:latin typeface="Arial"/>
                <a:ea typeface="Arial"/>
                <a:cs typeface="Arial"/>
                <a:sym typeface="Arial"/>
              </a:rPr>
              <a:t>Acute toxicity: severe, more serious and will likely result in a fatality or significant harm.</a:t>
            </a:r>
            <a:endParaRPr/>
          </a:p>
          <a:p>
            <a:pPr marL="742950" lvl="1" indent="-285750" algn="l" rtl="0">
              <a:lnSpc>
                <a:spcPct val="107000"/>
              </a:lnSpc>
              <a:spcBef>
                <a:spcPts val="800"/>
              </a:spcBef>
              <a:spcAft>
                <a:spcPts val="0"/>
              </a:spcAft>
              <a:buClr>
                <a:srgbClr val="0D0D0D"/>
              </a:buClr>
              <a:buSzPts val="1800"/>
              <a:buFont typeface="Courier New"/>
              <a:buChar char="o"/>
            </a:pPr>
            <a:r>
              <a:rPr lang="en-GB" sz="1800">
                <a:solidFill>
                  <a:srgbClr val="0D0D0D"/>
                </a:solidFill>
                <a:latin typeface="Arial"/>
                <a:ea typeface="Arial"/>
                <a:cs typeface="Arial"/>
                <a:sym typeface="Arial"/>
              </a:rPr>
              <a:t>Serious health hazard: respiratory sensitiser, mutagen, carcinogen, reproductive toxicity, systemic target organ toxicity, aspiration hazard. Still serious but causes longer term damaging effects rather than likely immediate fatality.</a:t>
            </a:r>
            <a:endParaRPr/>
          </a:p>
          <a:p>
            <a:pPr marL="0" lvl="0" indent="0" algn="l" rtl="0">
              <a:lnSpc>
                <a:spcPct val="100000"/>
              </a:lnSpc>
              <a:spcBef>
                <a:spcPts val="400"/>
              </a:spcBef>
              <a:spcAft>
                <a:spcPts val="0"/>
              </a:spcAft>
              <a:buClr>
                <a:schemeClr val="dk1"/>
              </a:buClr>
              <a:buSzPts val="1100"/>
              <a:buFont typeface="Calibri"/>
              <a:buNone/>
            </a:pPr>
            <a:endParaRPr sz="1200" b="0" i="0">
              <a:solidFill>
                <a:srgbClr val="111111"/>
              </a:solidFill>
              <a:latin typeface="Arial"/>
              <a:ea typeface="Arial"/>
              <a:cs typeface="Arial"/>
              <a:sym typeface="Arial"/>
            </a:endParaRPr>
          </a:p>
          <a:p>
            <a:pPr marL="171450" lvl="0" indent="-101600" algn="l" rtl="0">
              <a:lnSpc>
                <a:spcPct val="100000"/>
              </a:lnSpc>
              <a:spcBef>
                <a:spcPts val="0"/>
              </a:spcBef>
              <a:spcAft>
                <a:spcPts val="0"/>
              </a:spcAft>
              <a:buClr>
                <a:schemeClr val="dk1"/>
              </a:buClr>
              <a:buSzPts val="1100"/>
              <a:buFont typeface="Calibri"/>
              <a:buNone/>
            </a:pPr>
            <a:endParaRPr/>
          </a:p>
        </p:txBody>
      </p:sp>
      <p:sp>
        <p:nvSpPr>
          <p:cNvPr id="213" name="Google Shape;21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5" name="Google Shape;22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800" b="0" i="0">
                <a:solidFill>
                  <a:srgbClr val="000000"/>
                </a:solidFill>
                <a:latin typeface="Calibri"/>
                <a:ea typeface="Calibri"/>
                <a:cs typeface="Calibri"/>
                <a:sym typeface="Calibri"/>
              </a:rPr>
              <a:t>Hazard symbols are available at </a:t>
            </a:r>
            <a:r>
              <a:rPr lang="en-GB" b="0" i="0" u="sng">
                <a:solidFill>
                  <a:schemeClr val="hlink"/>
                </a:solidFill>
                <a:latin typeface="Arial"/>
                <a:ea typeface="Arial"/>
                <a:cs typeface="Arial"/>
                <a:sym typeface="Arial"/>
                <a:hlinkClick r:id="rId3"/>
              </a:rPr>
              <a:t>https://www.hse.gov.uk/chemical-classification/labelling-packaging/hazard-symbols-hazard-pictograms.htm</a:t>
            </a:r>
            <a:endParaRPr b="0" i="0">
              <a:solidFill>
                <a:srgbClr val="222222"/>
              </a:solidFill>
              <a:latin typeface="Arial"/>
              <a:ea typeface="Arial"/>
              <a:cs typeface="Arial"/>
              <a:sym typeface="Arial"/>
            </a:endParaRPr>
          </a:p>
          <a:p>
            <a:pPr marL="0" lvl="0" indent="0" algn="l" rtl="0">
              <a:spcBef>
                <a:spcPts val="0"/>
              </a:spcBef>
              <a:spcAft>
                <a:spcPts val="0"/>
              </a:spcAft>
              <a:buNone/>
            </a:pPr>
            <a:r>
              <a:rPr lang="en-GB" b="0" i="0">
                <a:solidFill>
                  <a:srgbClr val="1F1F1F"/>
                </a:solidFill>
                <a:latin typeface="Arial"/>
                <a:ea typeface="Arial"/>
                <a:cs typeface="Arial"/>
                <a:sym typeface="Arial"/>
              </a:rPr>
              <a:t>Contains public sector information published by the Health and Safety Executive and licensed under the </a:t>
            </a:r>
            <a:r>
              <a:rPr lang="en-GB" b="0" i="0" u="sng">
                <a:solidFill>
                  <a:schemeClr val="hlink"/>
                </a:solidFill>
                <a:latin typeface="Arial"/>
                <a:ea typeface="Arial"/>
                <a:cs typeface="Arial"/>
                <a:sym typeface="Arial"/>
                <a:hlinkClick r:id="rId4"/>
              </a:rPr>
              <a:t>https://www.nationalarchives.gov.uk/doc/open-government-licence/version/3/</a:t>
            </a:r>
            <a:endParaRPr b="0" i="0">
              <a:solidFill>
                <a:srgbClr val="500050"/>
              </a:solidFill>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Calibri"/>
              <a:buNone/>
            </a:pPr>
            <a:endParaRPr/>
          </a:p>
          <a:p>
            <a:pPr marL="742950" lvl="1" indent="-285750" algn="l" rtl="0">
              <a:lnSpc>
                <a:spcPct val="107000"/>
              </a:lnSpc>
              <a:spcBef>
                <a:spcPts val="400"/>
              </a:spcBef>
              <a:spcAft>
                <a:spcPts val="0"/>
              </a:spcAft>
              <a:buClr>
                <a:srgbClr val="0D0D0D"/>
              </a:buClr>
              <a:buSzPts val="1000"/>
              <a:buFont typeface="Courier New"/>
              <a:buChar char="o"/>
            </a:pPr>
            <a:r>
              <a:rPr lang="en-GB" sz="1000">
                <a:solidFill>
                  <a:srgbClr val="0D0D0D"/>
                </a:solidFill>
                <a:latin typeface="Arial"/>
                <a:ea typeface="Arial"/>
                <a:cs typeface="Arial"/>
                <a:sym typeface="Arial"/>
              </a:rPr>
              <a:t>Health hazard: harmful skin irritation, serious eye irritation, acute toxicity (harmful).</a:t>
            </a:r>
            <a:endParaRPr/>
          </a:p>
          <a:p>
            <a:pPr marL="742950" lvl="1" indent="-285750" algn="l" rtl="0">
              <a:lnSpc>
                <a:spcPct val="107000"/>
              </a:lnSpc>
              <a:spcBef>
                <a:spcPts val="800"/>
              </a:spcBef>
              <a:spcAft>
                <a:spcPts val="0"/>
              </a:spcAft>
              <a:buClr>
                <a:srgbClr val="0D0D0D"/>
              </a:buClr>
              <a:buSzPts val="1000"/>
              <a:buFont typeface="Courier New"/>
              <a:buChar char="o"/>
            </a:pPr>
            <a:r>
              <a:rPr lang="en-GB" sz="1000">
                <a:solidFill>
                  <a:srgbClr val="0D0D0D"/>
                </a:solidFill>
                <a:latin typeface="Arial"/>
                <a:ea typeface="Arial"/>
                <a:cs typeface="Arial"/>
                <a:sym typeface="Arial"/>
              </a:rPr>
              <a:t>Corrosive: causes severe skin burns and eye damage, serious eye damage.</a:t>
            </a:r>
            <a:endParaRPr/>
          </a:p>
          <a:p>
            <a:pPr marL="742950" lvl="1" indent="-285750" algn="l" rtl="0">
              <a:lnSpc>
                <a:spcPct val="107000"/>
              </a:lnSpc>
              <a:spcBef>
                <a:spcPts val="800"/>
              </a:spcBef>
              <a:spcAft>
                <a:spcPts val="0"/>
              </a:spcAft>
              <a:buClr>
                <a:srgbClr val="0D0D0D"/>
              </a:buClr>
              <a:buSzPts val="1100"/>
              <a:buFont typeface="Courier New"/>
              <a:buChar char="o"/>
            </a:pPr>
            <a:r>
              <a:rPr lang="en-GB" sz="1100">
                <a:solidFill>
                  <a:srgbClr val="0D0D0D"/>
                </a:solidFill>
                <a:latin typeface="Arial"/>
                <a:ea typeface="Arial"/>
                <a:cs typeface="Arial"/>
                <a:sym typeface="Arial"/>
              </a:rPr>
              <a:t>The CLP corrosive pictogram is used for both serious eye damage and skin corrosion, whereas the exclamation mark pictogram is used for skin irritants and eye irritants.</a:t>
            </a:r>
            <a:r>
              <a:rPr lang="en-GB"/>
              <a:t> </a:t>
            </a:r>
            <a:endParaRPr/>
          </a:p>
        </p:txBody>
      </p:sp>
      <p:sp>
        <p:nvSpPr>
          <p:cNvPr id="226" name="Google Shape;22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8" name="Google Shape;238;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9" name="Google Shape;239;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2"/>
        <p:cNvGrpSpPr/>
        <p:nvPr/>
      </p:nvGrpSpPr>
      <p:grpSpPr>
        <a:xfrm>
          <a:off x="0" y="0"/>
          <a:ext cx="0" cy="0"/>
          <a:chOff x="0" y="0"/>
          <a:chExt cx="0" cy="0"/>
        </a:xfrm>
      </p:grpSpPr>
      <p:pic>
        <p:nvPicPr>
          <p:cNvPr id="13" name="Google Shape;13;p2" descr="A group of people in white coats, protective eyewear and gloves conducting an experiment in a laboratory">
            <a:extLst>
              <a:ext uri="{C183D7F6-B498-43B3-948B-1728B52AA6E4}">
                <adec:decorative xmlns:adec="http://schemas.microsoft.com/office/drawing/2017/decorative" val="0"/>
              </a:ext>
            </a:extLst>
          </p:cNvPr>
          <p:cNvPicPr preferRelativeResize="0"/>
          <p:nvPr/>
        </p:nvPicPr>
        <p:blipFill rotWithShape="1">
          <a:blip r:embed="rId2">
            <a:alphaModFix/>
          </a:blip>
          <a:srcRect/>
          <a:stretch/>
        </p:blipFill>
        <p:spPr>
          <a:xfrm>
            <a:off x="0" y="-21771"/>
            <a:ext cx="12192000" cy="3461657"/>
          </a:xfrm>
          <a:prstGeom prst="rect">
            <a:avLst/>
          </a:prstGeom>
          <a:noFill/>
          <a:ln>
            <a:noFill/>
          </a:ln>
        </p:spPr>
      </p:pic>
      <p:pic>
        <p:nvPicPr>
          <p:cNvPr id="14" name="Google Shape;14;p2" descr="A picture containing screenshot, design&#10;&#10;Description automatically generated"/>
          <p:cNvPicPr preferRelativeResize="0"/>
          <p:nvPr/>
        </p:nvPicPr>
        <p:blipFill rotWithShape="1">
          <a:blip r:embed="rId3">
            <a:alphaModFix/>
          </a:blip>
          <a:srcRect/>
          <a:stretch/>
        </p:blipFill>
        <p:spPr>
          <a:xfrm>
            <a:off x="-88777" y="2201662"/>
            <a:ext cx="12280777" cy="4653736"/>
          </a:xfrm>
          <a:prstGeom prst="rect">
            <a:avLst/>
          </a:prstGeom>
          <a:noFill/>
          <a:ln>
            <a:noFill/>
          </a:ln>
        </p:spPr>
      </p:pic>
      <p:sp>
        <p:nvSpPr>
          <p:cNvPr id="15" name="Google Shape;15;p2"/>
          <p:cNvSpPr txBox="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ct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sz="1200" b="0" i="0" u="none" strike="noStrike" cap="none" dirty="0">
              <a:solidFill>
                <a:srgbClr val="888888"/>
              </a:solidFill>
              <a:latin typeface="Arial"/>
              <a:ea typeface="Arial"/>
              <a:cs typeface="Arial"/>
              <a:sym typeface="Arial"/>
            </a:endParaRPr>
          </a:p>
        </p:txBody>
      </p:sp>
      <p:pic>
        <p:nvPicPr>
          <p:cNvPr id="16" name="Google Shape;16;p2"/>
          <p:cNvPicPr preferRelativeResize="0"/>
          <p:nvPr/>
        </p:nvPicPr>
        <p:blipFill rotWithShape="1">
          <a:blip r:embed="rId4">
            <a:alphaModFix/>
          </a:blip>
          <a:srcRect/>
          <a:stretch/>
        </p:blipFill>
        <p:spPr>
          <a:xfrm>
            <a:off x="5190282" y="1727298"/>
            <a:ext cx="1811434" cy="1800000"/>
          </a:xfrm>
          <a:prstGeom prst="rect">
            <a:avLst/>
          </a:prstGeom>
          <a:noFill/>
          <a:ln>
            <a:noFill/>
          </a:ln>
        </p:spPr>
      </p:pic>
      <p:pic>
        <p:nvPicPr>
          <p:cNvPr id="17" name="Google Shape;17;p2"/>
          <p:cNvPicPr preferRelativeResize="0"/>
          <p:nvPr/>
        </p:nvPicPr>
        <p:blipFill rotWithShape="1">
          <a:blip r:embed="rId5">
            <a:alphaModFix/>
          </a:blip>
          <a:srcRect/>
          <a:stretch/>
        </p:blipFill>
        <p:spPr>
          <a:xfrm>
            <a:off x="5717226" y="2106019"/>
            <a:ext cx="757547" cy="953324"/>
          </a:xfrm>
          <a:prstGeom prst="rect">
            <a:avLst/>
          </a:prstGeom>
          <a:noFill/>
          <a:ln>
            <a:noFill/>
          </a:ln>
        </p:spPr>
      </p:pic>
      <p:sp>
        <p:nvSpPr>
          <p:cNvPr id="18" name="Google Shape;18;p2"/>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466318"/>
              </a:buClr>
              <a:buSzPts val="5200"/>
              <a:buFont typeface="Arial"/>
              <a:buNone/>
              <a:defRPr sz="5200" b="1">
                <a:solidFill>
                  <a:srgbClr val="466318"/>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
          <p:cNvSpPr txBox="1">
            <a:spLocks noGrp="1"/>
          </p:cNvSpPr>
          <p:nvPr>
            <p:ph type="subTitle" idx="1"/>
          </p:nvPr>
        </p:nvSpPr>
        <p:spPr>
          <a:xfrm>
            <a:off x="1524000" y="4903189"/>
            <a:ext cx="9144000" cy="583211"/>
          </a:xfrm>
          <a:prstGeom prst="rect">
            <a:avLst/>
          </a:prstGeom>
          <a:noFill/>
          <a:ln>
            <a:noFill/>
          </a:ln>
        </p:spPr>
        <p:txBody>
          <a:bodyPr spcFirstLastPara="1" wrap="square" lIns="91425" tIns="45700" rIns="91425" bIns="45700" anchor="t" anchorCtr="0">
            <a:noAutofit/>
          </a:bodyPr>
          <a:lstStyle>
            <a:lvl1pPr lvl="0" algn="ctr">
              <a:lnSpc>
                <a:spcPct val="108000"/>
              </a:lnSpc>
              <a:spcBef>
                <a:spcPts val="1000"/>
              </a:spcBef>
              <a:spcAft>
                <a:spcPts val="0"/>
              </a:spcAft>
              <a:buSzPts val="2800"/>
              <a:buNone/>
              <a:defRPr sz="2800">
                <a:solidFill>
                  <a:srgbClr val="595959"/>
                </a:solidFill>
              </a:defRPr>
            </a:lvl1pPr>
            <a:lvl2pPr lvl="1" algn="ctr">
              <a:lnSpc>
                <a:spcPct val="108000"/>
              </a:lnSpc>
              <a:spcBef>
                <a:spcPts val="500"/>
              </a:spcBef>
              <a:spcAft>
                <a:spcPts val="0"/>
              </a:spcAft>
              <a:buSzPts val="2000"/>
              <a:buNone/>
              <a:defRPr sz="2000"/>
            </a:lvl2pPr>
            <a:lvl3pPr lvl="2" algn="ctr">
              <a:lnSpc>
                <a:spcPct val="108000"/>
              </a:lnSpc>
              <a:spcBef>
                <a:spcPts val="500"/>
              </a:spcBef>
              <a:spcAft>
                <a:spcPts val="0"/>
              </a:spcAft>
              <a:buSzPts val="1800"/>
              <a:buNone/>
              <a:defRPr sz="1800"/>
            </a:lvl3pPr>
            <a:lvl4pPr lvl="3" algn="ctr">
              <a:lnSpc>
                <a:spcPct val="108000"/>
              </a:lnSpc>
              <a:spcBef>
                <a:spcPts val="500"/>
              </a:spcBef>
              <a:spcAft>
                <a:spcPts val="0"/>
              </a:spcAft>
              <a:buSzPts val="1600"/>
              <a:buNone/>
              <a:defRPr sz="1600"/>
            </a:lvl4pPr>
            <a:lvl5pPr lvl="4" algn="ctr">
              <a:lnSpc>
                <a:spcPct val="108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
          <p:cNvSpPr txBox="1">
            <a:spLocks noGrp="1"/>
          </p:cNvSpPr>
          <p:nvPr>
            <p:ph type="body" idx="2"/>
          </p:nvPr>
        </p:nvSpPr>
        <p:spPr>
          <a:xfrm>
            <a:off x="6096000" y="2796480"/>
            <a:ext cx="5623668" cy="534189"/>
          </a:xfrm>
          <a:prstGeom prst="rect">
            <a:avLst/>
          </a:prstGeom>
          <a:noFill/>
          <a:ln>
            <a:noFill/>
          </a:ln>
        </p:spPr>
        <p:txBody>
          <a:bodyPr spcFirstLastPara="1" wrap="square" lIns="91425" tIns="45700" rIns="91425" bIns="45700" anchor="t" anchorCtr="0">
            <a:noAutofit/>
          </a:bodyPr>
          <a:lstStyle>
            <a:lvl1pPr marL="457200" lvl="0" indent="-228600" algn="r">
              <a:lnSpc>
                <a:spcPct val="108000"/>
              </a:lnSpc>
              <a:spcBef>
                <a:spcPts val="1000"/>
              </a:spcBef>
              <a:spcAft>
                <a:spcPts val="0"/>
              </a:spcAft>
              <a:buSzPts val="2000"/>
              <a:buNone/>
              <a:defRPr sz="2000" b="1" i="0" u="none">
                <a:solidFill>
                  <a:srgbClr val="466318"/>
                </a:solidFill>
              </a:defRPr>
            </a:lvl1pPr>
            <a:lvl2pPr marL="914400" lvl="1" indent="-228600" algn="l">
              <a:lnSpc>
                <a:spcPct val="108000"/>
              </a:lnSpc>
              <a:spcBef>
                <a:spcPts val="500"/>
              </a:spcBef>
              <a:spcAft>
                <a:spcPts val="0"/>
              </a:spcAft>
              <a:buSzPts val="1400"/>
              <a:buNone/>
              <a:defRPr sz="1400"/>
            </a:lvl2pPr>
            <a:lvl3pPr marL="1371600" lvl="2" indent="-228600" algn="l">
              <a:lnSpc>
                <a:spcPct val="108000"/>
              </a:lnSpc>
              <a:spcBef>
                <a:spcPts val="500"/>
              </a:spcBef>
              <a:spcAft>
                <a:spcPts val="0"/>
              </a:spcAft>
              <a:buSzPts val="1400"/>
              <a:buNone/>
              <a:defRPr sz="1400"/>
            </a:lvl3pPr>
            <a:lvl4pPr marL="1828800" lvl="3" indent="-228600" algn="l">
              <a:lnSpc>
                <a:spcPct val="108000"/>
              </a:lnSpc>
              <a:spcBef>
                <a:spcPts val="500"/>
              </a:spcBef>
              <a:spcAft>
                <a:spcPts val="0"/>
              </a:spcAft>
              <a:buSzPts val="1400"/>
              <a:buNone/>
              <a:defRPr sz="1400"/>
            </a:lvl4pPr>
            <a:lvl5pPr marL="2286000" lvl="4" indent="-228600" algn="l">
              <a:lnSpc>
                <a:spcPct val="108000"/>
              </a:lnSpc>
              <a:spcBef>
                <a:spcPts val="500"/>
              </a:spcBef>
              <a:spcAft>
                <a:spcPts val="0"/>
              </a:spcAft>
              <a:buSzPts val="1400"/>
              <a:buNone/>
              <a:defRPr sz="14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21" name="Google Shape;21;p2"/>
          <p:cNvSpPr txBox="1">
            <a:spLocks noGrp="1"/>
          </p:cNvSpPr>
          <p:nvPr>
            <p:ph type="body" idx="3"/>
          </p:nvPr>
        </p:nvSpPr>
        <p:spPr>
          <a:xfrm>
            <a:off x="1524000" y="5625863"/>
            <a:ext cx="9144000" cy="458004"/>
          </a:xfrm>
          <a:prstGeom prst="rect">
            <a:avLst/>
          </a:prstGeom>
          <a:noFill/>
          <a:ln>
            <a:noFill/>
          </a:ln>
        </p:spPr>
        <p:txBody>
          <a:bodyPr spcFirstLastPara="1" wrap="square" lIns="91425" tIns="45700" rIns="91425" bIns="45700" anchor="t" anchorCtr="0">
            <a:noAutofit/>
          </a:bodyPr>
          <a:lstStyle>
            <a:lvl1pPr marL="457200" lvl="0" indent="-228600" algn="ctr">
              <a:lnSpc>
                <a:spcPct val="108000"/>
              </a:lnSpc>
              <a:spcBef>
                <a:spcPts val="1000"/>
              </a:spcBef>
              <a:spcAft>
                <a:spcPts val="0"/>
              </a:spcAft>
              <a:buSzPts val="2400"/>
              <a:buNone/>
              <a:defRPr sz="2400">
                <a:solidFill>
                  <a:srgbClr val="262626"/>
                </a:solidFill>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2" name="Google Shape;22;p2" descr="A picture containing screenshot, graphics, pattern, circle&#10;&#10;Description automatically generated"/>
          <p:cNvPicPr preferRelativeResize="0"/>
          <p:nvPr/>
        </p:nvPicPr>
        <p:blipFill rotWithShape="1">
          <a:blip r:embed="rId6">
            <a:alphaModFix/>
          </a:blip>
          <a:srcRect/>
          <a:stretch/>
        </p:blipFill>
        <p:spPr>
          <a:xfrm>
            <a:off x="649897" y="2346773"/>
            <a:ext cx="2049637" cy="860482"/>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Activity_video">
  <p:cSld name="Activity_video">
    <p:spTree>
      <p:nvGrpSpPr>
        <p:cNvPr id="1" name="Shape 75"/>
        <p:cNvGrpSpPr/>
        <p:nvPr/>
      </p:nvGrpSpPr>
      <p:grpSpPr>
        <a:xfrm>
          <a:off x="0" y="0"/>
          <a:ext cx="0" cy="0"/>
          <a:chOff x="0" y="0"/>
          <a:chExt cx="0" cy="0"/>
        </a:xfrm>
      </p:grpSpPr>
      <p:sp>
        <p:nvSpPr>
          <p:cNvPr id="76" name="Google Shape;76;p11"/>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1"/>
          <p:cNvSpPr txBox="1">
            <a:spLocks noGrp="1"/>
          </p:cNvSpPr>
          <p:nvPr>
            <p:ph type="body" idx="2"/>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1"/>
          <p:cNvSpPr>
            <a:spLocks noGrp="1"/>
          </p:cNvSpPr>
          <p:nvPr>
            <p:ph type="media" idx="3"/>
          </p:nvPr>
        </p:nvSpPr>
        <p:spPr>
          <a:xfrm>
            <a:off x="1345277" y="1825625"/>
            <a:ext cx="2863468"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466318"/>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466318"/>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466318"/>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1" name="Google Shape;81;p11"/>
          <p:cNvSpPr>
            <a:spLocks noGrp="1"/>
          </p:cNvSpPr>
          <p:nvPr>
            <p:ph type="media" idx="4"/>
          </p:nvPr>
        </p:nvSpPr>
        <p:spPr>
          <a:xfrm>
            <a:off x="4913252"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466318"/>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466318"/>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466318"/>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2" name="Google Shape;82;p11"/>
          <p:cNvSpPr>
            <a:spLocks noGrp="1"/>
          </p:cNvSpPr>
          <p:nvPr>
            <p:ph type="media" idx="5"/>
          </p:nvPr>
        </p:nvSpPr>
        <p:spPr>
          <a:xfrm>
            <a:off x="8485779" y="1825625"/>
            <a:ext cx="2868020"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466318"/>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466318"/>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466318"/>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3" name="Google Shape;83;p11"/>
          <p:cNvSpPr>
            <a:spLocks noGrp="1"/>
          </p:cNvSpPr>
          <p:nvPr>
            <p:ph type="media" idx="6"/>
          </p:nvPr>
        </p:nvSpPr>
        <p:spPr>
          <a:xfrm>
            <a:off x="3128522" y="4046026"/>
            <a:ext cx="2869506"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466318"/>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466318"/>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466318"/>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4" name="Google Shape;84;p11"/>
          <p:cNvSpPr>
            <a:spLocks noGrp="1"/>
          </p:cNvSpPr>
          <p:nvPr>
            <p:ph type="media" idx="7"/>
          </p:nvPr>
        </p:nvSpPr>
        <p:spPr>
          <a:xfrm>
            <a:off x="6701049" y="4046026"/>
            <a:ext cx="2869506" cy="2014538"/>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466318"/>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466318"/>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466318"/>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5" name="Google Shape;85;p11"/>
          <p:cNvSpPr/>
          <p:nvPr/>
        </p:nvSpPr>
        <p:spPr>
          <a:xfrm>
            <a:off x="838200" y="1825625"/>
            <a:ext cx="507077" cy="507077"/>
          </a:xfrm>
          <a:prstGeom prst="ellipse">
            <a:avLst/>
          </a:prstGeom>
          <a:solidFill>
            <a:srgbClr val="46631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1">
                <a:solidFill>
                  <a:schemeClr val="lt1"/>
                </a:solidFill>
                <a:latin typeface="Arial"/>
                <a:ea typeface="Arial"/>
                <a:cs typeface="Arial"/>
                <a:sym typeface="Arial"/>
              </a:rPr>
              <a:t>1</a:t>
            </a:r>
            <a:endParaRPr/>
          </a:p>
        </p:txBody>
      </p:sp>
      <p:sp>
        <p:nvSpPr>
          <p:cNvPr id="86" name="Google Shape;86;p11"/>
          <p:cNvSpPr/>
          <p:nvPr/>
        </p:nvSpPr>
        <p:spPr>
          <a:xfrm>
            <a:off x="4406175" y="1825625"/>
            <a:ext cx="507077" cy="507077"/>
          </a:xfrm>
          <a:prstGeom prst="ellipse">
            <a:avLst/>
          </a:prstGeom>
          <a:solidFill>
            <a:srgbClr val="46631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1">
                <a:solidFill>
                  <a:schemeClr val="lt1"/>
                </a:solidFill>
                <a:latin typeface="Arial"/>
                <a:ea typeface="Arial"/>
                <a:cs typeface="Arial"/>
                <a:sym typeface="Arial"/>
              </a:rPr>
              <a:t>2</a:t>
            </a:r>
            <a:endParaRPr/>
          </a:p>
        </p:txBody>
      </p:sp>
      <p:sp>
        <p:nvSpPr>
          <p:cNvPr id="87" name="Google Shape;87;p11"/>
          <p:cNvSpPr/>
          <p:nvPr/>
        </p:nvSpPr>
        <p:spPr>
          <a:xfrm>
            <a:off x="7983254" y="1825625"/>
            <a:ext cx="507077" cy="507077"/>
          </a:xfrm>
          <a:prstGeom prst="ellipse">
            <a:avLst/>
          </a:prstGeom>
          <a:solidFill>
            <a:srgbClr val="46631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1">
                <a:solidFill>
                  <a:schemeClr val="lt1"/>
                </a:solidFill>
                <a:latin typeface="Arial"/>
                <a:ea typeface="Arial"/>
                <a:cs typeface="Arial"/>
                <a:sym typeface="Arial"/>
              </a:rPr>
              <a:t>3</a:t>
            </a:r>
            <a:endParaRPr/>
          </a:p>
        </p:txBody>
      </p:sp>
      <p:sp>
        <p:nvSpPr>
          <p:cNvPr id="88" name="Google Shape;88;p11"/>
          <p:cNvSpPr/>
          <p:nvPr/>
        </p:nvSpPr>
        <p:spPr>
          <a:xfrm>
            <a:off x="2621445" y="4046026"/>
            <a:ext cx="507077" cy="507077"/>
          </a:xfrm>
          <a:prstGeom prst="ellipse">
            <a:avLst/>
          </a:prstGeom>
          <a:solidFill>
            <a:srgbClr val="46631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1">
                <a:solidFill>
                  <a:schemeClr val="lt1"/>
                </a:solidFill>
                <a:latin typeface="Arial"/>
                <a:ea typeface="Arial"/>
                <a:cs typeface="Arial"/>
                <a:sym typeface="Arial"/>
              </a:rPr>
              <a:t>4</a:t>
            </a:r>
            <a:endParaRPr/>
          </a:p>
        </p:txBody>
      </p:sp>
      <p:sp>
        <p:nvSpPr>
          <p:cNvPr id="89" name="Google Shape;89;p11"/>
          <p:cNvSpPr/>
          <p:nvPr/>
        </p:nvSpPr>
        <p:spPr>
          <a:xfrm>
            <a:off x="6193974" y="4046026"/>
            <a:ext cx="507077" cy="507077"/>
          </a:xfrm>
          <a:prstGeom prst="ellipse">
            <a:avLst/>
          </a:prstGeom>
          <a:solidFill>
            <a:srgbClr val="46631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800" b="1">
                <a:solidFill>
                  <a:schemeClr val="lt1"/>
                </a:solidFill>
                <a:latin typeface="Arial"/>
                <a:ea typeface="Arial"/>
                <a:cs typeface="Arial"/>
                <a:sym typeface="Arial"/>
              </a:rPr>
              <a:t>5</a:t>
            </a:r>
            <a:endParaRPr/>
          </a:p>
        </p:txBody>
      </p:sp>
      <p:sp>
        <p:nvSpPr>
          <p:cNvPr id="2" name="Google Shape;26;p3">
            <a:extLst>
              <a:ext uri="{FF2B5EF4-FFF2-40B4-BE49-F238E27FC236}">
                <a16:creationId xmlns:a16="http://schemas.microsoft.com/office/drawing/2014/main" id="{195F895E-896F-1BA9-4981-C1A499262C62}"/>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Activity_questions">
  <p:cSld name="Activity_questions">
    <p:spTree>
      <p:nvGrpSpPr>
        <p:cNvPr id="1" name="Shape 90"/>
        <p:cNvGrpSpPr/>
        <p:nvPr/>
      </p:nvGrpSpPr>
      <p:grpSpPr>
        <a:xfrm>
          <a:off x="0" y="0"/>
          <a:ext cx="0" cy="0"/>
          <a:chOff x="0" y="0"/>
          <a:chExt cx="0" cy="0"/>
        </a:xfrm>
      </p:grpSpPr>
      <p:pic>
        <p:nvPicPr>
          <p:cNvPr id="91" name="Google Shape;91;p12"/>
          <p:cNvPicPr preferRelativeResize="0"/>
          <p:nvPr/>
        </p:nvPicPr>
        <p:blipFill rotWithShape="1">
          <a:blip r:embed="rId2">
            <a:alphaModFix/>
          </a:blip>
          <a:srcRect r="61978"/>
          <a:stretch/>
        </p:blipFill>
        <p:spPr>
          <a:xfrm>
            <a:off x="7556311" y="1"/>
            <a:ext cx="4635689" cy="6857999"/>
          </a:xfrm>
          <a:prstGeom prst="rect">
            <a:avLst/>
          </a:prstGeom>
          <a:noFill/>
          <a:ln>
            <a:noFill/>
          </a:ln>
        </p:spPr>
      </p:pic>
      <p:sp>
        <p:nvSpPr>
          <p:cNvPr id="92" name="Google Shape;92;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3" name="Google Shape;93;p12"/>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5" name="Google Shape;95;p12"/>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6" name="Google Shape;96;p12"/>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D9A1C1F3-2116-70CE-97F2-293D70E5F258}"/>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Activity_answers">
  <p:cSld name="Activity_answers">
    <p:spTree>
      <p:nvGrpSpPr>
        <p:cNvPr id="1" name="Shape 97"/>
        <p:cNvGrpSpPr/>
        <p:nvPr/>
      </p:nvGrpSpPr>
      <p:grpSpPr>
        <a:xfrm>
          <a:off x="0" y="0"/>
          <a:ext cx="0" cy="0"/>
          <a:chOff x="0" y="0"/>
          <a:chExt cx="0" cy="0"/>
        </a:xfrm>
      </p:grpSpPr>
      <p:pic>
        <p:nvPicPr>
          <p:cNvPr id="98" name="Google Shape;98;p13"/>
          <p:cNvPicPr preferRelativeResize="0"/>
          <p:nvPr/>
        </p:nvPicPr>
        <p:blipFill rotWithShape="1">
          <a:blip r:embed="rId2">
            <a:alphaModFix/>
          </a:blip>
          <a:srcRect r="61978"/>
          <a:stretch/>
        </p:blipFill>
        <p:spPr>
          <a:xfrm>
            <a:off x="7556311" y="1"/>
            <a:ext cx="4635689" cy="6857999"/>
          </a:xfrm>
          <a:prstGeom prst="rect">
            <a:avLst/>
          </a:prstGeom>
          <a:noFill/>
          <a:ln>
            <a:noFill/>
          </a:ln>
        </p:spPr>
      </p:pic>
      <p:sp>
        <p:nvSpPr>
          <p:cNvPr id="99" name="Google Shape;9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0" name="Google Shape;100;p13"/>
          <p:cNvSpPr txBox="1">
            <a:spLocks noGrp="1"/>
          </p:cNvSpPr>
          <p:nvPr>
            <p:ph type="body" idx="1"/>
          </p:nvPr>
        </p:nvSpPr>
        <p:spPr>
          <a:xfrm>
            <a:off x="838199" y="1825625"/>
            <a:ext cx="6400801"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1" name="Google Shape;101;p13"/>
          <p:cNvSpPr txBox="1">
            <a:spLocks noGrp="1"/>
          </p:cNvSpPr>
          <p:nvPr>
            <p:ph type="body" idx="2"/>
          </p:nvPr>
        </p:nvSpPr>
        <p:spPr>
          <a:xfrm>
            <a:off x="8175008" y="2892829"/>
            <a:ext cx="3507474" cy="3284134"/>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000"/>
              <a:buNone/>
              <a:defRPr sz="2000">
                <a:solidFill>
                  <a:srgbClr val="10283A"/>
                </a:solidFill>
              </a:defRPr>
            </a:lvl1pPr>
            <a:lvl2pPr marL="914400" lvl="1" indent="-228600" algn="l">
              <a:lnSpc>
                <a:spcPct val="108000"/>
              </a:lnSpc>
              <a:spcBef>
                <a:spcPts val="500"/>
              </a:spcBef>
              <a:spcAft>
                <a:spcPts val="0"/>
              </a:spcAft>
              <a:buSzPts val="2000"/>
              <a:buNone/>
              <a:defRPr sz="2000">
                <a:solidFill>
                  <a:srgbClr val="10283A"/>
                </a:solidFill>
              </a:defRPr>
            </a:lvl2pPr>
            <a:lvl3pPr marL="1371600" lvl="2" indent="-228600" algn="l">
              <a:lnSpc>
                <a:spcPct val="108000"/>
              </a:lnSpc>
              <a:spcBef>
                <a:spcPts val="500"/>
              </a:spcBef>
              <a:spcAft>
                <a:spcPts val="0"/>
              </a:spcAft>
              <a:buSzPts val="2000"/>
              <a:buNone/>
              <a:defRPr sz="2000">
                <a:solidFill>
                  <a:srgbClr val="10283A"/>
                </a:solidFill>
              </a:defRPr>
            </a:lvl3pPr>
            <a:lvl4pPr marL="1828800" lvl="3" indent="-228600" algn="l">
              <a:lnSpc>
                <a:spcPct val="108000"/>
              </a:lnSpc>
              <a:spcBef>
                <a:spcPts val="500"/>
              </a:spcBef>
              <a:spcAft>
                <a:spcPts val="0"/>
              </a:spcAft>
              <a:buSzPts val="2000"/>
              <a:buNone/>
              <a:defRPr sz="2000">
                <a:solidFill>
                  <a:srgbClr val="10283A"/>
                </a:solidFill>
              </a:defRPr>
            </a:lvl4pPr>
            <a:lvl5pPr marL="2286000" lvl="4" indent="-228600" algn="l">
              <a:lnSpc>
                <a:spcPct val="108000"/>
              </a:lnSpc>
              <a:spcBef>
                <a:spcPts val="500"/>
              </a:spcBef>
              <a:spcAft>
                <a:spcPts val="0"/>
              </a:spcAft>
              <a:buSzPts val="2000"/>
              <a:buNone/>
              <a:defRPr sz="2000">
                <a:solidFill>
                  <a:srgbClr val="10283A"/>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3" name="Google Shape;103;p13"/>
          <p:cNvSpPr txBox="1">
            <a:spLocks noGrp="1"/>
          </p:cNvSpPr>
          <p:nvPr>
            <p:ph type="body" idx="3"/>
          </p:nvPr>
        </p:nvSpPr>
        <p:spPr>
          <a:xfrm>
            <a:off x="8175008" y="2055812"/>
            <a:ext cx="2689727" cy="620511"/>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2800"/>
              <a:buNone/>
              <a:defRPr sz="2800" b="1">
                <a:solidFill>
                  <a:srgbClr val="10283A"/>
                </a:solidFill>
              </a:defRPr>
            </a:lvl1pPr>
            <a:lvl2pPr marL="914400" lvl="1" indent="-228600" algn="l">
              <a:lnSpc>
                <a:spcPct val="108000"/>
              </a:lnSpc>
              <a:spcBef>
                <a:spcPts val="500"/>
              </a:spcBef>
              <a:spcAft>
                <a:spcPts val="0"/>
              </a:spcAft>
              <a:buSzPts val="2000"/>
              <a:buNone/>
              <a:defRPr sz="2000">
                <a:solidFill>
                  <a:srgbClr val="FF0000"/>
                </a:solidFill>
              </a:defRPr>
            </a:lvl2pPr>
            <a:lvl3pPr marL="1371600" lvl="2" indent="-228600" algn="l">
              <a:lnSpc>
                <a:spcPct val="108000"/>
              </a:lnSpc>
              <a:spcBef>
                <a:spcPts val="500"/>
              </a:spcBef>
              <a:spcAft>
                <a:spcPts val="0"/>
              </a:spcAft>
              <a:buSzPts val="2000"/>
              <a:buNone/>
              <a:defRPr sz="2000">
                <a:solidFill>
                  <a:srgbClr val="FF0000"/>
                </a:solidFill>
              </a:defRPr>
            </a:lvl3pPr>
            <a:lvl4pPr marL="1828800" lvl="3" indent="-228600" algn="l">
              <a:lnSpc>
                <a:spcPct val="108000"/>
              </a:lnSpc>
              <a:spcBef>
                <a:spcPts val="500"/>
              </a:spcBef>
              <a:spcAft>
                <a:spcPts val="0"/>
              </a:spcAft>
              <a:buSzPts val="2000"/>
              <a:buNone/>
              <a:defRPr sz="2000">
                <a:solidFill>
                  <a:srgbClr val="FF0000"/>
                </a:solidFill>
              </a:defRPr>
            </a:lvl4pPr>
            <a:lvl5pPr marL="2286000" lvl="4" indent="-228600" algn="l">
              <a:lnSpc>
                <a:spcPct val="108000"/>
              </a:lnSpc>
              <a:spcBef>
                <a:spcPts val="500"/>
              </a:spcBef>
              <a:spcAft>
                <a:spcPts val="0"/>
              </a:spcAft>
              <a:buSzPts val="2000"/>
              <a:buNone/>
              <a:defRPr sz="2000">
                <a:solidFill>
                  <a:srgbClr val="FF0000"/>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4" name="Google Shape;104;p13"/>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5" name="Google Shape;105;p13"/>
          <p:cNvSpPr txBox="1">
            <a:spLocks noGrp="1"/>
          </p:cNvSpPr>
          <p:nvPr>
            <p:ph type="body" idx="5"/>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A4F3FEE6-9788-72BF-2333-5D7AAB722AF7}"/>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Activity_text+image">
  <p:cSld name="Activity_text+image">
    <p:spTree>
      <p:nvGrpSpPr>
        <p:cNvPr id="1" name="Shape 106"/>
        <p:cNvGrpSpPr/>
        <p:nvPr/>
      </p:nvGrpSpPr>
      <p:grpSpPr>
        <a:xfrm>
          <a:off x="0" y="0"/>
          <a:ext cx="0" cy="0"/>
          <a:chOff x="0" y="0"/>
          <a:chExt cx="0" cy="0"/>
        </a:xfrm>
      </p:grpSpPr>
      <p:sp>
        <p:nvSpPr>
          <p:cNvPr id="107" name="Google Shape;107;p14"/>
          <p:cNvSpPr txBox="1">
            <a:spLocks noGrp="1"/>
          </p:cNvSpPr>
          <p:nvPr>
            <p:ph type="body" idx="1"/>
          </p:nvPr>
        </p:nvSpPr>
        <p:spPr>
          <a:xfrm>
            <a:off x="839788" y="1872343"/>
            <a:ext cx="3932238" cy="3988707"/>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8" name="Google Shape;108;p14"/>
          <p:cNvSpPr txBox="1">
            <a:spLocks noGrp="1"/>
          </p:cNvSpPr>
          <p:nvPr>
            <p:ph type="title"/>
          </p:nvPr>
        </p:nvSpPr>
        <p:spPr>
          <a:xfrm>
            <a:off x="839788" y="457200"/>
            <a:ext cx="3932237" cy="125548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62626"/>
              </a:buClr>
              <a:buSzPts val="3600"/>
              <a:buFont typeface="Arial"/>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 name="Google Shape;109;p14"/>
          <p:cNvSpPr>
            <a:spLocks noGrp="1"/>
          </p:cNvSpPr>
          <p:nvPr>
            <p:ph type="pic" idx="2"/>
          </p:nvPr>
        </p:nvSpPr>
        <p:spPr>
          <a:xfrm>
            <a:off x="5183188" y="1284514"/>
            <a:ext cx="5762398" cy="4576536"/>
          </a:xfrm>
          <a:prstGeom prst="rect">
            <a:avLst/>
          </a:prstGeom>
          <a:noFill/>
          <a:ln>
            <a:noFill/>
          </a:ln>
        </p:spPr>
      </p:sp>
      <p:sp>
        <p:nvSpPr>
          <p:cNvPr id="111" name="Google Shape;111;p1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2" name="Google Shape;112;p14"/>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ED2A9570-1C38-C75D-649D-B5B881461A26}"/>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Activity_two box">
  <p:cSld name="Activity_two box">
    <p:spTree>
      <p:nvGrpSpPr>
        <p:cNvPr id="1" name="Shape 113"/>
        <p:cNvGrpSpPr/>
        <p:nvPr/>
      </p:nvGrpSpPr>
      <p:grpSpPr>
        <a:xfrm>
          <a:off x="0" y="0"/>
          <a:ext cx="0" cy="0"/>
          <a:chOff x="0" y="0"/>
          <a:chExt cx="0" cy="0"/>
        </a:xfrm>
      </p:grpSpPr>
      <p:sp>
        <p:nvSpPr>
          <p:cNvPr id="114" name="Google Shape;114;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6" name="Google Shape;116;p15"/>
          <p:cNvSpPr txBox="1">
            <a:spLocks noGrp="1"/>
          </p:cNvSpPr>
          <p:nvPr>
            <p:ph type="body" idx="1"/>
          </p:nvPr>
        </p:nvSpPr>
        <p:spPr>
          <a:xfrm>
            <a:off x="838200" y="1978025"/>
            <a:ext cx="5196840" cy="4351338"/>
          </a:xfrm>
          <a:prstGeom prst="rect">
            <a:avLst/>
          </a:prstGeom>
          <a:noFill/>
          <a:ln w="28575" cap="flat" cmpd="sng">
            <a:solidFill>
              <a:srgbClr val="E2EEBE"/>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7" name="Google Shape;117;p15"/>
          <p:cNvSpPr txBox="1">
            <a:spLocks noGrp="1"/>
          </p:cNvSpPr>
          <p:nvPr>
            <p:ph type="body" idx="2"/>
          </p:nvPr>
        </p:nvSpPr>
        <p:spPr>
          <a:xfrm>
            <a:off x="6168046" y="1978025"/>
            <a:ext cx="5196840" cy="4351338"/>
          </a:xfrm>
          <a:prstGeom prst="rect">
            <a:avLst/>
          </a:prstGeom>
          <a:noFill/>
          <a:ln w="28575" cap="flat" cmpd="sng">
            <a:solidFill>
              <a:srgbClr val="E2EEBE"/>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1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9" name="Google Shape;119;p15"/>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00F3A2DC-A1AD-5619-D7FB-0456015E9FCD}"/>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Intro_1">
  <p:cSld name="Intro_1">
    <p:spTree>
      <p:nvGrpSpPr>
        <p:cNvPr id="1" name="Shape 23"/>
        <p:cNvGrpSpPr/>
        <p:nvPr/>
      </p:nvGrpSpPr>
      <p:grpSpPr>
        <a:xfrm>
          <a:off x="0" y="0"/>
          <a:ext cx="0" cy="0"/>
          <a:chOff x="0" y="0"/>
          <a:chExt cx="0" cy="0"/>
        </a:xfrm>
      </p:grpSpPr>
      <p:sp>
        <p:nvSpPr>
          <p:cNvPr id="24" name="Google Shape;24;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3"/>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3"/>
          <p:cNvSpPr txBox="1"/>
          <p:nvPr/>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
        <p:nvSpPr>
          <p:cNvPr id="27" name="Google Shape;27;p3"/>
          <p:cNvSpPr txBox="1">
            <a:spLocks noGrp="1"/>
          </p:cNvSpPr>
          <p:nvPr>
            <p:ph type="body" idx="2"/>
          </p:nvPr>
        </p:nvSpPr>
        <p:spPr>
          <a:xfrm>
            <a:off x="7530353" y="1825625"/>
            <a:ext cx="3823447" cy="435133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Autofit/>
          </a:bodyPr>
          <a:lstStyle>
            <a:lvl1pPr marL="457200" lvl="0" indent="-228600" algn="l">
              <a:lnSpc>
                <a:spcPct val="108000"/>
              </a:lnSpc>
              <a:spcBef>
                <a:spcPts val="1000"/>
              </a:spcBef>
              <a:spcAft>
                <a:spcPts val="0"/>
              </a:spcAft>
              <a:buSzPts val="1800"/>
              <a:buNone/>
              <a:defRPr sz="1800"/>
            </a:lvl1pPr>
            <a:lvl2pPr marL="914400" lvl="1" indent="-228600" algn="l">
              <a:lnSpc>
                <a:spcPct val="108000"/>
              </a:lnSpc>
              <a:spcBef>
                <a:spcPts val="500"/>
              </a:spcBef>
              <a:spcAft>
                <a:spcPts val="0"/>
              </a:spcAft>
              <a:buSzPts val="1800"/>
              <a:buNone/>
              <a:defRPr sz="1800"/>
            </a:lvl2pPr>
            <a:lvl3pPr marL="1371600" lvl="2" indent="-228600" algn="l">
              <a:lnSpc>
                <a:spcPct val="108000"/>
              </a:lnSpc>
              <a:spcBef>
                <a:spcPts val="500"/>
              </a:spcBef>
              <a:spcAft>
                <a:spcPts val="0"/>
              </a:spcAft>
              <a:buSzPts val="1800"/>
              <a:buNone/>
              <a:defRPr sz="1800"/>
            </a:lvl3pPr>
            <a:lvl4pPr marL="1828800" lvl="3" indent="-228600" algn="l">
              <a:lnSpc>
                <a:spcPct val="108000"/>
              </a:lnSpc>
              <a:spcBef>
                <a:spcPts val="500"/>
              </a:spcBef>
              <a:spcAft>
                <a:spcPts val="0"/>
              </a:spcAft>
              <a:buSzPts val="1800"/>
              <a:buNone/>
              <a:defRPr sz="1800"/>
            </a:lvl4pPr>
            <a:lvl5pPr marL="2286000" lvl="4" indent="-228600" algn="l">
              <a:lnSpc>
                <a:spcPct val="108000"/>
              </a:lnSpc>
              <a:spcBef>
                <a:spcPts val="500"/>
              </a:spcBef>
              <a:spcAft>
                <a:spcPts val="0"/>
              </a:spcAft>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3"/>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ctivity_text+box">
  <p:cSld name="Activity_text+box">
    <p:spTree>
      <p:nvGrpSpPr>
        <p:cNvPr id="1" name="Shape 30"/>
        <p:cNvGrpSpPr/>
        <p:nvPr/>
      </p:nvGrpSpPr>
      <p:grpSpPr>
        <a:xfrm>
          <a:off x="0" y="0"/>
          <a:ext cx="0" cy="0"/>
          <a:chOff x="0" y="0"/>
          <a:chExt cx="0" cy="0"/>
        </a:xfrm>
      </p:grpSpPr>
      <p:sp>
        <p:nvSpPr>
          <p:cNvPr id="31" name="Google Shape;31;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
          <p:cNvSpPr txBox="1">
            <a:spLocks noGrp="1"/>
          </p:cNvSpPr>
          <p:nvPr>
            <p:ph type="body" idx="1"/>
          </p:nvPr>
        </p:nvSpPr>
        <p:spPr>
          <a:xfrm>
            <a:off x="838200" y="1825625"/>
            <a:ext cx="7083829" cy="4351338"/>
          </a:xfrm>
          <a:prstGeom prst="rect">
            <a:avLst/>
          </a:prstGeom>
          <a:solidFill>
            <a:schemeClr val="lt1"/>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4"/>
          <p:cNvSpPr txBox="1">
            <a:spLocks noGrp="1"/>
          </p:cNvSpPr>
          <p:nvPr>
            <p:ph type="body" idx="2"/>
          </p:nvPr>
        </p:nvSpPr>
        <p:spPr>
          <a:xfrm>
            <a:off x="8179724" y="1825625"/>
            <a:ext cx="3174076" cy="4351338"/>
          </a:xfrm>
          <a:prstGeom prst="rect">
            <a:avLst/>
          </a:prstGeom>
          <a:solidFill>
            <a:srgbClr val="E2EEBE"/>
          </a:solidFill>
          <a:ln w="19050" cap="sq" cmpd="sng">
            <a:solidFill>
              <a:srgbClr val="466318"/>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4"/>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4"/>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12886768-8015-9742-4DCC-E3E138EDE677}"/>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tro_2">
  <p:cSld name="Intro_2">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838200" y="1825625"/>
            <a:ext cx="10515600" cy="4351338"/>
          </a:xfrm>
          <a:prstGeom prst="rect">
            <a:avLst/>
          </a:prstGeom>
          <a:solidFill>
            <a:srgbClr val="E2EEBE"/>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5"/>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5"/>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580A1563-A9DE-9C69-33C4-394287C857DF}"/>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Activity_video+caption">
  <p:cSld name="1_Activity_video+caption">
    <p:spTree>
      <p:nvGrpSpPr>
        <p:cNvPr id="1" name="Shape 43"/>
        <p:cNvGrpSpPr/>
        <p:nvPr/>
      </p:nvGrpSpPr>
      <p:grpSpPr>
        <a:xfrm>
          <a:off x="0" y="0"/>
          <a:ext cx="0" cy="0"/>
          <a:chOff x="0" y="0"/>
          <a:chExt cx="0" cy="0"/>
        </a:xfrm>
      </p:grpSpPr>
      <p:sp>
        <p:nvSpPr>
          <p:cNvPr id="44" name="Google Shape;44;p6"/>
          <p:cNvSpPr>
            <a:spLocks noGrp="1"/>
          </p:cNvSpPr>
          <p:nvPr>
            <p:ph type="body" idx="1"/>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6"/>
          <p:cNvSpPr txBox="1">
            <a:spLocks noGrp="1"/>
          </p:cNvSpPr>
          <p:nvPr>
            <p:ph type="body" idx="2"/>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6"/>
          <p:cNvSpPr>
            <a:spLocks noGrp="1"/>
          </p:cNvSpPr>
          <p:nvPr>
            <p:ph type="media" idx="3"/>
          </p:nvPr>
        </p:nvSpPr>
        <p:spPr>
          <a:xfrm>
            <a:off x="838200" y="1825625"/>
            <a:ext cx="10515600" cy="3714142"/>
          </a:xfrm>
          <a:prstGeom prst="rect">
            <a:avLst/>
          </a:prstGeom>
          <a:noFill/>
          <a:ln>
            <a:noFill/>
          </a:ln>
        </p:spPr>
        <p:txBody>
          <a:bodyPr spcFirstLastPara="1" wrap="square" lIns="91425" tIns="45700" rIns="91425" bIns="45700" anchor="t" anchorCtr="0">
            <a:noAutofit/>
          </a:bodyPr>
          <a:lstStyle>
            <a:lvl1pPr marR="0" lvl="0" algn="l" rtl="0">
              <a:lnSpc>
                <a:spcPct val="108000"/>
              </a:lnSpc>
              <a:spcBef>
                <a:spcPts val="1000"/>
              </a:spcBef>
              <a:spcAft>
                <a:spcPts val="0"/>
              </a:spcAft>
              <a:buClr>
                <a:srgbClr val="466318"/>
              </a:buClr>
              <a:buSzPts val="2400"/>
              <a:buFont typeface="Arial"/>
              <a:buChar char="•"/>
              <a:defRPr sz="2400" b="0" i="0" u="none" strike="noStrike" cap="none">
                <a:solidFill>
                  <a:srgbClr val="262626"/>
                </a:solidFill>
                <a:latin typeface="Arial"/>
                <a:ea typeface="Arial"/>
                <a:cs typeface="Arial"/>
                <a:sym typeface="Arial"/>
              </a:defRPr>
            </a:lvl1pPr>
            <a:lvl2pPr marR="0" lvl="1" algn="l" rtl="0">
              <a:lnSpc>
                <a:spcPct val="108000"/>
              </a:lnSpc>
              <a:spcBef>
                <a:spcPts val="500"/>
              </a:spcBef>
              <a:spcAft>
                <a:spcPts val="0"/>
              </a:spcAft>
              <a:buClr>
                <a:srgbClr val="466318"/>
              </a:buClr>
              <a:buSzPts val="2000"/>
              <a:buFont typeface="Arial"/>
              <a:buChar char="•"/>
              <a:defRPr sz="2000" b="0" i="0" u="none" strike="noStrike" cap="none">
                <a:solidFill>
                  <a:srgbClr val="262626"/>
                </a:solidFill>
                <a:latin typeface="Arial"/>
                <a:ea typeface="Arial"/>
                <a:cs typeface="Arial"/>
                <a:sym typeface="Arial"/>
              </a:defRPr>
            </a:lvl2pPr>
            <a:lvl3pPr marR="0" lvl="2" algn="l" rtl="0">
              <a:lnSpc>
                <a:spcPct val="108000"/>
              </a:lnSpc>
              <a:spcBef>
                <a:spcPts val="500"/>
              </a:spcBef>
              <a:spcAft>
                <a:spcPts val="0"/>
              </a:spcAft>
              <a:buClr>
                <a:srgbClr val="466318"/>
              </a:buClr>
              <a:buSzPts val="1800"/>
              <a:buFont typeface="Arial"/>
              <a:buChar char="•"/>
              <a:defRPr sz="1800" b="0" i="0" u="none" strike="noStrike" cap="none">
                <a:solidFill>
                  <a:srgbClr val="262626"/>
                </a:solidFill>
                <a:latin typeface="Arial"/>
                <a:ea typeface="Arial"/>
                <a:cs typeface="Arial"/>
                <a:sym typeface="Arial"/>
              </a:defRPr>
            </a:lvl3pPr>
            <a:lvl4pPr marR="0" lvl="3"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4pPr>
            <a:lvl5pPr marR="0" lvl="4"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9" name="Google Shape;49;p6"/>
          <p:cNvSpPr txBox="1">
            <a:spLocks noGrp="1"/>
          </p:cNvSpPr>
          <p:nvPr>
            <p:ph type="body" idx="4"/>
          </p:nvPr>
        </p:nvSpPr>
        <p:spPr>
          <a:xfrm>
            <a:off x="838199" y="5744095"/>
            <a:ext cx="10515599" cy="432867"/>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800"/>
              <a:buNone/>
              <a:defRPr sz="18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C2C9BF0F-4E74-62E2-E717-ED55BA2CCC66}"/>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solidation">
  <p:cSld name="Consolidation">
    <p:spTree>
      <p:nvGrpSpPr>
        <p:cNvPr id="1" name="Shape 50"/>
        <p:cNvGrpSpPr/>
        <p:nvPr/>
      </p:nvGrpSpPr>
      <p:grpSpPr>
        <a:xfrm>
          <a:off x="0" y="0"/>
          <a:ext cx="0" cy="0"/>
          <a:chOff x="0" y="0"/>
          <a:chExt cx="0" cy="0"/>
        </a:xfrm>
      </p:grpSpPr>
      <p:sp>
        <p:nvSpPr>
          <p:cNvPr id="51" name="Google Shape;51;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7"/>
          <p:cNvSpPr txBox="1">
            <a:spLocks noGrp="1"/>
          </p:cNvSpPr>
          <p:nvPr>
            <p:ph type="body" idx="1"/>
          </p:nvPr>
        </p:nvSpPr>
        <p:spPr>
          <a:xfrm>
            <a:off x="838199" y="1825625"/>
            <a:ext cx="10515599"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7"/>
          <p:cNvSpPr>
            <a:spLocks noGrp="1"/>
          </p:cNvSpPr>
          <p:nvPr>
            <p:ph type="body" idx="2"/>
          </p:nvPr>
        </p:nvSpPr>
        <p:spPr>
          <a:xfrm>
            <a:off x="9973929" y="162686"/>
            <a:ext cx="2078545" cy="365125"/>
          </a:xfrm>
          <a:prstGeom prst="flowChartAlternateProcess">
            <a:avLst/>
          </a:prstGeom>
          <a:solidFill>
            <a:srgbClr val="8E53E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7"/>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36647B60-D1E4-417B-E887-35EC49C8E26A}"/>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sson pause">
  <p:cSld name="Lesson pause">
    <p:spTree>
      <p:nvGrpSpPr>
        <p:cNvPr id="1" name="Shape 56"/>
        <p:cNvGrpSpPr/>
        <p:nvPr/>
      </p:nvGrpSpPr>
      <p:grpSpPr>
        <a:xfrm>
          <a:off x="0" y="0"/>
          <a:ext cx="0" cy="0"/>
          <a:chOff x="0" y="0"/>
          <a:chExt cx="0" cy="0"/>
        </a:xfrm>
      </p:grpSpPr>
      <p:pic>
        <p:nvPicPr>
          <p:cNvPr id="57" name="Google Shape;57;p8"/>
          <p:cNvPicPr preferRelativeResize="0"/>
          <p:nvPr/>
        </p:nvPicPr>
        <p:blipFill rotWithShape="1">
          <a:blip r:embed="rId2">
            <a:alphaModFix/>
          </a:blip>
          <a:srcRect/>
          <a:stretch/>
        </p:blipFill>
        <p:spPr>
          <a:xfrm>
            <a:off x="0" y="0"/>
            <a:ext cx="12192000" cy="6857999"/>
          </a:xfrm>
          <a:prstGeom prst="rect">
            <a:avLst/>
          </a:prstGeom>
          <a:noFill/>
          <a:ln>
            <a:noFill/>
          </a:ln>
        </p:spPr>
      </p:pic>
      <p:sp>
        <p:nvSpPr>
          <p:cNvPr id="58" name="Google Shape;58;p8"/>
          <p:cNvSpPr txBox="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1200" dirty="0">
                <a:solidFill>
                  <a:srgbClr val="888888"/>
                </a:solidFill>
                <a:latin typeface="Arial"/>
                <a:ea typeface="Arial"/>
                <a:cs typeface="Arial"/>
                <a:sym typeface="Arial"/>
              </a:rPr>
              <a:t>© Gatsby Technical Education Projects 2026</a:t>
            </a:r>
            <a:endParaRPr dirty="0"/>
          </a:p>
          <a:p>
            <a:pPr marL="0" marR="0" lvl="0" indent="0" algn="ctr" rtl="0">
              <a:lnSpc>
                <a:spcPct val="100000"/>
              </a:lnSpc>
              <a:spcBef>
                <a:spcPts val="0"/>
              </a:spcBef>
              <a:spcAft>
                <a:spcPts val="0"/>
              </a:spcAft>
              <a:buClr>
                <a:srgbClr val="888888"/>
              </a:buClr>
              <a:buSzPts val="1200"/>
              <a:buFont typeface="Arial"/>
              <a:buNone/>
            </a:pPr>
            <a:r>
              <a:rPr lang="en-GB" sz="1200" dirty="0">
                <a:solidFill>
                  <a:srgbClr val="888888"/>
                </a:solidFill>
                <a:latin typeface="Arial"/>
                <a:ea typeface="Arial"/>
                <a:cs typeface="Arial"/>
                <a:sym typeface="Arial"/>
              </a:rPr>
              <a:t>Version 2.1, January 2026</a:t>
            </a:r>
            <a:endParaRPr sz="1200" dirty="0">
              <a:solidFill>
                <a:srgbClr val="888888"/>
              </a:solidFill>
              <a:latin typeface="Arial"/>
              <a:ea typeface="Arial"/>
              <a:cs typeface="Arial"/>
              <a:sym typeface="Arial"/>
            </a:endParaRPr>
          </a:p>
        </p:txBody>
      </p:sp>
      <p:sp>
        <p:nvSpPr>
          <p:cNvPr id="59" name="Google Shape;59;p8"/>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rgbClr val="466318"/>
              </a:buClr>
              <a:buSzPts val="5200"/>
              <a:buFont typeface="Arial"/>
              <a:buNone/>
              <a:defRPr sz="5200" b="1">
                <a:solidFill>
                  <a:srgbClr val="466318"/>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8"/>
          <p:cNvSpPr txBox="1">
            <a:spLocks noGrp="1"/>
          </p:cNvSpPr>
          <p:nvPr>
            <p:ph type="subTitle" idx="1"/>
          </p:nvPr>
        </p:nvSpPr>
        <p:spPr>
          <a:xfrm>
            <a:off x="1524000" y="4903189"/>
            <a:ext cx="9144000" cy="1316636"/>
          </a:xfrm>
          <a:prstGeom prst="rect">
            <a:avLst/>
          </a:prstGeom>
          <a:noFill/>
          <a:ln>
            <a:noFill/>
          </a:ln>
        </p:spPr>
        <p:txBody>
          <a:bodyPr spcFirstLastPara="1" wrap="square" lIns="91425" tIns="45700" rIns="91425" bIns="45700" anchor="t" anchorCtr="0">
            <a:noAutofit/>
          </a:bodyPr>
          <a:lstStyle>
            <a:lvl1pPr lvl="0" algn="ctr">
              <a:lnSpc>
                <a:spcPct val="108000"/>
              </a:lnSpc>
              <a:spcBef>
                <a:spcPts val="1000"/>
              </a:spcBef>
              <a:spcAft>
                <a:spcPts val="0"/>
              </a:spcAft>
              <a:buSzPts val="2800"/>
              <a:buNone/>
              <a:defRPr sz="2800">
                <a:solidFill>
                  <a:srgbClr val="595959"/>
                </a:solidFill>
              </a:defRPr>
            </a:lvl1pPr>
            <a:lvl2pPr lvl="1" algn="ctr">
              <a:lnSpc>
                <a:spcPct val="108000"/>
              </a:lnSpc>
              <a:spcBef>
                <a:spcPts val="500"/>
              </a:spcBef>
              <a:spcAft>
                <a:spcPts val="0"/>
              </a:spcAft>
              <a:buSzPts val="2000"/>
              <a:buNone/>
              <a:defRPr sz="2000"/>
            </a:lvl2pPr>
            <a:lvl3pPr lvl="2" algn="ctr">
              <a:lnSpc>
                <a:spcPct val="108000"/>
              </a:lnSpc>
              <a:spcBef>
                <a:spcPts val="500"/>
              </a:spcBef>
              <a:spcAft>
                <a:spcPts val="0"/>
              </a:spcAft>
              <a:buSzPts val="1800"/>
              <a:buNone/>
              <a:defRPr sz="1800"/>
            </a:lvl3pPr>
            <a:lvl4pPr lvl="3" algn="ctr">
              <a:lnSpc>
                <a:spcPct val="108000"/>
              </a:lnSpc>
              <a:spcBef>
                <a:spcPts val="500"/>
              </a:spcBef>
              <a:spcAft>
                <a:spcPts val="0"/>
              </a:spcAft>
              <a:buSzPts val="1600"/>
              <a:buNone/>
              <a:defRPr sz="1600"/>
            </a:lvl4pPr>
            <a:lvl5pPr lvl="4" algn="ctr">
              <a:lnSpc>
                <a:spcPct val="108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61" name="Google Shape;61;p8" descr="A picture containing screenshot, graphics, pattern, circle&#10;&#10;Description automatically generated"/>
          <p:cNvPicPr preferRelativeResize="0"/>
          <p:nvPr/>
        </p:nvPicPr>
        <p:blipFill rotWithShape="1">
          <a:blip r:embed="rId3">
            <a:alphaModFix/>
          </a:blip>
          <a:srcRect/>
          <a:stretch/>
        </p:blipFill>
        <p:spPr>
          <a:xfrm>
            <a:off x="9483453" y="491318"/>
            <a:ext cx="2178305" cy="91450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tro_3">
  <p:cSld name="Intro_3">
    <p:spTree>
      <p:nvGrpSpPr>
        <p:cNvPr id="1" name="Shape 62"/>
        <p:cNvGrpSpPr/>
        <p:nvPr/>
      </p:nvGrpSpPr>
      <p:grpSpPr>
        <a:xfrm>
          <a:off x="0" y="0"/>
          <a:ext cx="0" cy="0"/>
          <a:chOff x="0" y="0"/>
          <a:chExt cx="0" cy="0"/>
        </a:xfrm>
      </p:grpSpPr>
      <p:sp>
        <p:nvSpPr>
          <p:cNvPr id="63" name="Google Shape;63;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9"/>
          <p:cNvSpPr txBox="1">
            <a:spLocks noGrp="1"/>
          </p:cNvSpPr>
          <p:nvPr>
            <p:ph type="body" idx="1"/>
          </p:nvPr>
        </p:nvSpPr>
        <p:spPr>
          <a:xfrm>
            <a:off x="838199" y="1825625"/>
            <a:ext cx="5921829" cy="4351338"/>
          </a:xfrm>
          <a:prstGeom prst="rect">
            <a:avLst/>
          </a:prstGeom>
          <a:solidFill>
            <a:srgbClr val="E2EEBE"/>
          </a:solidFill>
          <a:ln>
            <a:noFill/>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9"/>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9"/>
          <p:cNvSpPr>
            <a:spLocks noGrp="1"/>
          </p:cNvSpPr>
          <p:nvPr>
            <p:ph type="pic" idx="3"/>
          </p:nvPr>
        </p:nvSpPr>
        <p:spPr>
          <a:xfrm>
            <a:off x="6989083" y="1825625"/>
            <a:ext cx="4364717" cy="4351338"/>
          </a:xfrm>
          <a:prstGeom prst="rect">
            <a:avLst/>
          </a:prstGeom>
          <a:noFill/>
          <a:ln>
            <a:noFill/>
          </a:ln>
        </p:spPr>
      </p:sp>
      <p:sp>
        <p:nvSpPr>
          <p:cNvPr id="68" name="Google Shape;68;p9"/>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A5B20225-5CF2-9E8E-3096-44A4CB1597D8}"/>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ntro_4">
  <p:cSld name="Intro_4">
    <p:spTree>
      <p:nvGrpSpPr>
        <p:cNvPr id="1" name="Shape 69"/>
        <p:cNvGrpSpPr/>
        <p:nvPr/>
      </p:nvGrpSpPr>
      <p:grpSpPr>
        <a:xfrm>
          <a:off x="0" y="0"/>
          <a:ext cx="0" cy="0"/>
          <a:chOff x="0" y="0"/>
          <a:chExt cx="0" cy="0"/>
        </a:xfrm>
      </p:grpSpPr>
      <p:sp>
        <p:nvSpPr>
          <p:cNvPr id="70" name="Google Shape;70;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10"/>
          <p:cNvSpPr txBox="1">
            <a:spLocks noGrp="1"/>
          </p:cNvSpPr>
          <p:nvPr>
            <p:ph type="body" idx="1"/>
          </p:nvPr>
        </p:nvSpPr>
        <p:spPr>
          <a:xfrm>
            <a:off x="838200" y="1825625"/>
            <a:ext cx="10515600" cy="4351338"/>
          </a:xfrm>
          <a:prstGeom prst="rect">
            <a:avLst/>
          </a:prstGeom>
          <a:noFill/>
          <a:ln w="28575" cap="flat" cmpd="sng">
            <a:solidFill>
              <a:srgbClr val="E2EEBE"/>
            </a:solidFill>
            <a:prstDash val="solid"/>
            <a:round/>
            <a:headEnd type="none" w="sm" len="sm"/>
            <a:tailEnd type="none" w="sm" len="sm"/>
          </a:ln>
        </p:spPr>
        <p:txBody>
          <a:bodyPr spcFirstLastPara="1" wrap="square" lIns="180000" tIns="180000" rIns="180000" bIns="180000" anchor="t" anchorCtr="0">
            <a:normAutofit/>
          </a:bodyPr>
          <a:lstStyle>
            <a:lvl1pPr marL="457200" lvl="0" indent="-342900" algn="l">
              <a:lnSpc>
                <a:spcPct val="108000"/>
              </a:lnSpc>
              <a:spcBef>
                <a:spcPts val="1000"/>
              </a:spcBef>
              <a:spcAft>
                <a:spcPts val="0"/>
              </a:spcAft>
              <a:buSzPts val="18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0"/>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SzPts val="1400"/>
              <a:buNone/>
              <a:defRPr sz="1400" b="1">
                <a:solidFill>
                  <a:srgbClr val="FFFFFF"/>
                </a:solidFill>
                <a:latin typeface="Arial Narrow"/>
                <a:ea typeface="Arial Narrow"/>
                <a:cs typeface="Arial Narrow"/>
                <a:sym typeface="Arial Narrow"/>
              </a:defRPr>
            </a:lvl1pPr>
            <a:lvl2pPr marL="914400" lvl="1"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2pPr>
            <a:lvl3pPr marL="1371600" lvl="2"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3pPr>
            <a:lvl4pPr marL="1828800" lvl="3"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4pPr>
            <a:lvl5pPr marL="2286000" lvl="4" indent="-228600" algn="l">
              <a:lnSpc>
                <a:spcPct val="108000"/>
              </a:lnSpc>
              <a:spcBef>
                <a:spcPts val="500"/>
              </a:spcBef>
              <a:spcAft>
                <a:spcPts val="0"/>
              </a:spcAft>
              <a:buSzPts val="1400"/>
              <a:buNone/>
              <a:defRPr sz="1400" b="1">
                <a:solidFill>
                  <a:srgbClr val="FFFFFF"/>
                </a:solidFill>
                <a:latin typeface="Arial Narrow"/>
                <a:ea typeface="Arial Narrow"/>
                <a:cs typeface="Arial Narrow"/>
                <a:sym typeface="Arial Narrow"/>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10"/>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lvl1pPr marL="457200" lvl="0" indent="-228600" algn="l">
              <a:lnSpc>
                <a:spcPct val="108000"/>
              </a:lnSpc>
              <a:spcBef>
                <a:spcPts val="1000"/>
              </a:spcBef>
              <a:spcAft>
                <a:spcPts val="0"/>
              </a:spcAft>
              <a:buSzPts val="1200"/>
              <a:buNone/>
              <a:defRPr sz="1200">
                <a:solidFill>
                  <a:srgbClr val="898989"/>
                </a:solidFill>
              </a:defRPr>
            </a:lvl1pPr>
            <a:lvl2pPr marL="914400" lvl="1" indent="-228600" algn="l">
              <a:lnSpc>
                <a:spcPct val="108000"/>
              </a:lnSpc>
              <a:spcBef>
                <a:spcPts val="500"/>
              </a:spcBef>
              <a:spcAft>
                <a:spcPts val="0"/>
              </a:spcAft>
              <a:buSzPts val="1200"/>
              <a:buNone/>
              <a:defRPr sz="1200">
                <a:solidFill>
                  <a:srgbClr val="898989"/>
                </a:solidFill>
              </a:defRPr>
            </a:lvl2pPr>
            <a:lvl3pPr marL="1371600" lvl="2" indent="-228600" algn="l">
              <a:lnSpc>
                <a:spcPct val="108000"/>
              </a:lnSpc>
              <a:spcBef>
                <a:spcPts val="500"/>
              </a:spcBef>
              <a:spcAft>
                <a:spcPts val="0"/>
              </a:spcAft>
              <a:buSzPts val="1200"/>
              <a:buNone/>
              <a:defRPr sz="1200">
                <a:solidFill>
                  <a:srgbClr val="898989"/>
                </a:solidFill>
              </a:defRPr>
            </a:lvl3pPr>
            <a:lvl4pPr marL="1828800" lvl="3" indent="-228600" algn="l">
              <a:lnSpc>
                <a:spcPct val="108000"/>
              </a:lnSpc>
              <a:spcBef>
                <a:spcPts val="500"/>
              </a:spcBef>
              <a:spcAft>
                <a:spcPts val="0"/>
              </a:spcAft>
              <a:buSzPts val="1200"/>
              <a:buNone/>
              <a:defRPr sz="1200">
                <a:solidFill>
                  <a:srgbClr val="898989"/>
                </a:solidFill>
              </a:defRPr>
            </a:lvl4pPr>
            <a:lvl5pPr marL="2286000" lvl="4" indent="-228600" algn="l">
              <a:lnSpc>
                <a:spcPct val="108000"/>
              </a:lnSpc>
              <a:spcBef>
                <a:spcPts val="500"/>
              </a:spcBef>
              <a:spcAft>
                <a:spcPts val="0"/>
              </a:spcAft>
              <a:buSzPts val="1200"/>
              <a:buNone/>
              <a:defRPr sz="1200">
                <a:solidFill>
                  <a:srgbClr val="898989"/>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 name="Google Shape;26;p3">
            <a:extLst>
              <a:ext uri="{FF2B5EF4-FFF2-40B4-BE49-F238E27FC236}">
                <a16:creationId xmlns:a16="http://schemas.microsoft.com/office/drawing/2014/main" id="{22F309D1-E0ED-E1DA-03CA-03A21888F3E0}"/>
              </a:ext>
            </a:extLst>
          </p:cNvPr>
          <p:cNvSpPr txBox="1"/>
          <p:nvPr userDrawn="1"/>
        </p:nvSpPr>
        <p:spPr>
          <a:xfrm>
            <a:off x="7239000" y="6356350"/>
            <a:ext cx="41148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r>
              <a:rPr lang="en-GB" sz="1200" b="0" i="0" u="none" strike="noStrike" cap="none" dirty="0">
                <a:solidFill>
                  <a:srgbClr val="888888"/>
                </a:solidFill>
                <a:latin typeface="Arial"/>
                <a:ea typeface="Arial"/>
                <a:cs typeface="Arial"/>
                <a:sym typeface="Arial"/>
              </a:rPr>
              <a:t>© Gatsby Technical Education Projects 2026</a:t>
            </a:r>
            <a:endParaRPr dirty="0"/>
          </a:p>
          <a:p>
            <a:pPr marL="0" marR="0" lvl="0" indent="0" algn="r" rtl="0">
              <a:lnSpc>
                <a:spcPct val="100000"/>
              </a:lnSpc>
              <a:spcBef>
                <a:spcPts val="0"/>
              </a:spcBef>
              <a:spcAft>
                <a:spcPts val="0"/>
              </a:spcAft>
              <a:buClr>
                <a:srgbClr val="888888"/>
              </a:buClr>
              <a:buSzPts val="1200"/>
              <a:buFont typeface="Arial"/>
              <a:buNone/>
            </a:pPr>
            <a:r>
              <a:rPr lang="en-GB" sz="1200" b="0" i="0" u="none" strike="noStrike" cap="none" dirty="0">
                <a:solidFill>
                  <a:srgbClr val="888888"/>
                </a:solidFill>
                <a:latin typeface="Arial"/>
                <a:ea typeface="Arial"/>
                <a:cs typeface="Arial"/>
                <a:sym typeface="Arial"/>
              </a:rPr>
              <a:t>Version 2.1, January 2026</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62626"/>
              </a:buClr>
              <a:buSzPts val="4000"/>
              <a:buFont typeface="Arial"/>
              <a:buNone/>
              <a:defRPr sz="4000" b="0" i="0" u="none" strike="noStrike" cap="none">
                <a:solidFill>
                  <a:srgbClr val="26262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108000"/>
              </a:lnSpc>
              <a:spcBef>
                <a:spcPts val="1000"/>
              </a:spcBef>
              <a:spcAft>
                <a:spcPts val="0"/>
              </a:spcAft>
              <a:buClr>
                <a:srgbClr val="466318"/>
              </a:buClr>
              <a:buSzPts val="2400"/>
              <a:buFont typeface="Arial"/>
              <a:buChar char="•"/>
              <a:defRPr sz="2400" b="0" i="0" u="none" strike="noStrike" cap="none">
                <a:solidFill>
                  <a:srgbClr val="262626"/>
                </a:solidFill>
                <a:latin typeface="Arial"/>
                <a:ea typeface="Arial"/>
                <a:cs typeface="Arial"/>
                <a:sym typeface="Arial"/>
              </a:defRPr>
            </a:lvl1pPr>
            <a:lvl2pPr marL="914400" marR="0" lvl="1" indent="-355600" algn="l" rtl="0">
              <a:lnSpc>
                <a:spcPct val="108000"/>
              </a:lnSpc>
              <a:spcBef>
                <a:spcPts val="500"/>
              </a:spcBef>
              <a:spcAft>
                <a:spcPts val="0"/>
              </a:spcAft>
              <a:buClr>
                <a:srgbClr val="466318"/>
              </a:buClr>
              <a:buSzPts val="2000"/>
              <a:buFont typeface="Arial"/>
              <a:buChar char="•"/>
              <a:defRPr sz="2000" b="0" i="0" u="none" strike="noStrike" cap="none">
                <a:solidFill>
                  <a:srgbClr val="262626"/>
                </a:solidFill>
                <a:latin typeface="Arial"/>
                <a:ea typeface="Arial"/>
                <a:cs typeface="Arial"/>
                <a:sym typeface="Arial"/>
              </a:defRPr>
            </a:lvl2pPr>
            <a:lvl3pPr marL="1371600" marR="0" lvl="2" indent="-342900" algn="l" rtl="0">
              <a:lnSpc>
                <a:spcPct val="108000"/>
              </a:lnSpc>
              <a:spcBef>
                <a:spcPts val="500"/>
              </a:spcBef>
              <a:spcAft>
                <a:spcPts val="0"/>
              </a:spcAft>
              <a:buClr>
                <a:srgbClr val="466318"/>
              </a:buClr>
              <a:buSzPts val="1800"/>
              <a:buFont typeface="Arial"/>
              <a:buChar char="•"/>
              <a:defRPr sz="1800" b="0" i="0" u="none" strike="noStrike" cap="none">
                <a:solidFill>
                  <a:srgbClr val="262626"/>
                </a:solidFill>
                <a:latin typeface="Arial"/>
                <a:ea typeface="Arial"/>
                <a:cs typeface="Arial"/>
                <a:sym typeface="Arial"/>
              </a:defRPr>
            </a:lvl3pPr>
            <a:lvl4pPr marL="1828800" marR="0" lvl="3" indent="-330200"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4pPr>
            <a:lvl5pPr marL="2286000" marR="0" lvl="4" indent="-330200" algn="l" rtl="0">
              <a:lnSpc>
                <a:spcPct val="108000"/>
              </a:lnSpc>
              <a:spcBef>
                <a:spcPts val="500"/>
              </a:spcBef>
              <a:spcAft>
                <a:spcPts val="0"/>
              </a:spcAft>
              <a:buClr>
                <a:srgbClr val="466318"/>
              </a:buClr>
              <a:buSzPts val="1600"/>
              <a:buFont typeface="Arial"/>
              <a:buChar char="•"/>
              <a:defRPr sz="1600" b="0" i="0" u="none" strike="noStrike" cap="none">
                <a:solidFill>
                  <a:srgbClr val="262626"/>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20.pn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27.png"/></Relationships>
</file>

<file path=ppt/slides/_rels/slide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29.png"/></Relationships>
</file>

<file path=ppt/slides/_rels/slide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29.png"/></Relationships>
</file>

<file path=ppt/slides/_rels/slide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3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7" name="Google Shape;127;p16"/>
          <p:cNvSpPr txBox="1">
            <a:spLocks noGrp="1"/>
          </p:cNvSpPr>
          <p:nvPr>
            <p:ph type="body" idx="2"/>
          </p:nvPr>
        </p:nvSpPr>
        <p:spPr>
          <a:xfrm>
            <a:off x="6096000" y="2894012"/>
            <a:ext cx="5622925" cy="534988"/>
          </a:xfrm>
          <a:prstGeom prst="rect">
            <a:avLst/>
          </a:prstGeom>
          <a:noFill/>
          <a:ln>
            <a:noFill/>
          </a:ln>
        </p:spPr>
        <p:txBody>
          <a:bodyPr spcFirstLastPara="1" wrap="square" lIns="91425" tIns="45700" rIns="91425" bIns="45700" anchor="t" anchorCtr="0">
            <a:noAutofit/>
          </a:bodyPr>
          <a:lstStyle/>
          <a:p>
            <a:pPr marL="0" lvl="0" indent="0" algn="r" rtl="0">
              <a:lnSpc>
                <a:spcPct val="108000"/>
              </a:lnSpc>
              <a:spcBef>
                <a:spcPts val="0"/>
              </a:spcBef>
              <a:spcAft>
                <a:spcPts val="0"/>
              </a:spcAft>
              <a:buSzPts val="2000"/>
              <a:buNone/>
            </a:pPr>
            <a:r>
              <a:rPr lang="en-GB" dirty="0"/>
              <a:t>Route: Health and Science</a:t>
            </a:r>
            <a:endParaRPr dirty="0"/>
          </a:p>
        </p:txBody>
      </p:sp>
      <p:sp>
        <p:nvSpPr>
          <p:cNvPr id="125" name="Google Shape;125;p16"/>
          <p:cNvSpPr txBox="1">
            <a:spLocks noGrp="1"/>
          </p:cNvSpPr>
          <p:nvPr>
            <p:ph type="ctrTitle"/>
          </p:nvPr>
        </p:nvSpPr>
        <p:spPr>
          <a:xfrm>
            <a:off x="1524000" y="3835106"/>
            <a:ext cx="9144000" cy="8758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466318"/>
              </a:buClr>
              <a:buSzPts val="5200"/>
              <a:buFont typeface="Arial"/>
              <a:buNone/>
            </a:pPr>
            <a:r>
              <a:rPr lang="en-GB"/>
              <a:t>Science</a:t>
            </a:r>
            <a:endParaRPr/>
          </a:p>
        </p:txBody>
      </p:sp>
      <p:sp>
        <p:nvSpPr>
          <p:cNvPr id="126" name="Google Shape;126;p16"/>
          <p:cNvSpPr txBox="1">
            <a:spLocks noGrp="1"/>
          </p:cNvSpPr>
          <p:nvPr>
            <p:ph type="subTitle" idx="1"/>
          </p:nvPr>
        </p:nvSpPr>
        <p:spPr>
          <a:xfrm>
            <a:off x="1524000" y="4903788"/>
            <a:ext cx="9144000" cy="582612"/>
          </a:xfrm>
          <a:prstGeom prst="rect">
            <a:avLst/>
          </a:prstGeom>
          <a:noFill/>
          <a:ln>
            <a:noFill/>
          </a:ln>
        </p:spPr>
        <p:txBody>
          <a:bodyPr spcFirstLastPara="1" wrap="square" lIns="91425" tIns="45700" rIns="91425" bIns="45700" anchor="t" anchorCtr="0">
            <a:normAutofit fontScale="85000" lnSpcReduction="10000"/>
          </a:bodyPr>
          <a:lstStyle/>
          <a:p>
            <a:pPr marL="0" lvl="0" indent="0" algn="ctr" rtl="0">
              <a:lnSpc>
                <a:spcPct val="108000"/>
              </a:lnSpc>
              <a:spcBef>
                <a:spcPts val="0"/>
              </a:spcBef>
              <a:spcAft>
                <a:spcPts val="0"/>
              </a:spcAft>
              <a:buSzPct val="100000"/>
              <a:buNone/>
            </a:pPr>
            <a:r>
              <a:rPr lang="en-GB"/>
              <a:t>Topic: Health, safety and environmental regulations and practice</a:t>
            </a:r>
            <a:endParaRPr/>
          </a:p>
        </p:txBody>
      </p:sp>
      <p:sp>
        <p:nvSpPr>
          <p:cNvPr id="128" name="Google Shape;128;p16"/>
          <p:cNvSpPr txBox="1">
            <a:spLocks noGrp="1"/>
          </p:cNvSpPr>
          <p:nvPr>
            <p:ph type="body" idx="3"/>
          </p:nvPr>
        </p:nvSpPr>
        <p:spPr>
          <a:xfrm>
            <a:off x="1524000" y="5626100"/>
            <a:ext cx="9144000" cy="457200"/>
          </a:xfrm>
          <a:prstGeom prst="rect">
            <a:avLst/>
          </a:prstGeom>
          <a:noFill/>
          <a:ln>
            <a:noFill/>
          </a:ln>
        </p:spPr>
        <p:txBody>
          <a:bodyPr spcFirstLastPara="1" wrap="square" lIns="91425" tIns="45700" rIns="91425" bIns="45700" anchor="t" anchorCtr="0">
            <a:noAutofit/>
          </a:bodyPr>
          <a:lstStyle/>
          <a:p>
            <a:pPr marL="0" lvl="0" indent="0" algn="ctr" rtl="0">
              <a:lnSpc>
                <a:spcPct val="108000"/>
              </a:lnSpc>
              <a:spcBef>
                <a:spcPts val="0"/>
              </a:spcBef>
              <a:spcAft>
                <a:spcPts val="0"/>
              </a:spcAft>
              <a:buSzPts val="2400"/>
              <a:buNone/>
            </a:pPr>
            <a:r>
              <a:rPr lang="en-GB"/>
              <a:t>Lesson 2: Hazards and risk</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3" name="Google Shape;253;p25"/>
          <p:cNvSpPr>
            <a:spLocks noGrp="1"/>
          </p:cNvSpPr>
          <p:nvPr>
            <p:ph type="body" idx="2"/>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2</a:t>
            </a:r>
            <a:endParaRPr/>
          </a:p>
        </p:txBody>
      </p:sp>
      <p:sp>
        <p:nvSpPr>
          <p:cNvPr id="251" name="Google Shape;251;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Chemical-based risk assessments</a:t>
            </a:r>
            <a:endParaRPr/>
          </a:p>
        </p:txBody>
      </p:sp>
      <p:sp>
        <p:nvSpPr>
          <p:cNvPr id="252" name="Google Shape;252;p25"/>
          <p:cNvSpPr txBox="1">
            <a:spLocks noGrp="1"/>
          </p:cNvSpPr>
          <p:nvPr>
            <p:ph type="body" idx="1"/>
          </p:nvPr>
        </p:nvSpPr>
        <p:spPr>
          <a:xfrm>
            <a:off x="838200" y="1825625"/>
            <a:ext cx="10515600" cy="4351338"/>
          </a:xfrm>
          <a:prstGeom prst="rect">
            <a:avLst/>
          </a:prstGeom>
          <a:solidFill>
            <a:srgbClr val="E2EEBE"/>
          </a:solidFill>
          <a:ln>
            <a:noFill/>
          </a:ln>
        </p:spPr>
        <p:txBody>
          <a:bodyPr spcFirstLastPara="1" wrap="square" lIns="180000" tIns="180000" rIns="180000" bIns="180000" anchor="t" anchorCtr="0">
            <a:normAutofit lnSpcReduction="10000"/>
          </a:bodyPr>
          <a:lstStyle/>
          <a:p>
            <a:pPr marL="228600" lvl="0" indent="-228600" algn="l" rtl="0">
              <a:lnSpc>
                <a:spcPct val="108000"/>
              </a:lnSpc>
              <a:spcBef>
                <a:spcPts val="0"/>
              </a:spcBef>
              <a:spcAft>
                <a:spcPts val="0"/>
              </a:spcAft>
              <a:buSzPts val="2400"/>
              <a:buChar char="•"/>
            </a:pPr>
            <a:r>
              <a:rPr lang="en-GB" dirty="0"/>
              <a:t>For a given practical procedure,</a:t>
            </a:r>
            <a:br>
              <a:rPr lang="en-GB" dirty="0"/>
            </a:br>
            <a:r>
              <a:rPr lang="en-GB" dirty="0"/>
              <a:t>identify the hazards and then write</a:t>
            </a:r>
            <a:br>
              <a:rPr lang="en-GB" dirty="0"/>
            </a:br>
            <a:r>
              <a:rPr lang="en-GB" dirty="0"/>
              <a:t>a risk assessment using the SDSs </a:t>
            </a:r>
            <a:br>
              <a:rPr lang="en-GB" dirty="0"/>
            </a:br>
            <a:r>
              <a:rPr lang="en-GB" dirty="0"/>
              <a:t>and/or Student Safety Sheets available.</a:t>
            </a:r>
            <a:endParaRPr dirty="0"/>
          </a:p>
          <a:p>
            <a:pPr marL="228600" lvl="0" indent="-76200" algn="l" rtl="0">
              <a:lnSpc>
                <a:spcPct val="108000"/>
              </a:lnSpc>
              <a:spcBef>
                <a:spcPts val="1000"/>
              </a:spcBef>
              <a:spcAft>
                <a:spcPts val="0"/>
              </a:spcAft>
              <a:buSzPts val="2400"/>
              <a:buNone/>
            </a:pPr>
            <a:endParaRPr dirty="0"/>
          </a:p>
          <a:p>
            <a:pPr marL="228600" lvl="0" indent="-228600" algn="l" rtl="0">
              <a:lnSpc>
                <a:spcPct val="108000"/>
              </a:lnSpc>
              <a:spcBef>
                <a:spcPts val="1000"/>
              </a:spcBef>
              <a:spcAft>
                <a:spcPts val="0"/>
              </a:spcAft>
              <a:buSzPts val="2400"/>
              <a:buChar char="•"/>
            </a:pPr>
            <a:r>
              <a:rPr lang="en-GB" dirty="0"/>
              <a:t>Peer review each other’s risk</a:t>
            </a:r>
            <a:br>
              <a:rPr lang="en-GB" dirty="0"/>
            </a:br>
            <a:r>
              <a:rPr lang="en-GB" dirty="0"/>
              <a:t>assessments. Provide at least two</a:t>
            </a:r>
            <a:br>
              <a:rPr lang="en-GB" dirty="0"/>
            </a:br>
            <a:r>
              <a:rPr lang="en-GB" dirty="0"/>
              <a:t>points on ‘What went well’ and</a:t>
            </a:r>
            <a:br>
              <a:rPr lang="en-GB" dirty="0"/>
            </a:br>
            <a:r>
              <a:rPr lang="en-GB" dirty="0"/>
              <a:t>at least two points on ‘Even better</a:t>
            </a:r>
            <a:br>
              <a:rPr lang="en-GB" dirty="0"/>
            </a:br>
            <a:r>
              <a:rPr lang="en-GB" dirty="0"/>
              <a:t>if’ as feedback.</a:t>
            </a:r>
            <a:endParaRPr dirty="0"/>
          </a:p>
          <a:p>
            <a:pPr marL="228600" lvl="0" indent="-76200" algn="l" rtl="0">
              <a:lnSpc>
                <a:spcPct val="108000"/>
              </a:lnSpc>
              <a:spcBef>
                <a:spcPts val="1000"/>
              </a:spcBef>
              <a:spcAft>
                <a:spcPts val="0"/>
              </a:spcAft>
              <a:buSzPts val="2400"/>
              <a:buNone/>
            </a:pPr>
            <a:endParaRPr dirty="0"/>
          </a:p>
        </p:txBody>
      </p:sp>
      <p:sp>
        <p:nvSpPr>
          <p:cNvPr id="255" name="Google Shape;255;p25">
            <a:extLst>
              <a:ext uri="{C183D7F6-B498-43B3-948B-1728B52AA6E4}">
                <adec:decorative xmlns:adec="http://schemas.microsoft.com/office/drawing/2017/decorative" val="1"/>
              </a:ext>
            </a:extLst>
          </p:cNvPr>
          <p:cNvSpPr/>
          <p:nvPr/>
        </p:nvSpPr>
        <p:spPr>
          <a:xfrm>
            <a:off x="7647709" y="2425735"/>
            <a:ext cx="3151118" cy="3151118"/>
          </a:xfrm>
          <a:prstGeom prst="ellipse">
            <a:avLst/>
          </a:prstGeom>
          <a:solidFill>
            <a:schemeClr val="lt1"/>
          </a:solidFill>
          <a:ln w="38100" cap="flat" cmpd="sng">
            <a:solidFill>
              <a:srgbClr val="E2EEB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56" name="Google Shape;256;p25">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8491339" y="3080211"/>
            <a:ext cx="1463857" cy="1842166"/>
          </a:xfrm>
          <a:prstGeom prst="rect">
            <a:avLst/>
          </a:prstGeom>
          <a:noFill/>
          <a:ln>
            <a:noFill/>
          </a:ln>
        </p:spPr>
      </p:pic>
      <p:sp>
        <p:nvSpPr>
          <p:cNvPr id="254" name="Google Shape;254;p25">
            <a:extLst>
              <a:ext uri="{C183D7F6-B498-43B3-948B-1728B52AA6E4}">
                <adec:decorative xmlns:adec="http://schemas.microsoft.com/office/drawing/2017/decorative" val="1"/>
              </a:ext>
            </a:extLst>
          </p:cNvPr>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4" name="Google Shape;264;p26"/>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Plenary</a:t>
            </a:r>
            <a:endParaRPr/>
          </a:p>
        </p:txBody>
      </p:sp>
      <p:sp>
        <p:nvSpPr>
          <p:cNvPr id="262" name="Google Shape;262;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Study question</a:t>
            </a:r>
            <a:endParaRPr/>
          </a:p>
        </p:txBody>
      </p:sp>
      <p:sp>
        <p:nvSpPr>
          <p:cNvPr id="263" name="Google Shape;263;p26"/>
          <p:cNvSpPr txBox="1">
            <a:spLocks noGrp="1"/>
          </p:cNvSpPr>
          <p:nvPr>
            <p:ph type="body" idx="1"/>
          </p:nvPr>
        </p:nvSpPr>
        <p:spPr>
          <a:xfrm>
            <a:off x="838200" y="1825625"/>
            <a:ext cx="10515600" cy="4351338"/>
          </a:xfrm>
          <a:prstGeom prst="rect">
            <a:avLst/>
          </a:prstGeom>
          <a:solidFill>
            <a:srgbClr val="E2EEBE"/>
          </a:solidFill>
          <a:ln>
            <a:noFill/>
          </a:ln>
        </p:spPr>
        <p:txBody>
          <a:bodyPr spcFirstLastPara="1" wrap="square" lIns="180000" tIns="180000" rIns="180000" bIns="180000" anchor="t" anchorCtr="0">
            <a:normAutofit fontScale="77500" lnSpcReduction="20000"/>
          </a:bodyPr>
          <a:lstStyle/>
          <a:p>
            <a:pPr marL="0" lvl="0" indent="0" algn="l" rtl="0">
              <a:lnSpc>
                <a:spcPct val="108000"/>
              </a:lnSpc>
              <a:spcBef>
                <a:spcPts val="0"/>
              </a:spcBef>
              <a:spcAft>
                <a:spcPts val="0"/>
              </a:spcAft>
              <a:buSzPct val="100000"/>
              <a:buNone/>
            </a:pPr>
            <a:r>
              <a:rPr lang="en-GB"/>
              <a:t>Complete the study question independently:</a:t>
            </a:r>
            <a:endParaRPr/>
          </a:p>
          <a:p>
            <a:pPr marL="228600" lvl="0" indent="-110490" algn="l" rtl="0">
              <a:lnSpc>
                <a:spcPct val="108000"/>
              </a:lnSpc>
              <a:spcBef>
                <a:spcPts val="1000"/>
              </a:spcBef>
              <a:spcAft>
                <a:spcPts val="0"/>
              </a:spcAft>
              <a:buSzPct val="100000"/>
              <a:buNone/>
            </a:pPr>
            <a:endParaRPr/>
          </a:p>
          <a:p>
            <a:pPr marL="0" lvl="0" indent="0" algn="l" rtl="0">
              <a:lnSpc>
                <a:spcPct val="108000"/>
              </a:lnSpc>
              <a:spcBef>
                <a:spcPts val="1000"/>
              </a:spcBef>
              <a:spcAft>
                <a:spcPts val="0"/>
              </a:spcAft>
              <a:buSzPct val="100000"/>
              <a:buNone/>
            </a:pPr>
            <a:r>
              <a:rPr lang="en-GB"/>
              <a:t>A business is starting to make a new chemical as part of their products.</a:t>
            </a:r>
            <a:br>
              <a:rPr lang="en-GB"/>
            </a:br>
            <a:r>
              <a:rPr lang="en-GB"/>
              <a:t>They realise a risk assessment is needed, so they take the following actions:</a:t>
            </a:r>
            <a:endParaRPr/>
          </a:p>
          <a:p>
            <a:pPr marL="228600" lvl="0" indent="-228600" algn="l" rtl="0">
              <a:lnSpc>
                <a:spcPct val="108000"/>
              </a:lnSpc>
              <a:spcBef>
                <a:spcPts val="1000"/>
              </a:spcBef>
              <a:spcAft>
                <a:spcPts val="0"/>
              </a:spcAft>
              <a:buSzPct val="100000"/>
              <a:buChar char="•"/>
            </a:pPr>
            <a:r>
              <a:rPr lang="en-GB"/>
              <a:t>The HR department talks to one of the laboratory technicians who</a:t>
            </a:r>
            <a:br>
              <a:rPr lang="en-GB"/>
            </a:br>
            <a:r>
              <a:rPr lang="en-GB"/>
              <a:t>will be involved, and they discuss the hazards and risks associated</a:t>
            </a:r>
            <a:br>
              <a:rPr lang="en-GB"/>
            </a:br>
            <a:r>
              <a:rPr lang="en-GB"/>
              <a:t>with this chemical.</a:t>
            </a:r>
            <a:endParaRPr/>
          </a:p>
          <a:p>
            <a:pPr marL="228600" lvl="0" indent="-228600" algn="l" rtl="0">
              <a:lnSpc>
                <a:spcPct val="108000"/>
              </a:lnSpc>
              <a:spcBef>
                <a:spcPts val="1000"/>
              </a:spcBef>
              <a:spcAft>
                <a:spcPts val="0"/>
              </a:spcAft>
              <a:buSzPct val="100000"/>
              <a:buChar char="•"/>
            </a:pPr>
            <a:r>
              <a:rPr lang="en-GB"/>
              <a:t>The HR department bullet points the hazards and risks associated with this new chemical, and places them on a poster on the door to the laboratory.</a:t>
            </a:r>
            <a:endParaRPr/>
          </a:p>
          <a:p>
            <a:pPr marL="228600" lvl="0" indent="-228600" algn="l" rtl="0">
              <a:lnSpc>
                <a:spcPct val="108000"/>
              </a:lnSpc>
              <a:spcBef>
                <a:spcPts val="1000"/>
              </a:spcBef>
              <a:spcAft>
                <a:spcPts val="0"/>
              </a:spcAft>
              <a:buSzPct val="100000"/>
              <a:buChar char="•"/>
            </a:pPr>
            <a:r>
              <a:rPr lang="en-GB"/>
              <a:t>The HR department instructs all personnel to now wear full PPE.</a:t>
            </a:r>
            <a:endParaRPr/>
          </a:p>
          <a:p>
            <a:pPr marL="228600" lvl="0" indent="-110490" algn="l" rtl="0">
              <a:lnSpc>
                <a:spcPct val="108000"/>
              </a:lnSpc>
              <a:spcBef>
                <a:spcPts val="1000"/>
              </a:spcBef>
              <a:spcAft>
                <a:spcPts val="0"/>
              </a:spcAft>
              <a:buSzPct val="100000"/>
              <a:buNone/>
            </a:pPr>
            <a:endParaRPr/>
          </a:p>
          <a:p>
            <a:pPr marL="0" lvl="0" indent="0" algn="l" rtl="0">
              <a:lnSpc>
                <a:spcPct val="108000"/>
              </a:lnSpc>
              <a:spcBef>
                <a:spcPts val="1000"/>
              </a:spcBef>
              <a:spcAft>
                <a:spcPts val="0"/>
              </a:spcAft>
              <a:buSzPct val="100000"/>
              <a:buNone/>
            </a:pPr>
            <a:r>
              <a:rPr lang="en-GB"/>
              <a:t>Evaluate the approach taken by the business. </a:t>
            </a:r>
            <a:r>
              <a:rPr lang="en-GB" b="1"/>
              <a:t>[3 marks]</a:t>
            </a:r>
            <a:endParaRPr/>
          </a:p>
          <a:p>
            <a:pPr marL="228600" lvl="0" indent="-110490" algn="l" rtl="0">
              <a:lnSpc>
                <a:spcPct val="108000"/>
              </a:lnSpc>
              <a:spcBef>
                <a:spcPts val="1000"/>
              </a:spcBef>
              <a:spcAft>
                <a:spcPts val="0"/>
              </a:spcAft>
              <a:buSzPct val="100000"/>
              <a:buNone/>
            </a:pPr>
            <a:endParaRPr/>
          </a:p>
        </p:txBody>
      </p:sp>
      <p:sp>
        <p:nvSpPr>
          <p:cNvPr id="265" name="Google Shape;265;p26">
            <a:extLst>
              <a:ext uri="{C183D7F6-B498-43B3-948B-1728B52AA6E4}">
                <adec:decorative xmlns:adec="http://schemas.microsoft.com/office/drawing/2017/decorative" val="1"/>
              </a:ext>
            </a:extLst>
          </p:cNvPr>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2" name="Google Shape;272;p27">
            <a:extLst>
              <a:ext uri="{C183D7F6-B498-43B3-948B-1728B52AA6E4}">
                <adec:decorative xmlns:adec="http://schemas.microsoft.com/office/drawing/2017/decorative" val="1"/>
              </a:ext>
            </a:extLst>
          </p:cNvPr>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Plenary</a:t>
            </a:r>
            <a:endParaRPr/>
          </a:p>
        </p:txBody>
      </p:sp>
      <p:sp>
        <p:nvSpPr>
          <p:cNvPr id="270" name="Google Shape;270;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Study question example answer</a:t>
            </a:r>
            <a:endParaRPr/>
          </a:p>
        </p:txBody>
      </p:sp>
      <p:sp>
        <p:nvSpPr>
          <p:cNvPr id="271" name="Google Shape;271;p27"/>
          <p:cNvSpPr txBox="1">
            <a:spLocks noGrp="1"/>
          </p:cNvSpPr>
          <p:nvPr>
            <p:ph type="body" idx="1"/>
          </p:nvPr>
        </p:nvSpPr>
        <p:spPr>
          <a:xfrm>
            <a:off x="838200" y="1825625"/>
            <a:ext cx="10515600" cy="4351338"/>
          </a:xfrm>
          <a:prstGeom prst="rect">
            <a:avLst/>
          </a:prstGeom>
          <a:solidFill>
            <a:srgbClr val="E2EEBE"/>
          </a:solidFill>
          <a:ln>
            <a:noFill/>
          </a:ln>
        </p:spPr>
        <p:txBody>
          <a:bodyPr spcFirstLastPara="1" wrap="square" lIns="180000" tIns="180000" rIns="180000" bIns="180000" anchor="t" anchorCtr="0">
            <a:noAutofit/>
          </a:bodyPr>
          <a:lstStyle/>
          <a:p>
            <a:pPr marL="0" lvl="0" indent="0" algn="l" rtl="0">
              <a:lnSpc>
                <a:spcPct val="108000"/>
              </a:lnSpc>
              <a:spcBef>
                <a:spcPts val="0"/>
              </a:spcBef>
              <a:spcAft>
                <a:spcPts val="0"/>
              </a:spcAft>
              <a:buSzPts val="2300"/>
              <a:buNone/>
            </a:pPr>
            <a:r>
              <a:rPr lang="en-GB" sz="2300" b="1" dirty="0"/>
              <a:t>Mark scheme</a:t>
            </a:r>
            <a:endParaRPr sz="2300" b="1" dirty="0"/>
          </a:p>
          <a:p>
            <a:pPr marL="0" lvl="0" indent="0" algn="l" rtl="0">
              <a:lnSpc>
                <a:spcPct val="108000"/>
              </a:lnSpc>
              <a:spcBef>
                <a:spcPts val="1000"/>
              </a:spcBef>
              <a:spcAft>
                <a:spcPts val="0"/>
              </a:spcAft>
              <a:buSzPts val="2300"/>
              <a:buNone/>
            </a:pPr>
            <a:r>
              <a:rPr lang="en-GB" sz="2300" dirty="0"/>
              <a:t>Award one mark per evaluation point, up to a maximum of three marks:</a:t>
            </a:r>
            <a:endParaRPr sz="2300" dirty="0"/>
          </a:p>
          <a:p>
            <a:pPr marL="0" lvl="0" indent="0" algn="l" rtl="0">
              <a:lnSpc>
                <a:spcPct val="108000"/>
              </a:lnSpc>
              <a:spcBef>
                <a:spcPts val="1000"/>
              </a:spcBef>
              <a:spcAft>
                <a:spcPts val="0"/>
              </a:spcAft>
              <a:buSzPts val="2300"/>
              <a:buNone/>
            </a:pPr>
            <a:r>
              <a:rPr lang="en-GB" sz="2300" dirty="0"/>
              <a:t>The approach starts off positively, and the HR department has started to consult the correct people, with the correct knowledge and understanding of the hazards and risks that may be evident within the laboratory </a:t>
            </a:r>
            <a:r>
              <a:rPr lang="en-GB" sz="2300" b="1" dirty="0"/>
              <a:t>[1 PRO]</a:t>
            </a:r>
            <a:r>
              <a:rPr lang="en-GB" sz="2300" dirty="0"/>
              <a:t>. However, putting the hazards and risks on the door to the laboratory, where it may not be read, will not distribute the information clearly enough </a:t>
            </a:r>
            <a:r>
              <a:rPr lang="en-GB" sz="2300" b="1" dirty="0"/>
              <a:t>[1 CON]</a:t>
            </a:r>
            <a:r>
              <a:rPr lang="en-GB" sz="2300" dirty="0"/>
              <a:t>. Overall, the approach is not suitable, because the information needs to be communicated better to ensure that all staff understand the risks and how to minimise them </a:t>
            </a:r>
            <a:r>
              <a:rPr lang="en-GB" sz="2300" b="1" dirty="0"/>
              <a:t>[1 CONCLUSION]</a:t>
            </a:r>
            <a:r>
              <a:rPr lang="en-GB" sz="2300" dirty="0"/>
              <a:t>.</a:t>
            </a:r>
            <a:endParaRPr dirty="0"/>
          </a:p>
        </p:txBody>
      </p:sp>
      <p:sp>
        <p:nvSpPr>
          <p:cNvPr id="273" name="Google Shape;273;p27">
            <a:extLst>
              <a:ext uri="{C183D7F6-B498-43B3-948B-1728B52AA6E4}">
                <adec:decorative xmlns:adec="http://schemas.microsoft.com/office/drawing/2017/decorative" val="1"/>
              </a:ext>
            </a:extLst>
          </p:cNvPr>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81" name="Google Shape;281;p28">
            <a:extLst>
              <a:ext uri="{C183D7F6-B498-43B3-948B-1728B52AA6E4}">
                <adec:decorative xmlns:adec="http://schemas.microsoft.com/office/drawing/2017/decorative" val="1"/>
              </a:ext>
            </a:extLst>
          </p:cNvPr>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Plenary</a:t>
            </a:r>
            <a:endParaRPr/>
          </a:p>
        </p:txBody>
      </p:sp>
      <p:sp>
        <p:nvSpPr>
          <p:cNvPr id="278" name="Google Shape;278;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In this lesson we have:</a:t>
            </a:r>
            <a:endParaRPr/>
          </a:p>
        </p:txBody>
      </p:sp>
      <p:sp>
        <p:nvSpPr>
          <p:cNvPr id="279" name="Google Shape;279;p28"/>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108000"/>
              </a:lnSpc>
              <a:spcBef>
                <a:spcPts val="0"/>
              </a:spcBef>
              <a:spcAft>
                <a:spcPts val="0"/>
              </a:spcAft>
              <a:buSzPct val="100000"/>
              <a:buChar char="•"/>
            </a:pPr>
            <a:r>
              <a:rPr lang="en-GB" dirty="0"/>
              <a:t>Recalled and recognised different COSHH hazard symbols and the actions needed to control the associated risks.</a:t>
            </a:r>
            <a:endParaRPr dirty="0"/>
          </a:p>
          <a:p>
            <a:pPr marL="228600" lvl="0" indent="-228600" algn="l" rtl="0">
              <a:lnSpc>
                <a:spcPct val="108000"/>
              </a:lnSpc>
              <a:spcBef>
                <a:spcPts val="1000"/>
              </a:spcBef>
              <a:spcAft>
                <a:spcPts val="0"/>
              </a:spcAft>
              <a:buSzPct val="100000"/>
              <a:buChar char="•"/>
            </a:pPr>
            <a:r>
              <a:rPr lang="en-GB" dirty="0"/>
              <a:t>Identified hazards associated with different substances.</a:t>
            </a:r>
            <a:endParaRPr dirty="0"/>
          </a:p>
          <a:p>
            <a:pPr marL="228600" lvl="0" indent="-228600" algn="l" rtl="0">
              <a:lnSpc>
                <a:spcPct val="108000"/>
              </a:lnSpc>
              <a:spcBef>
                <a:spcPts val="1000"/>
              </a:spcBef>
              <a:spcAft>
                <a:spcPts val="0"/>
              </a:spcAft>
              <a:buSzPct val="100000"/>
              <a:buChar char="•"/>
            </a:pPr>
            <a:r>
              <a:rPr lang="en-GB" dirty="0">
                <a:latin typeface="Arial"/>
                <a:ea typeface="Arial"/>
                <a:cs typeface="Arial"/>
                <a:sym typeface="Arial"/>
              </a:rPr>
              <a:t>Practised writing risk assessments using the HSE’s Five Steps to Risk Assessment for a new context.</a:t>
            </a:r>
            <a:endParaRPr dirty="0"/>
          </a:p>
          <a:p>
            <a:pPr marL="228600" lvl="0" indent="-228600" algn="l" rtl="0">
              <a:lnSpc>
                <a:spcPct val="108000"/>
              </a:lnSpc>
              <a:spcBef>
                <a:spcPts val="1000"/>
              </a:spcBef>
              <a:spcAft>
                <a:spcPts val="0"/>
              </a:spcAft>
              <a:buSzPct val="100000"/>
              <a:buChar char="•"/>
            </a:pPr>
            <a:r>
              <a:rPr lang="en-GB" dirty="0">
                <a:latin typeface="Arial"/>
                <a:ea typeface="Arial"/>
                <a:cs typeface="Arial"/>
                <a:sym typeface="Arial"/>
              </a:rPr>
              <a:t>Evaluated Risk Assessments and made recommendations for further improvements where appropriate.</a:t>
            </a:r>
            <a:endParaRPr dirty="0">
              <a:latin typeface="Arial"/>
              <a:ea typeface="Arial"/>
              <a:cs typeface="Arial"/>
              <a:sym typeface="Arial"/>
            </a:endParaRPr>
          </a:p>
        </p:txBody>
      </p:sp>
      <p:sp>
        <p:nvSpPr>
          <p:cNvPr id="280" name="Google Shape;280;p28"/>
          <p:cNvSpPr txBox="1">
            <a:spLocks noGrp="1"/>
          </p:cNvSpPr>
          <p:nvPr>
            <p:ph type="body" idx="2"/>
          </p:nvPr>
        </p:nvSpPr>
        <p:spPr>
          <a:xfrm>
            <a:off x="7530353" y="1825625"/>
            <a:ext cx="3823447" cy="435133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rmAutofit fontScale="40000" lnSpcReduction="20000"/>
          </a:bodyPr>
          <a:lstStyle/>
          <a:p>
            <a:pPr marL="0" lvl="0" indent="0" algn="l" rtl="0">
              <a:lnSpc>
                <a:spcPct val="108000"/>
              </a:lnSpc>
              <a:spcBef>
                <a:spcPts val="0"/>
              </a:spcBef>
              <a:spcAft>
                <a:spcPts val="0"/>
              </a:spcAft>
              <a:buSzPct val="100000"/>
              <a:buNone/>
            </a:pPr>
            <a:r>
              <a:rPr lang="en-GB" b="1"/>
              <a:t>Skills:</a:t>
            </a:r>
            <a:endParaRPr/>
          </a:p>
          <a:p>
            <a:pPr marL="0" lvl="0" indent="0" algn="l" rtl="0">
              <a:lnSpc>
                <a:spcPct val="108000"/>
              </a:lnSpc>
              <a:spcBef>
                <a:spcPts val="1000"/>
              </a:spcBef>
              <a:spcAft>
                <a:spcPts val="0"/>
              </a:spcAft>
              <a:buSzPct val="100000"/>
              <a:buNone/>
            </a:pPr>
            <a:r>
              <a:rPr lang="en-GB"/>
              <a:t>CS1.1: Independently produce a high-level project plan, taking into account the document’s purpose, including a completed risk assessment and details of how risks will be mitigated</a:t>
            </a:r>
            <a:endParaRPr/>
          </a:p>
          <a:p>
            <a:pPr marL="0" lvl="0" indent="0" algn="l" rtl="0">
              <a:lnSpc>
                <a:spcPct val="108000"/>
              </a:lnSpc>
              <a:spcBef>
                <a:spcPts val="1000"/>
              </a:spcBef>
              <a:spcAft>
                <a:spcPts val="0"/>
              </a:spcAft>
              <a:buSzPct val="100000"/>
              <a:buNone/>
            </a:pPr>
            <a:r>
              <a:rPr lang="en-GB"/>
              <a:t>CS3.1: Identifying their own role in relation to the wider team, including establishing own accountability for tasks and deliverables, and establishing own and others’ area of expertise </a:t>
            </a:r>
            <a:endParaRPr/>
          </a:p>
          <a:p>
            <a:pPr marL="0" lvl="0" indent="0" algn="l" rtl="0">
              <a:lnSpc>
                <a:spcPct val="108000"/>
              </a:lnSpc>
              <a:spcBef>
                <a:spcPts val="1000"/>
              </a:spcBef>
              <a:spcAft>
                <a:spcPts val="0"/>
              </a:spcAft>
              <a:buSzPct val="100000"/>
              <a:buNone/>
            </a:pPr>
            <a:r>
              <a:rPr lang="en-GB"/>
              <a:t>CS3.2: Meet their responsibilities when working in a wider team by ensuring that project is compliant with relevant health and safety requirements (for example, if storing and handling hazardous substances)</a:t>
            </a:r>
            <a:endParaRPr/>
          </a:p>
          <a:p>
            <a:pPr marL="0" lvl="0" indent="0" algn="l" rtl="0">
              <a:lnSpc>
                <a:spcPct val="108000"/>
              </a:lnSpc>
              <a:spcBef>
                <a:spcPts val="1000"/>
              </a:spcBef>
              <a:spcAft>
                <a:spcPts val="0"/>
              </a:spcAft>
              <a:buSzPct val="100000"/>
              <a:buNone/>
            </a:pPr>
            <a:r>
              <a:rPr lang="en-GB"/>
              <a:t>CS5.1: Solve a problem within a science context, by evaluating the impact and continuing to monitor any changes and making recommendations for further improvement</a:t>
            </a:r>
            <a:endParaRPr/>
          </a:p>
          <a:p>
            <a:pPr marL="0" lvl="0" indent="0" algn="l" rtl="0">
              <a:lnSpc>
                <a:spcPct val="108000"/>
              </a:lnSpc>
              <a:spcBef>
                <a:spcPts val="1000"/>
              </a:spcBef>
              <a:spcAft>
                <a:spcPts val="0"/>
              </a:spcAft>
              <a:buSzPct val="100000"/>
              <a:buNone/>
            </a:pPr>
            <a:r>
              <a:rPr lang="en-GB" b="1"/>
              <a:t>General competencies:</a:t>
            </a:r>
            <a:endParaRPr/>
          </a:p>
          <a:p>
            <a:pPr marL="0" lvl="0" indent="0" algn="l" rtl="0">
              <a:lnSpc>
                <a:spcPct val="108000"/>
              </a:lnSpc>
              <a:spcBef>
                <a:spcPts val="1000"/>
              </a:spcBef>
              <a:spcAft>
                <a:spcPts val="0"/>
              </a:spcAft>
              <a:buSzPct val="100000"/>
              <a:buNone/>
            </a:pPr>
            <a:r>
              <a:rPr lang="en-GB"/>
              <a:t>English: </a:t>
            </a:r>
            <a:endParaRPr/>
          </a:p>
          <a:p>
            <a:pPr marL="0" lvl="0" indent="0" algn="l" rtl="0">
              <a:lnSpc>
                <a:spcPct val="108000"/>
              </a:lnSpc>
              <a:spcBef>
                <a:spcPts val="1000"/>
              </a:spcBef>
              <a:spcAft>
                <a:spcPts val="0"/>
              </a:spcAft>
              <a:buSzPct val="100000"/>
              <a:buNone/>
            </a:pPr>
            <a:r>
              <a:rPr lang="en-GB"/>
              <a:t>GEC2: Present information and ideas</a:t>
            </a:r>
            <a:endParaRPr/>
          </a:p>
          <a:p>
            <a:pPr marL="0" lvl="0" indent="0" algn="l" rtl="0">
              <a:lnSpc>
                <a:spcPct val="108000"/>
              </a:lnSpc>
              <a:spcBef>
                <a:spcPts val="1000"/>
              </a:spcBef>
              <a:spcAft>
                <a:spcPts val="0"/>
              </a:spcAft>
              <a:buSzPct val="100000"/>
              <a:buNone/>
            </a:pPr>
            <a:r>
              <a:rPr lang="en-GB"/>
              <a:t>GEC3: Create texts for different purposes and audiences</a:t>
            </a:r>
            <a:endParaRPr/>
          </a:p>
          <a:p>
            <a:pPr marL="0" lvl="0" indent="0" algn="l" rtl="0">
              <a:lnSpc>
                <a:spcPct val="108000"/>
              </a:lnSpc>
              <a:spcBef>
                <a:spcPts val="1000"/>
              </a:spcBef>
              <a:spcAft>
                <a:spcPts val="0"/>
              </a:spcAft>
              <a:buSzPct val="100000"/>
              <a:buNone/>
            </a:pPr>
            <a:r>
              <a:rPr lang="en-GB"/>
              <a:t>GEC4: Summarise information/ideas</a:t>
            </a:r>
            <a:endParaRPr/>
          </a:p>
          <a:p>
            <a:pPr marL="0" lvl="0" indent="0" algn="l" rtl="0">
              <a:lnSpc>
                <a:spcPct val="108000"/>
              </a:lnSpc>
              <a:spcBef>
                <a:spcPts val="1000"/>
              </a:spcBef>
              <a:spcAft>
                <a:spcPts val="0"/>
              </a:spcAft>
              <a:buSzPct val="100000"/>
              <a:buNone/>
            </a:pPr>
            <a:r>
              <a:rPr lang="en-GB"/>
              <a:t>GEC6: Take part in/lead discussions</a:t>
            </a:r>
            <a:endParaRPr/>
          </a:p>
          <a:p>
            <a:pPr marL="0" lvl="0" indent="0" algn="l" rtl="0">
              <a:lnSpc>
                <a:spcPct val="108000"/>
              </a:lnSpc>
              <a:spcBef>
                <a:spcPts val="1000"/>
              </a:spcBef>
              <a:spcAft>
                <a:spcPts val="0"/>
              </a:spcAft>
              <a:buSzPct val="100000"/>
              <a:buNone/>
            </a:pPr>
            <a:r>
              <a:rPr lang="en-GB"/>
              <a:t>Maths: </a:t>
            </a:r>
            <a:endParaRPr/>
          </a:p>
          <a:p>
            <a:pPr marL="0" lvl="0" indent="0" algn="l" rtl="0">
              <a:lnSpc>
                <a:spcPct val="108000"/>
              </a:lnSpc>
              <a:spcBef>
                <a:spcPts val="1000"/>
              </a:spcBef>
              <a:spcAft>
                <a:spcPts val="0"/>
              </a:spcAft>
              <a:buSzPct val="100000"/>
              <a:buNone/>
            </a:pPr>
            <a:r>
              <a:rPr lang="en-GB"/>
              <a:t>GMC6: Understanding data and risk</a:t>
            </a:r>
            <a:endParaRPr/>
          </a:p>
        </p:txBody>
      </p:sp>
      <p:sp>
        <p:nvSpPr>
          <p:cNvPr id="282" name="Google Shape;282;p28">
            <a:extLst>
              <a:ext uri="{C183D7F6-B498-43B3-948B-1728B52AA6E4}">
                <adec:decorative xmlns:adec="http://schemas.microsoft.com/office/drawing/2017/decorative" val="1"/>
              </a:ext>
            </a:extLst>
          </p:cNvPr>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9" name="Google Shape;289;p29">
            <a:extLst>
              <a:ext uri="{C183D7F6-B498-43B3-948B-1728B52AA6E4}">
                <adec:decorative xmlns:adec="http://schemas.microsoft.com/office/drawing/2017/decorative" val="1"/>
              </a:ext>
            </a:extLst>
          </p:cNvPr>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Plenary</a:t>
            </a:r>
            <a:endParaRPr/>
          </a:p>
        </p:txBody>
      </p:sp>
      <p:sp>
        <p:nvSpPr>
          <p:cNvPr id="287" name="Google Shape;287;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Next lesson we will:</a:t>
            </a:r>
            <a:endParaRPr/>
          </a:p>
        </p:txBody>
      </p:sp>
      <p:sp>
        <p:nvSpPr>
          <p:cNvPr id="288" name="Google Shape;288;p29"/>
          <p:cNvSpPr txBox="1">
            <a:spLocks noGrp="1"/>
          </p:cNvSpPr>
          <p:nvPr>
            <p:ph type="body" idx="1"/>
          </p:nvPr>
        </p:nvSpPr>
        <p:spPr>
          <a:xfrm>
            <a:off x="838199" y="1825625"/>
            <a:ext cx="10515599" cy="4351338"/>
          </a:xfrm>
          <a:prstGeom prst="rect">
            <a:avLst/>
          </a:prstGeom>
          <a:noFill/>
          <a:ln>
            <a:noFill/>
          </a:ln>
        </p:spPr>
        <p:txBody>
          <a:bodyPr spcFirstLastPara="1" wrap="square" lIns="91425" tIns="45700" rIns="91425" bIns="45700" anchor="t" anchorCtr="0">
            <a:normAutofit/>
          </a:bodyPr>
          <a:lstStyle/>
          <a:p>
            <a:pPr marL="228600" lvl="0" indent="-228600" algn="l" rtl="0">
              <a:lnSpc>
                <a:spcPct val="108000"/>
              </a:lnSpc>
              <a:spcBef>
                <a:spcPts val="0"/>
              </a:spcBef>
              <a:spcAft>
                <a:spcPts val="0"/>
              </a:spcAft>
              <a:buSzPts val="2400"/>
              <a:buChar char="•"/>
            </a:pPr>
            <a:r>
              <a:rPr lang="en-GB"/>
              <a:t>Recall the definition of a biohazard (biological agent).</a:t>
            </a:r>
            <a:endParaRPr/>
          </a:p>
          <a:p>
            <a:pPr marL="228600" lvl="0" indent="-228600" algn="l" rtl="0">
              <a:lnSpc>
                <a:spcPct val="108000"/>
              </a:lnSpc>
              <a:spcBef>
                <a:spcPts val="1000"/>
              </a:spcBef>
              <a:spcAft>
                <a:spcPts val="0"/>
              </a:spcAft>
              <a:buSzPts val="2400"/>
              <a:buChar char="•"/>
            </a:pPr>
            <a:r>
              <a:rPr lang="en-GB"/>
              <a:t>Recall and identify the four different biohazard categories, including examples of each.</a:t>
            </a:r>
            <a:endParaRPr/>
          </a:p>
          <a:p>
            <a:pPr marL="228600" lvl="0" indent="-228600" algn="l" rtl="0">
              <a:lnSpc>
                <a:spcPct val="108000"/>
              </a:lnSpc>
              <a:spcBef>
                <a:spcPts val="1000"/>
              </a:spcBef>
              <a:spcAft>
                <a:spcPts val="0"/>
              </a:spcAft>
              <a:buSzPts val="2400"/>
              <a:buChar char="•"/>
            </a:pPr>
            <a:r>
              <a:rPr lang="en-GB"/>
              <a:t>Describe possible consequences arising from not following correct handling (COSHH regulations). </a:t>
            </a:r>
            <a:endParaRPr/>
          </a:p>
          <a:p>
            <a:pPr marL="228600" lvl="0" indent="-76200" algn="l" rtl="0">
              <a:lnSpc>
                <a:spcPct val="108000"/>
              </a:lnSpc>
              <a:spcBef>
                <a:spcPts val="1000"/>
              </a:spcBef>
              <a:spcAft>
                <a:spcPts val="0"/>
              </a:spcAft>
              <a:buSzPts val="2400"/>
              <a:buNone/>
            </a:pPr>
            <a:endParaRPr/>
          </a:p>
        </p:txBody>
      </p:sp>
      <p:sp>
        <p:nvSpPr>
          <p:cNvPr id="290" name="Google Shape;290;p29">
            <a:extLst>
              <a:ext uri="{C183D7F6-B498-43B3-948B-1728B52AA6E4}">
                <adec:decorative xmlns:adec="http://schemas.microsoft.com/office/drawing/2017/decorative" val="1"/>
              </a:ext>
            </a:extLst>
          </p:cNvPr>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6" name="Google Shape;136;p17"/>
          <p:cNvSpPr>
            <a:spLocks noGrp="1"/>
          </p:cNvSpPr>
          <p:nvPr>
            <p:ph type="body" idx="3"/>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Introduction</a:t>
            </a:r>
            <a:endParaRPr/>
          </a:p>
        </p:txBody>
      </p:sp>
      <p:sp>
        <p:nvSpPr>
          <p:cNvPr id="133" name="Google Shape;133;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In this lesson we will:</a:t>
            </a:r>
            <a:endParaRPr/>
          </a:p>
        </p:txBody>
      </p:sp>
      <p:sp>
        <p:nvSpPr>
          <p:cNvPr id="134" name="Google Shape;134;p17"/>
          <p:cNvSpPr txBox="1">
            <a:spLocks noGrp="1"/>
          </p:cNvSpPr>
          <p:nvPr>
            <p:ph type="body" idx="1"/>
          </p:nvPr>
        </p:nvSpPr>
        <p:spPr>
          <a:xfrm>
            <a:off x="838200" y="1825625"/>
            <a:ext cx="6400800" cy="4351338"/>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l" rtl="0">
              <a:lnSpc>
                <a:spcPct val="108000"/>
              </a:lnSpc>
              <a:spcBef>
                <a:spcPts val="0"/>
              </a:spcBef>
              <a:spcAft>
                <a:spcPts val="0"/>
              </a:spcAft>
              <a:buSzPct val="100000"/>
              <a:buChar char="•"/>
            </a:pPr>
            <a:r>
              <a:rPr lang="en-GB"/>
              <a:t>Recall and recognise different COSHH hazard symbols and the actions needed to control the associated risks.</a:t>
            </a:r>
            <a:endParaRPr/>
          </a:p>
          <a:p>
            <a:pPr marL="228600" lvl="0" indent="-228600" algn="l" rtl="0">
              <a:lnSpc>
                <a:spcPct val="108000"/>
              </a:lnSpc>
              <a:spcBef>
                <a:spcPts val="1000"/>
              </a:spcBef>
              <a:spcAft>
                <a:spcPts val="0"/>
              </a:spcAft>
              <a:buSzPct val="100000"/>
              <a:buChar char="•"/>
            </a:pPr>
            <a:r>
              <a:rPr lang="en-GB"/>
              <a:t>Identify hazards associated with different substances.</a:t>
            </a:r>
            <a:endParaRPr/>
          </a:p>
          <a:p>
            <a:pPr marL="228600" lvl="0" indent="-228600" algn="l" rtl="0">
              <a:lnSpc>
                <a:spcPct val="108000"/>
              </a:lnSpc>
              <a:spcBef>
                <a:spcPts val="1000"/>
              </a:spcBef>
              <a:spcAft>
                <a:spcPts val="0"/>
              </a:spcAft>
              <a:buSzPct val="100000"/>
              <a:buChar char="•"/>
            </a:pPr>
            <a:r>
              <a:rPr lang="en-GB">
                <a:latin typeface="Arial"/>
                <a:ea typeface="Arial"/>
                <a:cs typeface="Arial"/>
                <a:sym typeface="Arial"/>
              </a:rPr>
              <a:t>Practice writing risk assessments using the HSE’s Five Steps to Risk Assessment for a new context, which include hazardous substances and detail appropriate control measures for each.</a:t>
            </a:r>
            <a:endParaRPr/>
          </a:p>
          <a:p>
            <a:pPr marL="228600" lvl="0" indent="-228600" algn="l" rtl="0">
              <a:lnSpc>
                <a:spcPct val="108000"/>
              </a:lnSpc>
              <a:spcBef>
                <a:spcPts val="1000"/>
              </a:spcBef>
              <a:spcAft>
                <a:spcPts val="0"/>
              </a:spcAft>
              <a:buSzPct val="100000"/>
              <a:buChar char="•"/>
            </a:pPr>
            <a:r>
              <a:rPr lang="en-GB">
                <a:latin typeface="Arial"/>
                <a:ea typeface="Arial"/>
                <a:cs typeface="Arial"/>
                <a:sym typeface="Arial"/>
              </a:rPr>
              <a:t>Evaluate Risk Assessments, including making recommendations for further improvements where appropriate.</a:t>
            </a:r>
            <a:endParaRPr>
              <a:latin typeface="Arial"/>
              <a:ea typeface="Arial"/>
              <a:cs typeface="Arial"/>
              <a:sym typeface="Arial"/>
            </a:endParaRPr>
          </a:p>
        </p:txBody>
      </p:sp>
      <p:sp>
        <p:nvSpPr>
          <p:cNvPr id="135" name="Google Shape;135;p17"/>
          <p:cNvSpPr txBox="1">
            <a:spLocks noGrp="1"/>
          </p:cNvSpPr>
          <p:nvPr>
            <p:ph type="body" idx="2"/>
          </p:nvPr>
        </p:nvSpPr>
        <p:spPr>
          <a:xfrm>
            <a:off x="7530353" y="1825625"/>
            <a:ext cx="3823447" cy="4351338"/>
          </a:xfrm>
          <a:prstGeom prst="rect">
            <a:avLst/>
          </a:prstGeom>
          <a:solidFill>
            <a:schemeClr val="lt1"/>
          </a:solidFill>
          <a:ln w="28575" cap="flat" cmpd="sng">
            <a:solidFill>
              <a:srgbClr val="88A2FF"/>
            </a:solidFill>
            <a:prstDash val="solid"/>
            <a:round/>
            <a:headEnd type="none" w="sm" len="sm"/>
            <a:tailEnd type="none" w="sm" len="sm"/>
          </a:ln>
        </p:spPr>
        <p:txBody>
          <a:bodyPr spcFirstLastPara="1" wrap="square" lIns="180000" tIns="144000" rIns="180000" bIns="144000" anchor="t" anchorCtr="0">
            <a:normAutofit lnSpcReduction="10000"/>
          </a:bodyPr>
          <a:lstStyle/>
          <a:p>
            <a:pPr marL="0" lvl="0" indent="0" algn="l" rtl="0">
              <a:lnSpc>
                <a:spcPct val="108000"/>
              </a:lnSpc>
              <a:spcBef>
                <a:spcPts val="0"/>
              </a:spcBef>
              <a:spcAft>
                <a:spcPts val="0"/>
              </a:spcAft>
              <a:buSzPts val="800"/>
              <a:buNone/>
            </a:pPr>
            <a:r>
              <a:rPr lang="en-GB" sz="800" b="1"/>
              <a:t>Skills:</a:t>
            </a:r>
            <a:endParaRPr/>
          </a:p>
          <a:p>
            <a:pPr marL="0" lvl="0" indent="0" algn="l" rtl="0">
              <a:lnSpc>
                <a:spcPct val="108000"/>
              </a:lnSpc>
              <a:spcBef>
                <a:spcPts val="1000"/>
              </a:spcBef>
              <a:spcAft>
                <a:spcPts val="0"/>
              </a:spcAft>
              <a:buSzPts val="800"/>
              <a:buNone/>
            </a:pPr>
            <a:r>
              <a:rPr lang="en-GB" sz="800"/>
              <a:t>CS1.1: Independently produce a high-level project plan, taking into account the document’s purpose, including a completed risk assessment and details of how risks will be mitigated</a:t>
            </a:r>
            <a:endParaRPr/>
          </a:p>
          <a:p>
            <a:pPr marL="0" lvl="0" indent="0" algn="l" rtl="0">
              <a:lnSpc>
                <a:spcPct val="108000"/>
              </a:lnSpc>
              <a:spcBef>
                <a:spcPts val="1000"/>
              </a:spcBef>
              <a:spcAft>
                <a:spcPts val="0"/>
              </a:spcAft>
              <a:buSzPts val="800"/>
              <a:buNone/>
            </a:pPr>
            <a:r>
              <a:rPr lang="en-GB" sz="800"/>
              <a:t>CS3.1: Identifying their own role in relation to the wider team, including establishing own accountability for tasks and deliverables, and establishing own and others’ area of expertise </a:t>
            </a:r>
            <a:endParaRPr/>
          </a:p>
          <a:p>
            <a:pPr marL="0" lvl="0" indent="0" algn="l" rtl="0">
              <a:lnSpc>
                <a:spcPct val="108000"/>
              </a:lnSpc>
              <a:spcBef>
                <a:spcPts val="1000"/>
              </a:spcBef>
              <a:spcAft>
                <a:spcPts val="0"/>
              </a:spcAft>
              <a:buSzPts val="800"/>
              <a:buNone/>
            </a:pPr>
            <a:r>
              <a:rPr lang="en-GB" sz="800"/>
              <a:t>CS3.2: Meet their responsibilities when working in a wider team by ensuring that project is compliant with relevant health and safety requirements (for example, if storing and handling hazardous substances)</a:t>
            </a:r>
            <a:endParaRPr/>
          </a:p>
          <a:p>
            <a:pPr marL="0" lvl="0" indent="0" algn="l" rtl="0">
              <a:lnSpc>
                <a:spcPct val="108000"/>
              </a:lnSpc>
              <a:spcBef>
                <a:spcPts val="1000"/>
              </a:spcBef>
              <a:spcAft>
                <a:spcPts val="0"/>
              </a:spcAft>
              <a:buSzPts val="800"/>
              <a:buNone/>
            </a:pPr>
            <a:r>
              <a:rPr lang="en-GB" sz="800"/>
              <a:t>CS5.1: Solve a problem within a science context, by evaluating the impact and continuing to monitor any changes and making recommendations for further improvement</a:t>
            </a:r>
            <a:endParaRPr/>
          </a:p>
          <a:p>
            <a:pPr marL="0" lvl="0" indent="0" algn="l" rtl="0">
              <a:lnSpc>
                <a:spcPct val="108000"/>
              </a:lnSpc>
              <a:spcBef>
                <a:spcPts val="1000"/>
              </a:spcBef>
              <a:spcAft>
                <a:spcPts val="0"/>
              </a:spcAft>
              <a:buSzPts val="800"/>
              <a:buNone/>
            </a:pPr>
            <a:r>
              <a:rPr lang="en-GB" sz="800" b="1"/>
              <a:t>General competencies:</a:t>
            </a:r>
            <a:endParaRPr/>
          </a:p>
          <a:p>
            <a:pPr marL="0" lvl="0" indent="0" algn="l" rtl="0">
              <a:lnSpc>
                <a:spcPct val="108000"/>
              </a:lnSpc>
              <a:spcBef>
                <a:spcPts val="1000"/>
              </a:spcBef>
              <a:spcAft>
                <a:spcPts val="0"/>
              </a:spcAft>
              <a:buSzPts val="800"/>
              <a:buNone/>
            </a:pPr>
            <a:r>
              <a:rPr lang="en-GB" sz="800"/>
              <a:t>English: </a:t>
            </a:r>
            <a:endParaRPr/>
          </a:p>
          <a:p>
            <a:pPr marL="0" lvl="0" indent="0" algn="l" rtl="0">
              <a:lnSpc>
                <a:spcPct val="108000"/>
              </a:lnSpc>
              <a:spcBef>
                <a:spcPts val="1000"/>
              </a:spcBef>
              <a:spcAft>
                <a:spcPts val="0"/>
              </a:spcAft>
              <a:buSzPts val="800"/>
              <a:buNone/>
            </a:pPr>
            <a:r>
              <a:rPr lang="en-GB" sz="800"/>
              <a:t>GEC2: Present information and ideas</a:t>
            </a:r>
            <a:endParaRPr/>
          </a:p>
          <a:p>
            <a:pPr marL="0" lvl="0" indent="0" algn="l" rtl="0">
              <a:lnSpc>
                <a:spcPct val="108000"/>
              </a:lnSpc>
              <a:spcBef>
                <a:spcPts val="1000"/>
              </a:spcBef>
              <a:spcAft>
                <a:spcPts val="0"/>
              </a:spcAft>
              <a:buSzPts val="800"/>
              <a:buNone/>
            </a:pPr>
            <a:r>
              <a:rPr lang="en-GB" sz="800"/>
              <a:t>GEC3: Create texts for different purposes and audiences</a:t>
            </a:r>
            <a:endParaRPr/>
          </a:p>
          <a:p>
            <a:pPr marL="0" lvl="0" indent="0" algn="l" rtl="0">
              <a:lnSpc>
                <a:spcPct val="108000"/>
              </a:lnSpc>
              <a:spcBef>
                <a:spcPts val="1000"/>
              </a:spcBef>
              <a:spcAft>
                <a:spcPts val="0"/>
              </a:spcAft>
              <a:buSzPts val="800"/>
              <a:buNone/>
            </a:pPr>
            <a:r>
              <a:rPr lang="en-GB" sz="800"/>
              <a:t>GEC4: Summarise information/ideas</a:t>
            </a:r>
            <a:endParaRPr/>
          </a:p>
          <a:p>
            <a:pPr marL="0" lvl="0" indent="0" algn="l" rtl="0">
              <a:lnSpc>
                <a:spcPct val="108000"/>
              </a:lnSpc>
              <a:spcBef>
                <a:spcPts val="1000"/>
              </a:spcBef>
              <a:spcAft>
                <a:spcPts val="0"/>
              </a:spcAft>
              <a:buSzPts val="800"/>
              <a:buNone/>
            </a:pPr>
            <a:r>
              <a:rPr lang="en-GB" sz="800"/>
              <a:t>GEC6: Take part in/lead discussions</a:t>
            </a:r>
            <a:endParaRPr/>
          </a:p>
          <a:p>
            <a:pPr marL="0" lvl="0" indent="0" algn="l" rtl="0">
              <a:lnSpc>
                <a:spcPct val="108000"/>
              </a:lnSpc>
              <a:spcBef>
                <a:spcPts val="1000"/>
              </a:spcBef>
              <a:spcAft>
                <a:spcPts val="0"/>
              </a:spcAft>
              <a:buSzPts val="800"/>
              <a:buNone/>
            </a:pPr>
            <a:r>
              <a:rPr lang="en-GB" sz="800"/>
              <a:t>Maths: </a:t>
            </a:r>
            <a:endParaRPr/>
          </a:p>
          <a:p>
            <a:pPr marL="0" lvl="0" indent="0" algn="l" rtl="0">
              <a:lnSpc>
                <a:spcPct val="108000"/>
              </a:lnSpc>
              <a:spcBef>
                <a:spcPts val="1000"/>
              </a:spcBef>
              <a:spcAft>
                <a:spcPts val="0"/>
              </a:spcAft>
              <a:buSzPts val="800"/>
              <a:buNone/>
            </a:pPr>
            <a:r>
              <a:rPr lang="en-GB" sz="800"/>
              <a:t>GMC6: Understanding data and risk</a:t>
            </a:r>
            <a:endParaRPr/>
          </a:p>
        </p:txBody>
      </p:sp>
      <p:sp>
        <p:nvSpPr>
          <p:cNvPr id="137" name="Google Shape;137;p17">
            <a:extLst>
              <a:ext uri="{C183D7F6-B498-43B3-948B-1728B52AA6E4}">
                <adec:decorative xmlns:adec="http://schemas.microsoft.com/office/drawing/2017/decorative" val="1"/>
              </a:ext>
            </a:extLst>
          </p:cNvPr>
          <p:cNvSpPr txBox="1">
            <a:spLocks noGrp="1"/>
          </p:cNvSpPr>
          <p:nvPr>
            <p:ph type="body" idx="4"/>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6" name="Google Shape;146;p18">
            <a:extLst>
              <a:ext uri="{C183D7F6-B498-43B3-948B-1728B52AA6E4}">
                <adec:decorative xmlns:adec="http://schemas.microsoft.com/office/drawing/2017/decorative" val="1"/>
              </a:ext>
            </a:extLst>
          </p:cNvPr>
          <p:cNvSpPr>
            <a:spLocks noGrp="1"/>
          </p:cNvSpPr>
          <p:nvPr>
            <p:ph type="body" idx="4"/>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Introduction</a:t>
            </a:r>
            <a:endParaRPr/>
          </a:p>
        </p:txBody>
      </p:sp>
      <p:sp>
        <p:nvSpPr>
          <p:cNvPr id="143" name="Google Shape;143;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Matching hazard symbols</a:t>
            </a:r>
            <a:endParaRPr/>
          </a:p>
        </p:txBody>
      </p:sp>
      <p:sp>
        <p:nvSpPr>
          <p:cNvPr id="144" name="Google Shape;144;p18" descr="Hazard symbols for hazardous to the environment, acute toxicity, oxidising, gas under pressure, health hazard or  hazardous to the ozone layer, flammable, explosive, serious health hazard, and corrosive&#10;"/>
          <p:cNvSpPr txBox="1">
            <a:spLocks noGrp="1"/>
          </p:cNvSpPr>
          <p:nvPr>
            <p:ph type="body" idx="2"/>
          </p:nvPr>
        </p:nvSpPr>
        <p:spPr>
          <a:xfrm>
            <a:off x="838200" y="1825625"/>
            <a:ext cx="5706438" cy="4351338"/>
          </a:xfrm>
          <a:prstGeom prst="rect">
            <a:avLst/>
          </a:prstGeom>
          <a:solidFill>
            <a:srgbClr val="E2EEBE"/>
          </a:solidFill>
          <a:ln w="19050" cap="sq" cmpd="sng">
            <a:solidFill>
              <a:srgbClr val="466318"/>
            </a:solidFill>
            <a:prstDash val="solid"/>
            <a:round/>
            <a:headEnd type="none" w="sm" len="sm"/>
            <a:tailEnd type="none" w="sm" len="sm"/>
          </a:ln>
        </p:spPr>
        <p:txBody>
          <a:bodyPr spcFirstLastPara="1" wrap="square" lIns="180000" tIns="180000" rIns="180000" bIns="180000" anchor="t" anchorCtr="0">
            <a:normAutofit fontScale="55000" lnSpcReduction="20000"/>
          </a:bodyPr>
          <a:lstStyle/>
          <a:p>
            <a:pPr marL="0" lvl="0" indent="0" algn="l" rtl="0">
              <a:lnSpc>
                <a:spcPct val="108000"/>
              </a:lnSpc>
              <a:spcBef>
                <a:spcPts val="0"/>
              </a:spcBef>
              <a:spcAft>
                <a:spcPts val="0"/>
              </a:spcAft>
              <a:buSzPct val="100000"/>
              <a:buNone/>
            </a:pPr>
            <a:r>
              <a:rPr lang="en-GB" dirty="0"/>
              <a:t>Match the hazard symbol to the hazard it represents:</a:t>
            </a:r>
            <a:endParaRPr dirty="0"/>
          </a:p>
          <a:p>
            <a:pPr marL="228600" lvl="0" indent="-228600" algn="l" rtl="0">
              <a:lnSpc>
                <a:spcPct val="108000"/>
              </a:lnSpc>
              <a:spcBef>
                <a:spcPts val="1000"/>
              </a:spcBef>
              <a:spcAft>
                <a:spcPts val="0"/>
              </a:spcAft>
              <a:buSzPct val="100000"/>
              <a:buChar char="•"/>
            </a:pPr>
            <a:r>
              <a:rPr lang="en-GB" dirty="0"/>
              <a:t>Hazardous to the environment</a:t>
            </a:r>
            <a:endParaRPr dirty="0"/>
          </a:p>
          <a:p>
            <a:pPr marL="228600" lvl="0" indent="-228600" algn="l" rtl="0">
              <a:lnSpc>
                <a:spcPct val="108000"/>
              </a:lnSpc>
              <a:spcBef>
                <a:spcPts val="1000"/>
              </a:spcBef>
              <a:spcAft>
                <a:spcPts val="0"/>
              </a:spcAft>
              <a:buSzPct val="100000"/>
              <a:buChar char="•"/>
            </a:pPr>
            <a:r>
              <a:rPr lang="en-GB" dirty="0"/>
              <a:t>Acute toxicity</a:t>
            </a:r>
            <a:endParaRPr dirty="0"/>
          </a:p>
          <a:p>
            <a:pPr marL="228600" lvl="0" indent="-228600" algn="l" rtl="0">
              <a:lnSpc>
                <a:spcPct val="108000"/>
              </a:lnSpc>
              <a:spcBef>
                <a:spcPts val="1000"/>
              </a:spcBef>
              <a:spcAft>
                <a:spcPts val="0"/>
              </a:spcAft>
              <a:buSzPct val="100000"/>
              <a:buChar char="•"/>
            </a:pPr>
            <a:r>
              <a:rPr lang="en-GB" dirty="0"/>
              <a:t>Oxidising</a:t>
            </a:r>
            <a:endParaRPr dirty="0"/>
          </a:p>
          <a:p>
            <a:pPr marL="228600" lvl="0" indent="-228600" algn="l" rtl="0">
              <a:lnSpc>
                <a:spcPct val="108000"/>
              </a:lnSpc>
              <a:spcBef>
                <a:spcPts val="1000"/>
              </a:spcBef>
              <a:spcAft>
                <a:spcPts val="0"/>
              </a:spcAft>
              <a:buSzPct val="100000"/>
              <a:buChar char="•"/>
            </a:pPr>
            <a:r>
              <a:rPr lang="en-GB" dirty="0"/>
              <a:t>Gas under pressure</a:t>
            </a:r>
            <a:endParaRPr dirty="0"/>
          </a:p>
          <a:p>
            <a:pPr marL="228600" lvl="0" indent="-228600" algn="l" rtl="0">
              <a:lnSpc>
                <a:spcPct val="108000"/>
              </a:lnSpc>
              <a:spcBef>
                <a:spcPts val="1000"/>
              </a:spcBef>
              <a:spcAft>
                <a:spcPts val="0"/>
              </a:spcAft>
              <a:buSzPct val="100000"/>
              <a:buChar char="•"/>
            </a:pPr>
            <a:r>
              <a:rPr lang="en-GB" dirty="0"/>
              <a:t>Health hazard / Hazardous to the ozone layer</a:t>
            </a:r>
            <a:endParaRPr dirty="0"/>
          </a:p>
          <a:p>
            <a:pPr marL="228600" lvl="0" indent="-228600" algn="l" rtl="0">
              <a:lnSpc>
                <a:spcPct val="108000"/>
              </a:lnSpc>
              <a:spcBef>
                <a:spcPts val="1000"/>
              </a:spcBef>
              <a:spcAft>
                <a:spcPts val="0"/>
              </a:spcAft>
              <a:buSzPct val="100000"/>
              <a:buChar char="•"/>
            </a:pPr>
            <a:r>
              <a:rPr lang="en-GB" dirty="0"/>
              <a:t>Flammable</a:t>
            </a:r>
            <a:endParaRPr dirty="0"/>
          </a:p>
          <a:p>
            <a:pPr marL="228600" lvl="0" indent="-228600" algn="l" rtl="0">
              <a:lnSpc>
                <a:spcPct val="108000"/>
              </a:lnSpc>
              <a:spcBef>
                <a:spcPts val="1000"/>
              </a:spcBef>
              <a:spcAft>
                <a:spcPts val="0"/>
              </a:spcAft>
              <a:buSzPct val="100000"/>
              <a:buChar char="•"/>
            </a:pPr>
            <a:r>
              <a:rPr lang="en-GB" dirty="0"/>
              <a:t>Explosive</a:t>
            </a:r>
            <a:endParaRPr dirty="0"/>
          </a:p>
          <a:p>
            <a:pPr marL="228600" lvl="0" indent="-228600" algn="l" rtl="0">
              <a:lnSpc>
                <a:spcPct val="108000"/>
              </a:lnSpc>
              <a:spcBef>
                <a:spcPts val="1000"/>
              </a:spcBef>
              <a:spcAft>
                <a:spcPts val="0"/>
              </a:spcAft>
              <a:buSzPct val="100000"/>
              <a:buChar char="•"/>
            </a:pPr>
            <a:r>
              <a:rPr lang="en-GB" dirty="0"/>
              <a:t>Serious health hazard</a:t>
            </a:r>
            <a:endParaRPr dirty="0"/>
          </a:p>
          <a:p>
            <a:pPr marL="228600" lvl="0" indent="-228600" algn="l" rtl="0">
              <a:lnSpc>
                <a:spcPct val="108000"/>
              </a:lnSpc>
              <a:spcBef>
                <a:spcPts val="1000"/>
              </a:spcBef>
              <a:spcAft>
                <a:spcPts val="0"/>
              </a:spcAft>
              <a:buSzPct val="100000"/>
              <a:buChar char="•"/>
            </a:pPr>
            <a:r>
              <a:rPr lang="en-GB" dirty="0"/>
              <a:t>Corrosive</a:t>
            </a:r>
            <a:endParaRPr dirty="0"/>
          </a:p>
          <a:p>
            <a:pPr marL="228600" lvl="0" indent="-144780" algn="l" rtl="0">
              <a:lnSpc>
                <a:spcPct val="108000"/>
              </a:lnSpc>
              <a:spcBef>
                <a:spcPts val="1000"/>
              </a:spcBef>
              <a:spcAft>
                <a:spcPts val="0"/>
              </a:spcAft>
              <a:buSzPct val="100000"/>
              <a:buNone/>
            </a:pPr>
            <a:endParaRPr dirty="0"/>
          </a:p>
          <a:p>
            <a:pPr marL="0" lvl="0" indent="0" algn="l" rtl="0">
              <a:lnSpc>
                <a:spcPct val="108000"/>
              </a:lnSpc>
              <a:spcBef>
                <a:spcPts val="1000"/>
              </a:spcBef>
              <a:spcAft>
                <a:spcPts val="0"/>
              </a:spcAft>
              <a:buSzPct val="100000"/>
              <a:buNone/>
            </a:pPr>
            <a:r>
              <a:rPr lang="en-GB" b="1" dirty="0"/>
              <a:t>Resources needed</a:t>
            </a:r>
            <a:endParaRPr dirty="0"/>
          </a:p>
          <a:p>
            <a:pPr marL="228600" lvl="0" indent="-228600" algn="l" rtl="0">
              <a:lnSpc>
                <a:spcPct val="108000"/>
              </a:lnSpc>
              <a:spcBef>
                <a:spcPts val="1000"/>
              </a:spcBef>
              <a:spcAft>
                <a:spcPts val="0"/>
              </a:spcAft>
              <a:buSzPct val="100000"/>
              <a:buChar char="•"/>
            </a:pPr>
            <a:r>
              <a:rPr lang="en-GB" dirty="0"/>
              <a:t>L2 Introduction Worksheet 1</a:t>
            </a:r>
            <a:endParaRPr dirty="0"/>
          </a:p>
        </p:txBody>
      </p:sp>
      <p:grpSp>
        <p:nvGrpSpPr>
          <p:cNvPr id="147" name="Google Shape;147;p18" descr="HSE hazard pictograms: Nine different hazard symbols arranged in a diamond shape"/>
          <p:cNvGrpSpPr/>
          <p:nvPr/>
        </p:nvGrpSpPr>
        <p:grpSpPr>
          <a:xfrm>
            <a:off x="7065818" y="1825625"/>
            <a:ext cx="4404123" cy="4229347"/>
            <a:chOff x="6853673" y="1719892"/>
            <a:chExt cx="4574705" cy="4393160"/>
          </a:xfrm>
        </p:grpSpPr>
        <p:pic>
          <p:nvPicPr>
            <p:cNvPr id="148" name="Google Shape;148;p18" descr="HSE hazard pictogram: red diamond outline with white interior containing a black exploding bomb"/>
            <p:cNvPicPr preferRelativeResize="0"/>
            <p:nvPr/>
          </p:nvPicPr>
          <p:blipFill rotWithShape="1">
            <a:blip r:embed="rId3">
              <a:alphaModFix/>
            </a:blip>
            <a:srcRect/>
            <a:stretch/>
          </p:blipFill>
          <p:spPr>
            <a:xfrm>
              <a:off x="7735337" y="2495744"/>
              <a:ext cx="1069765" cy="1069765"/>
            </a:xfrm>
            <a:prstGeom prst="rect">
              <a:avLst/>
            </a:prstGeom>
            <a:noFill/>
            <a:ln>
              <a:noFill/>
            </a:ln>
          </p:spPr>
        </p:pic>
        <p:pic>
          <p:nvPicPr>
            <p:cNvPr id="149" name="Google Shape;149;p18" descr="HSE hazard pictogram: red diamond outline with white interior containing a black flame over a circle"/>
            <p:cNvPicPr preferRelativeResize="0"/>
            <p:nvPr/>
          </p:nvPicPr>
          <p:blipFill rotWithShape="1">
            <a:blip r:embed="rId4">
              <a:alphaModFix/>
            </a:blip>
            <a:srcRect/>
            <a:stretch/>
          </p:blipFill>
          <p:spPr>
            <a:xfrm>
              <a:off x="8631774" y="3351337"/>
              <a:ext cx="1101066" cy="1101066"/>
            </a:xfrm>
            <a:prstGeom prst="rect">
              <a:avLst/>
            </a:prstGeom>
            <a:noFill/>
            <a:ln>
              <a:noFill/>
            </a:ln>
          </p:spPr>
        </p:pic>
        <p:pic>
          <p:nvPicPr>
            <p:cNvPr id="150" name="Google Shape;150;p18" descr="HSE hazard pictogram: red diamond outline with white interior containing a black skull and cross bones"/>
            <p:cNvPicPr preferRelativeResize="0"/>
            <p:nvPr/>
          </p:nvPicPr>
          <p:blipFill rotWithShape="1">
            <a:blip r:embed="rId5">
              <a:alphaModFix/>
            </a:blip>
            <a:srcRect/>
            <a:stretch/>
          </p:blipFill>
          <p:spPr>
            <a:xfrm>
              <a:off x="8647425" y="5043288"/>
              <a:ext cx="1069764" cy="1069764"/>
            </a:xfrm>
            <a:prstGeom prst="rect">
              <a:avLst/>
            </a:prstGeom>
            <a:noFill/>
            <a:ln>
              <a:noFill/>
            </a:ln>
          </p:spPr>
        </p:pic>
        <p:pic>
          <p:nvPicPr>
            <p:cNvPr id="151" name="Google Shape;151;p18" descr="HSE hazard pictogram: red diamond outline with white interior containing a two black test tubes, one pouring a substance onto a work surface the other onto a hand"/>
            <p:cNvPicPr preferRelativeResize="0"/>
            <p:nvPr/>
          </p:nvPicPr>
          <p:blipFill rotWithShape="1">
            <a:blip r:embed="rId6">
              <a:alphaModFix/>
            </a:blip>
            <a:srcRect/>
            <a:stretch/>
          </p:blipFill>
          <p:spPr>
            <a:xfrm>
              <a:off x="7676475" y="4248103"/>
              <a:ext cx="1089097" cy="1089097"/>
            </a:xfrm>
            <a:prstGeom prst="rect">
              <a:avLst/>
            </a:prstGeom>
            <a:noFill/>
            <a:ln>
              <a:noFill/>
            </a:ln>
          </p:spPr>
        </p:pic>
        <p:pic>
          <p:nvPicPr>
            <p:cNvPr id="152" name="Google Shape;152;p18" descr="HSE hazard pictogram: red diamond outline with white interior containing a black gas cylinder"/>
            <p:cNvPicPr preferRelativeResize="0"/>
            <p:nvPr/>
          </p:nvPicPr>
          <p:blipFill rotWithShape="1">
            <a:blip r:embed="rId7">
              <a:alphaModFix/>
            </a:blip>
            <a:srcRect/>
            <a:stretch/>
          </p:blipFill>
          <p:spPr>
            <a:xfrm>
              <a:off x="9541003" y="4248103"/>
              <a:ext cx="1060315" cy="1060315"/>
            </a:xfrm>
            <a:prstGeom prst="rect">
              <a:avLst/>
            </a:prstGeom>
            <a:noFill/>
            <a:ln>
              <a:noFill/>
            </a:ln>
          </p:spPr>
        </p:pic>
        <p:pic>
          <p:nvPicPr>
            <p:cNvPr id="153" name="Google Shape;153;p18" descr="HSE hazard pictogram: red diamond outline with white interior containing a black exclamation mark"/>
            <p:cNvPicPr preferRelativeResize="0"/>
            <p:nvPr/>
          </p:nvPicPr>
          <p:blipFill rotWithShape="1">
            <a:blip r:embed="rId8">
              <a:alphaModFix/>
            </a:blip>
            <a:srcRect/>
            <a:stretch/>
          </p:blipFill>
          <p:spPr>
            <a:xfrm>
              <a:off x="10368063" y="3371712"/>
              <a:ext cx="1060315" cy="1060315"/>
            </a:xfrm>
            <a:prstGeom prst="rect">
              <a:avLst/>
            </a:prstGeom>
            <a:noFill/>
            <a:ln>
              <a:noFill/>
            </a:ln>
          </p:spPr>
        </p:pic>
        <p:pic>
          <p:nvPicPr>
            <p:cNvPr id="154" name="Google Shape;154;p18" descr="HSE hazard pictogram: red diamond outline with white interior containing a black flame"/>
            <p:cNvPicPr preferRelativeResize="0"/>
            <p:nvPr/>
          </p:nvPicPr>
          <p:blipFill rotWithShape="1">
            <a:blip r:embed="rId9">
              <a:alphaModFix/>
            </a:blip>
            <a:srcRect/>
            <a:stretch/>
          </p:blipFill>
          <p:spPr>
            <a:xfrm>
              <a:off x="6853673" y="3351337"/>
              <a:ext cx="1089097" cy="1089097"/>
            </a:xfrm>
            <a:prstGeom prst="rect">
              <a:avLst/>
            </a:prstGeom>
            <a:noFill/>
            <a:ln>
              <a:noFill/>
            </a:ln>
          </p:spPr>
        </p:pic>
        <p:pic>
          <p:nvPicPr>
            <p:cNvPr id="155" name="Google Shape;155;p18" descr="HSE hazard pictogram: red diamond outline with white interior containing a black dead fish in a river and a dead tree"/>
            <p:cNvPicPr preferRelativeResize="0"/>
            <p:nvPr/>
          </p:nvPicPr>
          <p:blipFill rotWithShape="1">
            <a:blip r:embed="rId10">
              <a:alphaModFix/>
            </a:blip>
            <a:srcRect/>
            <a:stretch/>
          </p:blipFill>
          <p:spPr>
            <a:xfrm>
              <a:off x="8628092" y="1719892"/>
              <a:ext cx="1089097" cy="1089097"/>
            </a:xfrm>
            <a:prstGeom prst="rect">
              <a:avLst/>
            </a:prstGeom>
            <a:noFill/>
            <a:ln>
              <a:noFill/>
            </a:ln>
          </p:spPr>
        </p:pic>
        <p:pic>
          <p:nvPicPr>
            <p:cNvPr id="156" name="Google Shape;156;p18" descr="HSE hazard pictogram: red diamond outline with white interior containing a black outline of a human with serious health issues"/>
            <p:cNvPicPr preferRelativeResize="0"/>
            <p:nvPr/>
          </p:nvPicPr>
          <p:blipFill rotWithShape="1">
            <a:blip r:embed="rId11">
              <a:alphaModFix/>
            </a:blip>
            <a:srcRect/>
            <a:stretch/>
          </p:blipFill>
          <p:spPr>
            <a:xfrm>
              <a:off x="9463462" y="2500832"/>
              <a:ext cx="1064677" cy="1064677"/>
            </a:xfrm>
            <a:prstGeom prst="rect">
              <a:avLst/>
            </a:prstGeom>
            <a:noFill/>
            <a:ln>
              <a:noFill/>
            </a:ln>
          </p:spPr>
        </p:pic>
      </p:grpSp>
      <p:sp>
        <p:nvSpPr>
          <p:cNvPr id="145" name="Google Shape;145;p18">
            <a:extLst>
              <a:ext uri="{C183D7F6-B498-43B3-948B-1728B52AA6E4}">
                <adec:decorative xmlns:adec="http://schemas.microsoft.com/office/drawing/2017/decorative" val="1"/>
              </a:ext>
            </a:extLst>
          </p:cNvPr>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73" name="Google Shape;173;p19">
            <a:extLst>
              <a:ext uri="{C183D7F6-B498-43B3-948B-1728B52AA6E4}">
                <adec:decorative xmlns:adec="http://schemas.microsoft.com/office/drawing/2017/decorative" val="1"/>
              </a:ext>
            </a:extLst>
          </p:cNvPr>
          <p:cNvSpPr>
            <a:spLocks noGrp="1"/>
          </p:cNvSpPr>
          <p:nvPr>
            <p:ph type="body" idx="2"/>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Introduction</a:t>
            </a:r>
            <a:endParaRPr/>
          </a:p>
        </p:txBody>
      </p:sp>
      <p:sp>
        <p:nvSpPr>
          <p:cNvPr id="172" name="Google Shape;172;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dirty="0"/>
              <a:t>Match hazard symbols – Answers</a:t>
            </a:r>
            <a:endParaRPr dirty="0"/>
          </a:p>
        </p:txBody>
      </p:sp>
      <p:sp>
        <p:nvSpPr>
          <p:cNvPr id="162" name="Google Shape;162;p19">
            <a:extLst>
              <a:ext uri="{C183D7F6-B498-43B3-948B-1728B52AA6E4}">
                <adec:decorative xmlns:adec="http://schemas.microsoft.com/office/drawing/2017/decorative" val="1"/>
              </a:ext>
            </a:extLst>
          </p:cNvPr>
          <p:cNvSpPr txBox="1">
            <a:spLocks noGrp="1"/>
          </p:cNvSpPr>
          <p:nvPr>
            <p:ph type="body" idx="1"/>
          </p:nvPr>
        </p:nvSpPr>
        <p:spPr>
          <a:xfrm>
            <a:off x="838200" y="1825625"/>
            <a:ext cx="10515600" cy="4351338"/>
          </a:xfrm>
          <a:prstGeom prst="rect">
            <a:avLst/>
          </a:prstGeom>
          <a:solidFill>
            <a:srgbClr val="E2EEBE"/>
          </a:solidFill>
          <a:ln>
            <a:noFill/>
          </a:ln>
        </p:spPr>
        <p:txBody>
          <a:bodyPr spcFirstLastPara="1" wrap="square" lIns="180000" tIns="648000" rIns="180000" bIns="180000" anchor="t" anchorCtr="0">
            <a:normAutofit/>
          </a:bodyPr>
          <a:lstStyle/>
          <a:p>
            <a:pPr marL="0" lvl="0" indent="0" algn="l" rtl="0">
              <a:lnSpc>
                <a:spcPct val="108000"/>
              </a:lnSpc>
              <a:spcBef>
                <a:spcPts val="0"/>
              </a:spcBef>
              <a:spcAft>
                <a:spcPts val="0"/>
              </a:spcAft>
              <a:buSzPts val="2400"/>
              <a:buNone/>
            </a:pPr>
            <a:r>
              <a:rPr lang="en-GB"/>
              <a:t> </a:t>
            </a:r>
            <a:endParaRPr/>
          </a:p>
        </p:txBody>
      </p:sp>
      <p:sp>
        <p:nvSpPr>
          <p:cNvPr id="163" name="Google Shape;163;p19"/>
          <p:cNvSpPr/>
          <p:nvPr/>
        </p:nvSpPr>
        <p:spPr>
          <a:xfrm>
            <a:off x="1056232" y="2022381"/>
            <a:ext cx="4945122" cy="709934"/>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b="0" i="0" u="none" strike="noStrike" cap="none" dirty="0">
                <a:solidFill>
                  <a:schemeClr val="dk1"/>
                </a:solidFill>
                <a:latin typeface="Arial"/>
                <a:ea typeface="Arial"/>
                <a:cs typeface="Arial"/>
                <a:sym typeface="Arial"/>
              </a:rPr>
              <a:t>Hazardous to the environment</a:t>
            </a:r>
            <a:endParaRPr dirty="0"/>
          </a:p>
        </p:txBody>
      </p:sp>
      <p:pic>
        <p:nvPicPr>
          <p:cNvPr id="179" name="Google Shape;179;p19" descr="HSE hazard pictogram: red diamond outline with white interior containing a black dead fish in a river and a dead tree"/>
          <p:cNvPicPr preferRelativeResize="0"/>
          <p:nvPr/>
        </p:nvPicPr>
        <p:blipFill rotWithShape="1">
          <a:blip r:embed="rId3">
            <a:alphaModFix/>
          </a:blip>
          <a:srcRect/>
          <a:stretch/>
        </p:blipFill>
        <p:spPr>
          <a:xfrm>
            <a:off x="4996240" y="1962956"/>
            <a:ext cx="828783" cy="828783"/>
          </a:xfrm>
          <a:prstGeom prst="rect">
            <a:avLst/>
          </a:prstGeom>
          <a:noFill/>
          <a:ln>
            <a:noFill/>
          </a:ln>
        </p:spPr>
      </p:pic>
      <p:sp>
        <p:nvSpPr>
          <p:cNvPr id="165" name="Google Shape;165;p19"/>
          <p:cNvSpPr/>
          <p:nvPr/>
        </p:nvSpPr>
        <p:spPr>
          <a:xfrm>
            <a:off x="1056232" y="2833861"/>
            <a:ext cx="4945122" cy="709934"/>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a:solidFill>
                  <a:schemeClr val="dk1"/>
                </a:solidFill>
                <a:latin typeface="Arial"/>
                <a:ea typeface="Arial"/>
                <a:cs typeface="Arial"/>
                <a:sym typeface="Arial"/>
              </a:rPr>
              <a:t>Acute toxicity</a:t>
            </a:r>
            <a:endParaRPr/>
          </a:p>
        </p:txBody>
      </p:sp>
      <p:pic>
        <p:nvPicPr>
          <p:cNvPr id="175" name="Google Shape;175;p19" descr="HSE hazard pictogram: red diamond outline with white interior containing a black skull and crossbones"/>
          <p:cNvPicPr preferRelativeResize="0"/>
          <p:nvPr/>
        </p:nvPicPr>
        <p:blipFill rotWithShape="1">
          <a:blip r:embed="rId4">
            <a:alphaModFix/>
          </a:blip>
          <a:srcRect/>
          <a:stretch/>
        </p:blipFill>
        <p:spPr>
          <a:xfrm>
            <a:off x="5007522" y="2783109"/>
            <a:ext cx="806218" cy="806218"/>
          </a:xfrm>
          <a:prstGeom prst="rect">
            <a:avLst/>
          </a:prstGeom>
          <a:noFill/>
          <a:ln>
            <a:noFill/>
          </a:ln>
        </p:spPr>
      </p:pic>
      <p:sp>
        <p:nvSpPr>
          <p:cNvPr id="167" name="Google Shape;167;p19"/>
          <p:cNvSpPr/>
          <p:nvPr/>
        </p:nvSpPr>
        <p:spPr>
          <a:xfrm>
            <a:off x="1056232" y="3645341"/>
            <a:ext cx="4945122" cy="709934"/>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dirty="0">
                <a:solidFill>
                  <a:schemeClr val="dk1"/>
                </a:solidFill>
                <a:latin typeface="Arial"/>
                <a:ea typeface="Arial"/>
                <a:cs typeface="Arial"/>
                <a:sym typeface="Arial"/>
              </a:rPr>
              <a:t>Oxidising</a:t>
            </a:r>
            <a:endParaRPr dirty="0"/>
          </a:p>
        </p:txBody>
      </p:sp>
      <p:pic>
        <p:nvPicPr>
          <p:cNvPr id="176" name="Google Shape;176;p19" descr="HSE hazard pictogram: red diamond outline with white interior containing a black flame over a circle"/>
          <p:cNvPicPr preferRelativeResize="0"/>
          <p:nvPr/>
        </p:nvPicPr>
        <p:blipFill rotWithShape="1">
          <a:blip r:embed="rId5">
            <a:alphaModFix/>
          </a:blip>
          <a:srcRect/>
          <a:stretch/>
        </p:blipFill>
        <p:spPr>
          <a:xfrm>
            <a:off x="5007522" y="3597199"/>
            <a:ext cx="806218" cy="806218"/>
          </a:xfrm>
          <a:prstGeom prst="rect">
            <a:avLst/>
          </a:prstGeom>
          <a:noFill/>
          <a:ln>
            <a:noFill/>
          </a:ln>
        </p:spPr>
      </p:pic>
      <p:sp>
        <p:nvSpPr>
          <p:cNvPr id="169" name="Google Shape;169;p19"/>
          <p:cNvSpPr/>
          <p:nvPr/>
        </p:nvSpPr>
        <p:spPr>
          <a:xfrm>
            <a:off x="1056232" y="4456821"/>
            <a:ext cx="4945122" cy="709934"/>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a:solidFill>
                  <a:schemeClr val="dk1"/>
                </a:solidFill>
                <a:latin typeface="Arial"/>
                <a:ea typeface="Arial"/>
                <a:cs typeface="Arial"/>
                <a:sym typeface="Arial"/>
              </a:rPr>
              <a:t>Gas under pressure</a:t>
            </a:r>
            <a:endParaRPr/>
          </a:p>
        </p:txBody>
      </p:sp>
      <p:pic>
        <p:nvPicPr>
          <p:cNvPr id="177" name="Google Shape;177;p19" descr="HSE hazard pictogram: red diamond outline with white interior containing a black gas cylinder"/>
          <p:cNvPicPr preferRelativeResize="0"/>
          <p:nvPr/>
        </p:nvPicPr>
        <p:blipFill rotWithShape="1">
          <a:blip r:embed="rId6">
            <a:alphaModFix/>
          </a:blip>
          <a:srcRect/>
          <a:stretch/>
        </p:blipFill>
        <p:spPr>
          <a:xfrm>
            <a:off x="5007522" y="4408679"/>
            <a:ext cx="806218" cy="806218"/>
          </a:xfrm>
          <a:prstGeom prst="rect">
            <a:avLst/>
          </a:prstGeom>
          <a:noFill/>
          <a:ln>
            <a:noFill/>
          </a:ln>
        </p:spPr>
      </p:pic>
      <p:sp>
        <p:nvSpPr>
          <p:cNvPr id="171" name="Google Shape;171;p19"/>
          <p:cNvSpPr/>
          <p:nvPr/>
        </p:nvSpPr>
        <p:spPr>
          <a:xfrm>
            <a:off x="1056232" y="5263039"/>
            <a:ext cx="4945122" cy="709934"/>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dirty="0">
                <a:solidFill>
                  <a:schemeClr val="dk1"/>
                </a:solidFill>
                <a:latin typeface="Arial"/>
                <a:ea typeface="Arial"/>
                <a:cs typeface="Arial"/>
                <a:sym typeface="Arial"/>
              </a:rPr>
              <a:t>Health hazard/Hazardous                                       to the ozone layer</a:t>
            </a:r>
            <a:endParaRPr dirty="0"/>
          </a:p>
        </p:txBody>
      </p:sp>
      <p:pic>
        <p:nvPicPr>
          <p:cNvPr id="178" name="Google Shape;178;p19" descr="HSE hazard pictogram: red diamond outline with white interior containing a black exclamation mark"/>
          <p:cNvPicPr preferRelativeResize="0"/>
          <p:nvPr/>
        </p:nvPicPr>
        <p:blipFill rotWithShape="1">
          <a:blip r:embed="rId7">
            <a:alphaModFix/>
          </a:blip>
          <a:srcRect/>
          <a:stretch/>
        </p:blipFill>
        <p:spPr>
          <a:xfrm>
            <a:off x="5007522" y="5214897"/>
            <a:ext cx="806218" cy="806218"/>
          </a:xfrm>
          <a:prstGeom prst="rect">
            <a:avLst/>
          </a:prstGeom>
          <a:noFill/>
          <a:ln>
            <a:noFill/>
          </a:ln>
        </p:spPr>
      </p:pic>
      <p:sp>
        <p:nvSpPr>
          <p:cNvPr id="164" name="Google Shape;164;p19"/>
          <p:cNvSpPr/>
          <p:nvPr/>
        </p:nvSpPr>
        <p:spPr>
          <a:xfrm>
            <a:off x="6190646" y="2022381"/>
            <a:ext cx="4945122" cy="709934"/>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dirty="0">
                <a:solidFill>
                  <a:schemeClr val="dk1"/>
                </a:solidFill>
                <a:latin typeface="Arial"/>
                <a:ea typeface="Arial"/>
                <a:cs typeface="Arial"/>
                <a:sym typeface="Arial"/>
              </a:rPr>
              <a:t>Flammable</a:t>
            </a:r>
            <a:endParaRPr dirty="0"/>
          </a:p>
        </p:txBody>
      </p:sp>
      <p:pic>
        <p:nvPicPr>
          <p:cNvPr id="180" name="Google Shape;180;p19" descr="HSE hazard pictogram: red diamond outline with white interior containing a black flame"/>
          <p:cNvPicPr preferRelativeResize="0"/>
          <p:nvPr/>
        </p:nvPicPr>
        <p:blipFill rotWithShape="1">
          <a:blip r:embed="rId8">
            <a:alphaModFix/>
          </a:blip>
          <a:srcRect/>
          <a:stretch/>
        </p:blipFill>
        <p:spPr>
          <a:xfrm>
            <a:off x="10143047" y="1969928"/>
            <a:ext cx="806219" cy="806219"/>
          </a:xfrm>
          <a:prstGeom prst="rect">
            <a:avLst/>
          </a:prstGeom>
          <a:noFill/>
          <a:ln>
            <a:noFill/>
          </a:ln>
        </p:spPr>
      </p:pic>
      <p:sp>
        <p:nvSpPr>
          <p:cNvPr id="166" name="Google Shape;166;p19"/>
          <p:cNvSpPr/>
          <p:nvPr/>
        </p:nvSpPr>
        <p:spPr>
          <a:xfrm>
            <a:off x="6190646" y="2833861"/>
            <a:ext cx="4945122" cy="709934"/>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dirty="0">
                <a:solidFill>
                  <a:schemeClr val="dk1"/>
                </a:solidFill>
                <a:latin typeface="Arial"/>
                <a:ea typeface="Arial"/>
                <a:cs typeface="Arial"/>
                <a:sym typeface="Arial"/>
              </a:rPr>
              <a:t>Explosive</a:t>
            </a:r>
            <a:endParaRPr dirty="0"/>
          </a:p>
        </p:txBody>
      </p:sp>
      <p:pic>
        <p:nvPicPr>
          <p:cNvPr id="181" name="Google Shape;181;p19" descr="HSE hazard pictogram: red diamond outline with white interior containing a black exploding bomb"/>
          <p:cNvPicPr preferRelativeResize="0"/>
          <p:nvPr/>
        </p:nvPicPr>
        <p:blipFill rotWithShape="1">
          <a:blip r:embed="rId9">
            <a:alphaModFix/>
          </a:blip>
          <a:srcRect/>
          <a:stretch/>
        </p:blipFill>
        <p:spPr>
          <a:xfrm>
            <a:off x="10143046" y="2810573"/>
            <a:ext cx="806220" cy="806220"/>
          </a:xfrm>
          <a:prstGeom prst="rect">
            <a:avLst/>
          </a:prstGeom>
          <a:noFill/>
          <a:ln>
            <a:noFill/>
          </a:ln>
        </p:spPr>
      </p:pic>
      <p:sp>
        <p:nvSpPr>
          <p:cNvPr id="168" name="Google Shape;168;p19"/>
          <p:cNvSpPr/>
          <p:nvPr/>
        </p:nvSpPr>
        <p:spPr>
          <a:xfrm>
            <a:off x="6190646" y="3646111"/>
            <a:ext cx="4945122" cy="709934"/>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dirty="0">
                <a:solidFill>
                  <a:schemeClr val="dk1"/>
                </a:solidFill>
                <a:latin typeface="Arial"/>
                <a:ea typeface="Arial"/>
                <a:cs typeface="Arial"/>
                <a:sym typeface="Arial"/>
              </a:rPr>
              <a:t>Serious health hazard</a:t>
            </a:r>
            <a:endParaRPr dirty="0"/>
          </a:p>
        </p:txBody>
      </p:sp>
      <p:pic>
        <p:nvPicPr>
          <p:cNvPr id="182" name="Google Shape;182;p19" descr="HSE hazard pictogram: red diamond outline with white interior containing a black outline of a human with serious health issues"/>
          <p:cNvPicPr preferRelativeResize="0"/>
          <p:nvPr/>
        </p:nvPicPr>
        <p:blipFill rotWithShape="1">
          <a:blip r:embed="rId10">
            <a:alphaModFix/>
          </a:blip>
          <a:srcRect/>
          <a:stretch/>
        </p:blipFill>
        <p:spPr>
          <a:xfrm>
            <a:off x="10144588" y="3598739"/>
            <a:ext cx="804678" cy="804678"/>
          </a:xfrm>
          <a:prstGeom prst="rect">
            <a:avLst/>
          </a:prstGeom>
          <a:noFill/>
          <a:ln>
            <a:noFill/>
          </a:ln>
        </p:spPr>
      </p:pic>
      <p:sp>
        <p:nvSpPr>
          <p:cNvPr id="170" name="Google Shape;170;p19"/>
          <p:cNvSpPr/>
          <p:nvPr/>
        </p:nvSpPr>
        <p:spPr>
          <a:xfrm>
            <a:off x="6190646" y="4456821"/>
            <a:ext cx="4945122" cy="709934"/>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GB" sz="1800" dirty="0">
                <a:solidFill>
                  <a:schemeClr val="dk1"/>
                </a:solidFill>
                <a:latin typeface="Arial"/>
                <a:ea typeface="Arial"/>
                <a:cs typeface="Arial"/>
                <a:sym typeface="Arial"/>
              </a:rPr>
              <a:t>Corrosive</a:t>
            </a:r>
            <a:endParaRPr dirty="0"/>
          </a:p>
        </p:txBody>
      </p:sp>
      <p:pic>
        <p:nvPicPr>
          <p:cNvPr id="183" name="Google Shape;183;p19" descr="HSE hazard pictogram: red diamond outline with white interior containing a two black test tubes, one pouring a substance onto a work surface the other onto a hand"/>
          <p:cNvPicPr preferRelativeResize="0"/>
          <p:nvPr/>
        </p:nvPicPr>
        <p:blipFill rotWithShape="1">
          <a:blip r:embed="rId11">
            <a:alphaModFix/>
          </a:blip>
          <a:srcRect/>
          <a:stretch/>
        </p:blipFill>
        <p:spPr>
          <a:xfrm>
            <a:off x="10146458" y="4431145"/>
            <a:ext cx="799396" cy="799396"/>
          </a:xfrm>
          <a:prstGeom prst="rect">
            <a:avLst/>
          </a:prstGeom>
          <a:noFill/>
          <a:ln>
            <a:noFill/>
          </a:ln>
        </p:spPr>
      </p:pic>
      <p:sp>
        <p:nvSpPr>
          <p:cNvPr id="174" name="Google Shape;174;p19">
            <a:extLst>
              <a:ext uri="{C183D7F6-B498-43B3-948B-1728B52AA6E4}">
                <adec:decorative xmlns:adec="http://schemas.microsoft.com/office/drawing/2017/decorative" val="1"/>
              </a:ext>
            </a:extLst>
          </p:cNvPr>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20">
            <a:extLst>
              <a:ext uri="{C183D7F6-B498-43B3-948B-1728B52AA6E4}">
                <adec:decorative xmlns:adec="http://schemas.microsoft.com/office/drawing/2017/decorative" val="1"/>
              </a:ext>
            </a:extLst>
          </p:cNvPr>
          <p:cNvSpPr>
            <a:spLocks noGrp="1"/>
          </p:cNvSpPr>
          <p:nvPr>
            <p:ph type="body" idx="1"/>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Introduction</a:t>
            </a:r>
            <a:endParaRPr/>
          </a:p>
        </p:txBody>
      </p:sp>
      <p:sp>
        <p:nvSpPr>
          <p:cNvPr id="190" name="Google Shape;190;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Hazard symbol differences 1</a:t>
            </a:r>
            <a:endParaRPr/>
          </a:p>
        </p:txBody>
      </p:sp>
      <p:pic>
        <p:nvPicPr>
          <p:cNvPr id="195" name="Google Shape;195;p20" descr="HSE hazard pictogram: red diamond outline with white interior containing a black flame"/>
          <p:cNvPicPr preferRelativeResize="0"/>
          <p:nvPr/>
        </p:nvPicPr>
        <p:blipFill rotWithShape="1">
          <a:blip r:embed="rId3">
            <a:alphaModFix/>
          </a:blip>
          <a:srcRect/>
          <a:stretch/>
        </p:blipFill>
        <p:spPr>
          <a:xfrm>
            <a:off x="3004888" y="2415244"/>
            <a:ext cx="1800782" cy="1800782"/>
          </a:xfrm>
          <a:prstGeom prst="rect">
            <a:avLst/>
          </a:prstGeom>
          <a:noFill/>
          <a:ln>
            <a:noFill/>
          </a:ln>
        </p:spPr>
      </p:pic>
      <p:sp>
        <p:nvSpPr>
          <p:cNvPr id="192" name="Google Shape;192;p20"/>
          <p:cNvSpPr txBox="1"/>
          <p:nvPr/>
        </p:nvSpPr>
        <p:spPr>
          <a:xfrm>
            <a:off x="2854320" y="4584863"/>
            <a:ext cx="210192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Flammable</a:t>
            </a:r>
            <a:endParaRPr/>
          </a:p>
        </p:txBody>
      </p:sp>
      <p:sp>
        <p:nvSpPr>
          <p:cNvPr id="193" name="Google Shape;193;p20"/>
          <p:cNvSpPr txBox="1"/>
          <p:nvPr/>
        </p:nvSpPr>
        <p:spPr>
          <a:xfrm>
            <a:off x="5045040" y="4564520"/>
            <a:ext cx="210192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vs</a:t>
            </a:r>
            <a:endParaRPr/>
          </a:p>
        </p:txBody>
      </p:sp>
      <p:pic>
        <p:nvPicPr>
          <p:cNvPr id="196" name="Google Shape;196;p20" descr="HSE hazard pictogram: red diamond outline with white interior containing a black flame over a circle"/>
          <p:cNvPicPr preferRelativeResize="0"/>
          <p:nvPr/>
        </p:nvPicPr>
        <p:blipFill rotWithShape="1">
          <a:blip r:embed="rId4">
            <a:alphaModFix/>
          </a:blip>
          <a:srcRect/>
          <a:stretch/>
        </p:blipFill>
        <p:spPr>
          <a:xfrm>
            <a:off x="7386332" y="2415244"/>
            <a:ext cx="1800782" cy="1800782"/>
          </a:xfrm>
          <a:prstGeom prst="rect">
            <a:avLst/>
          </a:prstGeom>
          <a:noFill/>
          <a:ln>
            <a:noFill/>
          </a:ln>
        </p:spPr>
      </p:pic>
      <p:sp>
        <p:nvSpPr>
          <p:cNvPr id="194" name="Google Shape;194;p20"/>
          <p:cNvSpPr txBox="1"/>
          <p:nvPr/>
        </p:nvSpPr>
        <p:spPr>
          <a:xfrm>
            <a:off x="7235761" y="4584863"/>
            <a:ext cx="210192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Oxidising</a:t>
            </a:r>
            <a:endParaRPr/>
          </a:p>
        </p:txBody>
      </p:sp>
      <p:sp>
        <p:nvSpPr>
          <p:cNvPr id="191" name="Google Shape;191;p20">
            <a:extLst>
              <a:ext uri="{C183D7F6-B498-43B3-948B-1728B52AA6E4}">
                <adec:decorative xmlns:adec="http://schemas.microsoft.com/office/drawing/2017/decorative" val="1"/>
              </a:ext>
            </a:extLst>
          </p:cNvPr>
          <p:cNvSpPr txBox="1">
            <a:spLocks noGrp="1"/>
          </p:cNvSpPr>
          <p:nvPr>
            <p:ph type="body" idx="2"/>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21">
            <a:extLst>
              <a:ext uri="{C183D7F6-B498-43B3-948B-1728B52AA6E4}">
                <adec:decorative xmlns:adec="http://schemas.microsoft.com/office/drawing/2017/decorative" val="1"/>
              </a:ext>
            </a:extLst>
          </p:cNvPr>
          <p:cNvSpPr>
            <a:spLocks noGrp="1"/>
          </p:cNvSpPr>
          <p:nvPr>
            <p:ph type="body" idx="1"/>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Introduction</a:t>
            </a:r>
            <a:endParaRPr/>
          </a:p>
        </p:txBody>
      </p:sp>
      <p:sp>
        <p:nvSpPr>
          <p:cNvPr id="203" name="Google Shape;20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Hazard symbol differences 2</a:t>
            </a:r>
            <a:endParaRPr/>
          </a:p>
        </p:txBody>
      </p:sp>
      <p:pic>
        <p:nvPicPr>
          <p:cNvPr id="208" name="Google Shape;208;p21" descr="HSE hazard pictogram: red diamond outline with white interior containing a black exclamation mark"/>
          <p:cNvPicPr preferRelativeResize="0"/>
          <p:nvPr/>
        </p:nvPicPr>
        <p:blipFill rotWithShape="1">
          <a:blip r:embed="rId3">
            <a:alphaModFix/>
          </a:blip>
          <a:srcRect/>
          <a:stretch/>
        </p:blipFill>
        <p:spPr>
          <a:xfrm>
            <a:off x="2969559" y="2362949"/>
            <a:ext cx="1871439" cy="1871439"/>
          </a:xfrm>
          <a:prstGeom prst="rect">
            <a:avLst/>
          </a:prstGeom>
          <a:noFill/>
          <a:ln>
            <a:noFill/>
          </a:ln>
        </p:spPr>
      </p:pic>
      <p:sp>
        <p:nvSpPr>
          <p:cNvPr id="205" name="Google Shape;205;p21"/>
          <p:cNvSpPr txBox="1"/>
          <p:nvPr/>
        </p:nvSpPr>
        <p:spPr>
          <a:xfrm>
            <a:off x="2854319" y="4584863"/>
            <a:ext cx="210192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Health hazard</a:t>
            </a:r>
            <a:endParaRPr/>
          </a:p>
        </p:txBody>
      </p:sp>
      <p:sp>
        <p:nvSpPr>
          <p:cNvPr id="206" name="Google Shape;206;p21"/>
          <p:cNvSpPr txBox="1"/>
          <p:nvPr/>
        </p:nvSpPr>
        <p:spPr>
          <a:xfrm>
            <a:off x="4764595" y="4584863"/>
            <a:ext cx="210192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vs</a:t>
            </a:r>
            <a:endParaRPr/>
          </a:p>
        </p:txBody>
      </p:sp>
      <p:pic>
        <p:nvPicPr>
          <p:cNvPr id="209" name="Google Shape;209;p21" descr="HSE hazard pictogram: red diamond outline with white interior containing a black outline of a human with serious health issues"/>
          <p:cNvPicPr preferRelativeResize="0"/>
          <p:nvPr/>
        </p:nvPicPr>
        <p:blipFill rotWithShape="1">
          <a:blip r:embed="rId4">
            <a:alphaModFix/>
          </a:blip>
          <a:srcRect/>
          <a:stretch/>
        </p:blipFill>
        <p:spPr>
          <a:xfrm>
            <a:off x="7351004" y="2362949"/>
            <a:ext cx="1951351" cy="1951351"/>
          </a:xfrm>
          <a:prstGeom prst="rect">
            <a:avLst/>
          </a:prstGeom>
          <a:noFill/>
          <a:ln>
            <a:noFill/>
          </a:ln>
        </p:spPr>
      </p:pic>
      <p:sp>
        <p:nvSpPr>
          <p:cNvPr id="207" name="Google Shape;207;p21"/>
          <p:cNvSpPr txBox="1"/>
          <p:nvPr/>
        </p:nvSpPr>
        <p:spPr>
          <a:xfrm>
            <a:off x="6674870" y="4584863"/>
            <a:ext cx="322370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Serious health hazard</a:t>
            </a:r>
            <a:endParaRPr/>
          </a:p>
        </p:txBody>
      </p:sp>
      <p:sp>
        <p:nvSpPr>
          <p:cNvPr id="204" name="Google Shape;204;p21">
            <a:extLst>
              <a:ext uri="{C183D7F6-B498-43B3-948B-1728B52AA6E4}">
                <adec:decorative xmlns:adec="http://schemas.microsoft.com/office/drawing/2017/decorative" val="1"/>
              </a:ext>
            </a:extLst>
          </p:cNvPr>
          <p:cNvSpPr txBox="1">
            <a:spLocks noGrp="1"/>
          </p:cNvSpPr>
          <p:nvPr>
            <p:ph type="body" idx="2"/>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22">
            <a:extLst>
              <a:ext uri="{C183D7F6-B498-43B3-948B-1728B52AA6E4}">
                <adec:decorative xmlns:adec="http://schemas.microsoft.com/office/drawing/2017/decorative" val="1"/>
              </a:ext>
            </a:extLst>
          </p:cNvPr>
          <p:cNvSpPr>
            <a:spLocks noGrp="1"/>
          </p:cNvSpPr>
          <p:nvPr>
            <p:ph type="body" idx="1"/>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Introduction</a:t>
            </a:r>
            <a:endParaRPr/>
          </a:p>
        </p:txBody>
      </p:sp>
      <p:sp>
        <p:nvSpPr>
          <p:cNvPr id="216" name="Google Shape;21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Hazard symbol differences 3</a:t>
            </a:r>
            <a:endParaRPr/>
          </a:p>
        </p:txBody>
      </p:sp>
      <p:pic>
        <p:nvPicPr>
          <p:cNvPr id="222" name="Google Shape;222;p22" descr="HSE hazard pictogram: red diamond outline with white interior containing a black skull and crossbones"/>
          <p:cNvPicPr preferRelativeResize="0"/>
          <p:nvPr/>
        </p:nvPicPr>
        <p:blipFill rotWithShape="1">
          <a:blip r:embed="rId3">
            <a:alphaModFix/>
          </a:blip>
          <a:srcRect/>
          <a:stretch/>
        </p:blipFill>
        <p:spPr>
          <a:xfrm>
            <a:off x="2960735" y="2212379"/>
            <a:ext cx="1951351" cy="1951351"/>
          </a:xfrm>
          <a:prstGeom prst="rect">
            <a:avLst/>
          </a:prstGeom>
          <a:noFill/>
          <a:ln>
            <a:noFill/>
          </a:ln>
        </p:spPr>
      </p:pic>
      <p:sp>
        <p:nvSpPr>
          <p:cNvPr id="218" name="Google Shape;218;p22"/>
          <p:cNvSpPr txBox="1"/>
          <p:nvPr/>
        </p:nvSpPr>
        <p:spPr>
          <a:xfrm>
            <a:off x="2854319" y="4584863"/>
            <a:ext cx="210192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Acute toxicity</a:t>
            </a:r>
            <a:endParaRPr/>
          </a:p>
        </p:txBody>
      </p:sp>
      <p:sp>
        <p:nvSpPr>
          <p:cNvPr id="219" name="Google Shape;219;p22"/>
          <p:cNvSpPr txBox="1"/>
          <p:nvPr/>
        </p:nvSpPr>
        <p:spPr>
          <a:xfrm>
            <a:off x="4764595" y="4584863"/>
            <a:ext cx="210192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vs</a:t>
            </a:r>
            <a:endParaRPr/>
          </a:p>
        </p:txBody>
      </p:sp>
      <p:pic>
        <p:nvPicPr>
          <p:cNvPr id="221" name="Google Shape;221;p22" descr="HSE hazard pictogram: red diamond outline with white interior containing a black outline of a human with serious health issues"/>
          <p:cNvPicPr preferRelativeResize="0"/>
          <p:nvPr/>
        </p:nvPicPr>
        <p:blipFill rotWithShape="1">
          <a:blip r:embed="rId4">
            <a:alphaModFix/>
          </a:blip>
          <a:srcRect/>
          <a:stretch/>
        </p:blipFill>
        <p:spPr>
          <a:xfrm>
            <a:off x="7386332" y="2212379"/>
            <a:ext cx="1951351" cy="1951351"/>
          </a:xfrm>
          <a:prstGeom prst="rect">
            <a:avLst/>
          </a:prstGeom>
          <a:noFill/>
          <a:ln>
            <a:noFill/>
          </a:ln>
        </p:spPr>
      </p:pic>
      <p:sp>
        <p:nvSpPr>
          <p:cNvPr id="220" name="Google Shape;220;p22"/>
          <p:cNvSpPr txBox="1"/>
          <p:nvPr/>
        </p:nvSpPr>
        <p:spPr>
          <a:xfrm>
            <a:off x="6674870" y="4584863"/>
            <a:ext cx="322370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Serious health hazard</a:t>
            </a:r>
            <a:endParaRPr/>
          </a:p>
        </p:txBody>
      </p:sp>
      <p:sp>
        <p:nvSpPr>
          <p:cNvPr id="217" name="Google Shape;217;p22">
            <a:extLst>
              <a:ext uri="{C183D7F6-B498-43B3-948B-1728B52AA6E4}">
                <adec:decorative xmlns:adec="http://schemas.microsoft.com/office/drawing/2017/decorative" val="1"/>
              </a:ext>
            </a:extLst>
          </p:cNvPr>
          <p:cNvSpPr txBox="1">
            <a:spLocks noGrp="1"/>
          </p:cNvSpPr>
          <p:nvPr>
            <p:ph type="body" idx="2"/>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3">
            <a:extLst>
              <a:ext uri="{C183D7F6-B498-43B3-948B-1728B52AA6E4}">
                <adec:decorative xmlns:adec="http://schemas.microsoft.com/office/drawing/2017/decorative" val="1"/>
              </a:ext>
            </a:extLst>
          </p:cNvPr>
          <p:cNvSpPr>
            <a:spLocks noGrp="1"/>
          </p:cNvSpPr>
          <p:nvPr>
            <p:ph type="body" idx="1"/>
          </p:nvPr>
        </p:nvSpPr>
        <p:spPr>
          <a:xfrm>
            <a:off x="9973929" y="162686"/>
            <a:ext cx="2078545" cy="365125"/>
          </a:xfrm>
          <a:prstGeom prst="flowChartAlternateProcess">
            <a:avLst/>
          </a:prstGeom>
          <a:solidFill>
            <a:srgbClr val="88A2FF"/>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Introduction</a:t>
            </a:r>
            <a:endParaRPr/>
          </a:p>
        </p:txBody>
      </p:sp>
      <p:sp>
        <p:nvSpPr>
          <p:cNvPr id="229" name="Google Shape;229;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Hazard symbol differences 4</a:t>
            </a:r>
            <a:endParaRPr/>
          </a:p>
        </p:txBody>
      </p:sp>
      <p:pic>
        <p:nvPicPr>
          <p:cNvPr id="234" name="Google Shape;234;p23" descr="HSE hazard pictogram: red diamond outline with white interior containing a black exclamation mark"/>
          <p:cNvPicPr preferRelativeResize="0"/>
          <p:nvPr/>
        </p:nvPicPr>
        <p:blipFill rotWithShape="1">
          <a:blip r:embed="rId3">
            <a:alphaModFix/>
          </a:blip>
          <a:srcRect/>
          <a:stretch/>
        </p:blipFill>
        <p:spPr>
          <a:xfrm>
            <a:off x="2969559" y="2362949"/>
            <a:ext cx="1871439" cy="1871439"/>
          </a:xfrm>
          <a:prstGeom prst="rect">
            <a:avLst/>
          </a:prstGeom>
          <a:noFill/>
          <a:ln>
            <a:noFill/>
          </a:ln>
        </p:spPr>
      </p:pic>
      <p:sp>
        <p:nvSpPr>
          <p:cNvPr id="231" name="Google Shape;231;p23"/>
          <p:cNvSpPr txBox="1"/>
          <p:nvPr/>
        </p:nvSpPr>
        <p:spPr>
          <a:xfrm>
            <a:off x="2854319" y="4584863"/>
            <a:ext cx="210192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Health hazard</a:t>
            </a:r>
            <a:endParaRPr/>
          </a:p>
        </p:txBody>
      </p:sp>
      <p:sp>
        <p:nvSpPr>
          <p:cNvPr id="232" name="Google Shape;232;p23"/>
          <p:cNvSpPr txBox="1"/>
          <p:nvPr/>
        </p:nvSpPr>
        <p:spPr>
          <a:xfrm>
            <a:off x="5222744" y="4584863"/>
            <a:ext cx="210192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vs</a:t>
            </a:r>
            <a:endParaRPr/>
          </a:p>
        </p:txBody>
      </p:sp>
      <p:pic>
        <p:nvPicPr>
          <p:cNvPr id="235" name="Google Shape;235;p23" descr="HSE hazard pictogram: red diamond outline with white interior containing a two black test tubes, one pouring a substance onto a work surface the other onto a hand"/>
          <p:cNvPicPr preferRelativeResize="0"/>
          <p:nvPr/>
        </p:nvPicPr>
        <p:blipFill rotWithShape="1">
          <a:blip r:embed="rId4">
            <a:alphaModFix/>
          </a:blip>
          <a:srcRect/>
          <a:stretch/>
        </p:blipFill>
        <p:spPr>
          <a:xfrm>
            <a:off x="7318083" y="2346489"/>
            <a:ext cx="1904358" cy="1904358"/>
          </a:xfrm>
          <a:prstGeom prst="rect">
            <a:avLst/>
          </a:prstGeom>
          <a:noFill/>
          <a:ln>
            <a:noFill/>
          </a:ln>
        </p:spPr>
      </p:pic>
      <p:sp>
        <p:nvSpPr>
          <p:cNvPr id="233" name="Google Shape;233;p23"/>
          <p:cNvSpPr txBox="1"/>
          <p:nvPr/>
        </p:nvSpPr>
        <p:spPr>
          <a:xfrm>
            <a:off x="6674870" y="4584863"/>
            <a:ext cx="3223701" cy="502258"/>
          </a:xfrm>
          <a:prstGeom prst="rect">
            <a:avLst/>
          </a:prstGeom>
          <a:noFill/>
          <a:ln>
            <a:noFill/>
          </a:ln>
        </p:spPr>
        <p:txBody>
          <a:bodyPr spcFirstLastPara="1" wrap="square" lIns="91425" tIns="45700" rIns="91425" bIns="45700" anchor="t" anchorCtr="0">
            <a:noAutofit/>
          </a:bodyPr>
          <a:lstStyle/>
          <a:p>
            <a:pPr marL="0" marR="0" lvl="0" indent="0" algn="ctr" rtl="0">
              <a:lnSpc>
                <a:spcPct val="108000"/>
              </a:lnSpc>
              <a:spcBef>
                <a:spcPts val="0"/>
              </a:spcBef>
              <a:spcAft>
                <a:spcPts val="0"/>
              </a:spcAft>
              <a:buClr>
                <a:srgbClr val="466318"/>
              </a:buClr>
              <a:buSzPts val="2400"/>
              <a:buFont typeface="Arial"/>
              <a:buNone/>
            </a:pPr>
            <a:r>
              <a:rPr lang="en-GB" sz="2400">
                <a:solidFill>
                  <a:srgbClr val="262626"/>
                </a:solidFill>
                <a:latin typeface="Arial"/>
                <a:ea typeface="Arial"/>
                <a:cs typeface="Arial"/>
                <a:sym typeface="Arial"/>
              </a:rPr>
              <a:t>Corrosive</a:t>
            </a:r>
            <a:endParaRPr/>
          </a:p>
        </p:txBody>
      </p:sp>
      <p:sp>
        <p:nvSpPr>
          <p:cNvPr id="230" name="Google Shape;230;p23">
            <a:extLst>
              <a:ext uri="{C183D7F6-B498-43B3-948B-1728B52AA6E4}">
                <adec:decorative xmlns:adec="http://schemas.microsoft.com/office/drawing/2017/decorative" val="1"/>
              </a:ext>
            </a:extLst>
          </p:cNvPr>
          <p:cNvSpPr txBox="1">
            <a:spLocks noGrp="1"/>
          </p:cNvSpPr>
          <p:nvPr>
            <p:ph type="body" idx="2"/>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5" name="Google Shape;245;p24"/>
          <p:cNvSpPr>
            <a:spLocks noGrp="1"/>
          </p:cNvSpPr>
          <p:nvPr>
            <p:ph type="body" idx="4"/>
          </p:nvPr>
        </p:nvSpPr>
        <p:spPr>
          <a:xfrm>
            <a:off x="9973929" y="162686"/>
            <a:ext cx="2078545" cy="365125"/>
          </a:xfrm>
          <a:prstGeom prst="flowChartAlternateProcess">
            <a:avLst/>
          </a:prstGeom>
          <a:solidFill>
            <a:srgbClr val="F1995D"/>
          </a:solidFill>
          <a:ln>
            <a:noFill/>
          </a:ln>
        </p:spPr>
        <p:txBody>
          <a:bodyPr spcFirstLastPara="1" wrap="square" lIns="91425" tIns="45700" rIns="91425" bIns="45700" anchor="t" anchorCtr="0">
            <a:normAutofit/>
          </a:bodyPr>
          <a:lstStyle/>
          <a:p>
            <a:pPr marL="0" lvl="0" indent="0" algn="l" rtl="0">
              <a:lnSpc>
                <a:spcPct val="108000"/>
              </a:lnSpc>
              <a:spcBef>
                <a:spcPts val="0"/>
              </a:spcBef>
              <a:spcAft>
                <a:spcPts val="0"/>
              </a:spcAft>
              <a:buSzPts val="1400"/>
              <a:buNone/>
            </a:pPr>
            <a:r>
              <a:rPr lang="en-GB"/>
              <a:t>Activity 1</a:t>
            </a:r>
            <a:endParaRPr/>
          </a:p>
        </p:txBody>
      </p:sp>
      <p:sp>
        <p:nvSpPr>
          <p:cNvPr id="241" name="Google Shape;241;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2626"/>
              </a:buClr>
              <a:buSzPts val="4000"/>
              <a:buFont typeface="Arial"/>
              <a:buNone/>
            </a:pPr>
            <a:r>
              <a:rPr lang="en-GB"/>
              <a:t>Hazard hunt</a:t>
            </a:r>
            <a:endParaRPr/>
          </a:p>
        </p:txBody>
      </p:sp>
      <p:sp>
        <p:nvSpPr>
          <p:cNvPr id="242" name="Google Shape;242;p24"/>
          <p:cNvSpPr txBox="1">
            <a:spLocks noGrp="1"/>
          </p:cNvSpPr>
          <p:nvPr>
            <p:ph type="body" idx="1"/>
          </p:nvPr>
        </p:nvSpPr>
        <p:spPr>
          <a:xfrm>
            <a:off x="838200" y="1825625"/>
            <a:ext cx="7083829" cy="4351338"/>
          </a:xfrm>
          <a:prstGeom prst="rect">
            <a:avLst/>
          </a:prstGeom>
          <a:solidFill>
            <a:schemeClr val="lt1"/>
          </a:solidFill>
          <a:ln>
            <a:noFill/>
          </a:ln>
        </p:spPr>
        <p:txBody>
          <a:bodyPr spcFirstLastPara="1" wrap="square" lIns="180000" tIns="180000" rIns="180000" bIns="180000" anchor="t" anchorCtr="0">
            <a:normAutofit fontScale="85000" lnSpcReduction="20000"/>
          </a:bodyPr>
          <a:lstStyle/>
          <a:p>
            <a:pPr marL="228600" lvl="0" indent="-228600" algn="l" rtl="0">
              <a:lnSpc>
                <a:spcPct val="108000"/>
              </a:lnSpc>
              <a:spcBef>
                <a:spcPts val="0"/>
              </a:spcBef>
              <a:spcAft>
                <a:spcPts val="0"/>
              </a:spcAft>
              <a:buSzPct val="100000"/>
              <a:buChar char="•"/>
            </a:pPr>
            <a:r>
              <a:rPr lang="en-GB"/>
              <a:t>Find a chemical that is:</a:t>
            </a:r>
            <a:endParaRPr/>
          </a:p>
          <a:p>
            <a:pPr marL="685800" lvl="1" indent="-228600" algn="l" rtl="0">
              <a:lnSpc>
                <a:spcPct val="108000"/>
              </a:lnSpc>
              <a:spcBef>
                <a:spcPts val="500"/>
              </a:spcBef>
              <a:spcAft>
                <a:spcPts val="0"/>
              </a:spcAft>
              <a:buSzPct val="100000"/>
              <a:buChar char="•"/>
            </a:pPr>
            <a:r>
              <a:rPr lang="en-GB"/>
              <a:t>Corrosive</a:t>
            </a:r>
            <a:endParaRPr/>
          </a:p>
          <a:p>
            <a:pPr marL="685800" lvl="1" indent="-228600" algn="l" rtl="0">
              <a:lnSpc>
                <a:spcPct val="108000"/>
              </a:lnSpc>
              <a:spcBef>
                <a:spcPts val="500"/>
              </a:spcBef>
              <a:spcAft>
                <a:spcPts val="0"/>
              </a:spcAft>
              <a:buSzPct val="100000"/>
              <a:buChar char="•"/>
            </a:pPr>
            <a:r>
              <a:rPr lang="en-GB"/>
              <a:t>Harmful to the environment</a:t>
            </a:r>
            <a:endParaRPr/>
          </a:p>
          <a:p>
            <a:pPr marL="685800" lvl="1" indent="-228600" algn="l" rtl="0">
              <a:lnSpc>
                <a:spcPct val="108000"/>
              </a:lnSpc>
              <a:spcBef>
                <a:spcPts val="500"/>
              </a:spcBef>
              <a:spcAft>
                <a:spcPts val="0"/>
              </a:spcAft>
              <a:buSzPct val="100000"/>
              <a:buChar char="•"/>
            </a:pPr>
            <a:r>
              <a:rPr lang="en-GB"/>
              <a:t>Flammable</a:t>
            </a:r>
            <a:endParaRPr/>
          </a:p>
          <a:p>
            <a:pPr marL="685800" lvl="1" indent="-228600" algn="l" rtl="0">
              <a:lnSpc>
                <a:spcPct val="108000"/>
              </a:lnSpc>
              <a:spcBef>
                <a:spcPts val="500"/>
              </a:spcBef>
              <a:spcAft>
                <a:spcPts val="0"/>
              </a:spcAft>
              <a:buSzPct val="100000"/>
              <a:buChar char="•"/>
            </a:pPr>
            <a:r>
              <a:rPr lang="en-GB"/>
              <a:t>Oxidising</a:t>
            </a:r>
            <a:endParaRPr/>
          </a:p>
          <a:p>
            <a:pPr marL="228600" lvl="0" indent="-228600" algn="l" rtl="0">
              <a:lnSpc>
                <a:spcPct val="108000"/>
              </a:lnSpc>
              <a:spcBef>
                <a:spcPts val="1000"/>
              </a:spcBef>
              <a:spcAft>
                <a:spcPts val="0"/>
              </a:spcAft>
              <a:buSzPct val="100000"/>
              <a:buChar char="•"/>
            </a:pPr>
            <a:r>
              <a:rPr lang="en-GB"/>
              <a:t>Determine which hazards are associated with these chemicals:</a:t>
            </a:r>
            <a:endParaRPr/>
          </a:p>
          <a:p>
            <a:pPr marL="685800" lvl="1" indent="-228600" algn="l" rtl="0">
              <a:lnSpc>
                <a:spcPct val="108000"/>
              </a:lnSpc>
              <a:spcBef>
                <a:spcPts val="500"/>
              </a:spcBef>
              <a:spcAft>
                <a:spcPts val="0"/>
              </a:spcAft>
              <a:buSzPct val="100000"/>
              <a:buChar char="•"/>
            </a:pPr>
            <a:r>
              <a:rPr lang="en-GB"/>
              <a:t>Sulfuric acid &gt;2 M</a:t>
            </a:r>
            <a:endParaRPr/>
          </a:p>
          <a:p>
            <a:pPr marL="685800" lvl="1" indent="-228600" algn="l" rtl="0">
              <a:lnSpc>
                <a:spcPct val="108000"/>
              </a:lnSpc>
              <a:spcBef>
                <a:spcPts val="500"/>
              </a:spcBef>
              <a:spcAft>
                <a:spcPts val="0"/>
              </a:spcAft>
              <a:buSzPct val="100000"/>
              <a:buChar char="•"/>
            </a:pPr>
            <a:r>
              <a:rPr lang="en-GB"/>
              <a:t>Sodium hydroxide solution vs sodium hydroxide solid</a:t>
            </a:r>
            <a:endParaRPr/>
          </a:p>
          <a:p>
            <a:pPr marL="685800" lvl="1" indent="-228600" algn="l" rtl="0">
              <a:lnSpc>
                <a:spcPct val="108000"/>
              </a:lnSpc>
              <a:spcBef>
                <a:spcPts val="500"/>
              </a:spcBef>
              <a:spcAft>
                <a:spcPts val="0"/>
              </a:spcAft>
              <a:buSzPct val="100000"/>
              <a:buChar char="•"/>
            </a:pPr>
            <a:r>
              <a:rPr lang="en-GB"/>
              <a:t>Sodium hypochlorite</a:t>
            </a:r>
            <a:endParaRPr/>
          </a:p>
          <a:p>
            <a:pPr marL="685800" lvl="1" indent="-228600" algn="l" rtl="0">
              <a:lnSpc>
                <a:spcPct val="108000"/>
              </a:lnSpc>
              <a:spcBef>
                <a:spcPts val="500"/>
              </a:spcBef>
              <a:spcAft>
                <a:spcPts val="0"/>
              </a:spcAft>
              <a:buSzPct val="100000"/>
              <a:buChar char="•"/>
            </a:pPr>
            <a:r>
              <a:rPr lang="en-GB"/>
              <a:t>Formalin</a:t>
            </a:r>
            <a:endParaRPr/>
          </a:p>
          <a:p>
            <a:pPr marL="685800" lvl="1" indent="-228600" algn="l" rtl="0">
              <a:lnSpc>
                <a:spcPct val="108000"/>
              </a:lnSpc>
              <a:spcBef>
                <a:spcPts val="500"/>
              </a:spcBef>
              <a:spcAft>
                <a:spcPts val="0"/>
              </a:spcAft>
              <a:buSzPct val="100000"/>
              <a:buChar char="•"/>
            </a:pPr>
            <a:r>
              <a:rPr lang="en-GB"/>
              <a:t>Water</a:t>
            </a:r>
            <a:endParaRPr/>
          </a:p>
          <a:p>
            <a:pPr marL="685800" lvl="1" indent="-228600" algn="l" rtl="0">
              <a:lnSpc>
                <a:spcPct val="108000"/>
              </a:lnSpc>
              <a:spcBef>
                <a:spcPts val="500"/>
              </a:spcBef>
              <a:spcAft>
                <a:spcPts val="0"/>
              </a:spcAft>
              <a:buSzPct val="100000"/>
              <a:buChar char="•"/>
            </a:pPr>
            <a:r>
              <a:rPr lang="en-GB"/>
              <a:t>Formic acid</a:t>
            </a:r>
            <a:endParaRPr/>
          </a:p>
        </p:txBody>
      </p:sp>
      <p:sp>
        <p:nvSpPr>
          <p:cNvPr id="243" name="Google Shape;243;p24"/>
          <p:cNvSpPr txBox="1">
            <a:spLocks noGrp="1"/>
          </p:cNvSpPr>
          <p:nvPr>
            <p:ph type="body" idx="2"/>
          </p:nvPr>
        </p:nvSpPr>
        <p:spPr>
          <a:xfrm>
            <a:off x="8179724" y="1825625"/>
            <a:ext cx="3174076" cy="4351338"/>
          </a:xfrm>
          <a:prstGeom prst="rect">
            <a:avLst/>
          </a:prstGeom>
          <a:solidFill>
            <a:srgbClr val="E2EEBE"/>
          </a:solidFill>
          <a:ln w="19050" cap="sq" cmpd="sng">
            <a:solidFill>
              <a:srgbClr val="466318"/>
            </a:solidFill>
            <a:prstDash val="solid"/>
            <a:round/>
            <a:headEnd type="none" w="sm" len="sm"/>
            <a:tailEnd type="none" w="sm" len="sm"/>
          </a:ln>
        </p:spPr>
        <p:txBody>
          <a:bodyPr spcFirstLastPara="1" wrap="square" lIns="180000" tIns="180000" rIns="180000" bIns="180000" anchor="t" anchorCtr="0">
            <a:normAutofit/>
          </a:bodyPr>
          <a:lstStyle/>
          <a:p>
            <a:pPr marL="0" lvl="0" indent="0" algn="l" rtl="0">
              <a:lnSpc>
                <a:spcPct val="108000"/>
              </a:lnSpc>
              <a:spcBef>
                <a:spcPts val="0"/>
              </a:spcBef>
              <a:spcAft>
                <a:spcPts val="0"/>
              </a:spcAft>
              <a:buSzPts val="2400"/>
              <a:buNone/>
            </a:pPr>
            <a:r>
              <a:rPr lang="en-GB" b="1" dirty="0"/>
              <a:t>Resources needed</a:t>
            </a:r>
            <a:endParaRPr dirty="0"/>
          </a:p>
          <a:p>
            <a:pPr marL="228600" lvl="0" indent="-228600" algn="l" rtl="0">
              <a:lnSpc>
                <a:spcPct val="108000"/>
              </a:lnSpc>
              <a:spcBef>
                <a:spcPts val="1000"/>
              </a:spcBef>
              <a:spcAft>
                <a:spcPts val="0"/>
              </a:spcAft>
              <a:buSzPts val="2400"/>
              <a:buChar char="•"/>
            </a:pPr>
            <a:r>
              <a:rPr lang="en-GB" dirty="0"/>
              <a:t>L2 Activity 1 Worksheet 2</a:t>
            </a:r>
            <a:endParaRPr dirty="0"/>
          </a:p>
        </p:txBody>
      </p:sp>
      <p:sp>
        <p:nvSpPr>
          <p:cNvPr id="244" name="Google Shape;244;p24">
            <a:extLst>
              <a:ext uri="{C183D7F6-B498-43B3-948B-1728B52AA6E4}">
                <adec:decorative xmlns:adec="http://schemas.microsoft.com/office/drawing/2017/decorative" val="1"/>
              </a:ext>
            </a:extLst>
          </p:cNvPr>
          <p:cNvSpPr txBox="1">
            <a:spLocks noGrp="1"/>
          </p:cNvSpPr>
          <p:nvPr>
            <p:ph type="body" idx="3"/>
          </p:nvPr>
        </p:nvSpPr>
        <p:spPr>
          <a:xfrm>
            <a:off x="838200" y="6356349"/>
            <a:ext cx="4210050" cy="365125"/>
          </a:xfrm>
          <a:prstGeom prst="rect">
            <a:avLst/>
          </a:prstGeom>
          <a:noFill/>
          <a:ln>
            <a:noFill/>
          </a:ln>
        </p:spPr>
        <p:txBody>
          <a:bodyPr spcFirstLastPara="1" wrap="square" lIns="91425" tIns="45700" rIns="91425" bIns="45700" anchor="ctr" anchorCtr="0">
            <a:noAutofit/>
          </a:bodyPr>
          <a:lstStyle/>
          <a:p>
            <a:pPr marL="0" lvl="0" indent="0" algn="l" rtl="0">
              <a:lnSpc>
                <a:spcPct val="108000"/>
              </a:lnSpc>
              <a:spcBef>
                <a:spcPts val="0"/>
              </a:spcBef>
              <a:spcAft>
                <a:spcPts val="0"/>
              </a:spcAft>
              <a:buSzPts val="1200"/>
              <a:buNone/>
            </a:pPr>
            <a:r>
              <a:rPr lang="en-GB"/>
              <a:t>Lesson 2: Hazards and risk</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cdffdc306f3439ad6324f00535c3ac53">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6e98b73cff4ebd998fae74a5787f2da4"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2C0F46-BDBE-4B9F-9410-14ABAC30B3C1}"/>
</file>

<file path=customXml/itemProps2.xml><?xml version="1.0" encoding="utf-8"?>
<ds:datastoreItem xmlns:ds="http://schemas.openxmlformats.org/officeDocument/2006/customXml" ds:itemID="{A8C7DD3A-128B-45C5-B38C-B20C4CF631B7}"/>
</file>

<file path=customXml/itemProps3.xml><?xml version="1.0" encoding="utf-8"?>
<ds:datastoreItem xmlns:ds="http://schemas.openxmlformats.org/officeDocument/2006/customXml" ds:itemID="{99A4919A-0D2F-4B16-892C-CAFFAA92CC8D}"/>
</file>

<file path=docProps/app.xml><?xml version="1.0" encoding="utf-8"?>
<Properties xmlns="http://schemas.openxmlformats.org/officeDocument/2006/extended-properties" xmlns:vt="http://schemas.openxmlformats.org/officeDocument/2006/docPropsVTypes">
  <TotalTime>0</TotalTime>
  <Words>1686</Words>
  <Application>Microsoft Office PowerPoint</Application>
  <PresentationFormat>Widescreen</PresentationFormat>
  <Paragraphs>182</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Courier New</vt:lpstr>
      <vt:lpstr>Calibri</vt:lpstr>
      <vt:lpstr>Arial</vt:lpstr>
      <vt:lpstr>Arial Narrow</vt:lpstr>
      <vt:lpstr>Office Theme</vt:lpstr>
      <vt:lpstr>Science</vt:lpstr>
      <vt:lpstr>In this lesson we will:</vt:lpstr>
      <vt:lpstr>Matching hazard symbols</vt:lpstr>
      <vt:lpstr>Match hazard symbols – Answers</vt:lpstr>
      <vt:lpstr>Hazard symbol differences 1</vt:lpstr>
      <vt:lpstr>Hazard symbol differences 2</vt:lpstr>
      <vt:lpstr>Hazard symbol differences 3</vt:lpstr>
      <vt:lpstr>Hazard symbol differences 4</vt:lpstr>
      <vt:lpstr>Hazard hunt</vt:lpstr>
      <vt:lpstr>Chemical-based risk assessments</vt:lpstr>
      <vt:lpstr>Study question</vt:lpstr>
      <vt:lpstr>Study question example answer</vt:lpstr>
      <vt:lpstr>In this lesson we have:</vt:lpstr>
      <vt:lpstr>Next lesson we will: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2026-01-22T15:59:29Z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