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2"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embeddedFontLst>
    <p:embeddedFont>
      <p:font typeface="Arial Narrow" panose="020B0606020202030204" pitchFamily="34" charset="0"/>
      <p:regular r:id="rId28"/>
      <p:bold r:id="rId29"/>
      <p:italic r:id="rId30"/>
      <p:boldItalic r:id="rId31"/>
    </p:embeddedFont>
    <p:embeddedFont>
      <p:font typeface="Helvetica Neue"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0" d="100"/>
          <a:sy n="70" d="100"/>
        </p:scale>
        <p:origin x="512"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se.gov.uk/coshh/casestudies/index.ht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nationalarchives.gov.uk/doc/open-government-licence/version/3/"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se.gov.uk/coshh/casestudies/index.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nationalarchives.gov.uk/doc/open-government-licence/version/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se.gov.uk/coshh/casestudies/index.ht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nationalarchives.gov.uk/doc/open-government-licence/version/3/"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Image © </a:t>
            </a:r>
            <a:r>
              <a:rPr lang="en-GB" b="0" i="0">
                <a:solidFill>
                  <a:srgbClr val="000000"/>
                </a:solidFill>
                <a:latin typeface="Calibri"/>
                <a:ea typeface="Calibri"/>
                <a:cs typeface="Calibri"/>
                <a:sym typeface="Calibri"/>
              </a:rPr>
              <a:t>Istockphoto/sanjeri</a:t>
            </a:r>
            <a:endParaRPr/>
          </a:p>
          <a:p>
            <a:pPr marL="0" lvl="0" indent="0" algn="l" rtl="0">
              <a:spcBef>
                <a:spcPts val="0"/>
              </a:spcBef>
              <a:spcAft>
                <a:spcPts val="0"/>
              </a:spcAft>
              <a:buNone/>
            </a:pPr>
            <a:endParaRPr/>
          </a:p>
        </p:txBody>
      </p:sp>
      <p:sp>
        <p:nvSpPr>
          <p:cNvPr id="123" name="Google Shape;1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lnSpc>
                <a:spcPct val="100000"/>
              </a:lnSpc>
              <a:spcBef>
                <a:spcPts val="0"/>
              </a:spcBef>
              <a:spcAft>
                <a:spcPts val="0"/>
              </a:spcAft>
              <a:buClr>
                <a:schemeClr val="dk1"/>
              </a:buClr>
              <a:buSzPts val="1100"/>
              <a:buFont typeface="Calibri"/>
              <a:buNone/>
            </a:pPr>
            <a:endParaRPr/>
          </a:p>
        </p:txBody>
      </p:sp>
      <p:sp>
        <p:nvSpPr>
          <p:cNvPr id="210" name="Google Shape;21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GB"/>
              <a:t>See also risk assessment (pages 11–12): https://www.ncfe.org.uk/media/xeyo35n4/sci-gsem-01-tq-science-osa-laboratory-sciences-assignment-1-distinction-guide-standard-exemplification-materials.pdf</a:t>
            </a:r>
            <a:endParaRPr/>
          </a:p>
        </p:txBody>
      </p:sp>
      <p:sp>
        <p:nvSpPr>
          <p:cNvPr id="230" name="Google Shape;23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also Risk matrix (page 10): https://www.ncfe.org.uk/media/xeyo35n4/sci-gsem-01-tq-science-osa-laboratory-sciences-assignment-1-distinction-guide-standard-exemplification-materials.pdf</a:t>
            </a:r>
            <a:endParaRPr/>
          </a:p>
        </p:txBody>
      </p:sp>
      <p:sp>
        <p:nvSpPr>
          <p:cNvPr id="240" name="Google Shape;24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Image © iStockphoto/JohnnyGrieg</a:t>
            </a:r>
            <a:endParaRPr/>
          </a:p>
        </p:txBody>
      </p:sp>
      <p:sp>
        <p:nvSpPr>
          <p:cNvPr id="250" name="Google Shape;25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See also risk assessment from (pages 11–12): https://www.ncfe.org.uk/media/xeyo35n4/sci-gsem-01-tq-science-osa-laboratory-sciences-assignment-1-distinction-guide-standard-exemplification-materials.pdf</a:t>
            </a:r>
            <a:endParaRPr/>
          </a:p>
          <a:p>
            <a:pPr marL="0" lvl="0" indent="0" algn="l" rtl="0">
              <a:spcBef>
                <a:spcPts val="0"/>
              </a:spcBef>
              <a:spcAft>
                <a:spcPts val="0"/>
              </a:spcAft>
              <a:buNone/>
            </a:pPr>
            <a:endParaRPr/>
          </a:p>
        </p:txBody>
      </p:sp>
      <p:sp>
        <p:nvSpPr>
          <p:cNvPr id="260" name="Google Shape;26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Contains public sector information published by the Health and Safety Executive and licensed under the https://www.nationalarchives.gov.uk/doc/open-government-licence/version/3/</a:t>
            </a:r>
            <a:endParaRPr/>
          </a:p>
        </p:txBody>
      </p:sp>
      <p:sp>
        <p:nvSpPr>
          <p:cNvPr id="270" name="Google Shape;27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This video ’Health and safety risk assessment and management’ from the HSE is available on YouTube at: https://www.youtube.com/watch?v=xyANahuhGs0. </a:t>
            </a:r>
            <a:endParaRPr dirty="0"/>
          </a:p>
          <a:p>
            <a:pPr marL="0" lvl="0" indent="0" algn="l" rtl="0">
              <a:spcBef>
                <a:spcPts val="0"/>
              </a:spcBef>
              <a:spcAft>
                <a:spcPts val="0"/>
              </a:spcAft>
              <a:buNone/>
            </a:pPr>
            <a:r>
              <a:rPr lang="en-GB" dirty="0"/>
              <a:t>Video contains public sector information published by the Health and Safety Executive and licensed under the https://www.nationalarchives.gov.uk/doc/open-government-licence/version/3/</a:t>
            </a:r>
            <a:endParaRPr dirty="0"/>
          </a:p>
        </p:txBody>
      </p:sp>
      <p:sp>
        <p:nvSpPr>
          <p:cNvPr id="282" name="Google Shape;28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See also risk matrix: https://www.ncfe.org.uk/media/votpjuvh/sci-0007-01-tq-science-osa-laboratory-sciences-assignment-1-assignment-brief.pdf</a:t>
            </a:r>
            <a:endParaRPr/>
          </a:p>
        </p:txBody>
      </p:sp>
      <p:sp>
        <p:nvSpPr>
          <p:cNvPr id="317" name="Google Shape;31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See also risk assessment (pages 9–10): https://www.ncfe.org.uk/media/votpjuvh/sci-0007-01-tq-science-osa-laboratory-sciences-assignment-1-assignment-brief.pdf</a:t>
            </a:r>
            <a:endParaRPr/>
          </a:p>
        </p:txBody>
      </p:sp>
      <p:sp>
        <p:nvSpPr>
          <p:cNvPr id="327" name="Google Shape;32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Image: spilled test tube © Shutterstock/</a:t>
            </a:r>
            <a:r>
              <a:rPr lang="en-GB" b="0" i="0" u="none" strike="noStrike" dirty="0" err="1">
                <a:solidFill>
                  <a:srgbClr val="1F1F1F"/>
                </a:solidFill>
                <a:latin typeface="Arial"/>
                <a:ea typeface="Arial"/>
                <a:cs typeface="Arial"/>
                <a:sym typeface="Arial"/>
              </a:rPr>
              <a:t>adriaticfoto</a:t>
            </a:r>
            <a:endParaRPr b="0" i="0" u="none" strike="noStrike" dirty="0">
              <a:solidFill>
                <a:srgbClr val="1F1F1F"/>
              </a:solidFill>
              <a:latin typeface="Arial"/>
              <a:ea typeface="Arial"/>
              <a:cs typeface="Arial"/>
              <a:sym typeface="Arial"/>
            </a:endParaRPr>
          </a:p>
          <a:p>
            <a:pPr marL="0" marR="0" lvl="0" indent="0" algn="l" rtl="0">
              <a:lnSpc>
                <a:spcPct val="100000"/>
              </a:lnSpc>
              <a:spcBef>
                <a:spcPts val="0"/>
              </a:spcBef>
              <a:spcAft>
                <a:spcPts val="0"/>
              </a:spcAft>
              <a:buClr>
                <a:srgbClr val="1F1F1F"/>
              </a:buClr>
              <a:buSzPts val="1200"/>
              <a:buFont typeface="Arial"/>
              <a:buNone/>
            </a:pPr>
            <a:r>
              <a:rPr lang="en-GB" b="0" i="0" u="none" strike="noStrike" dirty="0">
                <a:solidFill>
                  <a:srgbClr val="1F1F1F"/>
                </a:solidFill>
                <a:latin typeface="Arial"/>
                <a:ea typeface="Arial"/>
                <a:cs typeface="Arial"/>
                <a:sym typeface="Arial"/>
              </a:rPr>
              <a:t>Image: man with trapped arm </a:t>
            </a:r>
            <a:r>
              <a:rPr lang="en-GB" dirty="0"/>
              <a:t>© Shutterstock/</a:t>
            </a:r>
            <a:r>
              <a:rPr lang="en-GB" b="0" i="0" u="none" strike="noStrike" dirty="0">
                <a:solidFill>
                  <a:srgbClr val="1F1F1F"/>
                </a:solidFill>
                <a:latin typeface="Arial"/>
                <a:ea typeface="Arial"/>
                <a:cs typeface="Arial"/>
                <a:sym typeface="Arial"/>
              </a:rPr>
              <a:t>Zoriana Zaitseva</a:t>
            </a:r>
            <a:endParaRPr b="0" i="0" u="none" strike="noStrike" dirty="0">
              <a:solidFill>
                <a:srgbClr val="1F1F1F"/>
              </a:solidFill>
              <a:latin typeface="Arial"/>
              <a:ea typeface="Arial"/>
              <a:cs typeface="Arial"/>
              <a:sym typeface="Arial"/>
            </a:endParaRPr>
          </a:p>
          <a:p>
            <a:pPr marL="0" marR="0" lvl="0" indent="0" algn="l" rtl="0">
              <a:lnSpc>
                <a:spcPct val="100000"/>
              </a:lnSpc>
              <a:spcBef>
                <a:spcPts val="0"/>
              </a:spcBef>
              <a:spcAft>
                <a:spcPts val="0"/>
              </a:spcAft>
              <a:buClr>
                <a:srgbClr val="1F1F1F"/>
              </a:buClr>
              <a:buSzPts val="1200"/>
              <a:buFont typeface="Arial"/>
              <a:buNone/>
            </a:pPr>
            <a:r>
              <a:rPr lang="en-GB" b="0" i="0" u="none" strike="noStrike" dirty="0">
                <a:solidFill>
                  <a:srgbClr val="1F1F1F"/>
                </a:solidFill>
                <a:latin typeface="Arial"/>
                <a:ea typeface="Arial"/>
                <a:cs typeface="Arial"/>
                <a:sym typeface="Arial"/>
              </a:rPr>
              <a:t>Image: man falling over </a:t>
            </a:r>
            <a:r>
              <a:rPr lang="en-GB" dirty="0"/>
              <a:t>© Shutterstock/Andre Marcelo Santa Maria</a:t>
            </a:r>
            <a:endParaRPr b="0" i="0" u="none" strike="noStrike" dirty="0">
              <a:solidFill>
                <a:srgbClr val="1F1F1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42" name="Google Shape;14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0" i="0" dirty="0">
                <a:solidFill>
                  <a:srgbClr val="000000"/>
                </a:solidFill>
                <a:latin typeface="Calibri"/>
                <a:ea typeface="Calibri"/>
                <a:cs typeface="Calibri"/>
                <a:sym typeface="Calibri"/>
              </a:rPr>
              <a:t>This case study is available at: </a:t>
            </a:r>
            <a:r>
              <a:rPr lang="en-GB" sz="1800" b="0" i="0" u="sng" dirty="0">
                <a:solidFill>
                  <a:schemeClr val="hlink"/>
                </a:solidFill>
                <a:latin typeface="Arial"/>
                <a:ea typeface="Arial"/>
                <a:cs typeface="Arial"/>
                <a:sym typeface="Arial"/>
                <a:hlinkClick r:id="rId3"/>
              </a:rPr>
              <a:t>https://www.hse.gov.uk/coshh/casestudies/index.htm</a:t>
            </a:r>
            <a:r>
              <a:rPr lang="en-GB" sz="1800" b="0" i="0" dirty="0">
                <a:solidFill>
                  <a:srgbClr val="000000"/>
                </a:solidFill>
                <a:latin typeface="Calibri"/>
                <a:ea typeface="Calibri"/>
                <a:cs typeface="Calibri"/>
                <a:sym typeface="Calibri"/>
              </a:rPr>
              <a:t> </a:t>
            </a:r>
            <a:endParaRPr b="0" i="0" dirty="0">
              <a:solidFill>
                <a:srgbClr val="222222"/>
              </a:solidFill>
              <a:latin typeface="Arial"/>
              <a:ea typeface="Arial"/>
              <a:cs typeface="Arial"/>
              <a:sym typeface="Arial"/>
            </a:endParaRPr>
          </a:p>
          <a:p>
            <a:pPr marL="0" lvl="0" indent="0" algn="l" rtl="0">
              <a:spcBef>
                <a:spcPts val="0"/>
              </a:spcBef>
              <a:spcAft>
                <a:spcPts val="0"/>
              </a:spcAft>
              <a:buNone/>
            </a:pPr>
            <a:r>
              <a:rPr lang="en-GB" b="0" i="0" dirty="0">
                <a:solidFill>
                  <a:srgbClr val="1F1F1F"/>
                </a:solidFill>
                <a:latin typeface="Arial"/>
                <a:ea typeface="Arial"/>
                <a:cs typeface="Arial"/>
                <a:sym typeface="Arial"/>
              </a:rPr>
              <a:t>Case study contains public sector information published by the Health and Safety Executive and licensed under the </a:t>
            </a:r>
            <a:r>
              <a:rPr lang="en-GB" b="0" i="0" u="sng" dirty="0">
                <a:solidFill>
                  <a:schemeClr val="hlink"/>
                </a:solidFill>
                <a:latin typeface="Arial"/>
                <a:ea typeface="Arial"/>
                <a:cs typeface="Arial"/>
                <a:sym typeface="Arial"/>
                <a:hlinkClick r:id="rId4"/>
              </a:rPr>
              <a:t>https://www.nationalarchives.gov.uk/doc/open-government-licence/version/3/</a:t>
            </a:r>
            <a:endParaRPr b="0" i="0" dirty="0">
              <a:solidFill>
                <a:srgbClr val="222222"/>
              </a:solidFill>
              <a:latin typeface="Arial"/>
              <a:ea typeface="Arial"/>
              <a:cs typeface="Arial"/>
              <a:sym typeface="Arial"/>
            </a:endParaRPr>
          </a:p>
        </p:txBody>
      </p:sp>
      <p:sp>
        <p:nvSpPr>
          <p:cNvPr id="153" name="Google Shape;15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Helvetica Neue"/>
              <a:buNone/>
            </a:pPr>
            <a:r>
              <a:rPr lang="en-GB">
                <a:solidFill>
                  <a:srgbClr val="000000"/>
                </a:solidFill>
                <a:latin typeface="Helvetica Neue"/>
                <a:ea typeface="Helvetica Neue"/>
                <a:cs typeface="Helvetica Neue"/>
                <a:sym typeface="Helvetica Neue"/>
              </a:rPr>
              <a:t>This case study is available at: https://www.hsmsearch.com/Food-manufacturer-fined-after-two-workers-injured with content from HSE (https://www.hse.gov.uk). </a:t>
            </a:r>
            <a:endParaRPr/>
          </a:p>
          <a:p>
            <a:pPr marL="0" marR="0" lvl="0" indent="0" algn="l" rtl="0">
              <a:lnSpc>
                <a:spcPct val="100000"/>
              </a:lnSpc>
              <a:spcBef>
                <a:spcPts val="0"/>
              </a:spcBef>
              <a:spcAft>
                <a:spcPts val="0"/>
              </a:spcAft>
              <a:buClr>
                <a:srgbClr val="000000"/>
              </a:buClr>
              <a:buSzPts val="1200"/>
              <a:buFont typeface="Helvetica Neue"/>
              <a:buNone/>
            </a:pPr>
            <a:r>
              <a:rPr lang="en-GB">
                <a:solidFill>
                  <a:srgbClr val="000000"/>
                </a:solidFill>
                <a:latin typeface="Helvetica Neue"/>
                <a:ea typeface="Helvetica Neue"/>
                <a:cs typeface="Helvetica Neue"/>
                <a:sym typeface="Helvetica Neue"/>
              </a:rPr>
              <a:t>Case study contains public sector information published by the Health and Safety Executive and licensed under the https://www.nationalarchives.gov.uk/doc/open-government-licence/version/3/</a:t>
            </a:r>
            <a:endParaRPr/>
          </a:p>
          <a:p>
            <a:pPr marL="0" lvl="0" indent="0" algn="l" rtl="0">
              <a:spcBef>
                <a:spcPts val="0"/>
              </a:spcBef>
              <a:spcAft>
                <a:spcPts val="0"/>
              </a:spcAft>
              <a:buNone/>
            </a:pPr>
            <a:endParaRPr/>
          </a:p>
        </p:txBody>
      </p:sp>
      <p:sp>
        <p:nvSpPr>
          <p:cNvPr id="162" name="Google Shape;16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0" i="0">
                <a:solidFill>
                  <a:srgbClr val="000000"/>
                </a:solidFill>
                <a:latin typeface="Calibri"/>
                <a:ea typeface="Calibri"/>
                <a:cs typeface="Calibri"/>
                <a:sym typeface="Calibri"/>
              </a:rPr>
              <a:t>This case study is available at: </a:t>
            </a:r>
            <a:r>
              <a:rPr lang="en-GB" sz="1800" b="0" i="0" u="sng">
                <a:solidFill>
                  <a:schemeClr val="hlink"/>
                </a:solidFill>
                <a:latin typeface="Arial"/>
                <a:ea typeface="Arial"/>
                <a:cs typeface="Arial"/>
                <a:sym typeface="Arial"/>
                <a:hlinkClick r:id="rId3"/>
              </a:rPr>
              <a:t>https://www.hse.gov.uk/coshh/casestudies/index.htm</a:t>
            </a:r>
            <a:r>
              <a:rPr lang="en-GB" sz="1800" b="0" i="0">
                <a:solidFill>
                  <a:srgbClr val="000000"/>
                </a:solidFill>
                <a:latin typeface="Calibri"/>
                <a:ea typeface="Calibri"/>
                <a:cs typeface="Calibri"/>
                <a:sym typeface="Calibri"/>
              </a:rPr>
              <a:t> </a:t>
            </a:r>
            <a:endParaRPr b="0" i="0">
              <a:solidFill>
                <a:srgbClr val="222222"/>
              </a:solidFill>
              <a:latin typeface="Arial"/>
              <a:ea typeface="Arial"/>
              <a:cs typeface="Arial"/>
              <a:sym typeface="Arial"/>
            </a:endParaRPr>
          </a:p>
          <a:p>
            <a:pPr marL="0" lvl="0" indent="0" algn="l" rtl="0">
              <a:spcBef>
                <a:spcPts val="0"/>
              </a:spcBef>
              <a:spcAft>
                <a:spcPts val="0"/>
              </a:spcAft>
              <a:buNone/>
            </a:pPr>
            <a:r>
              <a:rPr lang="en-GB" b="0" i="0">
                <a:solidFill>
                  <a:srgbClr val="1F1F1F"/>
                </a:solidFill>
                <a:latin typeface="Arial"/>
                <a:ea typeface="Arial"/>
                <a:cs typeface="Arial"/>
                <a:sym typeface="Arial"/>
              </a:rPr>
              <a:t>Case study contains public sector information published by the Health and Safety Executive and licensed under the</a:t>
            </a:r>
            <a:r>
              <a:rPr lang="en-GB" b="0" i="0" u="sng">
                <a:solidFill>
                  <a:schemeClr val="hlink"/>
                </a:solidFill>
                <a:latin typeface="Arial"/>
                <a:ea typeface="Arial"/>
                <a:cs typeface="Arial"/>
                <a:sym typeface="Arial"/>
                <a:hlinkClick r:id="rId4"/>
              </a:rPr>
              <a:t>https://www.nationalarchives.gov.uk/doc/open-government-licence/version/3/</a:t>
            </a:r>
            <a:endParaRPr b="0" i="0">
              <a:solidFill>
                <a:srgbClr val="222222"/>
              </a:solidFill>
              <a:latin typeface="Arial"/>
              <a:ea typeface="Arial"/>
              <a:cs typeface="Arial"/>
              <a:sym typeface="Arial"/>
            </a:endParaRPr>
          </a:p>
        </p:txBody>
      </p:sp>
      <p:sp>
        <p:nvSpPr>
          <p:cNvPr id="171" name="Google Shape;17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0" i="0">
                <a:solidFill>
                  <a:srgbClr val="000000"/>
                </a:solidFill>
                <a:latin typeface="Calibri"/>
                <a:ea typeface="Calibri"/>
                <a:cs typeface="Calibri"/>
                <a:sym typeface="Calibri"/>
              </a:rPr>
              <a:t>This case study is available at: </a:t>
            </a:r>
            <a:r>
              <a:rPr lang="en-GB" sz="1800" b="0" i="0" u="sng">
                <a:solidFill>
                  <a:schemeClr val="hlink"/>
                </a:solidFill>
                <a:latin typeface="Arial"/>
                <a:ea typeface="Arial"/>
                <a:cs typeface="Arial"/>
                <a:sym typeface="Arial"/>
                <a:hlinkClick r:id="rId3"/>
              </a:rPr>
              <a:t>https://www.hse.gov.uk/coshh/casestudies/index.htm</a:t>
            </a:r>
            <a:r>
              <a:rPr lang="en-GB" sz="1800" b="0" i="0">
                <a:solidFill>
                  <a:srgbClr val="000000"/>
                </a:solidFill>
                <a:latin typeface="Calibri"/>
                <a:ea typeface="Calibri"/>
                <a:cs typeface="Calibri"/>
                <a:sym typeface="Calibri"/>
              </a:rPr>
              <a:t> </a:t>
            </a:r>
            <a:endParaRPr b="0" i="0">
              <a:solidFill>
                <a:srgbClr val="222222"/>
              </a:solidFill>
              <a:latin typeface="Arial"/>
              <a:ea typeface="Arial"/>
              <a:cs typeface="Arial"/>
              <a:sym typeface="Arial"/>
            </a:endParaRPr>
          </a:p>
          <a:p>
            <a:pPr marL="0" lvl="0" indent="0" algn="l" rtl="0">
              <a:spcBef>
                <a:spcPts val="0"/>
              </a:spcBef>
              <a:spcAft>
                <a:spcPts val="0"/>
              </a:spcAft>
              <a:buNone/>
            </a:pPr>
            <a:r>
              <a:rPr lang="en-GB" b="0" i="0">
                <a:solidFill>
                  <a:srgbClr val="1F1F1F"/>
                </a:solidFill>
                <a:latin typeface="Arial"/>
                <a:ea typeface="Arial"/>
                <a:cs typeface="Arial"/>
                <a:sym typeface="Arial"/>
              </a:rPr>
              <a:t>Case study contains public sector information published by the Health and Safety Executive and licensed under the</a:t>
            </a:r>
            <a:r>
              <a:rPr lang="en-GB" b="0" i="0" u="sng">
                <a:solidFill>
                  <a:schemeClr val="hlink"/>
                </a:solidFill>
                <a:latin typeface="Arial"/>
                <a:ea typeface="Arial"/>
                <a:cs typeface="Arial"/>
                <a:sym typeface="Arial"/>
                <a:hlinkClick r:id="rId4"/>
              </a:rPr>
              <a:t>https://www.nationalarchives.gov.uk/doc/open-government-licence/version/3/</a:t>
            </a:r>
            <a:endParaRPr b="0" i="0">
              <a:solidFill>
                <a:srgbClr val="222222"/>
              </a:solidFill>
              <a:latin typeface="Arial"/>
              <a:ea typeface="Arial"/>
              <a:cs typeface="Arial"/>
              <a:sym typeface="Arial"/>
            </a:endParaRPr>
          </a:p>
        </p:txBody>
      </p:sp>
      <p:sp>
        <p:nvSpPr>
          <p:cNvPr id="180" name="Google Shape;18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Image: The Laboratory Safety Institute (LSI)</a:t>
            </a:r>
            <a:endParaRPr/>
          </a:p>
        </p:txBody>
      </p:sp>
      <p:sp>
        <p:nvSpPr>
          <p:cNvPr id="189" name="Google Shape;18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2"/>
        <p:cNvGrpSpPr/>
        <p:nvPr/>
      </p:nvGrpSpPr>
      <p:grpSpPr>
        <a:xfrm>
          <a:off x="0" y="0"/>
          <a:ext cx="0" cy="0"/>
          <a:chOff x="0" y="0"/>
          <a:chExt cx="0" cy="0"/>
        </a:xfrm>
      </p:grpSpPr>
      <p:pic>
        <p:nvPicPr>
          <p:cNvPr id="13" name="Google Shape;13;p2" descr="A group of people in white coats, protective eyewear and gloves conducting an experiment in a laboratory&#10;"/>
          <p:cNvPicPr preferRelativeResize="0"/>
          <p:nvPr/>
        </p:nvPicPr>
        <p:blipFill rotWithShape="1">
          <a:blip r:embed="rId2">
            <a:alphaModFix/>
          </a:blip>
          <a:srcRect/>
          <a:stretch/>
        </p:blipFill>
        <p:spPr>
          <a:xfrm>
            <a:off x="0" y="-21771"/>
            <a:ext cx="12192000" cy="3461657"/>
          </a:xfrm>
          <a:prstGeom prst="rect">
            <a:avLst/>
          </a:prstGeom>
          <a:noFill/>
          <a:ln>
            <a:noFill/>
          </a:ln>
        </p:spPr>
      </p:pic>
      <p:pic>
        <p:nvPicPr>
          <p:cNvPr id="14" name="Google Shape;14;p2" descr="A picture containing screenshot, design&#10;&#10;Description automatically generated"/>
          <p:cNvPicPr preferRelativeResize="0"/>
          <p:nvPr/>
        </p:nvPicPr>
        <p:blipFill rotWithShape="1">
          <a:blip r:embed="rId3">
            <a:alphaModFix/>
          </a:blip>
          <a:srcRect/>
          <a:stretch/>
        </p:blipFill>
        <p:spPr>
          <a:xfrm>
            <a:off x="0" y="2187019"/>
            <a:ext cx="12192000" cy="4668379"/>
          </a:xfrm>
          <a:prstGeom prst="rect">
            <a:avLst/>
          </a:prstGeom>
          <a:noFill/>
          <a:ln>
            <a:noFill/>
          </a:ln>
        </p:spPr>
      </p:pic>
      <p:sp>
        <p:nvSpPr>
          <p:cNvPr id="15" name="Google Shape;15;p2"/>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ct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sz="1200" b="0" i="0" u="none" strike="noStrike" cap="none" dirty="0">
              <a:solidFill>
                <a:srgbClr val="888888"/>
              </a:solidFill>
              <a:latin typeface="Arial"/>
              <a:ea typeface="Arial"/>
              <a:cs typeface="Arial"/>
              <a:sym typeface="Arial"/>
            </a:endParaRPr>
          </a:p>
        </p:txBody>
      </p:sp>
      <p:pic>
        <p:nvPicPr>
          <p:cNvPr id="16" name="Google Shape;16;p2"/>
          <p:cNvPicPr preferRelativeResize="0"/>
          <p:nvPr/>
        </p:nvPicPr>
        <p:blipFill rotWithShape="1">
          <a:blip r:embed="rId4">
            <a:alphaModFix/>
          </a:blip>
          <a:srcRect/>
          <a:stretch/>
        </p:blipFill>
        <p:spPr>
          <a:xfrm>
            <a:off x="5190283" y="1760712"/>
            <a:ext cx="1811434" cy="1800000"/>
          </a:xfrm>
          <a:prstGeom prst="rect">
            <a:avLst/>
          </a:prstGeom>
          <a:noFill/>
          <a:ln>
            <a:noFill/>
          </a:ln>
        </p:spPr>
      </p:pic>
      <p:pic>
        <p:nvPicPr>
          <p:cNvPr id="17" name="Google Shape;17;p2"/>
          <p:cNvPicPr preferRelativeResize="0"/>
          <p:nvPr/>
        </p:nvPicPr>
        <p:blipFill rotWithShape="1">
          <a:blip r:embed="rId5">
            <a:alphaModFix/>
          </a:blip>
          <a:srcRect/>
          <a:stretch/>
        </p:blipFill>
        <p:spPr>
          <a:xfrm>
            <a:off x="5717226" y="2197688"/>
            <a:ext cx="757547" cy="953324"/>
          </a:xfrm>
          <a:prstGeom prst="rect">
            <a:avLst/>
          </a:prstGeom>
          <a:noFill/>
          <a:ln>
            <a:noFill/>
          </a:ln>
        </p:spPr>
      </p:pic>
      <p:sp>
        <p:nvSpPr>
          <p:cNvPr id="18" name="Google Shape;18;p2"/>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 name="Google Shape;19;p2"/>
          <p:cNvSpPr txBox="1">
            <a:spLocks noGrp="1"/>
          </p:cNvSpPr>
          <p:nvPr>
            <p:ph type="subTitle" idx="1"/>
          </p:nvPr>
        </p:nvSpPr>
        <p:spPr>
          <a:xfrm>
            <a:off x="1524000" y="4903189"/>
            <a:ext cx="9144000" cy="583211"/>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20" name="Google Shape;20;p2"/>
          <p:cNvSpPr txBox="1">
            <a:spLocks noGrp="1"/>
          </p:cNvSpPr>
          <p:nvPr>
            <p:ph type="body" idx="2"/>
          </p:nvPr>
        </p:nvSpPr>
        <p:spPr>
          <a:xfrm>
            <a:off x="6284536" y="3398467"/>
            <a:ext cx="5623668" cy="534189"/>
          </a:xfrm>
          <a:prstGeom prst="rect">
            <a:avLst/>
          </a:prstGeom>
          <a:noFill/>
          <a:ln>
            <a:noFill/>
          </a:ln>
        </p:spPr>
        <p:txBody>
          <a:bodyPr spcFirstLastPara="1" wrap="square" lIns="91425" tIns="45700" rIns="91425" bIns="45700" anchor="t" anchorCtr="0">
            <a:noAutofit/>
          </a:bodyPr>
          <a:lstStyle>
            <a:lvl1pPr marL="457200" lvl="0" indent="-228600" algn="r">
              <a:lnSpc>
                <a:spcPct val="108000"/>
              </a:lnSpc>
              <a:spcBef>
                <a:spcPts val="1000"/>
              </a:spcBef>
              <a:spcAft>
                <a:spcPts val="0"/>
              </a:spcAft>
              <a:buSzPts val="2000"/>
              <a:buNone/>
              <a:defRPr sz="2000" b="1" i="0" u="none">
                <a:solidFill>
                  <a:srgbClr val="466318"/>
                </a:solidFill>
              </a:defRPr>
            </a:lvl1pPr>
            <a:lvl2pPr marL="914400" lvl="1" indent="-228600" algn="l">
              <a:lnSpc>
                <a:spcPct val="108000"/>
              </a:lnSpc>
              <a:spcBef>
                <a:spcPts val="500"/>
              </a:spcBef>
              <a:spcAft>
                <a:spcPts val="0"/>
              </a:spcAft>
              <a:buSzPts val="1400"/>
              <a:buNone/>
              <a:defRPr sz="1400"/>
            </a:lvl2pPr>
            <a:lvl3pPr marL="1371600" lvl="2" indent="-228600" algn="l">
              <a:lnSpc>
                <a:spcPct val="108000"/>
              </a:lnSpc>
              <a:spcBef>
                <a:spcPts val="500"/>
              </a:spcBef>
              <a:spcAft>
                <a:spcPts val="0"/>
              </a:spcAft>
              <a:buSzPts val="1400"/>
              <a:buNone/>
              <a:defRPr sz="1400"/>
            </a:lvl3pPr>
            <a:lvl4pPr marL="1828800" lvl="3" indent="-228600" algn="l">
              <a:lnSpc>
                <a:spcPct val="108000"/>
              </a:lnSpc>
              <a:spcBef>
                <a:spcPts val="500"/>
              </a:spcBef>
              <a:spcAft>
                <a:spcPts val="0"/>
              </a:spcAft>
              <a:buSzPts val="1400"/>
              <a:buNone/>
              <a:defRPr sz="1400"/>
            </a:lvl4pPr>
            <a:lvl5pPr marL="2286000" lvl="4" indent="-228600" algn="l">
              <a:lnSpc>
                <a:spcPct val="108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1" name="Google Shape;21;p2"/>
          <p:cNvSpPr txBox="1">
            <a:spLocks noGrp="1"/>
          </p:cNvSpPr>
          <p:nvPr>
            <p:ph type="body" idx="3"/>
          </p:nvPr>
        </p:nvSpPr>
        <p:spPr>
          <a:xfrm>
            <a:off x="1524000" y="5625863"/>
            <a:ext cx="9144000" cy="458004"/>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SzPts val="2400"/>
              <a:buNone/>
              <a:defRPr sz="2400">
                <a:solidFill>
                  <a:srgbClr val="262626"/>
                </a:solidFill>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2" descr="A picture containing screenshot, graphics, pattern, circle&#10;&#10;Description automatically generated"/>
          <p:cNvPicPr preferRelativeResize="0"/>
          <p:nvPr/>
        </p:nvPicPr>
        <p:blipFill rotWithShape="1">
          <a:blip r:embed="rId6">
            <a:alphaModFix/>
          </a:blip>
          <a:srcRect/>
          <a:stretch/>
        </p:blipFill>
        <p:spPr>
          <a:xfrm>
            <a:off x="703163" y="2474652"/>
            <a:ext cx="2049637" cy="86048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esson pause">
  <p:cSld name="Lesson pause">
    <p:spTree>
      <p:nvGrpSpPr>
        <p:cNvPr id="1" name="Shape 79"/>
        <p:cNvGrpSpPr/>
        <p:nvPr/>
      </p:nvGrpSpPr>
      <p:grpSpPr>
        <a:xfrm>
          <a:off x="0" y="0"/>
          <a:ext cx="0" cy="0"/>
          <a:chOff x="0" y="0"/>
          <a:chExt cx="0" cy="0"/>
        </a:xfrm>
      </p:grpSpPr>
      <p:pic>
        <p:nvPicPr>
          <p:cNvPr id="80" name="Google Shape;80;p1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81" name="Google Shape;81;p11"/>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dirty="0">
                <a:solidFill>
                  <a:srgbClr val="888888"/>
                </a:solidFill>
                <a:latin typeface="Arial"/>
                <a:ea typeface="Arial"/>
                <a:cs typeface="Arial"/>
                <a:sym typeface="Arial"/>
              </a:rPr>
              <a:t>© Gatsby Technical Education Projects 2026</a:t>
            </a:r>
            <a:endParaRPr dirty="0"/>
          </a:p>
          <a:p>
            <a:pPr marL="0" marR="0" lvl="0" indent="0" algn="ctr" rtl="0">
              <a:lnSpc>
                <a:spcPct val="100000"/>
              </a:lnSpc>
              <a:spcBef>
                <a:spcPts val="0"/>
              </a:spcBef>
              <a:spcAft>
                <a:spcPts val="0"/>
              </a:spcAft>
              <a:buClr>
                <a:srgbClr val="888888"/>
              </a:buClr>
              <a:buSzPts val="1200"/>
              <a:buFont typeface="Arial"/>
              <a:buNone/>
            </a:pPr>
            <a:r>
              <a:rPr lang="en-GB" sz="1200" dirty="0">
                <a:solidFill>
                  <a:srgbClr val="888888"/>
                </a:solidFill>
                <a:latin typeface="Arial"/>
                <a:ea typeface="Arial"/>
                <a:cs typeface="Arial"/>
                <a:sym typeface="Arial"/>
              </a:rPr>
              <a:t>Version 2.1, January 2026</a:t>
            </a:r>
            <a:endParaRPr sz="1200" dirty="0">
              <a:solidFill>
                <a:srgbClr val="888888"/>
              </a:solidFill>
              <a:latin typeface="Arial"/>
              <a:ea typeface="Arial"/>
              <a:cs typeface="Arial"/>
              <a:sym typeface="Arial"/>
            </a:endParaRPr>
          </a:p>
        </p:txBody>
      </p:sp>
      <p:sp>
        <p:nvSpPr>
          <p:cNvPr id="82" name="Google Shape;82;p11"/>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66318"/>
              </a:buClr>
              <a:buSzPts val="5200"/>
              <a:buFont typeface="Arial"/>
              <a:buNone/>
              <a:defRPr sz="5200" b="1">
                <a:solidFill>
                  <a:srgbClr val="466318"/>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1"/>
          <p:cNvSpPr txBox="1">
            <a:spLocks noGrp="1"/>
          </p:cNvSpPr>
          <p:nvPr>
            <p:ph type="subTitle" idx="1"/>
          </p:nvPr>
        </p:nvSpPr>
        <p:spPr>
          <a:xfrm>
            <a:off x="1524000" y="4903189"/>
            <a:ext cx="9144000" cy="1316636"/>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4" name="Google Shape;84;p11" descr="A picture containing screenshot, graphics, pattern, circle&#10;&#10;Description automatically generated"/>
          <p:cNvPicPr preferRelativeResize="0"/>
          <p:nvPr/>
        </p:nvPicPr>
        <p:blipFill rotWithShape="1">
          <a:blip r:embed="rId3">
            <a:alphaModFix/>
          </a:blip>
          <a:srcRect/>
          <a:stretch/>
        </p:blipFill>
        <p:spPr>
          <a:xfrm>
            <a:off x="9483453" y="491318"/>
            <a:ext cx="2178305" cy="9145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tro_4">
  <p:cSld name="Intro_4">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2"/>
          <p:cNvSpPr txBox="1">
            <a:spLocks noGrp="1"/>
          </p:cNvSpPr>
          <p:nvPr>
            <p:ph type="body" idx="1"/>
          </p:nvPr>
        </p:nvSpPr>
        <p:spPr>
          <a:xfrm>
            <a:off x="838200" y="1825625"/>
            <a:ext cx="10515600" cy="4351338"/>
          </a:xfrm>
          <a:prstGeom prst="rect">
            <a:avLst/>
          </a:prstGeom>
          <a:noFill/>
          <a:ln w="28575" cap="flat" cmpd="sng">
            <a:solidFill>
              <a:srgbClr val="E2EEBE"/>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2"/>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2"/>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6;p3">
            <a:extLst>
              <a:ext uri="{FF2B5EF4-FFF2-40B4-BE49-F238E27FC236}">
                <a16:creationId xmlns:a16="http://schemas.microsoft.com/office/drawing/2014/main" id="{74F02EDC-6FE8-A73E-2518-F20FA56E6194}"/>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ctivity_video">
  <p:cSld name="Activity_video">
    <p:spTree>
      <p:nvGrpSpPr>
        <p:cNvPr id="1" name="Shape 91"/>
        <p:cNvGrpSpPr/>
        <p:nvPr/>
      </p:nvGrpSpPr>
      <p:grpSpPr>
        <a:xfrm>
          <a:off x="0" y="0"/>
          <a:ext cx="0" cy="0"/>
          <a:chOff x="0" y="0"/>
          <a:chExt cx="0" cy="0"/>
        </a:xfrm>
      </p:grpSpPr>
      <p:sp>
        <p:nvSpPr>
          <p:cNvPr id="92" name="Google Shape;92;p13"/>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3"/>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3"/>
          <p:cNvSpPr>
            <a:spLocks noGrp="1"/>
          </p:cNvSpPr>
          <p:nvPr>
            <p:ph type="media" idx="3"/>
          </p:nvPr>
        </p:nvSpPr>
        <p:spPr>
          <a:xfrm>
            <a:off x="1345277" y="1825625"/>
            <a:ext cx="2863468"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13"/>
          <p:cNvSpPr>
            <a:spLocks noGrp="1"/>
          </p:cNvSpPr>
          <p:nvPr>
            <p:ph type="media" idx="4"/>
          </p:nvPr>
        </p:nvSpPr>
        <p:spPr>
          <a:xfrm>
            <a:off x="4913252"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13"/>
          <p:cNvSpPr>
            <a:spLocks noGrp="1"/>
          </p:cNvSpPr>
          <p:nvPr>
            <p:ph type="media" idx="5"/>
          </p:nvPr>
        </p:nvSpPr>
        <p:spPr>
          <a:xfrm>
            <a:off x="8485779"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13"/>
          <p:cNvSpPr>
            <a:spLocks noGrp="1"/>
          </p:cNvSpPr>
          <p:nvPr>
            <p:ph type="media" idx="6"/>
          </p:nvPr>
        </p:nvSpPr>
        <p:spPr>
          <a:xfrm>
            <a:off x="3128522"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p13"/>
          <p:cNvSpPr>
            <a:spLocks noGrp="1"/>
          </p:cNvSpPr>
          <p:nvPr>
            <p:ph type="media" idx="7"/>
          </p:nvPr>
        </p:nvSpPr>
        <p:spPr>
          <a:xfrm>
            <a:off x="6701049"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13"/>
          <p:cNvSpPr/>
          <p:nvPr/>
        </p:nvSpPr>
        <p:spPr>
          <a:xfrm>
            <a:off x="838200"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1</a:t>
            </a:r>
            <a:endParaRPr/>
          </a:p>
        </p:txBody>
      </p:sp>
      <p:sp>
        <p:nvSpPr>
          <p:cNvPr id="102" name="Google Shape;102;p13"/>
          <p:cNvSpPr/>
          <p:nvPr/>
        </p:nvSpPr>
        <p:spPr>
          <a:xfrm>
            <a:off x="4406175"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2</a:t>
            </a:r>
            <a:endParaRPr/>
          </a:p>
        </p:txBody>
      </p:sp>
      <p:sp>
        <p:nvSpPr>
          <p:cNvPr id="103" name="Google Shape;103;p13"/>
          <p:cNvSpPr/>
          <p:nvPr/>
        </p:nvSpPr>
        <p:spPr>
          <a:xfrm>
            <a:off x="7983254" y="1825625"/>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3</a:t>
            </a:r>
            <a:endParaRPr/>
          </a:p>
        </p:txBody>
      </p:sp>
      <p:sp>
        <p:nvSpPr>
          <p:cNvPr id="104" name="Google Shape;104;p13"/>
          <p:cNvSpPr/>
          <p:nvPr/>
        </p:nvSpPr>
        <p:spPr>
          <a:xfrm>
            <a:off x="2621445" y="4046026"/>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4</a:t>
            </a:r>
            <a:endParaRPr/>
          </a:p>
        </p:txBody>
      </p:sp>
      <p:sp>
        <p:nvSpPr>
          <p:cNvPr id="105" name="Google Shape;105;p13"/>
          <p:cNvSpPr/>
          <p:nvPr/>
        </p:nvSpPr>
        <p:spPr>
          <a:xfrm>
            <a:off x="6193974" y="4046026"/>
            <a:ext cx="507077" cy="507077"/>
          </a:xfrm>
          <a:prstGeom prst="ellipse">
            <a:avLst/>
          </a:prstGeom>
          <a:solidFill>
            <a:srgbClr val="4663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5</a:t>
            </a:r>
            <a:endParaRPr/>
          </a:p>
        </p:txBody>
      </p:sp>
      <p:sp>
        <p:nvSpPr>
          <p:cNvPr id="2" name="Google Shape;26;p3">
            <a:extLst>
              <a:ext uri="{FF2B5EF4-FFF2-40B4-BE49-F238E27FC236}">
                <a16:creationId xmlns:a16="http://schemas.microsoft.com/office/drawing/2014/main" id="{0668E69D-7720-26DA-985B-23D9D3660D48}"/>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ctivity_text+image">
  <p:cSld name="Activity_text+image">
    <p:spTree>
      <p:nvGrpSpPr>
        <p:cNvPr id="1" name="Shape 106"/>
        <p:cNvGrpSpPr/>
        <p:nvPr/>
      </p:nvGrpSpPr>
      <p:grpSpPr>
        <a:xfrm>
          <a:off x="0" y="0"/>
          <a:ext cx="0" cy="0"/>
          <a:chOff x="0" y="0"/>
          <a:chExt cx="0" cy="0"/>
        </a:xfrm>
      </p:grpSpPr>
      <p:sp>
        <p:nvSpPr>
          <p:cNvPr id="107" name="Google Shape;107;p14"/>
          <p:cNvSpPr txBox="1">
            <a:spLocks noGrp="1"/>
          </p:cNvSpPr>
          <p:nvPr>
            <p:ph type="body" idx="1"/>
          </p:nvPr>
        </p:nvSpPr>
        <p:spPr>
          <a:xfrm>
            <a:off x="839788" y="1872343"/>
            <a:ext cx="3932238" cy="3988707"/>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4"/>
          <p:cNvSpPr txBox="1">
            <a:spLocks noGrp="1"/>
          </p:cNvSpPr>
          <p:nvPr>
            <p:ph type="title"/>
          </p:nvPr>
        </p:nvSpPr>
        <p:spPr>
          <a:xfrm>
            <a:off x="839788" y="457200"/>
            <a:ext cx="3932237" cy="12554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4"/>
          <p:cNvSpPr>
            <a:spLocks noGrp="1"/>
          </p:cNvSpPr>
          <p:nvPr>
            <p:ph type="pic" idx="2"/>
          </p:nvPr>
        </p:nvSpPr>
        <p:spPr>
          <a:xfrm>
            <a:off x="5183188" y="1284514"/>
            <a:ext cx="5762398" cy="4576536"/>
          </a:xfrm>
          <a:prstGeom prst="rect">
            <a:avLst/>
          </a:prstGeom>
          <a:noFill/>
          <a:ln>
            <a:noFill/>
          </a:ln>
        </p:spPr>
      </p:sp>
      <p:sp>
        <p:nvSpPr>
          <p:cNvPr id="111" name="Google Shape;111;p1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4"/>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6;p3">
            <a:extLst>
              <a:ext uri="{FF2B5EF4-FFF2-40B4-BE49-F238E27FC236}">
                <a16:creationId xmlns:a16="http://schemas.microsoft.com/office/drawing/2014/main" id="{EE59D822-6908-9C0B-F066-B3995588615B}"/>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ctivity_two box" userDrawn="1">
  <p:cSld name="Activity_two box">
    <p:spTree>
      <p:nvGrpSpPr>
        <p:cNvPr id="1" name="Shape 113"/>
        <p:cNvGrpSpPr/>
        <p:nvPr/>
      </p:nvGrpSpPr>
      <p:grpSpPr>
        <a:xfrm>
          <a:off x="0" y="0"/>
          <a:ext cx="0" cy="0"/>
          <a:chOff x="0" y="0"/>
          <a:chExt cx="0" cy="0"/>
        </a:xfrm>
      </p:grpSpPr>
      <p:sp>
        <p:nvSpPr>
          <p:cNvPr id="2" name="Google Shape;26;p3">
            <a:extLst>
              <a:ext uri="{FF2B5EF4-FFF2-40B4-BE49-F238E27FC236}">
                <a16:creationId xmlns:a16="http://schemas.microsoft.com/office/drawing/2014/main" id="{70ED2532-D448-8502-013C-9B4FCD683B9D}"/>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_1">
  <p:cSld name="Intro_1">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
        <p:nvSpPr>
          <p:cNvPr id="27" name="Google Shape;27;p3"/>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lvl1pPr marL="457200" lvl="0" indent="-228600" algn="l">
              <a:lnSpc>
                <a:spcPct val="108000"/>
              </a:lnSpc>
              <a:spcBef>
                <a:spcPts val="1000"/>
              </a:spcBef>
              <a:spcAft>
                <a:spcPts val="0"/>
              </a:spcAft>
              <a:buSzPts val="1800"/>
              <a:buNone/>
              <a:defRPr sz="1800"/>
            </a:lvl1pPr>
            <a:lvl2pPr marL="914400" lvl="1" indent="-228600" algn="l">
              <a:lnSpc>
                <a:spcPct val="108000"/>
              </a:lnSpc>
              <a:spcBef>
                <a:spcPts val="500"/>
              </a:spcBef>
              <a:spcAft>
                <a:spcPts val="0"/>
              </a:spcAft>
              <a:buSzPts val="1800"/>
              <a:buNone/>
              <a:defRPr sz="1800"/>
            </a:lvl2pPr>
            <a:lvl3pPr marL="1371600" lvl="2" indent="-228600" algn="l">
              <a:lnSpc>
                <a:spcPct val="108000"/>
              </a:lnSpc>
              <a:spcBef>
                <a:spcPts val="500"/>
              </a:spcBef>
              <a:spcAft>
                <a:spcPts val="0"/>
              </a:spcAft>
              <a:buSzPts val="1800"/>
              <a:buNone/>
              <a:defRPr sz="1800"/>
            </a:lvl3pPr>
            <a:lvl4pPr marL="1828800" lvl="3" indent="-228600" algn="l">
              <a:lnSpc>
                <a:spcPct val="108000"/>
              </a:lnSpc>
              <a:spcBef>
                <a:spcPts val="500"/>
              </a:spcBef>
              <a:spcAft>
                <a:spcPts val="0"/>
              </a:spcAft>
              <a:buSzPts val="1800"/>
              <a:buNone/>
              <a:defRPr sz="1800"/>
            </a:lvl4pPr>
            <a:lvl5pPr marL="2286000" lvl="4" indent="-228600" algn="l">
              <a:lnSpc>
                <a:spcPct val="108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Activity_video+caption">
  <p:cSld name="1_Activity_video+caption">
    <p:spTree>
      <p:nvGrpSpPr>
        <p:cNvPr id="1" name="Shape 30"/>
        <p:cNvGrpSpPr/>
        <p:nvPr/>
      </p:nvGrpSpPr>
      <p:grpSpPr>
        <a:xfrm>
          <a:off x="0" y="0"/>
          <a:ext cx="0" cy="0"/>
          <a:chOff x="0" y="0"/>
          <a:chExt cx="0" cy="0"/>
        </a:xfrm>
      </p:grpSpPr>
      <p:sp>
        <p:nvSpPr>
          <p:cNvPr id="31" name="Google Shape;31;p4"/>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a:spLocks noGrp="1"/>
          </p:cNvSpPr>
          <p:nvPr>
            <p:ph type="media" idx="3"/>
          </p:nvPr>
        </p:nvSpPr>
        <p:spPr>
          <a:xfrm>
            <a:off x="838200" y="1825625"/>
            <a:ext cx="10515600" cy="3714142"/>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body" idx="4"/>
          </p:nvPr>
        </p:nvSpPr>
        <p:spPr>
          <a:xfrm>
            <a:off x="838199" y="5744095"/>
            <a:ext cx="10515599" cy="432867"/>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800"/>
              <a:buNone/>
              <a:defRPr sz="1800"/>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6;p3">
            <a:extLst>
              <a:ext uri="{FF2B5EF4-FFF2-40B4-BE49-F238E27FC236}">
                <a16:creationId xmlns:a16="http://schemas.microsoft.com/office/drawing/2014/main" id="{0C011D98-3F21-5419-CFFA-3D97A83BE008}"/>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ctivity_text+box">
  <p:cSld name="Activity_text+box">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body" idx="2"/>
          </p:nvPr>
        </p:nvSpPr>
        <p:spPr>
          <a:xfrm>
            <a:off x="8179724" y="1825625"/>
            <a:ext cx="3174076" cy="4351338"/>
          </a:xfrm>
          <a:prstGeom prst="rect">
            <a:avLst/>
          </a:prstGeom>
          <a:solidFill>
            <a:srgbClr val="E2EEBE"/>
          </a:solidFill>
          <a:ln w="19050" cap="sq" cmpd="sng">
            <a:solidFill>
              <a:srgbClr val="466318"/>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6;p3">
            <a:extLst>
              <a:ext uri="{FF2B5EF4-FFF2-40B4-BE49-F238E27FC236}">
                <a16:creationId xmlns:a16="http://schemas.microsoft.com/office/drawing/2014/main" id="{B2CEEAC9-373A-57CC-909D-562AD83FB72E}"/>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_2">
  <p:cSld name="Intro_2">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6;p3">
            <a:extLst>
              <a:ext uri="{FF2B5EF4-FFF2-40B4-BE49-F238E27FC236}">
                <a16:creationId xmlns:a16="http://schemas.microsoft.com/office/drawing/2014/main" id="{C4BF1ECC-F1E0-7E7E-F523-1877B33631E7}"/>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ctivity_questions">
  <p:cSld name="Activity_questions">
    <p:spTree>
      <p:nvGrpSpPr>
        <p:cNvPr id="1" name="Shape 50"/>
        <p:cNvGrpSpPr/>
        <p:nvPr/>
      </p:nvGrpSpPr>
      <p:grpSpPr>
        <a:xfrm>
          <a:off x="0" y="0"/>
          <a:ext cx="0" cy="0"/>
          <a:chOff x="0" y="0"/>
          <a:chExt cx="0" cy="0"/>
        </a:xfrm>
      </p:grpSpPr>
      <p:pic>
        <p:nvPicPr>
          <p:cNvPr id="51" name="Google Shape;51;p7"/>
          <p:cNvPicPr preferRelativeResize="0"/>
          <p:nvPr/>
        </p:nvPicPr>
        <p:blipFill rotWithShape="1">
          <a:blip r:embed="rId2">
            <a:alphaModFix/>
          </a:blip>
          <a:srcRect r="61978"/>
          <a:stretch/>
        </p:blipFill>
        <p:spPr>
          <a:xfrm>
            <a:off x="7556311" y="1"/>
            <a:ext cx="4635689" cy="6857999"/>
          </a:xfrm>
          <a:prstGeom prst="rect">
            <a:avLst/>
          </a:prstGeom>
          <a:noFill/>
          <a:ln>
            <a:noFill/>
          </a:ln>
        </p:spPr>
      </p:pic>
      <p:sp>
        <p:nvSpPr>
          <p:cNvPr id="52" name="Google Shape;5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7"/>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6;p3">
            <a:extLst>
              <a:ext uri="{FF2B5EF4-FFF2-40B4-BE49-F238E27FC236}">
                <a16:creationId xmlns:a16="http://schemas.microsoft.com/office/drawing/2014/main" id="{2CC6DD94-8101-EA23-7E26-51CF805AF979}"/>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ctivity_answers">
  <p:cSld name="Activity_answers">
    <p:spTree>
      <p:nvGrpSpPr>
        <p:cNvPr id="1" name="Shape 57"/>
        <p:cNvGrpSpPr/>
        <p:nvPr/>
      </p:nvGrpSpPr>
      <p:grpSpPr>
        <a:xfrm>
          <a:off x="0" y="0"/>
          <a:ext cx="0" cy="0"/>
          <a:chOff x="0" y="0"/>
          <a:chExt cx="0" cy="0"/>
        </a:xfrm>
      </p:grpSpPr>
      <p:pic>
        <p:nvPicPr>
          <p:cNvPr id="58" name="Google Shape;58;p8"/>
          <p:cNvPicPr preferRelativeResize="0"/>
          <p:nvPr/>
        </p:nvPicPr>
        <p:blipFill rotWithShape="1">
          <a:blip r:embed="rId2">
            <a:alphaModFix/>
          </a:blip>
          <a:srcRect r="61978"/>
          <a:stretch/>
        </p:blipFill>
        <p:spPr>
          <a:xfrm>
            <a:off x="7556311" y="1"/>
            <a:ext cx="4635689" cy="6857999"/>
          </a:xfrm>
          <a:prstGeom prst="rect">
            <a:avLst/>
          </a:prstGeom>
          <a:noFill/>
          <a:ln>
            <a:noFill/>
          </a:ln>
        </p:spPr>
      </p:pic>
      <p:sp>
        <p:nvSpPr>
          <p:cNvPr id="59" name="Google Shape;5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8"/>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000"/>
              <a:buNone/>
              <a:defRPr sz="2000">
                <a:solidFill>
                  <a:srgbClr val="10283A"/>
                </a:solidFill>
              </a:defRPr>
            </a:lvl1pPr>
            <a:lvl2pPr marL="914400" lvl="1" indent="-228600" algn="l">
              <a:lnSpc>
                <a:spcPct val="108000"/>
              </a:lnSpc>
              <a:spcBef>
                <a:spcPts val="500"/>
              </a:spcBef>
              <a:spcAft>
                <a:spcPts val="0"/>
              </a:spcAft>
              <a:buSzPts val="2000"/>
              <a:buNone/>
              <a:defRPr sz="2000">
                <a:solidFill>
                  <a:srgbClr val="10283A"/>
                </a:solidFill>
              </a:defRPr>
            </a:lvl2pPr>
            <a:lvl3pPr marL="1371600" lvl="2" indent="-228600" algn="l">
              <a:lnSpc>
                <a:spcPct val="108000"/>
              </a:lnSpc>
              <a:spcBef>
                <a:spcPts val="500"/>
              </a:spcBef>
              <a:spcAft>
                <a:spcPts val="0"/>
              </a:spcAft>
              <a:buSzPts val="2000"/>
              <a:buNone/>
              <a:defRPr sz="2000">
                <a:solidFill>
                  <a:srgbClr val="10283A"/>
                </a:solidFill>
              </a:defRPr>
            </a:lvl3pPr>
            <a:lvl4pPr marL="1828800" lvl="3" indent="-228600" algn="l">
              <a:lnSpc>
                <a:spcPct val="108000"/>
              </a:lnSpc>
              <a:spcBef>
                <a:spcPts val="500"/>
              </a:spcBef>
              <a:spcAft>
                <a:spcPts val="0"/>
              </a:spcAft>
              <a:buSzPts val="2000"/>
              <a:buNone/>
              <a:defRPr sz="2000">
                <a:solidFill>
                  <a:srgbClr val="10283A"/>
                </a:solidFill>
              </a:defRPr>
            </a:lvl4pPr>
            <a:lvl5pPr marL="2286000" lvl="4" indent="-228600" algn="l">
              <a:lnSpc>
                <a:spcPct val="108000"/>
              </a:lnSpc>
              <a:spcBef>
                <a:spcPts val="500"/>
              </a:spcBef>
              <a:spcAft>
                <a:spcPts val="0"/>
              </a:spcAft>
              <a:buSzPts val="2000"/>
              <a:buNone/>
              <a:defRPr sz="2000">
                <a:solidFill>
                  <a:srgbClr val="10283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8"/>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800"/>
              <a:buNone/>
              <a:defRPr sz="2800" b="1">
                <a:solidFill>
                  <a:srgbClr val="10283A"/>
                </a:solidFill>
              </a:defRPr>
            </a:lvl1pPr>
            <a:lvl2pPr marL="914400" lvl="1" indent="-228600" algn="l">
              <a:lnSpc>
                <a:spcPct val="108000"/>
              </a:lnSpc>
              <a:spcBef>
                <a:spcPts val="500"/>
              </a:spcBef>
              <a:spcAft>
                <a:spcPts val="0"/>
              </a:spcAft>
              <a:buSzPts val="2000"/>
              <a:buNone/>
              <a:defRPr sz="2000">
                <a:solidFill>
                  <a:srgbClr val="FF0000"/>
                </a:solidFill>
              </a:defRPr>
            </a:lvl2pPr>
            <a:lvl3pPr marL="1371600" lvl="2" indent="-228600" algn="l">
              <a:lnSpc>
                <a:spcPct val="108000"/>
              </a:lnSpc>
              <a:spcBef>
                <a:spcPts val="500"/>
              </a:spcBef>
              <a:spcAft>
                <a:spcPts val="0"/>
              </a:spcAft>
              <a:buSzPts val="2000"/>
              <a:buNone/>
              <a:defRPr sz="2000">
                <a:solidFill>
                  <a:srgbClr val="FF0000"/>
                </a:solidFill>
              </a:defRPr>
            </a:lvl3pPr>
            <a:lvl4pPr marL="1828800" lvl="3" indent="-228600" algn="l">
              <a:lnSpc>
                <a:spcPct val="108000"/>
              </a:lnSpc>
              <a:spcBef>
                <a:spcPts val="500"/>
              </a:spcBef>
              <a:spcAft>
                <a:spcPts val="0"/>
              </a:spcAft>
              <a:buSzPts val="2000"/>
              <a:buNone/>
              <a:defRPr sz="2000">
                <a:solidFill>
                  <a:srgbClr val="FF0000"/>
                </a:solidFill>
              </a:defRPr>
            </a:lvl4pPr>
            <a:lvl5pPr marL="2286000" lvl="4" indent="-228600" algn="l">
              <a:lnSpc>
                <a:spcPct val="108000"/>
              </a:lnSpc>
              <a:spcBef>
                <a:spcPts val="500"/>
              </a:spcBef>
              <a:spcAft>
                <a:spcPts val="0"/>
              </a:spcAft>
              <a:buSzPts val="2000"/>
              <a:buNone/>
              <a:defRPr sz="2000">
                <a:solidFill>
                  <a:srgbClr val="FF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8"/>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8"/>
          <p:cNvSpPr txBox="1">
            <a:spLocks noGrp="1"/>
          </p:cNvSpPr>
          <p:nvPr>
            <p:ph type="body" idx="5"/>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6;p3">
            <a:extLst>
              <a:ext uri="{FF2B5EF4-FFF2-40B4-BE49-F238E27FC236}">
                <a16:creationId xmlns:a16="http://schemas.microsoft.com/office/drawing/2014/main" id="{73D572F5-4441-7B5A-F237-03EFF512F42B}"/>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tro_3">
  <p:cSld name="Intro_3">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9"/>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9"/>
          <p:cNvSpPr>
            <a:spLocks noGrp="1"/>
          </p:cNvSpPr>
          <p:nvPr>
            <p:ph type="pic" idx="3"/>
          </p:nvPr>
        </p:nvSpPr>
        <p:spPr>
          <a:xfrm>
            <a:off x="6989083" y="1825625"/>
            <a:ext cx="4364717" cy="4351338"/>
          </a:xfrm>
          <a:prstGeom prst="rect">
            <a:avLst/>
          </a:prstGeom>
          <a:noFill/>
          <a:ln>
            <a:noFill/>
          </a:ln>
        </p:spPr>
        <p:txBody>
          <a:bodyPr/>
          <a:lstStyle/>
          <a:p>
            <a:endParaRPr lang="en-CA"/>
          </a:p>
        </p:txBody>
      </p:sp>
      <p:sp>
        <p:nvSpPr>
          <p:cNvPr id="72" name="Google Shape;72;p9"/>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6;p3">
            <a:extLst>
              <a:ext uri="{FF2B5EF4-FFF2-40B4-BE49-F238E27FC236}">
                <a16:creationId xmlns:a16="http://schemas.microsoft.com/office/drawing/2014/main" id="{AE69E19B-0666-022E-EE5B-A81A1AC23FC9}"/>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solidation">
  <p:cSld name="Consolidation">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0"/>
          <p:cNvSpPr>
            <a:spLocks noGrp="1"/>
          </p:cNvSpPr>
          <p:nvPr>
            <p:ph type="body" idx="2"/>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0"/>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6;p3">
            <a:extLst>
              <a:ext uri="{FF2B5EF4-FFF2-40B4-BE49-F238E27FC236}">
                <a16:creationId xmlns:a16="http://schemas.microsoft.com/office/drawing/2014/main" id="{63FA9EB9-A82A-D55D-CAB1-293AB39A5812}"/>
              </a:ext>
            </a:extLst>
          </p:cNvPr>
          <p:cNvSpPr txBox="1"/>
          <p:nvPr userDrawn="1"/>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1200" b="0" i="0" u="none" strike="noStrike" cap="none" dirty="0">
                <a:solidFill>
                  <a:srgbClr val="888888"/>
                </a:solidFill>
                <a:latin typeface="Arial"/>
                <a:ea typeface="Arial"/>
                <a:cs typeface="Arial"/>
                <a:sym typeface="Arial"/>
              </a:rPr>
              <a:t>© Gatsby Technical Education Projects 2026</a:t>
            </a:r>
            <a:endParaRPr dirty="0"/>
          </a:p>
          <a:p>
            <a:pPr marL="0" marR="0" lvl="0" indent="0" algn="r" rtl="0">
              <a:lnSpc>
                <a:spcPct val="100000"/>
              </a:lnSpc>
              <a:spcBef>
                <a:spcPts val="0"/>
              </a:spcBef>
              <a:spcAft>
                <a:spcPts val="0"/>
              </a:spcAft>
              <a:buClr>
                <a:srgbClr val="888888"/>
              </a:buClr>
              <a:buSzPts val="1200"/>
              <a:buFont typeface="Arial"/>
              <a:buNone/>
            </a:pPr>
            <a:r>
              <a:rPr lang="en-GB" sz="1200" b="0" i="0" u="none" strike="noStrike" cap="none" dirty="0">
                <a:solidFill>
                  <a:srgbClr val="888888"/>
                </a:solidFill>
                <a:latin typeface="Arial"/>
                <a:ea typeface="Arial"/>
                <a:cs typeface="Arial"/>
                <a:sym typeface="Arial"/>
              </a:rPr>
              <a:t>Version 2.1, January 2026</a:t>
            </a:r>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Arial"/>
              <a:buNone/>
              <a:defRPr sz="4000" b="0" i="0" u="none" strike="noStrike" cap="non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8000"/>
              </a:lnSpc>
              <a:spcBef>
                <a:spcPts val="1000"/>
              </a:spcBef>
              <a:spcAft>
                <a:spcPts val="0"/>
              </a:spcAft>
              <a:buClr>
                <a:srgbClr val="466318"/>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55600" algn="l" rtl="0">
              <a:lnSpc>
                <a:spcPct val="108000"/>
              </a:lnSpc>
              <a:spcBef>
                <a:spcPts val="500"/>
              </a:spcBef>
              <a:spcAft>
                <a:spcPts val="0"/>
              </a:spcAft>
              <a:buClr>
                <a:srgbClr val="466318"/>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466318"/>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108000"/>
              </a:lnSpc>
              <a:spcBef>
                <a:spcPts val="500"/>
              </a:spcBef>
              <a:spcAft>
                <a:spcPts val="0"/>
              </a:spcAft>
              <a:buClr>
                <a:srgbClr val="466318"/>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xyANahuhGs0"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hyperlink" Target="https://www.hse.gov.uk/coshh/casestudies/index.ht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hse.gov.uk/coshh/casestudies/index.ht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hse.gov.uk/coshh/casestudies/index.ht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7" name="Google Shape;127;p16"/>
          <p:cNvSpPr txBox="1">
            <a:spLocks noGrp="1"/>
          </p:cNvSpPr>
          <p:nvPr>
            <p:ph type="body" idx="2"/>
          </p:nvPr>
        </p:nvSpPr>
        <p:spPr>
          <a:xfrm>
            <a:off x="6096000" y="2894012"/>
            <a:ext cx="5622925" cy="534988"/>
          </a:xfrm>
          <a:prstGeom prst="rect">
            <a:avLst/>
          </a:prstGeom>
          <a:noFill/>
          <a:ln>
            <a:noFill/>
          </a:ln>
        </p:spPr>
        <p:txBody>
          <a:bodyPr spcFirstLastPara="1" wrap="square" lIns="91425" tIns="45700" rIns="91425" bIns="45700" anchor="t" anchorCtr="0">
            <a:noAutofit/>
          </a:bodyPr>
          <a:lstStyle/>
          <a:p>
            <a:pPr marL="0" lvl="0" indent="0" algn="r" rtl="0">
              <a:lnSpc>
                <a:spcPct val="108000"/>
              </a:lnSpc>
              <a:spcBef>
                <a:spcPts val="0"/>
              </a:spcBef>
              <a:spcAft>
                <a:spcPts val="0"/>
              </a:spcAft>
              <a:buSzPts val="2000"/>
              <a:buNone/>
            </a:pPr>
            <a:r>
              <a:rPr lang="en-GB" dirty="0"/>
              <a:t>Route: Health and Science</a:t>
            </a:r>
            <a:endParaRPr dirty="0"/>
          </a:p>
        </p:txBody>
      </p:sp>
      <p:sp>
        <p:nvSpPr>
          <p:cNvPr id="125" name="Google Shape;125;p16"/>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466318"/>
              </a:buClr>
              <a:buSzPts val="5200"/>
              <a:buFont typeface="Arial"/>
              <a:buNone/>
            </a:pPr>
            <a:r>
              <a:rPr lang="en-GB"/>
              <a:t>Science</a:t>
            </a:r>
            <a:endParaRPr/>
          </a:p>
        </p:txBody>
      </p:sp>
      <p:sp>
        <p:nvSpPr>
          <p:cNvPr id="126" name="Google Shape;126;p16"/>
          <p:cNvSpPr txBox="1">
            <a:spLocks noGrp="1"/>
          </p:cNvSpPr>
          <p:nvPr>
            <p:ph type="subTitle" idx="1"/>
          </p:nvPr>
        </p:nvSpPr>
        <p:spPr>
          <a:xfrm>
            <a:off x="1524000" y="4903788"/>
            <a:ext cx="9144000" cy="582612"/>
          </a:xfrm>
          <a:prstGeom prst="rect">
            <a:avLst/>
          </a:prstGeom>
          <a:noFill/>
          <a:ln>
            <a:noFill/>
          </a:ln>
        </p:spPr>
        <p:txBody>
          <a:bodyPr spcFirstLastPara="1" wrap="square" lIns="91425" tIns="45700" rIns="91425" bIns="45700" anchor="t" anchorCtr="0">
            <a:normAutofit fontScale="85000" lnSpcReduction="10000"/>
          </a:bodyPr>
          <a:lstStyle/>
          <a:p>
            <a:pPr marL="0" lvl="0" indent="0" algn="ctr" rtl="0">
              <a:lnSpc>
                <a:spcPct val="108000"/>
              </a:lnSpc>
              <a:spcBef>
                <a:spcPts val="0"/>
              </a:spcBef>
              <a:spcAft>
                <a:spcPts val="0"/>
              </a:spcAft>
              <a:buSzPct val="100000"/>
              <a:buNone/>
            </a:pPr>
            <a:r>
              <a:rPr lang="en-GB"/>
              <a:t>Topic: Health, safety and environmental regulations and practice</a:t>
            </a:r>
            <a:endParaRPr/>
          </a:p>
        </p:txBody>
      </p:sp>
      <p:sp>
        <p:nvSpPr>
          <p:cNvPr id="128" name="Google Shape;128;p16"/>
          <p:cNvSpPr txBox="1">
            <a:spLocks noGrp="1"/>
          </p:cNvSpPr>
          <p:nvPr>
            <p:ph type="body" idx="3"/>
          </p:nvPr>
        </p:nvSpPr>
        <p:spPr>
          <a:xfrm>
            <a:off x="1524000" y="5599206"/>
            <a:ext cx="9144000" cy="457200"/>
          </a:xfrm>
          <a:prstGeom prst="rect">
            <a:avLst/>
          </a:prstGeom>
          <a:noFill/>
          <a:ln>
            <a:noFill/>
          </a:ln>
        </p:spPr>
        <p:txBody>
          <a:bodyPr spcFirstLastPara="1" wrap="square" lIns="91425" tIns="45700" rIns="91425" bIns="45700" anchor="t" anchorCtr="0">
            <a:noAutofit/>
          </a:bodyPr>
          <a:lstStyle/>
          <a:p>
            <a:pPr marL="0" lvl="0" indent="0" algn="ctr" rtl="0">
              <a:lnSpc>
                <a:spcPct val="108000"/>
              </a:lnSpc>
              <a:spcBef>
                <a:spcPts val="0"/>
              </a:spcBef>
              <a:spcAft>
                <a:spcPts val="0"/>
              </a:spcAft>
              <a:buSzPts val="2400"/>
              <a:buNone/>
            </a:pPr>
            <a:r>
              <a:rPr lang="en-GB"/>
              <a:t>Lesson 1: How to assess risk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4" name="Google Shape;214;p25">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212" name="Google Shape;21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Risks and hazards</a:t>
            </a:r>
            <a:endParaRPr/>
          </a:p>
        </p:txBody>
      </p:sp>
      <p:sp>
        <p:nvSpPr>
          <p:cNvPr id="213" name="Google Shape;213;p25"/>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2400"/>
              <a:buNone/>
            </a:pPr>
            <a:r>
              <a:rPr lang="en-GB"/>
              <a:t>What is the difference between a risk and </a:t>
            </a:r>
            <a:br>
              <a:rPr lang="en-GB"/>
            </a:br>
            <a:r>
              <a:rPr lang="en-GB"/>
              <a:t>a hazard?</a:t>
            </a:r>
            <a:endParaRPr/>
          </a:p>
          <a:p>
            <a:pPr marL="0" lvl="0" indent="0" algn="l" rtl="0">
              <a:lnSpc>
                <a:spcPct val="108000"/>
              </a:lnSpc>
              <a:spcBef>
                <a:spcPts val="1000"/>
              </a:spcBef>
              <a:spcAft>
                <a:spcPts val="0"/>
              </a:spcAft>
              <a:buSzPts val="2400"/>
              <a:buNone/>
            </a:pPr>
            <a:r>
              <a:rPr lang="en-GB"/>
              <a:t>Here are two definitions. Identify the definition of a risk and the definition of a hazard.</a:t>
            </a:r>
            <a:endParaRPr/>
          </a:p>
          <a:p>
            <a:pPr marL="457200" lvl="0" indent="-457200" algn="l" rtl="0">
              <a:lnSpc>
                <a:spcPct val="108000"/>
              </a:lnSpc>
              <a:spcBef>
                <a:spcPts val="1000"/>
              </a:spcBef>
              <a:spcAft>
                <a:spcPts val="0"/>
              </a:spcAft>
              <a:buSzPts val="2400"/>
              <a:buFont typeface="Calibri"/>
              <a:buAutoNum type="alphaUcPeriod"/>
            </a:pPr>
            <a:r>
              <a:rPr lang="en-GB"/>
              <a:t>Something that has the potential to cause injury or harm.</a:t>
            </a:r>
            <a:endParaRPr/>
          </a:p>
          <a:p>
            <a:pPr marL="457200" lvl="0" indent="-457200" algn="l" rtl="0">
              <a:lnSpc>
                <a:spcPct val="108000"/>
              </a:lnSpc>
              <a:spcBef>
                <a:spcPts val="1000"/>
              </a:spcBef>
              <a:spcAft>
                <a:spcPts val="0"/>
              </a:spcAft>
              <a:buSzPts val="2400"/>
              <a:buFont typeface="Calibri"/>
              <a:buAutoNum type="alphaUcPeriod"/>
            </a:pPr>
            <a:r>
              <a:rPr lang="en-GB"/>
              <a:t>How likely it is that something will cause harm, </a:t>
            </a:r>
            <a:r>
              <a:rPr lang="en-GB" b="1"/>
              <a:t>and</a:t>
            </a:r>
            <a:r>
              <a:rPr lang="en-GB"/>
              <a:t> how severe that harm would be (the consequence).</a:t>
            </a:r>
            <a:endParaRPr/>
          </a:p>
          <a:p>
            <a:pPr marL="228600" lvl="0" indent="-76200" algn="l" rtl="0">
              <a:lnSpc>
                <a:spcPct val="108000"/>
              </a:lnSpc>
              <a:spcBef>
                <a:spcPts val="1000"/>
              </a:spcBef>
              <a:spcAft>
                <a:spcPts val="0"/>
              </a:spcAft>
              <a:buSzPts val="2400"/>
              <a:buNone/>
            </a:pPr>
            <a:endParaRPr/>
          </a:p>
        </p:txBody>
      </p:sp>
      <p:sp>
        <p:nvSpPr>
          <p:cNvPr id="215" name="Google Shape;215;p25">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5" name="Google Shape;225;p26">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221" name="Google Shape;221;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Risks and hazards</a:t>
            </a:r>
            <a:endParaRPr/>
          </a:p>
        </p:txBody>
      </p:sp>
      <p:sp>
        <p:nvSpPr>
          <p:cNvPr id="222" name="Google Shape;222;p26"/>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2400"/>
              <a:buNone/>
            </a:pPr>
            <a:r>
              <a:rPr lang="en-GB"/>
              <a:t>What is the difference between a risk and </a:t>
            </a:r>
            <a:br>
              <a:rPr lang="en-GB"/>
            </a:br>
            <a:r>
              <a:rPr lang="en-GB"/>
              <a:t>a hazard?</a:t>
            </a:r>
            <a:endParaRPr/>
          </a:p>
          <a:p>
            <a:pPr marL="0" lvl="0" indent="0" algn="l" rtl="0">
              <a:lnSpc>
                <a:spcPct val="108000"/>
              </a:lnSpc>
              <a:spcBef>
                <a:spcPts val="1000"/>
              </a:spcBef>
              <a:spcAft>
                <a:spcPts val="0"/>
              </a:spcAft>
              <a:buSzPts val="2400"/>
              <a:buNone/>
            </a:pPr>
            <a:r>
              <a:rPr lang="en-GB"/>
              <a:t>Here are two definitions. Identify the definition of a risk and the definition of a hazard.</a:t>
            </a:r>
            <a:endParaRPr/>
          </a:p>
          <a:p>
            <a:pPr marL="457200" lvl="0" indent="-457200" algn="l" rtl="0">
              <a:lnSpc>
                <a:spcPct val="108000"/>
              </a:lnSpc>
              <a:spcBef>
                <a:spcPts val="1000"/>
              </a:spcBef>
              <a:spcAft>
                <a:spcPts val="0"/>
              </a:spcAft>
              <a:buSzPts val="2400"/>
              <a:buFont typeface="Calibri"/>
              <a:buAutoNum type="alphaUcPeriod"/>
            </a:pPr>
            <a:r>
              <a:rPr lang="en-GB"/>
              <a:t>Something that has the potential to cause injury or harm.</a:t>
            </a:r>
            <a:endParaRPr/>
          </a:p>
          <a:p>
            <a:pPr marL="457200" lvl="0" indent="-457200" algn="l" rtl="0">
              <a:lnSpc>
                <a:spcPct val="108000"/>
              </a:lnSpc>
              <a:spcBef>
                <a:spcPts val="1000"/>
              </a:spcBef>
              <a:spcAft>
                <a:spcPts val="0"/>
              </a:spcAft>
              <a:buSzPts val="2400"/>
              <a:buFont typeface="Calibri"/>
              <a:buAutoNum type="alphaUcPeriod"/>
            </a:pPr>
            <a:r>
              <a:rPr lang="en-GB"/>
              <a:t>How likely it is that something will cause harm, </a:t>
            </a:r>
            <a:r>
              <a:rPr lang="en-GB" b="1"/>
              <a:t>and</a:t>
            </a:r>
            <a:r>
              <a:rPr lang="en-GB"/>
              <a:t> how severe that harm would be (the consequence).</a:t>
            </a:r>
            <a:endParaRPr/>
          </a:p>
        </p:txBody>
      </p:sp>
      <p:sp>
        <p:nvSpPr>
          <p:cNvPr id="224" name="Google Shape;224;p26"/>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2800"/>
              <a:buNone/>
            </a:pPr>
            <a:r>
              <a:rPr lang="en-GB"/>
              <a:t>Answers</a:t>
            </a:r>
            <a:endParaRPr/>
          </a:p>
        </p:txBody>
      </p:sp>
      <p:sp>
        <p:nvSpPr>
          <p:cNvPr id="223" name="Google Shape;223;p26"/>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p>
            <a:pPr marL="457200" lvl="0" indent="-457200" algn="l" rtl="0">
              <a:lnSpc>
                <a:spcPct val="108000"/>
              </a:lnSpc>
              <a:spcBef>
                <a:spcPts val="0"/>
              </a:spcBef>
              <a:spcAft>
                <a:spcPts val="0"/>
              </a:spcAft>
              <a:buSzPts val="2000"/>
              <a:buAutoNum type="alphaUcPeriod"/>
            </a:pPr>
            <a:r>
              <a:rPr lang="en-GB"/>
              <a:t>Hazard</a:t>
            </a:r>
            <a:endParaRPr/>
          </a:p>
          <a:p>
            <a:pPr marL="457200" lvl="0" indent="-457200" algn="l" rtl="0">
              <a:lnSpc>
                <a:spcPct val="108000"/>
              </a:lnSpc>
              <a:spcBef>
                <a:spcPts val="1000"/>
              </a:spcBef>
              <a:spcAft>
                <a:spcPts val="0"/>
              </a:spcAft>
              <a:buSzPts val="2000"/>
              <a:buAutoNum type="alphaUcPeriod"/>
            </a:pPr>
            <a:r>
              <a:rPr lang="en-GB"/>
              <a:t>Risk</a:t>
            </a:r>
            <a:endParaRPr/>
          </a:p>
        </p:txBody>
      </p:sp>
      <p:sp>
        <p:nvSpPr>
          <p:cNvPr id="226" name="Google Shape;226;p26">
            <a:extLst>
              <a:ext uri="{C183D7F6-B498-43B3-948B-1728B52AA6E4}">
                <adec:decorative xmlns:adec="http://schemas.microsoft.com/office/drawing/2017/decorative" val="1"/>
              </a:ext>
            </a:extLst>
          </p:cNvPr>
          <p:cNvSpPr txBox="1">
            <a:spLocks noGrp="1"/>
          </p:cNvSpPr>
          <p:nvPr>
            <p:ph type="body" idx="5"/>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33" name="Google Shape;23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Introduction to risk assessments</a:t>
            </a:r>
            <a:endParaRPr/>
          </a:p>
        </p:txBody>
      </p:sp>
      <p:pic>
        <p:nvPicPr>
          <p:cNvPr id="236" name="Google Shape;236;p27" descr="An example risk assessment table"/>
          <p:cNvPicPr preferRelativeResize="0"/>
          <p:nvPr/>
        </p:nvPicPr>
        <p:blipFill rotWithShape="1">
          <a:blip r:embed="rId3">
            <a:alphaModFix/>
          </a:blip>
          <a:srcRect/>
          <a:stretch/>
        </p:blipFill>
        <p:spPr>
          <a:xfrm>
            <a:off x="1118492" y="1344575"/>
            <a:ext cx="9955014" cy="4458322"/>
          </a:xfrm>
          <a:prstGeom prst="rect">
            <a:avLst/>
          </a:prstGeom>
          <a:noFill/>
          <a:ln>
            <a:noFill/>
          </a:ln>
        </p:spPr>
      </p:pic>
      <p:sp>
        <p:nvSpPr>
          <p:cNvPr id="234" name="Google Shape;234;p27"/>
          <p:cNvSpPr txBox="1">
            <a:spLocks noGrp="1"/>
          </p:cNvSpPr>
          <p:nvPr>
            <p:ph type="body" idx="4"/>
          </p:nvPr>
        </p:nvSpPr>
        <p:spPr>
          <a:xfrm>
            <a:off x="838200" y="5863190"/>
            <a:ext cx="10515599" cy="432867"/>
          </a:xfrm>
          <a:prstGeom prst="rect">
            <a:avLst/>
          </a:prstGeom>
          <a:noFill/>
          <a:ln>
            <a:noFill/>
          </a:ln>
        </p:spPr>
        <p:txBody>
          <a:bodyPr spcFirstLastPara="1" wrap="square" lIns="91425" tIns="45700" rIns="91425" bIns="45700" anchor="t" anchorCtr="0">
            <a:normAutofit/>
          </a:bodyPr>
          <a:lstStyle/>
          <a:p>
            <a:pPr marL="0" lvl="0" indent="0" algn="ctr" rtl="0">
              <a:lnSpc>
                <a:spcPct val="108000"/>
              </a:lnSpc>
              <a:spcBef>
                <a:spcPts val="0"/>
              </a:spcBef>
              <a:spcAft>
                <a:spcPts val="0"/>
              </a:spcAft>
              <a:buSzPts val="1800"/>
              <a:buNone/>
            </a:pPr>
            <a:r>
              <a:rPr lang="en-GB"/>
              <a:t>A pro-forma risk assessment</a:t>
            </a:r>
            <a:endParaRPr/>
          </a:p>
        </p:txBody>
      </p:sp>
      <p:sp>
        <p:nvSpPr>
          <p:cNvPr id="235" name="Google Shape;235;p27">
            <a:extLst>
              <a:ext uri="{C183D7F6-B498-43B3-948B-1728B52AA6E4}">
                <adec:decorative xmlns:adec="http://schemas.microsoft.com/office/drawing/2017/decorative" val="1"/>
              </a:ext>
            </a:extLst>
          </p:cNvPr>
          <p:cNvSpPr txBox="1">
            <a:spLocks noGrp="1"/>
          </p:cNvSpPr>
          <p:nvPr>
            <p:ph type="body" idx="2"/>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a:extLst>
              <a:ext uri="{C183D7F6-B498-43B3-948B-1728B52AA6E4}">
                <adec:decorative xmlns:adec="http://schemas.microsoft.com/office/drawing/2017/decorative" val="1"/>
              </a:ext>
            </a:extLst>
          </p:cNvPr>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43" name="Google Shape;24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Introduction to risk assessments</a:t>
            </a:r>
            <a:endParaRPr/>
          </a:p>
        </p:txBody>
      </p:sp>
      <p:pic>
        <p:nvPicPr>
          <p:cNvPr id="246" name="Google Shape;246;p28" descr="An example risk matrix table"/>
          <p:cNvPicPr preferRelativeResize="0"/>
          <p:nvPr/>
        </p:nvPicPr>
        <p:blipFill rotWithShape="1">
          <a:blip r:embed="rId3">
            <a:alphaModFix/>
          </a:blip>
          <a:srcRect/>
          <a:stretch/>
        </p:blipFill>
        <p:spPr>
          <a:xfrm>
            <a:off x="567187" y="2495362"/>
            <a:ext cx="11057625" cy="2394029"/>
          </a:xfrm>
          <a:prstGeom prst="rect">
            <a:avLst/>
          </a:prstGeom>
          <a:noFill/>
          <a:ln>
            <a:noFill/>
          </a:ln>
        </p:spPr>
      </p:pic>
      <p:sp>
        <p:nvSpPr>
          <p:cNvPr id="244" name="Google Shape;244;p28"/>
          <p:cNvSpPr txBox="1">
            <a:spLocks noGrp="1"/>
          </p:cNvSpPr>
          <p:nvPr>
            <p:ph type="body" idx="4"/>
          </p:nvPr>
        </p:nvSpPr>
        <p:spPr>
          <a:xfrm>
            <a:off x="838199" y="5744095"/>
            <a:ext cx="10515599" cy="432867"/>
          </a:xfrm>
          <a:prstGeom prst="rect">
            <a:avLst/>
          </a:prstGeom>
          <a:noFill/>
          <a:ln>
            <a:noFill/>
          </a:ln>
        </p:spPr>
        <p:txBody>
          <a:bodyPr spcFirstLastPara="1" wrap="square" lIns="91425" tIns="45700" rIns="91425" bIns="45700" anchor="t" anchorCtr="0">
            <a:normAutofit/>
          </a:bodyPr>
          <a:lstStyle/>
          <a:p>
            <a:pPr marL="0" lvl="0" indent="0" algn="ctr" rtl="0">
              <a:lnSpc>
                <a:spcPct val="108000"/>
              </a:lnSpc>
              <a:spcBef>
                <a:spcPts val="0"/>
              </a:spcBef>
              <a:spcAft>
                <a:spcPts val="0"/>
              </a:spcAft>
              <a:buSzPts val="1800"/>
              <a:buNone/>
            </a:pPr>
            <a:r>
              <a:rPr lang="en-GB"/>
              <a:t>A risk matrix</a:t>
            </a:r>
            <a:endParaRPr/>
          </a:p>
        </p:txBody>
      </p:sp>
      <p:sp>
        <p:nvSpPr>
          <p:cNvPr id="245" name="Google Shape;245;p28">
            <a:extLst>
              <a:ext uri="{C183D7F6-B498-43B3-948B-1728B52AA6E4}">
                <adec:decorative xmlns:adec="http://schemas.microsoft.com/office/drawing/2017/decorative" val="1"/>
              </a:ext>
            </a:extLst>
          </p:cNvPr>
          <p:cNvSpPr txBox="1">
            <a:spLocks noGrp="1"/>
          </p:cNvSpPr>
          <p:nvPr>
            <p:ph type="body" idx="2"/>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4" name="Google Shape;254;p29">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52" name="Google Shape;25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The main purposes of a risk assessment</a:t>
            </a:r>
            <a:endParaRPr/>
          </a:p>
        </p:txBody>
      </p:sp>
      <p:sp>
        <p:nvSpPr>
          <p:cNvPr id="253" name="Google Shape;253;p29"/>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fontScale="85000" lnSpcReduction="10000"/>
          </a:bodyPr>
          <a:lstStyle/>
          <a:p>
            <a:pPr marL="0" lvl="0" indent="0" algn="l" rtl="0">
              <a:lnSpc>
                <a:spcPct val="108000"/>
              </a:lnSpc>
              <a:spcBef>
                <a:spcPts val="0"/>
              </a:spcBef>
              <a:spcAft>
                <a:spcPts val="0"/>
              </a:spcAft>
              <a:buSzPct val="100000"/>
              <a:buNone/>
            </a:pPr>
            <a:r>
              <a:rPr lang="en-GB"/>
              <a:t>The main purposes of a risk assessment are:</a:t>
            </a:r>
            <a:endParaRPr/>
          </a:p>
          <a:p>
            <a:pPr marL="228600" lvl="0" indent="-228600" algn="l" rtl="0">
              <a:lnSpc>
                <a:spcPct val="108000"/>
              </a:lnSpc>
              <a:spcBef>
                <a:spcPts val="1000"/>
              </a:spcBef>
              <a:spcAft>
                <a:spcPts val="0"/>
              </a:spcAft>
              <a:buSzPct val="100000"/>
              <a:buChar char="•"/>
            </a:pPr>
            <a:r>
              <a:rPr lang="en-GB"/>
              <a:t>to identify hazards to health, safety and wellbeing in a workplace</a:t>
            </a:r>
            <a:endParaRPr/>
          </a:p>
          <a:p>
            <a:pPr marL="228600" lvl="0" indent="-228600" algn="l" rtl="0">
              <a:lnSpc>
                <a:spcPct val="108000"/>
              </a:lnSpc>
              <a:spcBef>
                <a:spcPts val="1000"/>
              </a:spcBef>
              <a:spcAft>
                <a:spcPts val="0"/>
              </a:spcAft>
              <a:buSzPct val="100000"/>
              <a:buChar char="•"/>
            </a:pPr>
            <a:r>
              <a:rPr lang="en-GB"/>
              <a:t>to determine the risks involved with each of those hazards</a:t>
            </a:r>
            <a:endParaRPr/>
          </a:p>
          <a:p>
            <a:pPr marL="228600" lvl="0" indent="-228600" algn="l" rtl="0">
              <a:lnSpc>
                <a:spcPct val="108000"/>
              </a:lnSpc>
              <a:spcBef>
                <a:spcPts val="1000"/>
              </a:spcBef>
              <a:spcAft>
                <a:spcPts val="0"/>
              </a:spcAft>
              <a:buSzPct val="100000"/>
              <a:buChar char="•"/>
            </a:pPr>
            <a:r>
              <a:rPr lang="en-GB"/>
              <a:t>to evaluate existing safety and control measures and determine if further measures are required to eliminate a hazard, or where this is not possible, to minimise risk</a:t>
            </a:r>
            <a:endParaRPr/>
          </a:p>
          <a:p>
            <a:pPr marL="228600" lvl="0" indent="-228600" algn="l" rtl="0">
              <a:lnSpc>
                <a:spcPct val="108000"/>
              </a:lnSpc>
              <a:spcBef>
                <a:spcPts val="1000"/>
              </a:spcBef>
              <a:spcAft>
                <a:spcPts val="0"/>
              </a:spcAft>
              <a:buSzPct val="100000"/>
              <a:buChar char="•"/>
            </a:pPr>
            <a:r>
              <a:rPr lang="en-GB"/>
              <a:t>to put safety measures in place to ensure that any residual risk is as low as possible.</a:t>
            </a:r>
            <a:endParaRPr/>
          </a:p>
          <a:p>
            <a:pPr marL="228600" lvl="0" indent="-99060" algn="l" rtl="0">
              <a:lnSpc>
                <a:spcPct val="108000"/>
              </a:lnSpc>
              <a:spcBef>
                <a:spcPts val="1000"/>
              </a:spcBef>
              <a:spcAft>
                <a:spcPts val="0"/>
              </a:spcAft>
              <a:buSzPct val="100000"/>
              <a:buNone/>
            </a:pPr>
            <a:endParaRPr/>
          </a:p>
        </p:txBody>
      </p:sp>
      <p:pic>
        <p:nvPicPr>
          <p:cNvPr id="256" name="Google Shape;256;p29" descr="A group of people in lab coats looking through microscopes and recording information in a laboratory"/>
          <p:cNvPicPr preferRelativeResize="0"/>
          <p:nvPr/>
        </p:nvPicPr>
        <p:blipFill rotWithShape="1">
          <a:blip r:embed="rId3">
            <a:alphaModFix/>
          </a:blip>
          <a:srcRect b="-1"/>
          <a:stretch/>
        </p:blipFill>
        <p:spPr>
          <a:xfrm>
            <a:off x="6989082" y="1825625"/>
            <a:ext cx="4364718" cy="4327182"/>
          </a:xfrm>
          <a:prstGeom prst="rect">
            <a:avLst/>
          </a:prstGeom>
          <a:noFill/>
          <a:ln>
            <a:noFill/>
          </a:ln>
        </p:spPr>
      </p:pic>
      <p:sp>
        <p:nvSpPr>
          <p:cNvPr id="255" name="Google Shape;255;p29">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4" name="Google Shape;264;p30">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262" name="Google Shape;26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Considering risk assessments</a:t>
            </a:r>
            <a:endParaRPr/>
          </a:p>
        </p:txBody>
      </p:sp>
      <p:sp>
        <p:nvSpPr>
          <p:cNvPr id="263" name="Google Shape;263;p30"/>
          <p:cNvSpPr txBox="1">
            <a:spLocks noGrp="1"/>
          </p:cNvSpPr>
          <p:nvPr>
            <p:ph type="body" idx="1"/>
          </p:nvPr>
        </p:nvSpPr>
        <p:spPr>
          <a:xfrm>
            <a:off x="838201" y="1825625"/>
            <a:ext cx="3467792" cy="4351338"/>
          </a:xfrm>
          <a:prstGeom prst="rect">
            <a:avLst/>
          </a:prstGeom>
          <a:solidFill>
            <a:srgbClr val="E2EEBE"/>
          </a:solidFill>
          <a:ln>
            <a:noFill/>
          </a:ln>
        </p:spPr>
        <p:txBody>
          <a:bodyPr spcFirstLastPara="1" wrap="square" lIns="180000" tIns="180000" rIns="180000" bIns="180000" anchor="t" anchorCtr="0">
            <a:normAutofit lnSpcReduction="10000"/>
          </a:bodyPr>
          <a:lstStyle/>
          <a:p>
            <a:pPr marL="0" lvl="0" indent="0" algn="l" rtl="0">
              <a:lnSpc>
                <a:spcPct val="108000"/>
              </a:lnSpc>
              <a:spcBef>
                <a:spcPts val="0"/>
              </a:spcBef>
              <a:spcAft>
                <a:spcPts val="0"/>
              </a:spcAft>
              <a:buSzPts val="2400"/>
              <a:buNone/>
            </a:pPr>
            <a:r>
              <a:rPr lang="en-GB" b="1"/>
              <a:t>THINK, PAIR, SHARE</a:t>
            </a:r>
            <a:endParaRPr/>
          </a:p>
          <a:p>
            <a:pPr marL="228600" lvl="0" indent="-228600" algn="l" rtl="0">
              <a:lnSpc>
                <a:spcPct val="108000"/>
              </a:lnSpc>
              <a:spcBef>
                <a:spcPts val="1000"/>
              </a:spcBef>
              <a:spcAft>
                <a:spcPts val="0"/>
              </a:spcAft>
              <a:buSzPts val="2400"/>
              <a:buChar char="•"/>
            </a:pPr>
            <a:r>
              <a:rPr lang="en-GB"/>
              <a:t>Why are risk assessments important?</a:t>
            </a:r>
            <a:endParaRPr/>
          </a:p>
          <a:p>
            <a:pPr marL="228600" lvl="0" indent="-228600" algn="l" rtl="0">
              <a:lnSpc>
                <a:spcPct val="108000"/>
              </a:lnSpc>
              <a:spcBef>
                <a:spcPts val="1000"/>
              </a:spcBef>
              <a:spcAft>
                <a:spcPts val="0"/>
              </a:spcAft>
              <a:buSzPts val="2400"/>
              <a:buChar char="•"/>
            </a:pPr>
            <a:r>
              <a:rPr lang="en-GB"/>
              <a:t>What information is needed in a risk assessment?</a:t>
            </a:r>
            <a:endParaRPr/>
          </a:p>
          <a:p>
            <a:pPr marL="228600" lvl="0" indent="-228600" algn="l" rtl="0">
              <a:lnSpc>
                <a:spcPct val="108000"/>
              </a:lnSpc>
              <a:spcBef>
                <a:spcPts val="1000"/>
              </a:spcBef>
              <a:spcAft>
                <a:spcPts val="0"/>
              </a:spcAft>
              <a:buSzPts val="2400"/>
              <a:buChar char="•"/>
            </a:pPr>
            <a:r>
              <a:rPr lang="en-GB"/>
              <a:t>How does this relate to the activity we have just performed?</a:t>
            </a:r>
            <a:endParaRPr/>
          </a:p>
        </p:txBody>
      </p:sp>
      <p:pic>
        <p:nvPicPr>
          <p:cNvPr id="266" name="Google Shape;266;p30" descr="An example completed risk assessment"/>
          <p:cNvPicPr preferRelativeResize="0"/>
          <p:nvPr/>
        </p:nvPicPr>
        <p:blipFill rotWithShape="1">
          <a:blip r:embed="rId3">
            <a:alphaModFix/>
          </a:blip>
          <a:srcRect/>
          <a:stretch/>
        </p:blipFill>
        <p:spPr>
          <a:xfrm>
            <a:off x="4613564" y="2099604"/>
            <a:ext cx="7124008" cy="3620851"/>
          </a:xfrm>
          <a:prstGeom prst="rect">
            <a:avLst/>
          </a:prstGeom>
          <a:noFill/>
          <a:ln>
            <a:noFill/>
          </a:ln>
        </p:spPr>
      </p:pic>
      <p:sp>
        <p:nvSpPr>
          <p:cNvPr id="265" name="Google Shape;265;p30">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4" name="Google Shape;274;p31"/>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272" name="Google Shape;27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The HSE’s Five Steps to Risk Assessment</a:t>
            </a:r>
            <a:endParaRPr/>
          </a:p>
        </p:txBody>
      </p:sp>
      <p:sp>
        <p:nvSpPr>
          <p:cNvPr id="273" name="Google Shape;273;p31"/>
          <p:cNvSpPr txBox="1">
            <a:spLocks noGrp="1"/>
          </p:cNvSpPr>
          <p:nvPr>
            <p:ph type="body" idx="1"/>
          </p:nvPr>
        </p:nvSpPr>
        <p:spPr>
          <a:xfrm>
            <a:off x="838199" y="1825625"/>
            <a:ext cx="5921829" cy="4351338"/>
          </a:xfrm>
          <a:prstGeom prst="rect">
            <a:avLst/>
          </a:prstGeom>
          <a:solidFill>
            <a:srgbClr val="E2EEBE"/>
          </a:solidFill>
          <a:ln>
            <a:noFill/>
          </a:ln>
        </p:spPr>
        <p:txBody>
          <a:bodyPr spcFirstLastPara="1" wrap="square" lIns="180000" tIns="180000" rIns="180000" bIns="180000" anchor="t" anchorCtr="0">
            <a:normAutofit fontScale="92500" lnSpcReduction="10000"/>
          </a:bodyPr>
          <a:lstStyle/>
          <a:p>
            <a:pPr marL="228600" lvl="0" indent="-228600" algn="l" rtl="0">
              <a:lnSpc>
                <a:spcPct val="108000"/>
              </a:lnSpc>
              <a:spcBef>
                <a:spcPts val="0"/>
              </a:spcBef>
              <a:spcAft>
                <a:spcPts val="0"/>
              </a:spcAft>
              <a:buSzPct val="100000"/>
              <a:buChar char="•"/>
            </a:pPr>
            <a:r>
              <a:rPr lang="en-GB" b="1"/>
              <a:t>Step 1: </a:t>
            </a:r>
            <a:r>
              <a:rPr lang="en-GB"/>
              <a:t>Identifying the hazards</a:t>
            </a:r>
            <a:endParaRPr/>
          </a:p>
          <a:p>
            <a:pPr marL="228600" lvl="0" indent="-228600" algn="l" rtl="0">
              <a:lnSpc>
                <a:spcPct val="108000"/>
              </a:lnSpc>
              <a:spcBef>
                <a:spcPts val="1000"/>
              </a:spcBef>
              <a:spcAft>
                <a:spcPts val="0"/>
              </a:spcAft>
              <a:buSzPct val="100000"/>
              <a:buChar char="•"/>
            </a:pPr>
            <a:r>
              <a:rPr lang="en-GB" b="1"/>
              <a:t>Step 2: </a:t>
            </a:r>
            <a:r>
              <a:rPr lang="en-GB"/>
              <a:t>Deciding who might be harmed and how</a:t>
            </a:r>
            <a:endParaRPr/>
          </a:p>
          <a:p>
            <a:pPr marL="228600" lvl="0" indent="-228600" algn="l" rtl="0">
              <a:lnSpc>
                <a:spcPct val="108000"/>
              </a:lnSpc>
              <a:spcBef>
                <a:spcPts val="1000"/>
              </a:spcBef>
              <a:spcAft>
                <a:spcPts val="0"/>
              </a:spcAft>
              <a:buSzPct val="100000"/>
              <a:buChar char="•"/>
            </a:pPr>
            <a:r>
              <a:rPr lang="en-GB" b="1"/>
              <a:t>Step 3: </a:t>
            </a:r>
            <a:r>
              <a:rPr lang="en-GB"/>
              <a:t>Evaluating the risks and deciding on precautions</a:t>
            </a:r>
            <a:endParaRPr/>
          </a:p>
          <a:p>
            <a:pPr marL="228600" lvl="0" indent="-228600" algn="l" rtl="0">
              <a:lnSpc>
                <a:spcPct val="108000"/>
              </a:lnSpc>
              <a:spcBef>
                <a:spcPts val="1000"/>
              </a:spcBef>
              <a:spcAft>
                <a:spcPts val="0"/>
              </a:spcAft>
              <a:buSzPct val="100000"/>
              <a:buChar char="•"/>
            </a:pPr>
            <a:r>
              <a:rPr lang="en-GB" b="1"/>
              <a:t>Step 4: </a:t>
            </a:r>
            <a:r>
              <a:rPr lang="en-GB"/>
              <a:t>Recording findings and implementing them, including completing risk assessment documentation</a:t>
            </a:r>
            <a:endParaRPr/>
          </a:p>
          <a:p>
            <a:pPr marL="228600" lvl="0" indent="-228600" algn="l" rtl="0">
              <a:lnSpc>
                <a:spcPct val="108000"/>
              </a:lnSpc>
              <a:spcBef>
                <a:spcPts val="1000"/>
              </a:spcBef>
              <a:spcAft>
                <a:spcPts val="0"/>
              </a:spcAft>
              <a:buSzPct val="100000"/>
              <a:buChar char="•"/>
            </a:pPr>
            <a:r>
              <a:rPr lang="en-GB" b="1"/>
              <a:t>Step 5: </a:t>
            </a:r>
            <a:r>
              <a:rPr lang="en-GB"/>
              <a:t>Reviewing your assessment and updating if necessary</a:t>
            </a:r>
            <a:endParaRPr/>
          </a:p>
        </p:txBody>
      </p:sp>
      <p:grpSp>
        <p:nvGrpSpPr>
          <p:cNvPr id="276" name="Google Shape;276;p31">
            <a:extLst>
              <a:ext uri="{C183D7F6-B498-43B3-948B-1728B52AA6E4}">
                <adec:decorative xmlns:adec="http://schemas.microsoft.com/office/drawing/2017/decorative" val="1"/>
              </a:ext>
            </a:extLst>
          </p:cNvPr>
          <p:cNvGrpSpPr/>
          <p:nvPr/>
        </p:nvGrpSpPr>
        <p:grpSpPr>
          <a:xfrm>
            <a:off x="6989083" y="3053443"/>
            <a:ext cx="4376057" cy="1496788"/>
            <a:chOff x="6989083" y="3053443"/>
            <a:chExt cx="4376057" cy="1496788"/>
          </a:xfrm>
        </p:grpSpPr>
        <p:pic>
          <p:nvPicPr>
            <p:cNvPr id="277" name="Google Shape;277;p31"/>
            <p:cNvPicPr preferRelativeResize="0"/>
            <p:nvPr/>
          </p:nvPicPr>
          <p:blipFill rotWithShape="1">
            <a:blip r:embed="rId3">
              <a:alphaModFix/>
            </a:blip>
            <a:srcRect/>
            <a:stretch/>
          </p:blipFill>
          <p:spPr>
            <a:xfrm>
              <a:off x="6989083" y="3084287"/>
              <a:ext cx="4376057" cy="1465944"/>
            </a:xfrm>
            <a:prstGeom prst="rect">
              <a:avLst/>
            </a:prstGeom>
            <a:noFill/>
            <a:ln>
              <a:noFill/>
            </a:ln>
          </p:spPr>
        </p:pic>
        <p:sp>
          <p:nvSpPr>
            <p:cNvPr id="278" name="Google Shape;278;p31"/>
            <p:cNvSpPr/>
            <p:nvPr/>
          </p:nvSpPr>
          <p:spPr>
            <a:xfrm>
              <a:off x="8803141" y="3053443"/>
              <a:ext cx="696460" cy="2152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75" name="Google Shape;275;p31">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7" name="Google Shape;287;p32">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284" name="Google Shape;28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Preparing to write risk assessments</a:t>
            </a:r>
            <a:endParaRPr/>
          </a:p>
        </p:txBody>
      </p:sp>
      <p:sp>
        <p:nvSpPr>
          <p:cNvPr id="285" name="Google Shape;285;p32"/>
          <p:cNvSpPr txBox="1">
            <a:spLocks noGrp="1"/>
          </p:cNvSpPr>
          <p:nvPr>
            <p:ph type="body" idx="2"/>
          </p:nvPr>
        </p:nvSpPr>
        <p:spPr>
          <a:xfrm>
            <a:off x="6333059" y="1825625"/>
            <a:ext cx="5020741" cy="4351338"/>
          </a:xfrm>
          <a:prstGeom prst="rect">
            <a:avLst/>
          </a:prstGeom>
          <a:solidFill>
            <a:srgbClr val="E2EEBE"/>
          </a:solidFill>
          <a:ln w="19050" cap="sq" cmpd="sng">
            <a:solidFill>
              <a:srgbClr val="466318"/>
            </a:solidFill>
            <a:prstDash val="solid"/>
            <a:round/>
            <a:headEnd type="none" w="sm" len="sm"/>
            <a:tailEnd type="none" w="sm" len="sm"/>
          </a:ln>
        </p:spPr>
        <p:txBody>
          <a:bodyPr spcFirstLastPara="1" wrap="square" lIns="180000" tIns="180000" rIns="180000" bIns="180000" anchor="t" anchorCtr="0">
            <a:normAutofit fontScale="85000" lnSpcReduction="20000"/>
          </a:bodyPr>
          <a:lstStyle/>
          <a:p>
            <a:pPr marL="228600" lvl="0" indent="-228600" algn="l" rtl="0">
              <a:lnSpc>
                <a:spcPct val="108000"/>
              </a:lnSpc>
              <a:spcBef>
                <a:spcPts val="0"/>
              </a:spcBef>
              <a:spcAft>
                <a:spcPts val="0"/>
              </a:spcAft>
              <a:buSzPct val="100000"/>
              <a:buChar char="•"/>
            </a:pPr>
            <a:r>
              <a:rPr lang="en-GB" dirty="0"/>
              <a:t>Watch the video about the HSE’s Five Steps to Risk Assessment. </a:t>
            </a:r>
            <a:endParaRPr dirty="0"/>
          </a:p>
          <a:p>
            <a:pPr marL="228600" lvl="0" indent="-228600" algn="l" rtl="0">
              <a:lnSpc>
                <a:spcPct val="108000"/>
              </a:lnSpc>
              <a:spcBef>
                <a:spcPts val="1000"/>
              </a:spcBef>
              <a:spcAft>
                <a:spcPts val="0"/>
              </a:spcAft>
              <a:buSzPct val="100000"/>
              <a:buChar char="•"/>
            </a:pPr>
            <a:r>
              <a:rPr lang="en-GB" dirty="0"/>
              <a:t>Add notes to Worksheet 2, which will help you to follow these five steps yourself.</a:t>
            </a:r>
            <a:endParaRPr dirty="0"/>
          </a:p>
          <a:p>
            <a:pPr marL="228600" lvl="0" indent="-228600" algn="l" rtl="0">
              <a:lnSpc>
                <a:spcPct val="108000"/>
              </a:lnSpc>
              <a:spcBef>
                <a:spcPts val="1000"/>
              </a:spcBef>
              <a:spcAft>
                <a:spcPts val="0"/>
              </a:spcAft>
              <a:buSzPct val="100000"/>
              <a:buChar char="•"/>
            </a:pPr>
            <a:r>
              <a:rPr lang="en-GB" dirty="0"/>
              <a:t>You should include prompts or questions that you could ask yourself during each step.</a:t>
            </a:r>
            <a:endParaRPr dirty="0"/>
          </a:p>
          <a:p>
            <a:pPr marL="228600" lvl="0" indent="-99060" algn="l" rtl="0">
              <a:lnSpc>
                <a:spcPct val="108000"/>
              </a:lnSpc>
              <a:spcBef>
                <a:spcPts val="1000"/>
              </a:spcBef>
              <a:spcAft>
                <a:spcPts val="0"/>
              </a:spcAft>
              <a:buSzPct val="100000"/>
              <a:buNone/>
            </a:pPr>
            <a:endParaRPr dirty="0"/>
          </a:p>
          <a:p>
            <a:pPr marL="0" lvl="0" indent="0" algn="l" rtl="0">
              <a:lnSpc>
                <a:spcPct val="108000"/>
              </a:lnSpc>
              <a:spcBef>
                <a:spcPts val="1000"/>
              </a:spcBef>
              <a:spcAft>
                <a:spcPts val="0"/>
              </a:spcAft>
              <a:buSzPct val="100000"/>
              <a:buNone/>
            </a:pPr>
            <a:r>
              <a:rPr lang="en-GB" b="1" dirty="0"/>
              <a:t>Resources needed</a:t>
            </a:r>
            <a:endParaRPr dirty="0"/>
          </a:p>
          <a:p>
            <a:pPr marL="228600" lvl="0" indent="-228600" algn="l" rtl="0">
              <a:lnSpc>
                <a:spcPct val="108000"/>
              </a:lnSpc>
              <a:spcBef>
                <a:spcPts val="1000"/>
              </a:spcBef>
              <a:spcAft>
                <a:spcPts val="0"/>
              </a:spcAft>
              <a:buSzPct val="100000"/>
              <a:buChar char="•"/>
            </a:pPr>
            <a:r>
              <a:rPr lang="en-GB" dirty="0"/>
              <a:t>L1 Activity 3 Example risk assessment</a:t>
            </a:r>
            <a:endParaRPr dirty="0"/>
          </a:p>
          <a:p>
            <a:pPr marL="228600" lvl="0" indent="-228600">
              <a:buSzPct val="100000"/>
            </a:pPr>
            <a:r>
              <a:rPr lang="en-GB" dirty="0"/>
              <a:t>L1 Activity 3 Worksheet 2</a:t>
            </a:r>
            <a:endParaRPr dirty="0"/>
          </a:p>
        </p:txBody>
      </p:sp>
      <p:sp>
        <p:nvSpPr>
          <p:cNvPr id="288" name="Google Shape;288;p32"/>
          <p:cNvSpPr txBox="1"/>
          <p:nvPr/>
        </p:nvSpPr>
        <p:spPr>
          <a:xfrm>
            <a:off x="1005839" y="5206083"/>
            <a:ext cx="445686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1" u="none" strike="noStrike" cap="none">
                <a:solidFill>
                  <a:schemeClr val="dk1"/>
                </a:solidFill>
                <a:latin typeface="Calibri"/>
                <a:ea typeface="Calibri"/>
                <a:cs typeface="Calibri"/>
                <a:sym typeface="Calibri"/>
              </a:rPr>
              <a:t>HSE: </a:t>
            </a:r>
            <a:r>
              <a:rPr lang="en-GB" sz="1800" b="0" i="1" u="sng" strike="noStrike" cap="none">
                <a:solidFill>
                  <a:schemeClr val="hlink"/>
                </a:solidFill>
                <a:latin typeface="Calibri"/>
                <a:ea typeface="Calibri"/>
                <a:cs typeface="Calibri"/>
                <a:sym typeface="Calibri"/>
                <a:hlinkClick r:id="rId3"/>
              </a:rPr>
              <a:t>Health and safety risk assessment and management</a:t>
            </a:r>
            <a:endParaRPr sz="1800" i="1">
              <a:solidFill>
                <a:schemeClr val="dk1"/>
              </a:solidFill>
              <a:latin typeface="Calibri"/>
              <a:ea typeface="Calibri"/>
              <a:cs typeface="Calibri"/>
              <a:sym typeface="Calibri"/>
            </a:endParaRPr>
          </a:p>
        </p:txBody>
      </p:sp>
      <p:pic>
        <p:nvPicPr>
          <p:cNvPr id="289" name="Google Shape;289;p3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38643" y="2520334"/>
            <a:ext cx="4991254" cy="2332708"/>
          </a:xfrm>
          <a:prstGeom prst="rect">
            <a:avLst/>
          </a:prstGeom>
          <a:noFill/>
          <a:ln>
            <a:noFill/>
          </a:ln>
        </p:spPr>
      </p:pic>
      <p:sp>
        <p:nvSpPr>
          <p:cNvPr id="286" name="Google Shape;286;p32">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7" name="Google Shape;297;p33">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295" name="Google Shape;29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Considerations when writing risk assessments</a:t>
            </a:r>
            <a:endParaRPr/>
          </a:p>
        </p:txBody>
      </p:sp>
      <p:sp>
        <p:nvSpPr>
          <p:cNvPr id="296" name="Google Shape;296;p33"/>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fontScale="85000" lnSpcReduction="20000"/>
          </a:bodyPr>
          <a:lstStyle/>
          <a:p>
            <a:pPr marL="228600" lvl="0" indent="-228600" algn="l" rtl="0">
              <a:lnSpc>
                <a:spcPct val="108000"/>
              </a:lnSpc>
              <a:spcBef>
                <a:spcPts val="0"/>
              </a:spcBef>
              <a:spcAft>
                <a:spcPts val="0"/>
              </a:spcAft>
              <a:buSzPct val="100000"/>
              <a:buChar char="•"/>
            </a:pPr>
            <a:r>
              <a:rPr lang="en-GB" b="1"/>
              <a:t>Step 1: </a:t>
            </a:r>
            <a:r>
              <a:rPr lang="en-GB"/>
              <a:t>Identifying the hazards</a:t>
            </a:r>
            <a:endParaRPr/>
          </a:p>
          <a:p>
            <a:pPr marL="685800" lvl="1" indent="-228600" algn="l" rtl="0">
              <a:lnSpc>
                <a:spcPct val="108000"/>
              </a:lnSpc>
              <a:spcBef>
                <a:spcPts val="500"/>
              </a:spcBef>
              <a:spcAft>
                <a:spcPts val="0"/>
              </a:spcAft>
              <a:buSzPct val="100000"/>
              <a:buChar char="•"/>
            </a:pPr>
            <a:r>
              <a:rPr lang="en-GB"/>
              <a:t>How do we do this? What could we use to help?</a:t>
            </a:r>
            <a:endParaRPr/>
          </a:p>
          <a:p>
            <a:pPr marL="685800" lvl="1" indent="-228600" algn="l" rtl="0">
              <a:lnSpc>
                <a:spcPct val="108000"/>
              </a:lnSpc>
              <a:spcBef>
                <a:spcPts val="500"/>
              </a:spcBef>
              <a:spcAft>
                <a:spcPts val="0"/>
              </a:spcAft>
              <a:buSzPct val="100000"/>
              <a:buChar char="•"/>
            </a:pPr>
            <a:r>
              <a:rPr lang="en-GB"/>
              <a:t>How much detail is needed?</a:t>
            </a:r>
            <a:endParaRPr/>
          </a:p>
          <a:p>
            <a:pPr marL="685800" lvl="1" indent="-228600" algn="l" rtl="0">
              <a:lnSpc>
                <a:spcPct val="108000"/>
              </a:lnSpc>
              <a:spcBef>
                <a:spcPts val="500"/>
              </a:spcBef>
              <a:spcAft>
                <a:spcPts val="0"/>
              </a:spcAft>
              <a:buSzPct val="100000"/>
              <a:buChar char="•"/>
            </a:pPr>
            <a:r>
              <a:rPr lang="en-GB"/>
              <a:t>Consider long term health hazards (e.g. high levels of noise) </a:t>
            </a:r>
            <a:br>
              <a:rPr lang="en-GB"/>
            </a:br>
            <a:r>
              <a:rPr lang="en-GB"/>
              <a:t>and non-routine activities (e.g. spring cleaning).</a:t>
            </a:r>
            <a:endParaRPr/>
          </a:p>
          <a:p>
            <a:pPr marL="228600" lvl="0" indent="-228600" algn="l" rtl="0">
              <a:lnSpc>
                <a:spcPct val="108000"/>
              </a:lnSpc>
              <a:spcBef>
                <a:spcPts val="1000"/>
              </a:spcBef>
              <a:spcAft>
                <a:spcPts val="0"/>
              </a:spcAft>
              <a:buSzPct val="100000"/>
              <a:buChar char="•"/>
            </a:pPr>
            <a:r>
              <a:rPr lang="en-GB" b="1"/>
              <a:t>Step 2: </a:t>
            </a:r>
            <a:r>
              <a:rPr lang="en-GB"/>
              <a:t>Deciding who might be harmed and how</a:t>
            </a:r>
            <a:endParaRPr/>
          </a:p>
          <a:p>
            <a:pPr marL="685800" lvl="1" indent="-228600" algn="l" rtl="0">
              <a:lnSpc>
                <a:spcPct val="108000"/>
              </a:lnSpc>
              <a:spcBef>
                <a:spcPts val="500"/>
              </a:spcBef>
              <a:spcAft>
                <a:spcPts val="0"/>
              </a:spcAft>
              <a:buSzPct val="100000"/>
              <a:buChar char="•"/>
            </a:pPr>
            <a:r>
              <a:rPr lang="en-GB"/>
              <a:t>Consider visitors, as well as regular members of staff/employees/students.</a:t>
            </a:r>
            <a:endParaRPr/>
          </a:p>
          <a:p>
            <a:pPr marL="228600" lvl="0" indent="-228600" algn="l" rtl="0">
              <a:lnSpc>
                <a:spcPct val="108000"/>
              </a:lnSpc>
              <a:spcBef>
                <a:spcPts val="1000"/>
              </a:spcBef>
              <a:spcAft>
                <a:spcPts val="0"/>
              </a:spcAft>
              <a:buSzPct val="100000"/>
              <a:buChar char="•"/>
            </a:pPr>
            <a:r>
              <a:rPr lang="en-GB" b="1"/>
              <a:t>Step 3: </a:t>
            </a:r>
            <a:r>
              <a:rPr lang="en-GB"/>
              <a:t>Evaluating the risks and deciding on precautions</a:t>
            </a:r>
            <a:endParaRPr/>
          </a:p>
          <a:p>
            <a:pPr marL="685800" lvl="1" indent="-228600" algn="l" rtl="0">
              <a:lnSpc>
                <a:spcPct val="108000"/>
              </a:lnSpc>
              <a:spcBef>
                <a:spcPts val="500"/>
              </a:spcBef>
              <a:spcAft>
                <a:spcPts val="0"/>
              </a:spcAft>
              <a:buSzPct val="100000"/>
              <a:buChar char="•"/>
            </a:pPr>
            <a:r>
              <a:rPr lang="en-GB"/>
              <a:t>How do we determine the risk level?</a:t>
            </a:r>
            <a:endParaRPr/>
          </a:p>
          <a:p>
            <a:pPr marL="685800" lvl="1" indent="-228600" algn="l" rtl="0">
              <a:lnSpc>
                <a:spcPct val="108000"/>
              </a:lnSpc>
              <a:spcBef>
                <a:spcPts val="500"/>
              </a:spcBef>
              <a:spcAft>
                <a:spcPts val="0"/>
              </a:spcAft>
              <a:buSzPct val="100000"/>
              <a:buChar char="•"/>
            </a:pPr>
            <a:r>
              <a:rPr lang="en-GB"/>
              <a:t>Are all hazards the same?</a:t>
            </a:r>
            <a:endParaRPr/>
          </a:p>
          <a:p>
            <a:pPr marL="685800" lvl="1" indent="-228600" algn="l" rtl="0">
              <a:lnSpc>
                <a:spcPct val="108000"/>
              </a:lnSpc>
              <a:spcBef>
                <a:spcPts val="500"/>
              </a:spcBef>
              <a:spcAft>
                <a:spcPts val="0"/>
              </a:spcAft>
              <a:buSzPct val="100000"/>
              <a:buChar char="•"/>
            </a:pPr>
            <a:r>
              <a:rPr lang="en-GB"/>
              <a:t>Consider what can be done to minimise/</a:t>
            </a:r>
            <a:br>
              <a:rPr lang="en-GB"/>
            </a:br>
            <a:r>
              <a:rPr lang="en-GB"/>
              <a:t>reduce/remove the risk.</a:t>
            </a:r>
            <a:endParaRPr/>
          </a:p>
          <a:p>
            <a:pPr marL="0" lvl="0" indent="0" algn="l" rtl="0">
              <a:lnSpc>
                <a:spcPct val="108000"/>
              </a:lnSpc>
              <a:spcBef>
                <a:spcPts val="1000"/>
              </a:spcBef>
              <a:spcAft>
                <a:spcPts val="0"/>
              </a:spcAft>
              <a:buSzPct val="100000"/>
              <a:buNone/>
            </a:pPr>
            <a:r>
              <a:rPr lang="en-GB"/>
              <a:t>Add notes to your activity sheet during your class discussion.</a:t>
            </a:r>
            <a:endParaRPr/>
          </a:p>
          <a:p>
            <a:pPr marL="228600" lvl="0" indent="-99060" algn="l" rtl="0">
              <a:lnSpc>
                <a:spcPct val="108000"/>
              </a:lnSpc>
              <a:spcBef>
                <a:spcPts val="1000"/>
              </a:spcBef>
              <a:spcAft>
                <a:spcPts val="0"/>
              </a:spcAft>
              <a:buSzPct val="100000"/>
              <a:buNone/>
            </a:pPr>
            <a:endParaRPr/>
          </a:p>
        </p:txBody>
      </p:sp>
      <p:grpSp>
        <p:nvGrpSpPr>
          <p:cNvPr id="299" name="Google Shape;299;p33">
            <a:extLst>
              <a:ext uri="{C183D7F6-B498-43B3-948B-1728B52AA6E4}">
                <adec:decorative xmlns:adec="http://schemas.microsoft.com/office/drawing/2017/decorative" val="1"/>
              </a:ext>
            </a:extLst>
          </p:cNvPr>
          <p:cNvGrpSpPr/>
          <p:nvPr/>
        </p:nvGrpSpPr>
        <p:grpSpPr>
          <a:xfrm>
            <a:off x="8999833" y="1315749"/>
            <a:ext cx="2570214" cy="2570214"/>
            <a:chOff x="8551932" y="1112324"/>
            <a:chExt cx="3151118" cy="3151118"/>
          </a:xfrm>
        </p:grpSpPr>
        <p:sp>
          <p:nvSpPr>
            <p:cNvPr id="300" name="Google Shape;300;p33"/>
            <p:cNvSpPr/>
            <p:nvPr/>
          </p:nvSpPr>
          <p:spPr>
            <a:xfrm>
              <a:off x="8551932" y="1112324"/>
              <a:ext cx="3151118" cy="3151118"/>
            </a:xfrm>
            <a:prstGeom prst="ellipse">
              <a:avLst/>
            </a:prstGeom>
            <a:solidFill>
              <a:schemeClr val="lt1"/>
            </a:solidFill>
            <a:ln w="38100" cap="flat" cmpd="sng">
              <a:solidFill>
                <a:srgbClr val="E2EEB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1" name="Google Shape;301;p3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395562" y="1766800"/>
              <a:ext cx="1463857" cy="1842166"/>
            </a:xfrm>
            <a:prstGeom prst="rect">
              <a:avLst/>
            </a:prstGeom>
            <a:noFill/>
            <a:ln>
              <a:noFill/>
            </a:ln>
          </p:spPr>
        </p:pic>
      </p:grpSp>
      <p:sp>
        <p:nvSpPr>
          <p:cNvPr id="298" name="Google Shape;298;p33">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9" name="Google Shape;309;p34">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307" name="Google Shape;307;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Considerations when writing risk assessments</a:t>
            </a:r>
            <a:endParaRPr/>
          </a:p>
        </p:txBody>
      </p:sp>
      <p:sp>
        <p:nvSpPr>
          <p:cNvPr id="308" name="Google Shape;308;p34"/>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fontScale="32500" lnSpcReduction="20000"/>
          </a:bodyPr>
          <a:lstStyle/>
          <a:p>
            <a:pPr marL="342000" lvl="0" indent="-342000" algn="l" rtl="0">
              <a:lnSpc>
                <a:spcPct val="117000"/>
              </a:lnSpc>
              <a:spcBef>
                <a:spcPts val="0"/>
              </a:spcBef>
              <a:spcAft>
                <a:spcPts val="0"/>
              </a:spcAft>
              <a:buClr>
                <a:schemeClr val="dk1"/>
              </a:buClr>
              <a:buSzPct val="85470"/>
              <a:buChar char="•"/>
            </a:pPr>
            <a:r>
              <a:rPr lang="en-GB" sz="7200" b="1"/>
              <a:t>Step 4: </a:t>
            </a:r>
            <a:r>
              <a:rPr lang="en-GB" sz="7200"/>
              <a:t>Recording findings and implementing them,</a:t>
            </a:r>
            <a:br>
              <a:rPr lang="en-GB" sz="7200"/>
            </a:br>
            <a:r>
              <a:rPr lang="en-GB" sz="7200"/>
              <a:t>including completing risk assessment documentation</a:t>
            </a:r>
            <a:endParaRPr/>
          </a:p>
          <a:p>
            <a:pPr marL="799200" lvl="2" indent="-342000" algn="l" rtl="0">
              <a:lnSpc>
                <a:spcPct val="117000"/>
              </a:lnSpc>
              <a:spcBef>
                <a:spcPts val="400"/>
              </a:spcBef>
              <a:spcAft>
                <a:spcPts val="0"/>
              </a:spcAft>
              <a:buSzPct val="87912"/>
              <a:buChar char="•"/>
            </a:pPr>
            <a:r>
              <a:rPr lang="en-GB" sz="7000"/>
              <a:t>What do we need to record here? How?</a:t>
            </a:r>
            <a:endParaRPr/>
          </a:p>
          <a:p>
            <a:pPr marL="342000" lvl="0" indent="-215000" algn="l" rtl="0">
              <a:lnSpc>
                <a:spcPct val="117000"/>
              </a:lnSpc>
              <a:spcBef>
                <a:spcPts val="400"/>
              </a:spcBef>
              <a:spcAft>
                <a:spcPts val="0"/>
              </a:spcAft>
              <a:buClr>
                <a:schemeClr val="dk1"/>
              </a:buClr>
              <a:buSzPct val="85470"/>
              <a:buNone/>
            </a:pPr>
            <a:endParaRPr sz="7200"/>
          </a:p>
          <a:p>
            <a:pPr marL="342000" lvl="0" indent="-342000" algn="l" rtl="0">
              <a:lnSpc>
                <a:spcPct val="117000"/>
              </a:lnSpc>
              <a:spcBef>
                <a:spcPts val="400"/>
              </a:spcBef>
              <a:spcAft>
                <a:spcPts val="0"/>
              </a:spcAft>
              <a:buClr>
                <a:schemeClr val="dk1"/>
              </a:buClr>
              <a:buSzPct val="85470"/>
              <a:buChar char="•"/>
            </a:pPr>
            <a:r>
              <a:rPr lang="en-GB" sz="7200" b="1"/>
              <a:t>Step 5: </a:t>
            </a:r>
            <a:r>
              <a:rPr lang="en-GB" sz="7200"/>
              <a:t>Reviewing your assessment and updating if necessary</a:t>
            </a:r>
            <a:endParaRPr/>
          </a:p>
          <a:p>
            <a:pPr marL="799200" lvl="2" indent="-342000" algn="l" rtl="0">
              <a:lnSpc>
                <a:spcPct val="117000"/>
              </a:lnSpc>
              <a:spcBef>
                <a:spcPts val="400"/>
              </a:spcBef>
              <a:spcAft>
                <a:spcPts val="0"/>
              </a:spcAft>
              <a:buSzPct val="87912"/>
              <a:buChar char="•"/>
            </a:pPr>
            <a:r>
              <a:rPr lang="en-GB" sz="7000"/>
              <a:t>When should this take place?</a:t>
            </a:r>
            <a:endParaRPr/>
          </a:p>
          <a:p>
            <a:pPr marL="799200" lvl="2" indent="-342000" algn="l" rtl="0">
              <a:lnSpc>
                <a:spcPct val="117000"/>
              </a:lnSpc>
              <a:spcBef>
                <a:spcPts val="400"/>
              </a:spcBef>
              <a:spcAft>
                <a:spcPts val="0"/>
              </a:spcAft>
              <a:buSzPct val="87912"/>
              <a:buChar char="•"/>
            </a:pPr>
            <a:r>
              <a:rPr lang="en-GB" sz="7000"/>
              <a:t>Why is this an important step?</a:t>
            </a:r>
            <a:endParaRPr/>
          </a:p>
          <a:p>
            <a:pPr marL="342000" lvl="1" indent="-342000" algn="l" rtl="0">
              <a:lnSpc>
                <a:spcPct val="117000"/>
              </a:lnSpc>
              <a:spcBef>
                <a:spcPts val="400"/>
              </a:spcBef>
              <a:spcAft>
                <a:spcPts val="0"/>
              </a:spcAft>
              <a:buSzPct val="85470"/>
              <a:buNone/>
            </a:pPr>
            <a:endParaRPr sz="7200"/>
          </a:p>
          <a:p>
            <a:pPr marL="342000" lvl="1" indent="-342000" algn="l" rtl="0">
              <a:lnSpc>
                <a:spcPct val="117000"/>
              </a:lnSpc>
              <a:spcBef>
                <a:spcPts val="400"/>
              </a:spcBef>
              <a:spcAft>
                <a:spcPts val="0"/>
              </a:spcAft>
              <a:buClr>
                <a:schemeClr val="dk1"/>
              </a:buClr>
              <a:buSzPct val="85470"/>
              <a:buNone/>
            </a:pPr>
            <a:r>
              <a:rPr lang="en-GB" sz="7200"/>
              <a:t>Add notes to your activity sheet during your class discussion.</a:t>
            </a:r>
            <a:endParaRPr/>
          </a:p>
        </p:txBody>
      </p:sp>
      <p:grpSp>
        <p:nvGrpSpPr>
          <p:cNvPr id="311" name="Google Shape;311;p34">
            <a:extLst>
              <a:ext uri="{C183D7F6-B498-43B3-948B-1728B52AA6E4}">
                <adec:decorative xmlns:adec="http://schemas.microsoft.com/office/drawing/2017/decorative" val="1"/>
              </a:ext>
            </a:extLst>
          </p:cNvPr>
          <p:cNvGrpSpPr/>
          <p:nvPr/>
        </p:nvGrpSpPr>
        <p:grpSpPr>
          <a:xfrm>
            <a:off x="8999833" y="1315749"/>
            <a:ext cx="2570214" cy="2570214"/>
            <a:chOff x="8551932" y="1112324"/>
            <a:chExt cx="3151118" cy="3151118"/>
          </a:xfrm>
        </p:grpSpPr>
        <p:sp>
          <p:nvSpPr>
            <p:cNvPr id="312" name="Google Shape;312;p34"/>
            <p:cNvSpPr/>
            <p:nvPr/>
          </p:nvSpPr>
          <p:spPr>
            <a:xfrm>
              <a:off x="8551932" y="1112324"/>
              <a:ext cx="3151118" cy="3151118"/>
            </a:xfrm>
            <a:prstGeom prst="ellipse">
              <a:avLst/>
            </a:prstGeom>
            <a:solidFill>
              <a:schemeClr val="lt1"/>
            </a:solidFill>
            <a:ln w="38100" cap="flat" cmpd="sng">
              <a:solidFill>
                <a:srgbClr val="E2EEB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3" name="Google Shape;313;p3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395562" y="1766800"/>
              <a:ext cx="1463857" cy="1842166"/>
            </a:xfrm>
            <a:prstGeom prst="rect">
              <a:avLst/>
            </a:prstGeom>
            <a:noFill/>
            <a:ln>
              <a:noFill/>
            </a:ln>
          </p:spPr>
        </p:pic>
      </p:grpSp>
      <p:sp>
        <p:nvSpPr>
          <p:cNvPr id="310" name="Google Shape;310;p34">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7" name="Google Shape;137;p17"/>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34" name="Google Shape;1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will:</a:t>
            </a:r>
            <a:endParaRPr/>
          </a:p>
        </p:txBody>
      </p:sp>
      <p:sp>
        <p:nvSpPr>
          <p:cNvPr id="135" name="Google Shape;135;p17"/>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08000"/>
              </a:lnSpc>
              <a:spcBef>
                <a:spcPts val="0"/>
              </a:spcBef>
              <a:spcAft>
                <a:spcPts val="0"/>
              </a:spcAft>
              <a:buSzPct val="100000"/>
              <a:buChar char="•"/>
            </a:pPr>
            <a:r>
              <a:rPr lang="en-GB" dirty="0">
                <a:solidFill>
                  <a:schemeClr val="dk1"/>
                </a:solidFill>
                <a:latin typeface="Arial"/>
                <a:ea typeface="Arial"/>
                <a:cs typeface="Arial"/>
                <a:sym typeface="Arial"/>
              </a:rPr>
              <a:t>Identify the difference between hazards and risks, and how to determine each appropriately.</a:t>
            </a:r>
            <a:endParaRPr dirty="0"/>
          </a:p>
          <a:p>
            <a:pPr marL="228600" lvl="0" indent="-228600" algn="l" rtl="0">
              <a:lnSpc>
                <a:spcPct val="108000"/>
              </a:lnSpc>
              <a:spcBef>
                <a:spcPts val="1000"/>
              </a:spcBef>
              <a:spcAft>
                <a:spcPts val="0"/>
              </a:spcAft>
              <a:buSzPct val="100000"/>
              <a:buChar char="•"/>
            </a:pPr>
            <a:r>
              <a:rPr lang="en-GB" dirty="0">
                <a:solidFill>
                  <a:schemeClr val="dk1"/>
                </a:solidFill>
              </a:rPr>
              <a:t>Assess hazards and risks in new and familiar environments.</a:t>
            </a:r>
            <a:endParaRPr dirty="0"/>
          </a:p>
          <a:p>
            <a:pPr marL="228600" lvl="0" indent="-228600" algn="l" rtl="0">
              <a:lnSpc>
                <a:spcPct val="108000"/>
              </a:lnSpc>
              <a:spcBef>
                <a:spcPts val="1000"/>
              </a:spcBef>
              <a:spcAft>
                <a:spcPts val="0"/>
              </a:spcAft>
              <a:buSzPct val="100000"/>
              <a:buChar char="•"/>
            </a:pPr>
            <a:r>
              <a:rPr lang="en-GB" dirty="0">
                <a:solidFill>
                  <a:schemeClr val="dk1"/>
                </a:solidFill>
                <a:latin typeface="Arial"/>
                <a:ea typeface="Arial"/>
                <a:cs typeface="Arial"/>
                <a:sym typeface="Arial"/>
              </a:rPr>
              <a:t>Introduce writing a risk assessment using the HSE’s Five Steps to Risk Assessment for a variety of new and familiar contexts.</a:t>
            </a:r>
            <a:endParaRPr dirty="0"/>
          </a:p>
          <a:p>
            <a:pPr marL="228600" lvl="0" indent="-228600" algn="l" rtl="0">
              <a:lnSpc>
                <a:spcPct val="108000"/>
              </a:lnSpc>
              <a:spcBef>
                <a:spcPts val="1000"/>
              </a:spcBef>
              <a:spcAft>
                <a:spcPts val="0"/>
              </a:spcAft>
              <a:buSzPct val="100000"/>
              <a:buChar char="•"/>
            </a:pPr>
            <a:r>
              <a:rPr lang="en-GB" dirty="0">
                <a:solidFill>
                  <a:schemeClr val="dk1"/>
                </a:solidFill>
                <a:latin typeface="Arial"/>
                <a:ea typeface="Arial"/>
                <a:cs typeface="Arial"/>
                <a:sym typeface="Arial"/>
              </a:rPr>
              <a:t>Establish individual accountability and expertise in order to initiate evaluation of risk assessments.</a:t>
            </a:r>
            <a:endParaRPr dirty="0"/>
          </a:p>
          <a:p>
            <a:pPr marL="228600" lvl="0" indent="-87629" algn="l" rtl="0">
              <a:lnSpc>
                <a:spcPct val="108000"/>
              </a:lnSpc>
              <a:spcBef>
                <a:spcPts val="1000"/>
              </a:spcBef>
              <a:spcAft>
                <a:spcPts val="0"/>
              </a:spcAft>
              <a:buSzPct val="100000"/>
              <a:buNone/>
            </a:pPr>
            <a:endParaRPr dirty="0"/>
          </a:p>
        </p:txBody>
      </p:sp>
      <p:sp>
        <p:nvSpPr>
          <p:cNvPr id="136" name="Google Shape;136;p17"/>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rmAutofit lnSpcReduction="10000"/>
          </a:bodyPr>
          <a:lstStyle/>
          <a:p>
            <a:pPr marL="0" lvl="0" indent="0" algn="l" rtl="0">
              <a:lnSpc>
                <a:spcPct val="108000"/>
              </a:lnSpc>
              <a:spcBef>
                <a:spcPts val="0"/>
              </a:spcBef>
              <a:spcAft>
                <a:spcPts val="0"/>
              </a:spcAft>
              <a:buSzPts val="800"/>
              <a:buNone/>
            </a:pPr>
            <a:r>
              <a:rPr lang="en-GB" sz="800" b="1" dirty="0"/>
              <a:t>Skills:</a:t>
            </a:r>
            <a:endParaRPr dirty="0"/>
          </a:p>
          <a:p>
            <a:pPr marL="0" lvl="0" indent="0" algn="l" rtl="0">
              <a:lnSpc>
                <a:spcPct val="108000"/>
              </a:lnSpc>
              <a:spcBef>
                <a:spcPts val="1000"/>
              </a:spcBef>
              <a:spcAft>
                <a:spcPts val="0"/>
              </a:spcAft>
              <a:buSzPts val="800"/>
              <a:buNone/>
            </a:pPr>
            <a:r>
              <a:rPr lang="en-GB" sz="800" dirty="0"/>
              <a:t>CS1.1: Independently produce a high-level project plan, taking into account the document’s purpose, including: a completed risk assessment; details of how risks will be mitigated</a:t>
            </a:r>
            <a:endParaRPr dirty="0"/>
          </a:p>
          <a:p>
            <a:pPr marL="0" lvl="0" indent="0" algn="l" rtl="0">
              <a:lnSpc>
                <a:spcPct val="108000"/>
              </a:lnSpc>
              <a:spcBef>
                <a:spcPts val="1000"/>
              </a:spcBef>
              <a:spcAft>
                <a:spcPts val="0"/>
              </a:spcAft>
              <a:buSzPts val="800"/>
              <a:buNone/>
            </a:pPr>
            <a:r>
              <a:rPr lang="en-GB" sz="800" dirty="0"/>
              <a:t>CS3.1: Identifying their own role in relation to the wider team, including: establishing own accountability for tasks and deliverables; own and others’ area of expertise </a:t>
            </a:r>
            <a:endParaRPr dirty="0"/>
          </a:p>
          <a:p>
            <a:pPr marL="0" lvl="0" indent="0" algn="l" rtl="0">
              <a:lnSpc>
                <a:spcPct val="108000"/>
              </a:lnSpc>
              <a:spcBef>
                <a:spcPts val="1000"/>
              </a:spcBef>
              <a:spcAft>
                <a:spcPts val="0"/>
              </a:spcAft>
              <a:buSzPts val="800"/>
              <a:buNone/>
            </a:pPr>
            <a:r>
              <a:rPr lang="en-GB" sz="800" dirty="0"/>
              <a:t>CS3.2: Meet their responsibilities when working in a wider team by ensuring that project is compliant with relevant health and safety requirements (for example, if storing and handling hazardous substances)</a:t>
            </a:r>
            <a:endParaRPr dirty="0"/>
          </a:p>
          <a:p>
            <a:pPr marL="0" lvl="0" indent="0" algn="l" rtl="0">
              <a:lnSpc>
                <a:spcPct val="108000"/>
              </a:lnSpc>
              <a:spcBef>
                <a:spcPts val="1000"/>
              </a:spcBef>
              <a:spcAft>
                <a:spcPts val="0"/>
              </a:spcAft>
              <a:buSzPts val="800"/>
              <a:buNone/>
            </a:pPr>
            <a:r>
              <a:rPr lang="en-GB" sz="800" dirty="0"/>
              <a:t>CS5.1: Solve a problem within a science context, by evaluating the impact and continuing to monitor any changes and making recommendations for further improvement</a:t>
            </a:r>
            <a:endParaRPr dirty="0"/>
          </a:p>
          <a:p>
            <a:pPr marL="0" lvl="0" indent="0" algn="l" rtl="0">
              <a:lnSpc>
                <a:spcPct val="108000"/>
              </a:lnSpc>
              <a:spcBef>
                <a:spcPts val="1000"/>
              </a:spcBef>
              <a:spcAft>
                <a:spcPts val="0"/>
              </a:spcAft>
              <a:buSzPts val="800"/>
              <a:buNone/>
            </a:pPr>
            <a:r>
              <a:rPr lang="en-GB" sz="800" b="1" dirty="0"/>
              <a:t>General competencies:</a:t>
            </a:r>
            <a:endParaRPr dirty="0"/>
          </a:p>
          <a:p>
            <a:pPr marL="0" lvl="0" indent="0" algn="l" rtl="0">
              <a:lnSpc>
                <a:spcPct val="108000"/>
              </a:lnSpc>
              <a:spcBef>
                <a:spcPts val="1000"/>
              </a:spcBef>
              <a:spcAft>
                <a:spcPts val="0"/>
              </a:spcAft>
              <a:buSzPts val="800"/>
              <a:buNone/>
            </a:pPr>
            <a:r>
              <a:rPr lang="en-GB" sz="800" dirty="0"/>
              <a:t>English: </a:t>
            </a:r>
            <a:endParaRPr dirty="0"/>
          </a:p>
          <a:p>
            <a:pPr marL="0" lvl="0" indent="0" algn="l" rtl="0">
              <a:lnSpc>
                <a:spcPct val="108000"/>
              </a:lnSpc>
              <a:spcBef>
                <a:spcPts val="1000"/>
              </a:spcBef>
              <a:spcAft>
                <a:spcPts val="0"/>
              </a:spcAft>
              <a:buSzPts val="800"/>
              <a:buNone/>
            </a:pPr>
            <a:r>
              <a:rPr lang="en-GB" sz="800" dirty="0"/>
              <a:t>GEC2: Present information and ideas</a:t>
            </a:r>
            <a:endParaRPr dirty="0"/>
          </a:p>
          <a:p>
            <a:pPr marL="0" lvl="0" indent="0" algn="l" rtl="0">
              <a:lnSpc>
                <a:spcPct val="108000"/>
              </a:lnSpc>
              <a:spcBef>
                <a:spcPts val="1000"/>
              </a:spcBef>
              <a:spcAft>
                <a:spcPts val="0"/>
              </a:spcAft>
              <a:buSzPts val="800"/>
              <a:buNone/>
            </a:pPr>
            <a:r>
              <a:rPr lang="en-GB" sz="800" dirty="0"/>
              <a:t>GEC3: Create texts for different purposes and audiences</a:t>
            </a:r>
            <a:endParaRPr dirty="0"/>
          </a:p>
          <a:p>
            <a:pPr marL="0" lvl="0" indent="0" algn="l" rtl="0">
              <a:lnSpc>
                <a:spcPct val="108000"/>
              </a:lnSpc>
              <a:spcBef>
                <a:spcPts val="1000"/>
              </a:spcBef>
              <a:spcAft>
                <a:spcPts val="0"/>
              </a:spcAft>
              <a:buSzPts val="800"/>
              <a:buNone/>
            </a:pPr>
            <a:r>
              <a:rPr lang="en-GB" sz="800" dirty="0"/>
              <a:t>GEC4: Summarise information/ideas</a:t>
            </a:r>
            <a:endParaRPr dirty="0"/>
          </a:p>
          <a:p>
            <a:pPr marL="0" lvl="0" indent="0" algn="l" rtl="0">
              <a:lnSpc>
                <a:spcPct val="108000"/>
              </a:lnSpc>
              <a:spcBef>
                <a:spcPts val="1000"/>
              </a:spcBef>
              <a:spcAft>
                <a:spcPts val="0"/>
              </a:spcAft>
              <a:buSzPts val="800"/>
              <a:buNone/>
            </a:pPr>
            <a:r>
              <a:rPr lang="en-GB" sz="800" dirty="0"/>
              <a:t>GEC6: Take part in/lead discussions</a:t>
            </a:r>
            <a:endParaRPr dirty="0"/>
          </a:p>
          <a:p>
            <a:pPr marL="0" lvl="0" indent="0" algn="l" rtl="0">
              <a:lnSpc>
                <a:spcPct val="108000"/>
              </a:lnSpc>
              <a:spcBef>
                <a:spcPts val="1000"/>
              </a:spcBef>
              <a:spcAft>
                <a:spcPts val="0"/>
              </a:spcAft>
              <a:buSzPts val="800"/>
              <a:buNone/>
            </a:pPr>
            <a:r>
              <a:rPr lang="en-GB" sz="800" dirty="0"/>
              <a:t>Maths: </a:t>
            </a:r>
            <a:endParaRPr dirty="0"/>
          </a:p>
          <a:p>
            <a:pPr marL="0" lvl="0" indent="0" algn="l" rtl="0">
              <a:lnSpc>
                <a:spcPct val="108000"/>
              </a:lnSpc>
              <a:spcBef>
                <a:spcPts val="1000"/>
              </a:spcBef>
              <a:spcAft>
                <a:spcPts val="0"/>
              </a:spcAft>
              <a:buSzPts val="800"/>
              <a:buNone/>
            </a:pPr>
            <a:r>
              <a:rPr lang="en-GB" sz="800" dirty="0"/>
              <a:t>GMC6: Understanding data and risk</a:t>
            </a:r>
            <a:endParaRPr dirty="0"/>
          </a:p>
        </p:txBody>
      </p:sp>
      <p:sp>
        <p:nvSpPr>
          <p:cNvPr id="138" name="Google Shape;138;p17">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5">
            <a:extLst>
              <a:ext uri="{C183D7F6-B498-43B3-948B-1728B52AA6E4}">
                <adec:decorative xmlns:adec="http://schemas.microsoft.com/office/drawing/2017/decorative" val="1"/>
              </a:ext>
            </a:extLst>
          </p:cNvPr>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320" name="Google Shape;32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Using a risk matrix</a:t>
            </a:r>
            <a:endParaRPr/>
          </a:p>
        </p:txBody>
      </p:sp>
      <p:pic>
        <p:nvPicPr>
          <p:cNvPr id="322" name="Google Shape;322;p35" descr="An example risk matrix"/>
          <p:cNvPicPr preferRelativeResize="0"/>
          <p:nvPr/>
        </p:nvPicPr>
        <p:blipFill rotWithShape="1">
          <a:blip r:embed="rId3">
            <a:alphaModFix/>
          </a:blip>
          <a:srcRect/>
          <a:stretch/>
        </p:blipFill>
        <p:spPr>
          <a:xfrm>
            <a:off x="990364" y="2438470"/>
            <a:ext cx="10211274" cy="2399748"/>
          </a:xfrm>
          <a:prstGeom prst="rect">
            <a:avLst/>
          </a:prstGeom>
          <a:noFill/>
          <a:ln>
            <a:noFill/>
          </a:ln>
        </p:spPr>
      </p:pic>
      <p:sp>
        <p:nvSpPr>
          <p:cNvPr id="323" name="Google Shape;323;p35"/>
          <p:cNvSpPr txBox="1">
            <a:spLocks noGrp="1"/>
          </p:cNvSpPr>
          <p:nvPr>
            <p:ph type="body" idx="4"/>
          </p:nvPr>
        </p:nvSpPr>
        <p:spPr>
          <a:xfrm>
            <a:off x="838199" y="5744095"/>
            <a:ext cx="10515599" cy="432867"/>
          </a:xfrm>
          <a:prstGeom prst="rect">
            <a:avLst/>
          </a:prstGeom>
          <a:noFill/>
          <a:ln>
            <a:noFill/>
          </a:ln>
        </p:spPr>
        <p:txBody>
          <a:bodyPr spcFirstLastPara="1" wrap="square" lIns="91425" tIns="45700" rIns="91425" bIns="45700" anchor="t" anchorCtr="0">
            <a:normAutofit/>
          </a:bodyPr>
          <a:lstStyle/>
          <a:p>
            <a:pPr marL="0" lvl="0" indent="0" algn="ctr" rtl="0">
              <a:lnSpc>
                <a:spcPct val="108000"/>
              </a:lnSpc>
              <a:spcBef>
                <a:spcPts val="0"/>
              </a:spcBef>
              <a:spcAft>
                <a:spcPts val="0"/>
              </a:spcAft>
              <a:buSzPts val="1800"/>
              <a:buNone/>
            </a:pPr>
            <a:r>
              <a:rPr lang="en-GB"/>
              <a:t>A risk matrix</a:t>
            </a:r>
            <a:endParaRPr/>
          </a:p>
        </p:txBody>
      </p:sp>
      <p:sp>
        <p:nvSpPr>
          <p:cNvPr id="321" name="Google Shape;321;p35">
            <a:extLst>
              <a:ext uri="{C183D7F6-B498-43B3-948B-1728B52AA6E4}">
                <adec:decorative xmlns:adec="http://schemas.microsoft.com/office/drawing/2017/decorative" val="1"/>
              </a:ext>
            </a:extLst>
          </p:cNvPr>
          <p:cNvSpPr txBox="1">
            <a:spLocks noGrp="1"/>
          </p:cNvSpPr>
          <p:nvPr>
            <p:ph type="body" idx="2"/>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6"/>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330" name="Google Shape;33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Writing risk assessments</a:t>
            </a:r>
            <a:endParaRPr/>
          </a:p>
        </p:txBody>
      </p:sp>
      <p:pic>
        <p:nvPicPr>
          <p:cNvPr id="332" name="Google Shape;332;p36" descr="An example risk assessment table with text callouts explaining the purpose of each of heading, to give students support on completing it"/>
          <p:cNvPicPr preferRelativeResize="0"/>
          <p:nvPr/>
        </p:nvPicPr>
        <p:blipFill rotWithShape="1">
          <a:blip r:embed="rId3">
            <a:alphaModFix/>
          </a:blip>
          <a:srcRect/>
          <a:stretch/>
        </p:blipFill>
        <p:spPr>
          <a:xfrm>
            <a:off x="2156633" y="2058944"/>
            <a:ext cx="8427959" cy="3678452"/>
          </a:xfrm>
          <a:prstGeom prst="rect">
            <a:avLst/>
          </a:prstGeom>
          <a:noFill/>
          <a:ln>
            <a:noFill/>
          </a:ln>
        </p:spPr>
      </p:pic>
      <p:sp>
        <p:nvSpPr>
          <p:cNvPr id="335" name="Google Shape;335;p36"/>
          <p:cNvSpPr/>
          <p:nvPr/>
        </p:nvSpPr>
        <p:spPr>
          <a:xfrm>
            <a:off x="139526" y="1665471"/>
            <a:ext cx="2017107" cy="1325563"/>
          </a:xfrm>
          <a:prstGeom prst="wedgeRectCallout">
            <a:avLst>
              <a:gd name="adj1" fmla="val 55531"/>
              <a:gd name="adj2" fmla="val 78122"/>
            </a:avLst>
          </a:prstGeom>
          <a:solidFill>
            <a:srgbClr val="E2EFBF"/>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dk1"/>
                </a:solidFill>
                <a:latin typeface="Arial"/>
                <a:ea typeface="Arial"/>
                <a:cs typeface="Arial"/>
                <a:sym typeface="Arial"/>
              </a:rPr>
              <a:t>Here we need to write each hazard and a brief description of it, and then who might be harmed by it.</a:t>
            </a:r>
            <a:endParaRPr/>
          </a:p>
        </p:txBody>
      </p:sp>
      <p:sp>
        <p:nvSpPr>
          <p:cNvPr id="336" name="Google Shape;336;p36"/>
          <p:cNvSpPr/>
          <p:nvPr/>
        </p:nvSpPr>
        <p:spPr>
          <a:xfrm>
            <a:off x="5048250" y="1369260"/>
            <a:ext cx="3615465" cy="1261811"/>
          </a:xfrm>
          <a:prstGeom prst="wedgeRectCallout">
            <a:avLst>
              <a:gd name="adj1" fmla="val -50562"/>
              <a:gd name="adj2" fmla="val 99615"/>
            </a:avLst>
          </a:prstGeom>
          <a:solidFill>
            <a:srgbClr val="E2EFBF"/>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dirty="0">
                <a:solidFill>
                  <a:schemeClr val="dk1"/>
                </a:solidFill>
                <a:latin typeface="Arial"/>
                <a:ea typeface="Arial"/>
                <a:cs typeface="Arial"/>
                <a:sym typeface="Arial"/>
              </a:rPr>
              <a:t>In these first ’Likelihood’ and ‘Severity’ columns, determine the likelihood of this hazard occurring, and the severity of the consequences if it does. Mark these out of 5 – you can use the risk matrix to help.</a:t>
            </a:r>
            <a:endParaRPr dirty="0"/>
          </a:p>
        </p:txBody>
      </p:sp>
      <p:sp>
        <p:nvSpPr>
          <p:cNvPr id="337" name="Google Shape;337;p36"/>
          <p:cNvSpPr/>
          <p:nvPr/>
        </p:nvSpPr>
        <p:spPr>
          <a:xfrm>
            <a:off x="210845" y="4291380"/>
            <a:ext cx="1874469" cy="1863695"/>
          </a:xfrm>
          <a:prstGeom prst="wedgeRectCallout">
            <a:avLst>
              <a:gd name="adj1" fmla="val 256662"/>
              <a:gd name="adj2" fmla="val -86593"/>
            </a:avLst>
          </a:prstGeom>
          <a:solidFill>
            <a:srgbClr val="E2EFBF"/>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dirty="0">
                <a:solidFill>
                  <a:schemeClr val="dk1"/>
                </a:solidFill>
                <a:latin typeface="Arial"/>
                <a:ea typeface="Arial"/>
                <a:cs typeface="Arial"/>
                <a:sym typeface="Arial"/>
              </a:rPr>
              <a:t>Use the risk matrix to determine the total risk level (before any control measures are put in place) – this gives you an idea of what further action is appropriate. </a:t>
            </a:r>
            <a:endParaRPr dirty="0"/>
          </a:p>
        </p:txBody>
      </p:sp>
      <p:sp>
        <p:nvSpPr>
          <p:cNvPr id="338" name="Google Shape;338;p36"/>
          <p:cNvSpPr/>
          <p:nvPr/>
        </p:nvSpPr>
        <p:spPr>
          <a:xfrm>
            <a:off x="5146699" y="5094539"/>
            <a:ext cx="2679700" cy="1472516"/>
          </a:xfrm>
          <a:prstGeom prst="wedgeRectCallout">
            <a:avLst>
              <a:gd name="adj1" fmla="val 15204"/>
              <a:gd name="adj2" fmla="val -166206"/>
            </a:avLst>
          </a:prstGeom>
          <a:solidFill>
            <a:srgbClr val="E2EFBF"/>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dirty="0">
                <a:solidFill>
                  <a:schemeClr val="dk1"/>
                </a:solidFill>
                <a:latin typeface="Arial"/>
                <a:ea typeface="Arial"/>
                <a:cs typeface="Arial"/>
                <a:sym typeface="Arial"/>
              </a:rPr>
              <a:t>Here, detail any control measures necessary to minimize the hazard – these control measures should leave your residual risk level at 10 or below where possible.</a:t>
            </a:r>
            <a:endParaRPr dirty="0"/>
          </a:p>
        </p:txBody>
      </p:sp>
      <p:sp>
        <p:nvSpPr>
          <p:cNvPr id="333" name="Google Shape;333;p36"/>
          <p:cNvSpPr/>
          <p:nvPr/>
        </p:nvSpPr>
        <p:spPr>
          <a:xfrm>
            <a:off x="9027923" y="4843841"/>
            <a:ext cx="2774435" cy="1261811"/>
          </a:xfrm>
          <a:prstGeom prst="wedgeRectCallout">
            <a:avLst>
              <a:gd name="adj1" fmla="val -61829"/>
              <a:gd name="adj2" fmla="val -145468"/>
            </a:avLst>
          </a:prstGeom>
          <a:solidFill>
            <a:srgbClr val="E2EFBF"/>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dirty="0">
                <a:solidFill>
                  <a:schemeClr val="dk1"/>
                </a:solidFill>
                <a:latin typeface="Arial"/>
                <a:ea typeface="Arial"/>
                <a:cs typeface="Arial"/>
                <a:sym typeface="Arial"/>
              </a:rPr>
              <a:t>These second ‘Likelihood’ and</a:t>
            </a:r>
            <a:br>
              <a:rPr lang="en-GB" sz="1400" dirty="0">
                <a:solidFill>
                  <a:schemeClr val="dk1"/>
                </a:solidFill>
                <a:latin typeface="Arial"/>
                <a:ea typeface="Arial"/>
                <a:cs typeface="Arial"/>
                <a:sym typeface="Arial"/>
              </a:rPr>
            </a:br>
            <a:r>
              <a:rPr lang="en-GB" sz="1400" dirty="0">
                <a:solidFill>
                  <a:schemeClr val="dk1"/>
                </a:solidFill>
                <a:latin typeface="Arial"/>
                <a:ea typeface="Arial"/>
                <a:cs typeface="Arial"/>
                <a:sym typeface="Arial"/>
              </a:rPr>
              <a:t>‘Severity’ columns give values (1 – 5) which reflect the likelihood and severity after the control measures have been applied. </a:t>
            </a:r>
            <a:endParaRPr dirty="0"/>
          </a:p>
        </p:txBody>
      </p:sp>
      <p:sp>
        <p:nvSpPr>
          <p:cNvPr id="334" name="Google Shape;334;p36"/>
          <p:cNvSpPr/>
          <p:nvPr/>
        </p:nvSpPr>
        <p:spPr>
          <a:xfrm>
            <a:off x="10116361" y="1139166"/>
            <a:ext cx="1846322" cy="1930442"/>
          </a:xfrm>
          <a:prstGeom prst="wedgeRectCallout">
            <a:avLst>
              <a:gd name="adj1" fmla="val -33328"/>
              <a:gd name="adj2" fmla="val 62694"/>
            </a:avLst>
          </a:prstGeom>
          <a:solidFill>
            <a:srgbClr val="E2EFBF"/>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dirty="0">
                <a:solidFill>
                  <a:schemeClr val="dk1"/>
                </a:solidFill>
                <a:latin typeface="Arial"/>
                <a:ea typeface="Arial"/>
                <a:cs typeface="Arial"/>
                <a:sym typeface="Arial"/>
              </a:rPr>
              <a:t>This is the risk level (</a:t>
            </a:r>
            <a:r>
              <a:rPr lang="en-GB" sz="1400" dirty="0" err="1">
                <a:solidFill>
                  <a:schemeClr val="dk1"/>
                </a:solidFill>
                <a:latin typeface="Arial"/>
                <a:ea typeface="Arial"/>
                <a:cs typeface="Arial"/>
                <a:sym typeface="Arial"/>
              </a:rPr>
              <a:t>LxS</a:t>
            </a:r>
            <a:r>
              <a:rPr lang="en-GB" sz="1400" dirty="0">
                <a:solidFill>
                  <a:schemeClr val="dk1"/>
                </a:solidFill>
                <a:latin typeface="Arial"/>
                <a:ea typeface="Arial"/>
                <a:cs typeface="Arial"/>
                <a:sym typeface="Arial"/>
              </a:rPr>
              <a:t>) once the control measures have been applied – again, use the risk matrix to determine if further action is needed.</a:t>
            </a:r>
            <a:endParaRPr dirty="0"/>
          </a:p>
        </p:txBody>
      </p:sp>
      <p:sp>
        <p:nvSpPr>
          <p:cNvPr id="331" name="Google Shape;331;p36">
            <a:extLst>
              <a:ext uri="{C183D7F6-B498-43B3-948B-1728B52AA6E4}">
                <adec:decorative xmlns:adec="http://schemas.microsoft.com/office/drawing/2017/decorative" val="1"/>
              </a:ext>
            </a:extLst>
          </p:cNvPr>
          <p:cNvSpPr txBox="1">
            <a:spLocks noGrp="1"/>
          </p:cNvSpPr>
          <p:nvPr>
            <p:ph type="body" idx="2"/>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8" name="Google Shape;348;p37">
            <a:extLst>
              <a:ext uri="{C183D7F6-B498-43B3-948B-1728B52AA6E4}">
                <adec:decorative xmlns:adec="http://schemas.microsoft.com/office/drawing/2017/decorative" val="1"/>
              </a:ext>
            </a:extLst>
          </p:cNvPr>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3</a:t>
            </a:r>
            <a:endParaRPr/>
          </a:p>
        </p:txBody>
      </p:sp>
      <p:sp>
        <p:nvSpPr>
          <p:cNvPr id="344" name="Google Shape;34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Write your own risk assessment</a:t>
            </a:r>
            <a:endParaRPr/>
          </a:p>
        </p:txBody>
      </p:sp>
      <p:sp>
        <p:nvSpPr>
          <p:cNvPr id="345" name="Google Shape;345;p37"/>
          <p:cNvSpPr txBox="1">
            <a:spLocks noGrp="1"/>
          </p:cNvSpPr>
          <p:nvPr>
            <p:ph type="body" idx="1"/>
          </p:nvPr>
        </p:nvSpPr>
        <p:spPr>
          <a:xfrm>
            <a:off x="838201" y="1825625"/>
            <a:ext cx="5569424" cy="4351338"/>
          </a:xfrm>
          <a:prstGeom prst="rect">
            <a:avLst/>
          </a:prstGeom>
          <a:solidFill>
            <a:schemeClr val="lt1"/>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SzPts val="2400"/>
              <a:buChar char="•"/>
            </a:pPr>
            <a:r>
              <a:rPr lang="en-GB" dirty="0"/>
              <a:t>It’s your turn!</a:t>
            </a:r>
            <a:endParaRPr dirty="0"/>
          </a:p>
          <a:p>
            <a:pPr marL="228600" lvl="0" indent="-228600" algn="l" rtl="0">
              <a:lnSpc>
                <a:spcPct val="108000"/>
              </a:lnSpc>
              <a:spcBef>
                <a:spcPts val="1000"/>
              </a:spcBef>
              <a:spcAft>
                <a:spcPts val="0"/>
              </a:spcAft>
              <a:buSzPts val="2400"/>
              <a:buChar char="•"/>
            </a:pPr>
            <a:r>
              <a:rPr lang="en-GB" dirty="0"/>
              <a:t>Complete a risk assessment for one of the five tasks using the HSE’s Five Steps to Risk Assessment.</a:t>
            </a:r>
            <a:endParaRPr dirty="0"/>
          </a:p>
          <a:p>
            <a:pPr marL="228600" lvl="0" indent="-228600" algn="l" rtl="0">
              <a:lnSpc>
                <a:spcPct val="108000"/>
              </a:lnSpc>
              <a:spcBef>
                <a:spcPts val="1000"/>
              </a:spcBef>
              <a:spcAft>
                <a:spcPts val="0"/>
              </a:spcAft>
              <a:buSzPts val="2400"/>
              <a:buChar char="•"/>
            </a:pPr>
            <a:r>
              <a:rPr lang="en-GB" dirty="0"/>
              <a:t>Then, in groups, compare and improve your risk assessments.</a:t>
            </a:r>
            <a:endParaRPr dirty="0"/>
          </a:p>
          <a:p>
            <a:pPr marL="228600" lvl="0" indent="-76200" algn="l" rtl="0">
              <a:lnSpc>
                <a:spcPct val="108000"/>
              </a:lnSpc>
              <a:spcBef>
                <a:spcPts val="1000"/>
              </a:spcBef>
              <a:spcAft>
                <a:spcPts val="0"/>
              </a:spcAft>
              <a:buSzPts val="2400"/>
              <a:buNone/>
            </a:pPr>
            <a:endParaRPr dirty="0"/>
          </a:p>
        </p:txBody>
      </p:sp>
      <p:sp>
        <p:nvSpPr>
          <p:cNvPr id="346" name="Google Shape;346;p37"/>
          <p:cNvSpPr txBox="1">
            <a:spLocks noGrp="1"/>
          </p:cNvSpPr>
          <p:nvPr>
            <p:ph type="body" idx="2"/>
          </p:nvPr>
        </p:nvSpPr>
        <p:spPr>
          <a:xfrm>
            <a:off x="6714699" y="1825625"/>
            <a:ext cx="4639101" cy="4351338"/>
          </a:xfrm>
          <a:prstGeom prst="rect">
            <a:avLst/>
          </a:prstGeom>
          <a:solidFill>
            <a:srgbClr val="E2EEBE"/>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b="1"/>
              <a:t>Tasks</a:t>
            </a:r>
            <a:endParaRPr/>
          </a:p>
          <a:p>
            <a:pPr marL="228600" lvl="0" indent="-228600" algn="l" rtl="0">
              <a:lnSpc>
                <a:spcPct val="108000"/>
              </a:lnSpc>
              <a:spcBef>
                <a:spcPts val="1000"/>
              </a:spcBef>
              <a:spcAft>
                <a:spcPts val="0"/>
              </a:spcAft>
              <a:buSzPts val="2400"/>
              <a:buChar char="•"/>
            </a:pPr>
            <a:r>
              <a:rPr lang="en-GB"/>
              <a:t>Moving a large, high pressure gas cylinder</a:t>
            </a:r>
            <a:endParaRPr/>
          </a:p>
          <a:p>
            <a:pPr marL="228600" lvl="0" indent="-228600" algn="l" rtl="0">
              <a:lnSpc>
                <a:spcPct val="108000"/>
              </a:lnSpc>
              <a:spcBef>
                <a:spcPts val="1000"/>
              </a:spcBef>
              <a:spcAft>
                <a:spcPts val="0"/>
              </a:spcAft>
              <a:buSzPts val="2400"/>
              <a:buChar char="•"/>
            </a:pPr>
            <a:r>
              <a:rPr lang="en-GB"/>
              <a:t>Manual handling of large items around a room</a:t>
            </a:r>
            <a:endParaRPr/>
          </a:p>
          <a:p>
            <a:pPr marL="228600" lvl="0" indent="-228600" algn="l" rtl="0">
              <a:lnSpc>
                <a:spcPct val="108000"/>
              </a:lnSpc>
              <a:spcBef>
                <a:spcPts val="1000"/>
              </a:spcBef>
              <a:spcAft>
                <a:spcPts val="0"/>
              </a:spcAft>
              <a:buSzPts val="2400"/>
              <a:buChar char="•"/>
            </a:pPr>
            <a:r>
              <a:rPr lang="en-GB"/>
              <a:t>Working in an office space</a:t>
            </a:r>
            <a:endParaRPr/>
          </a:p>
          <a:p>
            <a:pPr marL="228600" lvl="0" indent="-228600" algn="l" rtl="0">
              <a:lnSpc>
                <a:spcPct val="108000"/>
              </a:lnSpc>
              <a:spcBef>
                <a:spcPts val="1000"/>
              </a:spcBef>
              <a:spcAft>
                <a:spcPts val="0"/>
              </a:spcAft>
              <a:buSzPts val="2400"/>
              <a:buChar char="•"/>
            </a:pPr>
            <a:r>
              <a:rPr lang="en-GB"/>
              <a:t>Working in a wet lab</a:t>
            </a:r>
            <a:endParaRPr/>
          </a:p>
          <a:p>
            <a:pPr marL="228600" lvl="0" indent="-228600" algn="l" rtl="0">
              <a:lnSpc>
                <a:spcPct val="108000"/>
              </a:lnSpc>
              <a:spcBef>
                <a:spcPts val="1000"/>
              </a:spcBef>
              <a:spcAft>
                <a:spcPts val="0"/>
              </a:spcAft>
              <a:buSzPts val="2400"/>
              <a:buChar char="•"/>
            </a:pPr>
            <a:r>
              <a:rPr lang="en-GB"/>
              <a:t>Boiling a beaker of water</a:t>
            </a:r>
            <a:endParaRPr/>
          </a:p>
          <a:p>
            <a:pPr marL="228600" lvl="0" indent="-76200" algn="l" rtl="0">
              <a:lnSpc>
                <a:spcPct val="108000"/>
              </a:lnSpc>
              <a:spcBef>
                <a:spcPts val="1000"/>
              </a:spcBef>
              <a:spcAft>
                <a:spcPts val="0"/>
              </a:spcAft>
              <a:buSzPts val="2400"/>
              <a:buNone/>
            </a:pPr>
            <a:endParaRPr/>
          </a:p>
          <a:p>
            <a:pPr marL="228600" lvl="0" indent="-76200" algn="l" rtl="0">
              <a:lnSpc>
                <a:spcPct val="108000"/>
              </a:lnSpc>
              <a:spcBef>
                <a:spcPts val="1000"/>
              </a:spcBef>
              <a:spcAft>
                <a:spcPts val="0"/>
              </a:spcAft>
              <a:buSzPts val="2400"/>
              <a:buNone/>
            </a:pPr>
            <a:endParaRPr/>
          </a:p>
        </p:txBody>
      </p:sp>
      <p:sp>
        <p:nvSpPr>
          <p:cNvPr id="347" name="Google Shape;347;p37">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8" name="Google Shape;358;p38"/>
          <p:cNvSpPr>
            <a:spLocks noGrp="1"/>
          </p:cNvSpPr>
          <p:nvPr>
            <p:ph type="body" idx="4"/>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354" name="Google Shape;35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Improving a risk assessment</a:t>
            </a:r>
            <a:endParaRPr/>
          </a:p>
        </p:txBody>
      </p:sp>
      <p:sp>
        <p:nvSpPr>
          <p:cNvPr id="355" name="Google Shape;355;p38"/>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b="1"/>
              <a:t>THINK, PAIR, SHARE</a:t>
            </a:r>
            <a:endParaRPr b="1"/>
          </a:p>
          <a:p>
            <a:pPr marL="0" lvl="0" indent="0" algn="l" rtl="0">
              <a:lnSpc>
                <a:spcPct val="108000"/>
              </a:lnSpc>
              <a:spcBef>
                <a:spcPts val="1000"/>
              </a:spcBef>
              <a:spcAft>
                <a:spcPts val="0"/>
              </a:spcAft>
              <a:buSzPts val="2400"/>
              <a:buNone/>
            </a:pPr>
            <a:r>
              <a:rPr lang="en-GB">
                <a:latin typeface="Arial"/>
                <a:ea typeface="Arial"/>
                <a:cs typeface="Arial"/>
                <a:sym typeface="Arial"/>
              </a:rPr>
              <a:t>Read through the risk assessment in front of you and evaluate it: </a:t>
            </a:r>
            <a:endParaRPr/>
          </a:p>
          <a:p>
            <a:pPr marL="228600" lvl="0" indent="-228600" algn="l" rtl="0">
              <a:lnSpc>
                <a:spcPct val="108000"/>
              </a:lnSpc>
              <a:spcBef>
                <a:spcPts val="1000"/>
              </a:spcBef>
              <a:spcAft>
                <a:spcPts val="0"/>
              </a:spcAft>
              <a:buSzPts val="2400"/>
              <a:buChar char="•"/>
            </a:pPr>
            <a:r>
              <a:rPr lang="en-GB">
                <a:latin typeface="Arial"/>
                <a:ea typeface="Arial"/>
                <a:cs typeface="Arial"/>
                <a:sym typeface="Arial"/>
              </a:rPr>
              <a:t>How could the risk assessment be improved? </a:t>
            </a:r>
            <a:endParaRPr/>
          </a:p>
          <a:p>
            <a:pPr marL="228600" lvl="0" indent="-228600" algn="l" rtl="0">
              <a:lnSpc>
                <a:spcPct val="108000"/>
              </a:lnSpc>
              <a:spcBef>
                <a:spcPts val="1000"/>
              </a:spcBef>
              <a:spcAft>
                <a:spcPts val="0"/>
              </a:spcAft>
              <a:buSzPts val="2400"/>
              <a:buChar char="•"/>
            </a:pPr>
            <a:r>
              <a:rPr lang="en-GB">
                <a:latin typeface="Arial"/>
                <a:ea typeface="Arial"/>
                <a:cs typeface="Arial"/>
                <a:sym typeface="Arial"/>
              </a:rPr>
              <a:t>What information is missing? </a:t>
            </a:r>
            <a:endParaRPr/>
          </a:p>
          <a:p>
            <a:pPr marL="228600" lvl="0" indent="-228600" algn="l" rtl="0">
              <a:lnSpc>
                <a:spcPct val="108000"/>
              </a:lnSpc>
              <a:spcBef>
                <a:spcPts val="1000"/>
              </a:spcBef>
              <a:spcAft>
                <a:spcPts val="0"/>
              </a:spcAft>
              <a:buSzPts val="2400"/>
              <a:buChar char="•"/>
            </a:pPr>
            <a:r>
              <a:rPr lang="en-GB">
                <a:latin typeface="Arial"/>
                <a:ea typeface="Arial"/>
                <a:cs typeface="Arial"/>
                <a:sym typeface="Arial"/>
              </a:rPr>
              <a:t>Does it fulfil enough of the five steps?</a:t>
            </a:r>
            <a:endParaRPr>
              <a:latin typeface="Arial"/>
              <a:ea typeface="Arial"/>
              <a:cs typeface="Arial"/>
              <a:sym typeface="Arial"/>
            </a:endParaRPr>
          </a:p>
          <a:p>
            <a:pPr marL="228600" lvl="0" indent="-76200" algn="l" rtl="0">
              <a:lnSpc>
                <a:spcPct val="108000"/>
              </a:lnSpc>
              <a:spcBef>
                <a:spcPts val="1000"/>
              </a:spcBef>
              <a:spcAft>
                <a:spcPts val="0"/>
              </a:spcAft>
              <a:buSzPts val="2400"/>
              <a:buNone/>
            </a:pPr>
            <a:endParaRPr/>
          </a:p>
        </p:txBody>
      </p:sp>
      <p:sp>
        <p:nvSpPr>
          <p:cNvPr id="356" name="Google Shape;356;p38"/>
          <p:cNvSpPr txBox="1">
            <a:spLocks noGrp="1"/>
          </p:cNvSpPr>
          <p:nvPr>
            <p:ph type="body" idx="2"/>
          </p:nvPr>
        </p:nvSpPr>
        <p:spPr>
          <a:xfrm>
            <a:off x="8179724" y="1825625"/>
            <a:ext cx="3174076" cy="4351338"/>
          </a:xfrm>
          <a:prstGeom prst="rect">
            <a:avLst/>
          </a:prstGeom>
          <a:solidFill>
            <a:srgbClr val="E2EEBE"/>
          </a:solidFill>
          <a:ln w="19050" cap="sq" cmpd="sng">
            <a:solidFill>
              <a:srgbClr val="466318"/>
            </a:solidFill>
            <a:prstDash val="solid"/>
            <a:round/>
            <a:headEnd type="none" w="sm" len="sm"/>
            <a:tailEnd type="none" w="sm" len="sm"/>
          </a:ln>
        </p:spPr>
        <p:txBody>
          <a:bodyPr spcFirstLastPara="1" wrap="square" lIns="180000" tIns="180000" rIns="180000" bIns="180000" anchor="t" anchorCtr="0">
            <a:normAutofit/>
          </a:bodyPr>
          <a:lstStyle/>
          <a:p>
            <a:pPr marL="0" lvl="0" indent="0" algn="l" rtl="0">
              <a:lnSpc>
                <a:spcPct val="108000"/>
              </a:lnSpc>
              <a:spcBef>
                <a:spcPts val="0"/>
              </a:spcBef>
              <a:spcAft>
                <a:spcPts val="0"/>
              </a:spcAft>
              <a:buSzPts val="2400"/>
              <a:buNone/>
            </a:pPr>
            <a:r>
              <a:rPr lang="en-GB" b="1"/>
              <a:t>Resources needed</a:t>
            </a:r>
            <a:endParaRPr/>
          </a:p>
          <a:p>
            <a:pPr marL="228600" lvl="0" indent="-228600" algn="l" rtl="0">
              <a:lnSpc>
                <a:spcPct val="108000"/>
              </a:lnSpc>
              <a:spcBef>
                <a:spcPts val="1000"/>
              </a:spcBef>
              <a:spcAft>
                <a:spcPts val="0"/>
              </a:spcAft>
              <a:buSzPts val="2400"/>
              <a:buChar char="•"/>
            </a:pPr>
            <a:r>
              <a:rPr lang="en-GB"/>
              <a:t>L1 Plenary Risk Assessment 1</a:t>
            </a:r>
            <a:endParaRPr/>
          </a:p>
          <a:p>
            <a:pPr marL="228600" lvl="0" indent="-228600" algn="l" rtl="0">
              <a:lnSpc>
                <a:spcPct val="108000"/>
              </a:lnSpc>
              <a:spcBef>
                <a:spcPts val="1000"/>
              </a:spcBef>
              <a:spcAft>
                <a:spcPts val="0"/>
              </a:spcAft>
              <a:buSzPts val="2400"/>
              <a:buChar char="•"/>
            </a:pPr>
            <a:r>
              <a:rPr lang="en-GB"/>
              <a:t>L1 Plenary Risk Assessment 2</a:t>
            </a:r>
            <a:endParaRPr/>
          </a:p>
        </p:txBody>
      </p:sp>
      <p:sp>
        <p:nvSpPr>
          <p:cNvPr id="357" name="Google Shape;357;p38">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7" name="Google Shape;367;p39">
            <a:extLst>
              <a:ext uri="{C183D7F6-B498-43B3-948B-1728B52AA6E4}">
                <adec:decorative xmlns:adec="http://schemas.microsoft.com/office/drawing/2017/decorative" val="1"/>
              </a:ext>
            </a:extLst>
          </p:cNvPr>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364" name="Google Shape;36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have:</a:t>
            </a:r>
            <a:endParaRPr/>
          </a:p>
        </p:txBody>
      </p:sp>
      <p:sp>
        <p:nvSpPr>
          <p:cNvPr id="365" name="Google Shape;365;p39"/>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08000"/>
              </a:lnSpc>
              <a:spcBef>
                <a:spcPts val="0"/>
              </a:spcBef>
              <a:spcAft>
                <a:spcPts val="0"/>
              </a:spcAft>
              <a:buSzPct val="100000"/>
              <a:buChar char="•"/>
            </a:pPr>
            <a:r>
              <a:rPr lang="en-GB"/>
              <a:t>Identified the difference between hazards and risks, and how to determine each appropriately.</a:t>
            </a:r>
            <a:endParaRPr/>
          </a:p>
          <a:p>
            <a:pPr marL="228600" lvl="0" indent="-228600" algn="l" rtl="0">
              <a:lnSpc>
                <a:spcPct val="108000"/>
              </a:lnSpc>
              <a:spcBef>
                <a:spcPts val="1000"/>
              </a:spcBef>
              <a:spcAft>
                <a:spcPts val="0"/>
              </a:spcAft>
              <a:buSzPct val="100000"/>
              <a:buChar char="•"/>
            </a:pPr>
            <a:r>
              <a:rPr lang="en-GB"/>
              <a:t>Assessed hazards and risks in new and familiar environments.</a:t>
            </a:r>
            <a:endParaRPr/>
          </a:p>
          <a:p>
            <a:pPr marL="228600" lvl="0" indent="-228600" algn="l" rtl="0">
              <a:lnSpc>
                <a:spcPct val="108000"/>
              </a:lnSpc>
              <a:spcBef>
                <a:spcPts val="1000"/>
              </a:spcBef>
              <a:spcAft>
                <a:spcPts val="0"/>
              </a:spcAft>
              <a:buSzPct val="100000"/>
              <a:buChar char="•"/>
            </a:pPr>
            <a:r>
              <a:rPr lang="en-GB"/>
              <a:t>Introduced writing a risk assessment using the HSE’s Five Steps to Risk Assessment for a variety of new and familiar contexts.</a:t>
            </a:r>
            <a:endParaRPr/>
          </a:p>
          <a:p>
            <a:pPr marL="228600" lvl="0" indent="-228600" algn="l" rtl="0">
              <a:lnSpc>
                <a:spcPct val="108000"/>
              </a:lnSpc>
              <a:spcBef>
                <a:spcPts val="1000"/>
              </a:spcBef>
              <a:spcAft>
                <a:spcPts val="0"/>
              </a:spcAft>
              <a:buSzPct val="100000"/>
              <a:buChar char="•"/>
            </a:pPr>
            <a:r>
              <a:rPr lang="en-GB"/>
              <a:t>Established individual accountability and expertise in order to initiate evaluation of risk assessments.</a:t>
            </a:r>
            <a:endParaRPr/>
          </a:p>
        </p:txBody>
      </p:sp>
      <p:sp>
        <p:nvSpPr>
          <p:cNvPr id="366" name="Google Shape;366;p39"/>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rmAutofit fontScale="40000" lnSpcReduction="20000"/>
          </a:bodyPr>
          <a:lstStyle/>
          <a:p>
            <a:pPr marL="0" lvl="0" indent="0" algn="l" rtl="0">
              <a:lnSpc>
                <a:spcPct val="108000"/>
              </a:lnSpc>
              <a:spcBef>
                <a:spcPts val="0"/>
              </a:spcBef>
              <a:spcAft>
                <a:spcPts val="0"/>
              </a:spcAft>
              <a:buSzPct val="100000"/>
              <a:buNone/>
            </a:pPr>
            <a:r>
              <a:rPr lang="en-GB" b="1"/>
              <a:t>Skills:</a:t>
            </a:r>
            <a:endParaRPr/>
          </a:p>
          <a:p>
            <a:pPr marL="0" lvl="0" indent="0" algn="l" rtl="0">
              <a:lnSpc>
                <a:spcPct val="108000"/>
              </a:lnSpc>
              <a:spcBef>
                <a:spcPts val="1000"/>
              </a:spcBef>
              <a:spcAft>
                <a:spcPts val="0"/>
              </a:spcAft>
              <a:buSzPct val="100000"/>
              <a:buNone/>
            </a:pPr>
            <a:r>
              <a:rPr lang="en-GB"/>
              <a:t>CS1.1: Independently produce a high-level project plan, taking into account the document’s purpose, including: a completed risk assessment; details of how risks will be mitigated</a:t>
            </a:r>
            <a:endParaRPr/>
          </a:p>
          <a:p>
            <a:pPr marL="0" lvl="0" indent="0" algn="l" rtl="0">
              <a:lnSpc>
                <a:spcPct val="108000"/>
              </a:lnSpc>
              <a:spcBef>
                <a:spcPts val="1000"/>
              </a:spcBef>
              <a:spcAft>
                <a:spcPts val="0"/>
              </a:spcAft>
              <a:buSzPct val="100000"/>
              <a:buNone/>
            </a:pPr>
            <a:r>
              <a:rPr lang="en-GB"/>
              <a:t>CS3.1: Identifying their own role in relation to the wider team, including: establishing own accountability for tasks and deliverables; own and others’ area of expertise </a:t>
            </a:r>
            <a:endParaRPr/>
          </a:p>
          <a:p>
            <a:pPr marL="0" lvl="0" indent="0" algn="l" rtl="0">
              <a:lnSpc>
                <a:spcPct val="108000"/>
              </a:lnSpc>
              <a:spcBef>
                <a:spcPts val="1000"/>
              </a:spcBef>
              <a:spcAft>
                <a:spcPts val="0"/>
              </a:spcAft>
              <a:buSzPct val="100000"/>
              <a:buNone/>
            </a:pPr>
            <a:r>
              <a:rPr lang="en-GB"/>
              <a:t>CS3.2: Meet their responsibilities when working in a wider team by ensuring that project is compliant with relevant health and safety requirements (for example, if storing and handling hazardous substances)</a:t>
            </a:r>
            <a:endParaRPr/>
          </a:p>
          <a:p>
            <a:pPr marL="0" lvl="0" indent="0" algn="l" rtl="0">
              <a:lnSpc>
                <a:spcPct val="108000"/>
              </a:lnSpc>
              <a:spcBef>
                <a:spcPts val="1000"/>
              </a:spcBef>
              <a:spcAft>
                <a:spcPts val="0"/>
              </a:spcAft>
              <a:buSzPct val="100000"/>
              <a:buNone/>
            </a:pPr>
            <a:r>
              <a:rPr lang="en-GB"/>
              <a:t>CS5.1: Solve a problem within a science context, by evaluating the impact and continuing to monitor any changes and making recommendations for further improvement</a:t>
            </a:r>
            <a:endParaRPr/>
          </a:p>
          <a:p>
            <a:pPr marL="0" lvl="0" indent="0" algn="l" rtl="0">
              <a:lnSpc>
                <a:spcPct val="108000"/>
              </a:lnSpc>
              <a:spcBef>
                <a:spcPts val="1000"/>
              </a:spcBef>
              <a:spcAft>
                <a:spcPts val="0"/>
              </a:spcAft>
              <a:buSzPct val="100000"/>
              <a:buNone/>
            </a:pPr>
            <a:r>
              <a:rPr lang="en-GB" b="1"/>
              <a:t>General competencies:</a:t>
            </a:r>
            <a:endParaRPr/>
          </a:p>
          <a:p>
            <a:pPr marL="0" lvl="0" indent="0" algn="l" rtl="0">
              <a:lnSpc>
                <a:spcPct val="108000"/>
              </a:lnSpc>
              <a:spcBef>
                <a:spcPts val="1000"/>
              </a:spcBef>
              <a:spcAft>
                <a:spcPts val="0"/>
              </a:spcAft>
              <a:buSzPct val="100000"/>
              <a:buNone/>
            </a:pPr>
            <a:r>
              <a:rPr lang="en-GB"/>
              <a:t>English: </a:t>
            </a:r>
            <a:endParaRPr/>
          </a:p>
          <a:p>
            <a:pPr marL="0" lvl="0" indent="0" algn="l" rtl="0">
              <a:lnSpc>
                <a:spcPct val="108000"/>
              </a:lnSpc>
              <a:spcBef>
                <a:spcPts val="1000"/>
              </a:spcBef>
              <a:spcAft>
                <a:spcPts val="0"/>
              </a:spcAft>
              <a:buSzPct val="100000"/>
              <a:buNone/>
            </a:pPr>
            <a:r>
              <a:rPr lang="en-GB"/>
              <a:t>GEC2: Present information and ideas</a:t>
            </a:r>
            <a:endParaRPr/>
          </a:p>
          <a:p>
            <a:pPr marL="0" lvl="0" indent="0" algn="l" rtl="0">
              <a:lnSpc>
                <a:spcPct val="108000"/>
              </a:lnSpc>
              <a:spcBef>
                <a:spcPts val="1000"/>
              </a:spcBef>
              <a:spcAft>
                <a:spcPts val="0"/>
              </a:spcAft>
              <a:buSzPct val="100000"/>
              <a:buNone/>
            </a:pPr>
            <a:r>
              <a:rPr lang="en-GB"/>
              <a:t>GEC3: Create texts for different purposes and audiences</a:t>
            </a:r>
            <a:endParaRPr/>
          </a:p>
          <a:p>
            <a:pPr marL="0" lvl="0" indent="0" algn="l" rtl="0">
              <a:lnSpc>
                <a:spcPct val="108000"/>
              </a:lnSpc>
              <a:spcBef>
                <a:spcPts val="1000"/>
              </a:spcBef>
              <a:spcAft>
                <a:spcPts val="0"/>
              </a:spcAft>
              <a:buSzPct val="100000"/>
              <a:buNone/>
            </a:pPr>
            <a:r>
              <a:rPr lang="en-GB"/>
              <a:t>GEC4: Summarise information/ideas</a:t>
            </a:r>
            <a:endParaRPr/>
          </a:p>
          <a:p>
            <a:pPr marL="0" lvl="0" indent="0" algn="l" rtl="0">
              <a:lnSpc>
                <a:spcPct val="108000"/>
              </a:lnSpc>
              <a:spcBef>
                <a:spcPts val="1000"/>
              </a:spcBef>
              <a:spcAft>
                <a:spcPts val="0"/>
              </a:spcAft>
              <a:buSzPct val="100000"/>
              <a:buNone/>
            </a:pPr>
            <a:r>
              <a:rPr lang="en-GB"/>
              <a:t>GEC6: Take part in/lead discussions</a:t>
            </a:r>
            <a:endParaRPr/>
          </a:p>
          <a:p>
            <a:pPr marL="0" lvl="0" indent="0" algn="l" rtl="0">
              <a:lnSpc>
                <a:spcPct val="108000"/>
              </a:lnSpc>
              <a:spcBef>
                <a:spcPts val="1000"/>
              </a:spcBef>
              <a:spcAft>
                <a:spcPts val="0"/>
              </a:spcAft>
              <a:buSzPct val="100000"/>
              <a:buNone/>
            </a:pPr>
            <a:r>
              <a:rPr lang="en-GB"/>
              <a:t>Maths: </a:t>
            </a:r>
            <a:endParaRPr/>
          </a:p>
          <a:p>
            <a:pPr marL="0" lvl="0" indent="0" algn="l" rtl="0">
              <a:lnSpc>
                <a:spcPct val="108000"/>
              </a:lnSpc>
              <a:spcBef>
                <a:spcPts val="1000"/>
              </a:spcBef>
              <a:spcAft>
                <a:spcPts val="0"/>
              </a:spcAft>
              <a:buSzPct val="100000"/>
              <a:buNone/>
            </a:pPr>
            <a:r>
              <a:rPr lang="en-GB"/>
              <a:t>GMC6: Understanding data and risk</a:t>
            </a:r>
            <a:endParaRPr/>
          </a:p>
        </p:txBody>
      </p:sp>
      <p:sp>
        <p:nvSpPr>
          <p:cNvPr id="368" name="Google Shape;368;p39">
            <a:extLst>
              <a:ext uri="{C183D7F6-B498-43B3-948B-1728B52AA6E4}">
                <adec:decorative xmlns:adec="http://schemas.microsoft.com/office/drawing/2017/decorative" val="1"/>
              </a:ext>
            </a:extLst>
          </p:cNvPr>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6" name="Google Shape;376;p40">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374" name="Google Shape;37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Next lesson we will:</a:t>
            </a:r>
            <a:endParaRPr/>
          </a:p>
        </p:txBody>
      </p:sp>
      <p:sp>
        <p:nvSpPr>
          <p:cNvPr id="375" name="Google Shape;375;p40"/>
          <p:cNvSpPr txBox="1">
            <a:spLocks noGrp="1"/>
          </p:cNvSpPr>
          <p:nvPr>
            <p:ph type="body" idx="1"/>
          </p:nvPr>
        </p:nvSpPr>
        <p:spPr>
          <a:xfrm>
            <a:off x="838199" y="1825625"/>
            <a:ext cx="1051559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8000"/>
              </a:lnSpc>
              <a:spcBef>
                <a:spcPts val="0"/>
              </a:spcBef>
              <a:spcAft>
                <a:spcPts val="0"/>
              </a:spcAft>
              <a:buSzPts val="2400"/>
              <a:buChar char="•"/>
            </a:pPr>
            <a:r>
              <a:rPr lang="en-GB"/>
              <a:t>Recall and recognise the different COSHH hazard symbols and the actions needed to control the associated risks.</a:t>
            </a:r>
            <a:endParaRPr/>
          </a:p>
          <a:p>
            <a:pPr marL="228600" lvl="0" indent="-228600" algn="l" rtl="0">
              <a:lnSpc>
                <a:spcPct val="108000"/>
              </a:lnSpc>
              <a:spcBef>
                <a:spcPts val="1000"/>
              </a:spcBef>
              <a:spcAft>
                <a:spcPts val="0"/>
              </a:spcAft>
              <a:buSzPts val="2400"/>
              <a:buChar char="•"/>
            </a:pPr>
            <a:r>
              <a:rPr lang="en-GB"/>
              <a:t>Identify hazards associated with different substances.</a:t>
            </a:r>
            <a:endParaRPr/>
          </a:p>
          <a:p>
            <a:pPr marL="228600" lvl="0" indent="-228600" algn="l" rtl="0">
              <a:lnSpc>
                <a:spcPct val="108000"/>
              </a:lnSpc>
              <a:spcBef>
                <a:spcPts val="1000"/>
              </a:spcBef>
              <a:spcAft>
                <a:spcPts val="0"/>
              </a:spcAft>
              <a:buSzPts val="2400"/>
              <a:buChar char="•"/>
            </a:pPr>
            <a:r>
              <a:rPr lang="en-GB">
                <a:latin typeface="Arial"/>
                <a:ea typeface="Arial"/>
                <a:cs typeface="Arial"/>
                <a:sym typeface="Arial"/>
              </a:rPr>
              <a:t>Practice writing risk assessments using the HSE’s Five Steps to Risk Assessment for a variety of new and familiar contexts, which include hazardous substances and detailing appropriate control measures for each.</a:t>
            </a:r>
            <a:endParaRPr/>
          </a:p>
          <a:p>
            <a:pPr marL="228600" lvl="0" indent="-228600" algn="l" rtl="0">
              <a:lnSpc>
                <a:spcPct val="108000"/>
              </a:lnSpc>
              <a:spcBef>
                <a:spcPts val="1000"/>
              </a:spcBef>
              <a:spcAft>
                <a:spcPts val="0"/>
              </a:spcAft>
              <a:buSzPts val="2400"/>
              <a:buChar char="•"/>
            </a:pPr>
            <a:r>
              <a:rPr lang="en-GB">
                <a:latin typeface="Arial"/>
                <a:ea typeface="Arial"/>
                <a:cs typeface="Arial"/>
                <a:sym typeface="Arial"/>
              </a:rPr>
              <a:t>Evaluate Risk Assessments, including making recommendations for further improvements where appropriate. </a:t>
            </a:r>
            <a:endParaRPr/>
          </a:p>
          <a:p>
            <a:pPr marL="228600" lvl="0" indent="-76200" algn="l" rtl="0">
              <a:lnSpc>
                <a:spcPct val="108000"/>
              </a:lnSpc>
              <a:spcBef>
                <a:spcPts val="1000"/>
              </a:spcBef>
              <a:spcAft>
                <a:spcPts val="0"/>
              </a:spcAft>
              <a:buSzPts val="2400"/>
              <a:buNone/>
            </a:pPr>
            <a:endParaRPr/>
          </a:p>
        </p:txBody>
      </p:sp>
      <p:sp>
        <p:nvSpPr>
          <p:cNvPr id="377" name="Google Shape;377;p40">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a:extLst>
              <a:ext uri="{C183D7F6-B498-43B3-948B-1728B52AA6E4}">
                <adec:decorative xmlns:adec="http://schemas.microsoft.com/office/drawing/2017/decorative" val="1"/>
              </a:ext>
            </a:extLst>
          </p:cNvPr>
          <p:cNvSpPr>
            <a:spLocks noGrp="1"/>
          </p:cNvSpPr>
          <p:nvPr>
            <p:ph type="body" idx="1"/>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45" name="Google Shape;14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Accidents at work</a:t>
            </a:r>
            <a:endParaRPr/>
          </a:p>
        </p:txBody>
      </p:sp>
      <p:pic>
        <p:nvPicPr>
          <p:cNvPr id="148" name="Google Shape;148;p18" descr="A distressed person in a white lab coat and safety goggles with their gloved hand caught in a machine"/>
          <p:cNvPicPr preferRelativeResize="0"/>
          <p:nvPr/>
        </p:nvPicPr>
        <p:blipFill rotWithShape="1">
          <a:blip r:embed="rId3">
            <a:alphaModFix/>
          </a:blip>
          <a:srcRect/>
          <a:stretch/>
        </p:blipFill>
        <p:spPr>
          <a:xfrm>
            <a:off x="943714" y="1690689"/>
            <a:ext cx="4158058" cy="2771036"/>
          </a:xfrm>
          <a:prstGeom prst="rect">
            <a:avLst/>
          </a:prstGeom>
          <a:noFill/>
          <a:ln>
            <a:noFill/>
          </a:ln>
        </p:spPr>
      </p:pic>
      <p:pic>
        <p:nvPicPr>
          <p:cNvPr id="147" name="Google Shape;147;p18" descr="A person in a lab with gloves on with a broken glass test tube on the bench and a test tube rack with a number of other test tubes containing liquid positioned alongside. Red liquid is spilled on the bench"/>
          <p:cNvPicPr preferRelativeResize="0"/>
          <p:nvPr/>
        </p:nvPicPr>
        <p:blipFill rotWithShape="1">
          <a:blip r:embed="rId4">
            <a:alphaModFix/>
          </a:blip>
          <a:srcRect/>
          <a:stretch/>
        </p:blipFill>
        <p:spPr>
          <a:xfrm>
            <a:off x="4811225" y="3311832"/>
            <a:ext cx="4156448" cy="2769963"/>
          </a:xfrm>
          <a:prstGeom prst="rect">
            <a:avLst/>
          </a:prstGeom>
          <a:noFill/>
          <a:ln>
            <a:noFill/>
          </a:ln>
        </p:spPr>
      </p:pic>
      <p:pic>
        <p:nvPicPr>
          <p:cNvPr id="146" name="Google Shape;146;p18" descr="A person in a hard hat holding a drill, falling off a ladder onto hard flooring. A safety cone and wet floor sign are next to the ladder"/>
          <p:cNvPicPr preferRelativeResize="0"/>
          <p:nvPr/>
        </p:nvPicPr>
        <p:blipFill rotWithShape="1">
          <a:blip r:embed="rId5">
            <a:alphaModFix/>
          </a:blip>
          <a:srcRect/>
          <a:stretch/>
        </p:blipFill>
        <p:spPr>
          <a:xfrm>
            <a:off x="7195741" y="867677"/>
            <a:ext cx="4158059" cy="2769963"/>
          </a:xfrm>
          <a:prstGeom prst="rect">
            <a:avLst/>
          </a:prstGeom>
          <a:noFill/>
          <a:ln>
            <a:noFill/>
          </a:ln>
        </p:spPr>
      </p:pic>
      <p:sp>
        <p:nvSpPr>
          <p:cNvPr id="149" name="Google Shape;149;p18">
            <a:extLst>
              <a:ext uri="{C183D7F6-B498-43B3-948B-1728B52AA6E4}">
                <adec:decorative xmlns:adec="http://schemas.microsoft.com/office/drawing/2017/decorative" val="1"/>
              </a:ext>
            </a:extLst>
          </p:cNvPr>
          <p:cNvSpPr txBox="1">
            <a:spLocks noGrp="1"/>
          </p:cNvSpPr>
          <p:nvPr>
            <p:ph type="body" idx="2"/>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a:extLst>
              <a:ext uri="{C183D7F6-B498-43B3-948B-1728B52AA6E4}">
                <adec:decorative xmlns:adec="http://schemas.microsoft.com/office/drawing/2017/decorative" val="1"/>
              </a:ext>
            </a:extLst>
          </p:cNvPr>
          <p:cNvSpPr>
            <a:spLocks noGrp="1"/>
          </p:cNvSpPr>
          <p:nvPr>
            <p:ph type="body" idx="1"/>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56" name="Google Shape;15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HSE case study 1</a:t>
            </a:r>
            <a:endParaRPr/>
          </a:p>
        </p:txBody>
      </p:sp>
      <p:sp>
        <p:nvSpPr>
          <p:cNvPr id="157" name="Google Shape;157;p19"/>
          <p:cNvSpPr txBox="1">
            <a:spLocks noGrp="1"/>
          </p:cNvSpPr>
          <p:nvPr>
            <p:ph type="body" idx="4"/>
          </p:nvPr>
        </p:nvSpPr>
        <p:spPr>
          <a:xfrm>
            <a:off x="838199" y="1825625"/>
            <a:ext cx="10686144" cy="4351338"/>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8000"/>
              </a:lnSpc>
              <a:spcBef>
                <a:spcPts val="0"/>
              </a:spcBef>
              <a:spcAft>
                <a:spcPts val="0"/>
              </a:spcAft>
              <a:buSzPct val="100000"/>
              <a:buNone/>
            </a:pPr>
            <a:r>
              <a:rPr lang="en-GB" sz="3600" b="1" i="0" u="none" strike="noStrike" dirty="0" err="1">
                <a:solidFill>
                  <a:srgbClr val="981E32"/>
                </a:solidFill>
                <a:latin typeface="Arial"/>
                <a:ea typeface="Arial"/>
                <a:cs typeface="Arial"/>
                <a:sym typeface="Arial"/>
              </a:rPr>
              <a:t>Solderer</a:t>
            </a:r>
            <a:r>
              <a:rPr lang="en-GB" sz="3600" b="1" i="0" u="none" strike="noStrike" dirty="0">
                <a:solidFill>
                  <a:srgbClr val="981E32"/>
                </a:solidFill>
                <a:latin typeface="Arial"/>
                <a:ea typeface="Arial"/>
                <a:cs typeface="Arial"/>
                <a:sym typeface="Arial"/>
              </a:rPr>
              <a:t> develops asthma at large manufacturers in Gloucester</a:t>
            </a:r>
            <a:endParaRPr dirty="0"/>
          </a:p>
          <a:p>
            <a:pPr marL="0" lvl="0" indent="0" algn="l" rtl="0">
              <a:lnSpc>
                <a:spcPct val="108000"/>
              </a:lnSpc>
              <a:spcBef>
                <a:spcPts val="1000"/>
              </a:spcBef>
              <a:spcAft>
                <a:spcPts val="0"/>
              </a:spcAft>
              <a:buSzPct val="100000"/>
              <a:buNone/>
            </a:pPr>
            <a:r>
              <a:rPr lang="en-GB" sz="2400" b="1" i="0" u="none" strike="noStrike" dirty="0">
                <a:solidFill>
                  <a:srgbClr val="000000"/>
                </a:solidFill>
                <a:latin typeface="Arial"/>
                <a:ea typeface="Arial"/>
                <a:cs typeface="Arial"/>
                <a:sym typeface="Arial"/>
              </a:rPr>
              <a:t>Summary</a:t>
            </a:r>
            <a:endParaRPr dirty="0"/>
          </a:p>
          <a:p>
            <a:pPr marL="0" lvl="0" indent="0" algn="l" rtl="0">
              <a:lnSpc>
                <a:spcPct val="108000"/>
              </a:lnSpc>
              <a:spcBef>
                <a:spcPts val="1000"/>
              </a:spcBef>
              <a:spcAft>
                <a:spcPts val="0"/>
              </a:spcAft>
              <a:buSzPct val="100000"/>
              <a:buNone/>
            </a:pPr>
            <a:r>
              <a:rPr lang="en-GB" sz="2400" b="0" i="0" u="none" strike="noStrike" dirty="0">
                <a:solidFill>
                  <a:srgbClr val="111111"/>
                </a:solidFill>
                <a:latin typeface="Arial"/>
                <a:ea typeface="Arial"/>
                <a:cs typeface="Arial"/>
                <a:sym typeface="Arial"/>
              </a:rPr>
              <a:t>An employee developed occupational asthma after working for a large multinational company in Gloucester. He was employed between 1995 and 2004 as a </a:t>
            </a:r>
            <a:r>
              <a:rPr lang="en-GB" sz="2400" b="0" i="0" u="none" strike="noStrike" dirty="0" err="1">
                <a:solidFill>
                  <a:srgbClr val="111111"/>
                </a:solidFill>
                <a:latin typeface="Arial"/>
                <a:ea typeface="Arial"/>
                <a:cs typeface="Arial"/>
                <a:sym typeface="Arial"/>
              </a:rPr>
              <a:t>solderer</a:t>
            </a:r>
            <a:r>
              <a:rPr lang="en-GB" sz="2400" b="0" i="0" u="none" strike="noStrike" dirty="0">
                <a:solidFill>
                  <a:srgbClr val="111111"/>
                </a:solidFill>
                <a:latin typeface="Arial"/>
                <a:ea typeface="Arial"/>
                <a:cs typeface="Arial"/>
                <a:sym typeface="Arial"/>
              </a:rPr>
              <a:t> and was exposed to rosin-based (colophony) solder fume during his career.</a:t>
            </a:r>
            <a:endParaRPr dirty="0"/>
          </a:p>
          <a:p>
            <a:pPr marL="0" lvl="0" indent="0" algn="l" rtl="0">
              <a:lnSpc>
                <a:spcPct val="108000"/>
              </a:lnSpc>
              <a:spcBef>
                <a:spcPts val="1000"/>
              </a:spcBef>
              <a:spcAft>
                <a:spcPts val="0"/>
              </a:spcAft>
              <a:buSzPct val="100000"/>
              <a:buNone/>
            </a:pPr>
            <a:r>
              <a:rPr lang="en-GB" sz="2400" b="0" i="0" u="none" strike="noStrike" dirty="0">
                <a:solidFill>
                  <a:srgbClr val="111111"/>
                </a:solidFill>
                <a:latin typeface="Arial"/>
                <a:ea typeface="Arial"/>
                <a:cs typeface="Arial"/>
                <a:sym typeface="Arial"/>
              </a:rPr>
              <a:t>His health was deteriorating from 1999 onwards, and he was taking time off work due to breathing difficulties.</a:t>
            </a:r>
            <a:endParaRPr dirty="0"/>
          </a:p>
          <a:p>
            <a:pPr marL="0" lvl="0" indent="0" algn="l" rtl="0">
              <a:lnSpc>
                <a:spcPct val="108000"/>
              </a:lnSpc>
              <a:spcBef>
                <a:spcPts val="1000"/>
              </a:spcBef>
              <a:spcAft>
                <a:spcPts val="0"/>
              </a:spcAft>
              <a:buSzPct val="100000"/>
              <a:buNone/>
            </a:pPr>
            <a:r>
              <a:rPr lang="en-GB" sz="2400" b="1" i="0" u="none" strike="noStrike" dirty="0">
                <a:solidFill>
                  <a:srgbClr val="000000"/>
                </a:solidFill>
                <a:latin typeface="Arial"/>
                <a:ea typeface="Arial"/>
                <a:cs typeface="Arial"/>
                <a:sym typeface="Arial"/>
              </a:rPr>
              <a:t>HSE investigation</a:t>
            </a:r>
            <a:endParaRPr dirty="0"/>
          </a:p>
          <a:p>
            <a:pPr marL="0" lvl="0" indent="0" algn="l" rtl="0">
              <a:lnSpc>
                <a:spcPct val="108000"/>
              </a:lnSpc>
              <a:spcBef>
                <a:spcPts val="1000"/>
              </a:spcBef>
              <a:spcAft>
                <a:spcPts val="0"/>
              </a:spcAft>
              <a:buSzPct val="100000"/>
              <a:buNone/>
            </a:pPr>
            <a:r>
              <a:rPr lang="en-GB" sz="2400" b="0" i="0" u="none" strike="noStrike" dirty="0">
                <a:solidFill>
                  <a:srgbClr val="111111"/>
                </a:solidFill>
                <a:latin typeface="Arial"/>
                <a:ea typeface="Arial"/>
                <a:cs typeface="Arial"/>
                <a:sym typeface="Arial"/>
              </a:rPr>
              <a:t>The company did not have adequate control measures in place and failed to install fume extraction equipment to remove rosin-based fumes from the workroom air or from the breathing zones of its </a:t>
            </a:r>
            <a:r>
              <a:rPr lang="en-GB" sz="2400" b="0" i="0" u="none" strike="noStrike" dirty="0" err="1">
                <a:solidFill>
                  <a:srgbClr val="111111"/>
                </a:solidFill>
                <a:latin typeface="Arial"/>
                <a:ea typeface="Arial"/>
                <a:cs typeface="Arial"/>
                <a:sym typeface="Arial"/>
              </a:rPr>
              <a:t>solderers</a:t>
            </a:r>
            <a:r>
              <a:rPr lang="en-GB" sz="2400" b="0" i="0" u="none" strike="noStrike" dirty="0">
                <a:solidFill>
                  <a:srgbClr val="111111"/>
                </a:solidFill>
                <a:latin typeface="Arial"/>
                <a:ea typeface="Arial"/>
                <a:cs typeface="Arial"/>
                <a:sym typeface="Arial"/>
              </a:rPr>
              <a:t>.</a:t>
            </a:r>
            <a:endParaRPr dirty="0"/>
          </a:p>
          <a:p>
            <a:pPr marL="0" lvl="0" indent="0" algn="l" rtl="0">
              <a:lnSpc>
                <a:spcPct val="108000"/>
              </a:lnSpc>
              <a:spcBef>
                <a:spcPts val="1000"/>
              </a:spcBef>
              <a:spcAft>
                <a:spcPts val="0"/>
              </a:spcAft>
              <a:buSzPct val="100000"/>
              <a:buNone/>
            </a:pPr>
            <a:r>
              <a:rPr lang="en-GB" sz="2400" b="0" i="0" u="none" strike="noStrike" dirty="0">
                <a:solidFill>
                  <a:srgbClr val="111111"/>
                </a:solidFill>
                <a:latin typeface="Arial"/>
                <a:ea typeface="Arial"/>
                <a:cs typeface="Arial"/>
                <a:sym typeface="Arial"/>
              </a:rPr>
              <a:t>The company did not substitute the rosin-based solder with rosin-free solder until December 2003, despite an assessment having identified the need to in 1999.</a:t>
            </a:r>
            <a:endParaRPr dirty="0"/>
          </a:p>
          <a:p>
            <a:pPr marL="0" lvl="0" indent="0" algn="l" rtl="0">
              <a:lnSpc>
                <a:spcPct val="108000"/>
              </a:lnSpc>
              <a:spcBef>
                <a:spcPts val="1000"/>
              </a:spcBef>
              <a:spcAft>
                <a:spcPts val="0"/>
              </a:spcAft>
              <a:buSzPct val="100000"/>
              <a:buNone/>
            </a:pPr>
            <a:r>
              <a:rPr lang="en-GB" sz="2400" b="0" i="0" u="none" strike="noStrike" dirty="0">
                <a:solidFill>
                  <a:srgbClr val="111111"/>
                </a:solidFill>
                <a:latin typeface="Arial"/>
                <a:ea typeface="Arial"/>
                <a:cs typeface="Arial"/>
                <a:sym typeface="Arial"/>
              </a:rPr>
              <a:t>Employees, including the asthma sufferer were not placed under a health surveillance scheme at any time.</a:t>
            </a:r>
            <a:endParaRPr dirty="0"/>
          </a:p>
          <a:p>
            <a:pPr marL="0" lvl="0" indent="0" algn="l" rtl="0">
              <a:lnSpc>
                <a:spcPct val="170000"/>
              </a:lnSpc>
              <a:spcBef>
                <a:spcPts val="1000"/>
              </a:spcBef>
              <a:spcAft>
                <a:spcPts val="0"/>
              </a:spcAft>
              <a:buSzPct val="100000"/>
              <a:buNone/>
            </a:pPr>
            <a:r>
              <a:rPr lang="en-GB" sz="2100" dirty="0">
                <a:solidFill>
                  <a:srgbClr val="111111"/>
                </a:solidFill>
              </a:rPr>
              <a:t>This </a:t>
            </a:r>
            <a:r>
              <a:rPr lang="en-GB" sz="2100" dirty="0">
                <a:solidFill>
                  <a:srgbClr val="000000"/>
                </a:solidFill>
              </a:rPr>
              <a:t>case study can be found on the HSE website here: </a:t>
            </a:r>
            <a:r>
              <a:rPr lang="en-GB" sz="2100" u="sng" dirty="0">
                <a:solidFill>
                  <a:schemeClr val="hlink"/>
                </a:solidFill>
                <a:hlinkClick r:id="rId3"/>
              </a:rPr>
              <a:t>https://www.hse.gov.uk/coshh/casestudies/index.htm</a:t>
            </a:r>
            <a:endParaRPr sz="2100" dirty="0">
              <a:solidFill>
                <a:srgbClr val="000000"/>
              </a:solidFill>
            </a:endParaRPr>
          </a:p>
          <a:p>
            <a:pPr marL="0" lvl="0" indent="0" algn="l" rtl="0">
              <a:lnSpc>
                <a:spcPct val="108000"/>
              </a:lnSpc>
              <a:spcBef>
                <a:spcPts val="1000"/>
              </a:spcBef>
              <a:spcAft>
                <a:spcPts val="0"/>
              </a:spcAft>
              <a:buSzPct val="100000"/>
              <a:buNone/>
            </a:pPr>
            <a:endParaRPr sz="2400" dirty="0">
              <a:solidFill>
                <a:srgbClr val="111111"/>
              </a:solidFill>
            </a:endParaRPr>
          </a:p>
        </p:txBody>
      </p:sp>
      <p:sp>
        <p:nvSpPr>
          <p:cNvPr id="158" name="Google Shape;158;p19">
            <a:extLst>
              <a:ext uri="{C183D7F6-B498-43B3-948B-1728B52AA6E4}">
                <adec:decorative xmlns:adec="http://schemas.microsoft.com/office/drawing/2017/decorative" val="1"/>
              </a:ext>
            </a:extLst>
          </p:cNvPr>
          <p:cNvSpPr txBox="1">
            <a:spLocks noGrp="1"/>
          </p:cNvSpPr>
          <p:nvPr>
            <p:ph type="body" idx="2"/>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20">
            <a:extLst>
              <a:ext uri="{C183D7F6-B498-43B3-948B-1728B52AA6E4}">
                <adec:decorative xmlns:adec="http://schemas.microsoft.com/office/drawing/2017/decorative" val="1"/>
              </a:ext>
            </a:extLst>
          </p:cNvPr>
          <p:cNvSpPr>
            <a:spLocks noGrp="1"/>
          </p:cNvSpPr>
          <p:nvPr>
            <p:ph type="body" idx="1"/>
          </p:nvPr>
        </p:nvSpPr>
        <p:spPr>
          <a:xfrm>
            <a:off x="9974263" y="161925"/>
            <a:ext cx="2078037"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64" name="Google Shape;16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HSE case study 2</a:t>
            </a:r>
            <a:endParaRPr/>
          </a:p>
        </p:txBody>
      </p:sp>
      <p:sp>
        <p:nvSpPr>
          <p:cNvPr id="166" name="Google Shape;166;p20"/>
          <p:cNvSpPr txBox="1">
            <a:spLocks noGrp="1"/>
          </p:cNvSpPr>
          <p:nvPr>
            <p:ph type="body" idx="4"/>
          </p:nvPr>
        </p:nvSpPr>
        <p:spPr>
          <a:xfrm>
            <a:off x="838199" y="1825625"/>
            <a:ext cx="10686144"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8000"/>
              </a:lnSpc>
              <a:spcBef>
                <a:spcPts val="0"/>
              </a:spcBef>
              <a:spcAft>
                <a:spcPts val="0"/>
              </a:spcAft>
              <a:buSzPct val="100000"/>
              <a:buNone/>
            </a:pPr>
            <a:r>
              <a:rPr lang="en-GB" sz="3600" b="1" i="0" u="none" strike="noStrike" dirty="0">
                <a:solidFill>
                  <a:srgbClr val="981E32"/>
                </a:solidFill>
                <a:latin typeface="Arial"/>
                <a:ea typeface="Arial"/>
                <a:cs typeface="Arial"/>
                <a:sym typeface="Arial"/>
              </a:rPr>
              <a:t>Food manufacturer fined after two workers injured</a:t>
            </a:r>
            <a:endParaRPr dirty="0"/>
          </a:p>
          <a:p>
            <a:pPr marL="0" lvl="0" indent="0" algn="l" rtl="0">
              <a:lnSpc>
                <a:spcPct val="108000"/>
              </a:lnSpc>
              <a:spcBef>
                <a:spcPts val="1000"/>
              </a:spcBef>
              <a:spcAft>
                <a:spcPts val="0"/>
              </a:spcAft>
              <a:buSzPct val="100000"/>
              <a:buNone/>
            </a:pPr>
            <a:r>
              <a:rPr lang="en-GB" sz="2400" i="0" u="none" strike="noStrike" dirty="0">
                <a:solidFill>
                  <a:srgbClr val="000000"/>
                </a:solidFill>
                <a:latin typeface="Arial"/>
                <a:ea typeface="Arial"/>
                <a:cs typeface="Arial"/>
                <a:sym typeface="Arial"/>
              </a:rPr>
              <a:t>11 Feb 2019 | News</a:t>
            </a:r>
            <a:endParaRPr dirty="0"/>
          </a:p>
          <a:p>
            <a:pPr marL="0" lvl="0" indent="0" algn="l" rtl="0">
              <a:lnSpc>
                <a:spcPct val="108000"/>
              </a:lnSpc>
              <a:spcBef>
                <a:spcPts val="1000"/>
              </a:spcBef>
              <a:spcAft>
                <a:spcPts val="0"/>
              </a:spcAft>
              <a:buSzPct val="100000"/>
              <a:buNone/>
            </a:pPr>
            <a:endParaRPr sz="2400" b="0" i="0" u="none" strike="noStrike" dirty="0">
              <a:solidFill>
                <a:srgbClr val="111111"/>
              </a:solidFill>
              <a:latin typeface="Arial"/>
              <a:ea typeface="Arial"/>
              <a:cs typeface="Arial"/>
              <a:sym typeface="Arial"/>
            </a:endParaRPr>
          </a:p>
          <a:p>
            <a:pPr marL="0" lvl="0" indent="0" algn="l" rtl="0">
              <a:lnSpc>
                <a:spcPct val="108000"/>
              </a:lnSpc>
              <a:spcBef>
                <a:spcPts val="1000"/>
              </a:spcBef>
              <a:spcAft>
                <a:spcPts val="0"/>
              </a:spcAft>
              <a:buSzPct val="100000"/>
              <a:buNone/>
            </a:pPr>
            <a:r>
              <a:rPr lang="en-GB" sz="2400" b="0" i="0" u="none" strike="noStrike" dirty="0">
                <a:solidFill>
                  <a:srgbClr val="111111"/>
                </a:solidFill>
                <a:latin typeface="Arial"/>
                <a:ea typeface="Arial"/>
                <a:cs typeface="Arial"/>
                <a:sym typeface="Arial"/>
              </a:rPr>
              <a:t>A food manufacturer has been sentenced following two separate incidents where workers became trapped in moving machinery.</a:t>
            </a:r>
            <a:endParaRPr dirty="0"/>
          </a:p>
          <a:p>
            <a:pPr marL="0" lvl="0" indent="0" algn="l" rtl="0">
              <a:lnSpc>
                <a:spcPct val="108000"/>
              </a:lnSpc>
              <a:spcBef>
                <a:spcPts val="1000"/>
              </a:spcBef>
              <a:spcAft>
                <a:spcPts val="0"/>
              </a:spcAft>
              <a:buSzPct val="100000"/>
              <a:buNone/>
            </a:pPr>
            <a:r>
              <a:rPr lang="en-GB" sz="2400" b="0" i="0" u="none" strike="noStrike" dirty="0">
                <a:solidFill>
                  <a:srgbClr val="111111"/>
                </a:solidFill>
                <a:latin typeface="Arial"/>
                <a:ea typeface="Arial"/>
                <a:cs typeface="Arial"/>
                <a:sym typeface="Arial"/>
              </a:rPr>
              <a:t>Colchester Magistrates’ Court heard how, on 26 March 2016, whilst working for 2 Sisters Food Group Ltd at its poultry site in Flixton</a:t>
            </a:r>
            <a:r>
              <a:rPr lang="en-GB" sz="2400" dirty="0">
                <a:solidFill>
                  <a:srgbClr val="111111"/>
                </a:solidFill>
              </a:rPr>
              <a:t>, Norfolk, Mr Romas </a:t>
            </a:r>
            <a:r>
              <a:rPr lang="en-GB" sz="2400" dirty="0" err="1">
                <a:solidFill>
                  <a:srgbClr val="111111"/>
                </a:solidFill>
              </a:rPr>
              <a:t>Ciurlionis</a:t>
            </a:r>
            <a:r>
              <a:rPr lang="en-GB" sz="2400" dirty="0">
                <a:solidFill>
                  <a:srgbClr val="111111"/>
                </a:solidFill>
              </a:rPr>
              <a:t> trapped his thumb in a moving shackle shortly after being shown how to remove chicken intestines. As the line was running, he was pulled away from the emergency stop cord and when it moved past a fixed gate his thumb was severed.</a:t>
            </a:r>
            <a:endParaRPr sz="2400" b="0" i="0" u="none" strike="noStrike" dirty="0">
              <a:solidFill>
                <a:srgbClr val="111111"/>
              </a:solidFill>
              <a:latin typeface="Arial"/>
              <a:ea typeface="Arial"/>
              <a:cs typeface="Arial"/>
              <a:sym typeface="Arial"/>
            </a:endParaRPr>
          </a:p>
        </p:txBody>
      </p:sp>
      <p:sp>
        <p:nvSpPr>
          <p:cNvPr id="167" name="Google Shape;167;p20">
            <a:extLst>
              <a:ext uri="{C183D7F6-B498-43B3-948B-1728B52AA6E4}">
                <adec:decorative xmlns:adec="http://schemas.microsoft.com/office/drawing/2017/decorative" val="1"/>
              </a:ext>
            </a:extLst>
          </p:cNvPr>
          <p:cNvSpPr txBox="1">
            <a:spLocks noGrp="1"/>
          </p:cNvSpPr>
          <p:nvPr>
            <p:ph type="body" idx="2"/>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21">
            <a:extLst>
              <a:ext uri="{C183D7F6-B498-43B3-948B-1728B52AA6E4}">
                <adec:decorative xmlns:adec="http://schemas.microsoft.com/office/drawing/2017/decorative" val="1"/>
              </a:ext>
            </a:extLst>
          </p:cNvPr>
          <p:cNvSpPr>
            <a:spLocks noGrp="1"/>
          </p:cNvSpPr>
          <p:nvPr>
            <p:ph type="body" idx="1"/>
          </p:nvPr>
        </p:nvSpPr>
        <p:spPr>
          <a:xfrm>
            <a:off x="9974263" y="161925"/>
            <a:ext cx="2078037"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73" name="Google Shape;1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HSE case study 3</a:t>
            </a:r>
            <a:endParaRPr/>
          </a:p>
        </p:txBody>
      </p:sp>
      <p:sp>
        <p:nvSpPr>
          <p:cNvPr id="176" name="Google Shape;176;p21"/>
          <p:cNvSpPr txBox="1">
            <a:spLocks noGrp="1"/>
          </p:cNvSpPr>
          <p:nvPr>
            <p:ph type="body" idx="4"/>
          </p:nvPr>
        </p:nvSpPr>
        <p:spPr>
          <a:xfrm>
            <a:off x="838199" y="1825625"/>
            <a:ext cx="10686144" cy="4351338"/>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8000"/>
              </a:lnSpc>
              <a:spcBef>
                <a:spcPts val="0"/>
              </a:spcBef>
              <a:spcAft>
                <a:spcPts val="0"/>
              </a:spcAft>
              <a:buSzPct val="100000"/>
              <a:buNone/>
            </a:pPr>
            <a:r>
              <a:rPr lang="en-GB" sz="3600" b="1" i="0" u="none" strike="noStrike" dirty="0">
                <a:solidFill>
                  <a:srgbClr val="981E32"/>
                </a:solidFill>
                <a:latin typeface="Arial"/>
                <a:ea typeface="Arial"/>
                <a:cs typeface="Arial"/>
                <a:sym typeface="Arial"/>
              </a:rPr>
              <a:t>School cook can hardly walk</a:t>
            </a:r>
            <a:endParaRPr dirty="0"/>
          </a:p>
          <a:p>
            <a:pPr marL="0" lvl="0" indent="0" algn="l" rtl="0">
              <a:lnSpc>
                <a:spcPct val="108000"/>
              </a:lnSpc>
              <a:spcBef>
                <a:spcPts val="1000"/>
              </a:spcBef>
              <a:spcAft>
                <a:spcPts val="0"/>
              </a:spcAft>
              <a:buSzPct val="100000"/>
              <a:buNone/>
            </a:pPr>
            <a:r>
              <a:rPr lang="en-GB" sz="2300" b="1" i="0" u="none" strike="noStrike" dirty="0">
                <a:solidFill>
                  <a:srgbClr val="000000"/>
                </a:solidFill>
                <a:latin typeface="Arial"/>
                <a:ea typeface="Arial"/>
                <a:cs typeface="Arial"/>
                <a:sym typeface="Arial"/>
              </a:rPr>
              <a:t>Summary</a:t>
            </a:r>
            <a:endParaRPr sz="2300" dirty="0"/>
          </a:p>
          <a:p>
            <a:pPr marL="0" lvl="0" indent="0" algn="l" rtl="0">
              <a:lnSpc>
                <a:spcPct val="108000"/>
              </a:lnSpc>
              <a:spcBef>
                <a:spcPts val="1000"/>
              </a:spcBef>
              <a:spcAft>
                <a:spcPts val="0"/>
              </a:spcAft>
              <a:buSzPct val="100000"/>
              <a:buNone/>
            </a:pPr>
            <a:r>
              <a:rPr lang="en-GB" sz="2300" b="0" i="0" u="none" strike="noStrike" dirty="0">
                <a:solidFill>
                  <a:srgbClr val="111111"/>
                </a:solidFill>
                <a:latin typeface="Arial"/>
                <a:ea typeface="Arial"/>
                <a:cs typeface="Arial"/>
                <a:sym typeface="Arial"/>
              </a:rPr>
              <a:t>A 46-year-old school cook developed breathing problems after working with flour in the school kitchen. The room was small with poor ventilation. </a:t>
            </a:r>
            <a:endParaRPr sz="2300" dirty="0"/>
          </a:p>
          <a:p>
            <a:pPr marL="0" lvl="0" indent="0" algn="l" rtl="0">
              <a:lnSpc>
                <a:spcPct val="108000"/>
              </a:lnSpc>
              <a:spcBef>
                <a:spcPts val="1000"/>
              </a:spcBef>
              <a:spcAft>
                <a:spcPts val="0"/>
              </a:spcAft>
              <a:buSzPct val="100000"/>
              <a:buNone/>
            </a:pPr>
            <a:r>
              <a:rPr lang="en-GB" sz="2300" b="0" i="0" u="none" strike="noStrike" dirty="0">
                <a:solidFill>
                  <a:srgbClr val="111111"/>
                </a:solidFill>
                <a:latin typeface="Arial"/>
                <a:ea typeface="Arial"/>
                <a:cs typeface="Arial"/>
                <a:sym typeface="Arial"/>
              </a:rPr>
              <a:t>Her breathing problems became so severe that she could hardly walk. She had to sleep sitting up.</a:t>
            </a:r>
            <a:endParaRPr sz="2300" dirty="0"/>
          </a:p>
          <a:p>
            <a:pPr marL="0" lvl="0" indent="0" algn="l" rtl="0">
              <a:lnSpc>
                <a:spcPct val="108000"/>
              </a:lnSpc>
              <a:spcBef>
                <a:spcPts val="1000"/>
              </a:spcBef>
              <a:spcAft>
                <a:spcPts val="0"/>
              </a:spcAft>
              <a:buSzPct val="100000"/>
              <a:buNone/>
            </a:pPr>
            <a:r>
              <a:rPr lang="en-GB" sz="2300" b="0" i="0" u="none" strike="noStrike" dirty="0">
                <a:solidFill>
                  <a:srgbClr val="111111"/>
                </a:solidFill>
                <a:latin typeface="Arial"/>
                <a:ea typeface="Arial"/>
                <a:cs typeface="Arial"/>
                <a:sym typeface="Arial"/>
              </a:rPr>
              <a:t>Her daily job included dough making in a large mixer. There were no controls for the flour dust.</a:t>
            </a:r>
            <a:endParaRPr sz="2300" dirty="0"/>
          </a:p>
          <a:p>
            <a:pPr marL="0" lvl="0" indent="0" algn="l" rtl="0">
              <a:lnSpc>
                <a:spcPct val="108000"/>
              </a:lnSpc>
              <a:spcBef>
                <a:spcPts val="1000"/>
              </a:spcBef>
              <a:spcAft>
                <a:spcPts val="0"/>
              </a:spcAft>
              <a:buSzPct val="100000"/>
              <a:buNone/>
            </a:pPr>
            <a:r>
              <a:rPr lang="en-GB" sz="2300" b="1" i="0" u="none" strike="noStrike" dirty="0">
                <a:solidFill>
                  <a:srgbClr val="000000"/>
                </a:solidFill>
                <a:latin typeface="Arial"/>
                <a:ea typeface="Arial"/>
                <a:cs typeface="Arial"/>
                <a:sym typeface="Arial"/>
              </a:rPr>
              <a:t>HSE investigation</a:t>
            </a:r>
            <a:endParaRPr sz="2300" dirty="0"/>
          </a:p>
          <a:p>
            <a:pPr marL="0" lvl="0" indent="0" algn="l" rtl="0">
              <a:lnSpc>
                <a:spcPct val="108000"/>
              </a:lnSpc>
              <a:spcBef>
                <a:spcPts val="1000"/>
              </a:spcBef>
              <a:spcAft>
                <a:spcPts val="0"/>
              </a:spcAft>
              <a:buSzPct val="100000"/>
              <a:buNone/>
            </a:pPr>
            <a:r>
              <a:rPr lang="en-GB" sz="2300" b="0" i="0" u="none" strike="noStrike" dirty="0">
                <a:solidFill>
                  <a:srgbClr val="111111"/>
                </a:solidFill>
                <a:latin typeface="Arial"/>
                <a:ea typeface="Arial"/>
                <a:cs typeface="Arial"/>
                <a:sym typeface="Arial"/>
              </a:rPr>
              <a:t>The cook contacted her union, which supported her with a compensation claim on the basis that decent working conditions were not provided. </a:t>
            </a:r>
            <a:endParaRPr sz="2300" dirty="0"/>
          </a:p>
          <a:p>
            <a:pPr marL="0" lvl="0" indent="0" algn="l" rtl="0">
              <a:lnSpc>
                <a:spcPct val="108000"/>
              </a:lnSpc>
              <a:spcBef>
                <a:spcPts val="1000"/>
              </a:spcBef>
              <a:spcAft>
                <a:spcPts val="0"/>
              </a:spcAft>
              <a:buSzPct val="100000"/>
              <a:buNone/>
            </a:pPr>
            <a:r>
              <a:rPr lang="en-GB" sz="2300" b="0" i="0" u="none" strike="noStrike" dirty="0">
                <a:solidFill>
                  <a:srgbClr val="111111"/>
                </a:solidFill>
                <a:latin typeface="Arial"/>
                <a:ea typeface="Arial"/>
                <a:cs typeface="Arial"/>
                <a:sym typeface="Arial"/>
              </a:rPr>
              <a:t>The council admitted that it had not taken sufficient action over the problem despite repeated complaints. HSE was not involved.</a:t>
            </a:r>
            <a:endParaRPr sz="2300" dirty="0"/>
          </a:p>
          <a:p>
            <a:pPr marL="0" lvl="0" indent="0" algn="l" rtl="0">
              <a:lnSpc>
                <a:spcPct val="170000"/>
              </a:lnSpc>
              <a:spcBef>
                <a:spcPts val="1000"/>
              </a:spcBef>
              <a:spcAft>
                <a:spcPts val="0"/>
              </a:spcAft>
              <a:buSzPct val="100000"/>
              <a:buNone/>
            </a:pPr>
            <a:r>
              <a:rPr lang="en-GB" sz="2300" dirty="0">
                <a:solidFill>
                  <a:srgbClr val="111111"/>
                </a:solidFill>
              </a:rPr>
              <a:t>This </a:t>
            </a:r>
            <a:r>
              <a:rPr lang="en-GB" sz="2300" dirty="0">
                <a:solidFill>
                  <a:srgbClr val="000000"/>
                </a:solidFill>
              </a:rPr>
              <a:t>case study can be found on the HSE website here: </a:t>
            </a:r>
            <a:r>
              <a:rPr lang="en-GB" sz="2300" u="sng" dirty="0">
                <a:solidFill>
                  <a:schemeClr val="hlink"/>
                </a:solidFill>
                <a:hlinkClick r:id="rId3"/>
              </a:rPr>
              <a:t>https://www.hse.gov.uk/coshh/casestudies/index.htm</a:t>
            </a:r>
            <a:endParaRPr sz="2300" dirty="0">
              <a:solidFill>
                <a:srgbClr val="000000"/>
              </a:solidFill>
            </a:endParaRPr>
          </a:p>
          <a:p>
            <a:pPr marL="0" lvl="0" indent="0" algn="l" rtl="0">
              <a:lnSpc>
                <a:spcPct val="108000"/>
              </a:lnSpc>
              <a:spcBef>
                <a:spcPts val="1000"/>
              </a:spcBef>
              <a:spcAft>
                <a:spcPts val="0"/>
              </a:spcAft>
              <a:buSzPct val="100000"/>
              <a:buNone/>
            </a:pPr>
            <a:endParaRPr sz="2400" dirty="0">
              <a:solidFill>
                <a:srgbClr val="111111"/>
              </a:solidFill>
            </a:endParaRPr>
          </a:p>
        </p:txBody>
      </p:sp>
      <p:sp>
        <p:nvSpPr>
          <p:cNvPr id="175" name="Google Shape;175;p21">
            <a:extLst>
              <a:ext uri="{C183D7F6-B498-43B3-948B-1728B52AA6E4}">
                <adec:decorative xmlns:adec="http://schemas.microsoft.com/office/drawing/2017/decorative" val="1"/>
              </a:ext>
            </a:extLst>
          </p:cNvPr>
          <p:cNvSpPr txBox="1">
            <a:spLocks noGrp="1"/>
          </p:cNvSpPr>
          <p:nvPr>
            <p:ph type="body" idx="2"/>
          </p:nvPr>
        </p:nvSpPr>
        <p:spPr>
          <a:xfrm>
            <a:off x="838200" y="6356350"/>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4" name="Google Shape;184;p22">
            <a:extLst>
              <a:ext uri="{C183D7F6-B498-43B3-948B-1728B52AA6E4}">
                <adec:decorative xmlns:adec="http://schemas.microsoft.com/office/drawing/2017/decorative" val="1"/>
              </a:ext>
            </a:extLst>
          </p:cNvPr>
          <p:cNvSpPr>
            <a:spLocks noGrp="1"/>
          </p:cNvSpPr>
          <p:nvPr>
            <p:ph type="body" idx="1"/>
          </p:nvPr>
        </p:nvSpPr>
        <p:spPr>
          <a:xfrm>
            <a:off x="9974263" y="161925"/>
            <a:ext cx="2078037"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82" name="Google Shape;18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HSE case study 4</a:t>
            </a:r>
            <a:endParaRPr/>
          </a:p>
        </p:txBody>
      </p:sp>
      <p:sp>
        <p:nvSpPr>
          <p:cNvPr id="185" name="Google Shape;185;p22"/>
          <p:cNvSpPr txBox="1">
            <a:spLocks noGrp="1"/>
          </p:cNvSpPr>
          <p:nvPr>
            <p:ph type="body" idx="4"/>
          </p:nvPr>
        </p:nvSpPr>
        <p:spPr>
          <a:xfrm>
            <a:off x="838199" y="1825625"/>
            <a:ext cx="10686144" cy="4351338"/>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08000"/>
              </a:lnSpc>
              <a:spcBef>
                <a:spcPts val="0"/>
              </a:spcBef>
              <a:spcAft>
                <a:spcPts val="0"/>
              </a:spcAft>
              <a:buSzPct val="100000"/>
              <a:buNone/>
            </a:pPr>
            <a:r>
              <a:rPr lang="en-GB" sz="3600" b="1" i="0" u="none" strike="noStrike" dirty="0">
                <a:solidFill>
                  <a:srgbClr val="981E32"/>
                </a:solidFill>
                <a:latin typeface="Arial"/>
                <a:ea typeface="Arial"/>
                <a:cs typeface="Arial"/>
                <a:sym typeface="Arial"/>
              </a:rPr>
              <a:t>Company fined after employees suffer from dermatitis</a:t>
            </a:r>
            <a:endParaRPr dirty="0"/>
          </a:p>
          <a:p>
            <a:pPr marL="0" lvl="0" indent="0" algn="l" rtl="0">
              <a:lnSpc>
                <a:spcPct val="108000"/>
              </a:lnSpc>
              <a:spcBef>
                <a:spcPts val="1000"/>
              </a:spcBef>
              <a:spcAft>
                <a:spcPts val="0"/>
              </a:spcAft>
              <a:buSzPct val="100000"/>
              <a:buNone/>
            </a:pPr>
            <a:r>
              <a:rPr lang="en-GB" sz="2600" b="1" i="0" u="none" strike="noStrike" dirty="0">
                <a:solidFill>
                  <a:srgbClr val="000000"/>
                </a:solidFill>
                <a:latin typeface="Arial"/>
                <a:ea typeface="Arial"/>
                <a:cs typeface="Arial"/>
                <a:sym typeface="Arial"/>
              </a:rPr>
              <a:t>Summary</a:t>
            </a:r>
            <a:endParaRPr sz="2600" dirty="0"/>
          </a:p>
          <a:p>
            <a:pPr marL="0" lvl="0" indent="0" algn="l" rtl="0">
              <a:lnSpc>
                <a:spcPct val="108000"/>
              </a:lnSpc>
              <a:spcBef>
                <a:spcPts val="1000"/>
              </a:spcBef>
              <a:spcAft>
                <a:spcPts val="0"/>
              </a:spcAft>
              <a:buSzPct val="100000"/>
              <a:buNone/>
            </a:pPr>
            <a:r>
              <a:rPr lang="en-GB" sz="2600" b="0" i="0" u="none" strike="noStrike" dirty="0">
                <a:solidFill>
                  <a:srgbClr val="111111"/>
                </a:solidFill>
                <a:latin typeface="Arial"/>
                <a:ea typeface="Arial"/>
                <a:cs typeface="Arial"/>
                <a:sym typeface="Arial"/>
              </a:rPr>
              <a:t>Workers at a company premises in Bristol were exposed to hazardous chemicals over a four-year period leading to the onset of a disease called 'allergic contact dermatitis’. One employee suffered four years of his skin blistering, cracking, splitting and weeping because of this allergic dermatitis.</a:t>
            </a:r>
            <a:endParaRPr sz="2600" dirty="0"/>
          </a:p>
          <a:p>
            <a:pPr marL="0" lvl="0" indent="0" algn="l" rtl="0">
              <a:lnSpc>
                <a:spcPct val="108000"/>
              </a:lnSpc>
              <a:spcBef>
                <a:spcPts val="1000"/>
              </a:spcBef>
              <a:spcAft>
                <a:spcPts val="0"/>
              </a:spcAft>
              <a:buSzPct val="100000"/>
              <a:buNone/>
            </a:pPr>
            <a:r>
              <a:rPr lang="en-GB" sz="2600" b="0" i="0" u="none" strike="noStrike" dirty="0">
                <a:solidFill>
                  <a:srgbClr val="111111"/>
                </a:solidFill>
                <a:latin typeface="Arial"/>
                <a:ea typeface="Arial"/>
                <a:cs typeface="Arial"/>
                <a:sym typeface="Arial"/>
              </a:rPr>
              <a:t>Two other employees also suffered the symptoms of allergic dermatitis, including fingers and hands becoming so badly swollen and blistered that one could not do up his shirt buttons without his fingers splitting open. All three employees had been working with photographic chemicals.</a:t>
            </a:r>
            <a:endParaRPr sz="2600" dirty="0"/>
          </a:p>
          <a:p>
            <a:pPr marL="0" lvl="0" indent="0" algn="l" rtl="0">
              <a:lnSpc>
                <a:spcPct val="108000"/>
              </a:lnSpc>
              <a:spcBef>
                <a:spcPts val="1000"/>
              </a:spcBef>
              <a:spcAft>
                <a:spcPts val="0"/>
              </a:spcAft>
              <a:buSzPct val="100000"/>
              <a:buNone/>
            </a:pPr>
            <a:r>
              <a:rPr lang="en-GB" sz="2600" b="1" i="0" u="none" strike="noStrike" dirty="0">
                <a:solidFill>
                  <a:srgbClr val="000000"/>
                </a:solidFill>
                <a:latin typeface="Arial"/>
                <a:ea typeface="Arial"/>
                <a:cs typeface="Arial"/>
                <a:sym typeface="Arial"/>
              </a:rPr>
              <a:t>Effects</a:t>
            </a:r>
            <a:endParaRPr sz="2600" dirty="0"/>
          </a:p>
          <a:p>
            <a:pPr marL="0" lvl="0" indent="0" algn="l" rtl="0">
              <a:lnSpc>
                <a:spcPct val="108000"/>
              </a:lnSpc>
              <a:spcBef>
                <a:spcPts val="1000"/>
              </a:spcBef>
              <a:spcAft>
                <a:spcPts val="0"/>
              </a:spcAft>
              <a:buSzPct val="100000"/>
              <a:buNone/>
            </a:pPr>
            <a:r>
              <a:rPr lang="en-GB" sz="2600" b="0" i="0" u="none" strike="noStrike" dirty="0">
                <a:solidFill>
                  <a:srgbClr val="111111"/>
                </a:solidFill>
                <a:latin typeface="Arial"/>
                <a:ea typeface="Arial"/>
                <a:cs typeface="Arial"/>
                <a:sym typeface="Arial"/>
              </a:rPr>
              <a:t>The company was fined a total of £100,000 and ordered to pay £30,000 costs. They were fined £30,000 for breaching The Health and Safety at Work Act 1974, and £10,000 for 6 separate breaches of the Control of Substances Hazardous to Health (COSHH) Regulations for not making adequate risk assessments, not preventing or controlling exposure of employees to chemicals, and for not providing any 'health surveillance' of employees at-risk. They were also fined £10,000 for not reporting a case of allergic contact dermatitis.</a:t>
            </a:r>
            <a:endParaRPr sz="2600" dirty="0"/>
          </a:p>
          <a:p>
            <a:pPr marL="0" lvl="0" indent="0" algn="l" rtl="0">
              <a:lnSpc>
                <a:spcPct val="108000"/>
              </a:lnSpc>
              <a:spcBef>
                <a:spcPts val="1000"/>
              </a:spcBef>
              <a:spcAft>
                <a:spcPts val="0"/>
              </a:spcAft>
              <a:buSzPct val="100000"/>
              <a:buNone/>
            </a:pPr>
            <a:r>
              <a:rPr lang="en-GB" sz="2600" dirty="0">
                <a:solidFill>
                  <a:srgbClr val="111111"/>
                </a:solidFill>
              </a:rPr>
              <a:t>This </a:t>
            </a:r>
            <a:r>
              <a:rPr lang="en-GB" sz="2600" dirty="0">
                <a:solidFill>
                  <a:srgbClr val="000000"/>
                </a:solidFill>
              </a:rPr>
              <a:t>case study can be found on the HSE website here: </a:t>
            </a:r>
            <a:r>
              <a:rPr lang="en-GB" sz="2600" u="sng" dirty="0">
                <a:solidFill>
                  <a:schemeClr val="hlink"/>
                </a:solidFill>
                <a:hlinkClick r:id="rId3"/>
              </a:rPr>
              <a:t>https://www.hse.gov.uk/coshh/casestudies/index.htm</a:t>
            </a:r>
            <a:endParaRPr sz="2600" dirty="0">
              <a:solidFill>
                <a:srgbClr val="000000"/>
              </a:solidFill>
            </a:endParaRPr>
          </a:p>
          <a:p>
            <a:pPr marL="0" lvl="0" indent="0" algn="l" rtl="0">
              <a:lnSpc>
                <a:spcPct val="108000"/>
              </a:lnSpc>
              <a:spcBef>
                <a:spcPts val="1000"/>
              </a:spcBef>
              <a:spcAft>
                <a:spcPts val="0"/>
              </a:spcAft>
              <a:buSzPct val="100000"/>
              <a:buNone/>
            </a:pPr>
            <a:endParaRPr sz="2400" dirty="0">
              <a:solidFill>
                <a:srgbClr val="111111"/>
              </a:solidFill>
            </a:endParaRPr>
          </a:p>
        </p:txBody>
      </p:sp>
      <p:sp>
        <p:nvSpPr>
          <p:cNvPr id="183" name="Google Shape;183;p22">
            <a:extLst>
              <a:ext uri="{C183D7F6-B498-43B3-948B-1728B52AA6E4}">
                <adec:decorative xmlns:adec="http://schemas.microsoft.com/office/drawing/2017/decorative" val="1"/>
              </a:ext>
            </a:extLst>
          </p:cNvPr>
          <p:cNvSpPr txBox="1">
            <a:spLocks noGrp="1"/>
          </p:cNvSpPr>
          <p:nvPr>
            <p:ph type="body" idx="2"/>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3" name="Google Shape;193;p23"/>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191" name="Google Shape;19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Hazards in the workplace</a:t>
            </a:r>
            <a:endParaRPr/>
          </a:p>
        </p:txBody>
      </p:sp>
      <p:pic>
        <p:nvPicPr>
          <p:cNvPr id="194" name="Google Shape;194;p23" descr="A black and white drawing of a laboratory with numerous hazards to be identified. This is reproduced with permission from the Laboratory Safety Institute"/>
          <p:cNvPicPr preferRelativeResize="0">
            <a:picLocks noGrp="1"/>
          </p:cNvPicPr>
          <p:nvPr>
            <p:ph type="body" idx="1"/>
          </p:nvPr>
        </p:nvPicPr>
        <p:blipFill rotWithShape="1">
          <a:blip r:embed="rId3">
            <a:alphaModFix/>
          </a:blip>
          <a:srcRect/>
          <a:stretch/>
        </p:blipFill>
        <p:spPr>
          <a:xfrm>
            <a:off x="1113857" y="1562289"/>
            <a:ext cx="6367193" cy="4614674"/>
          </a:xfrm>
          <a:prstGeom prst="rect">
            <a:avLst/>
          </a:prstGeom>
          <a:solidFill>
            <a:schemeClr val="lt1"/>
          </a:solidFill>
          <a:ln>
            <a:noFill/>
          </a:ln>
        </p:spPr>
      </p:pic>
      <p:sp>
        <p:nvSpPr>
          <p:cNvPr id="192" name="Google Shape;192;p23"/>
          <p:cNvSpPr txBox="1">
            <a:spLocks noGrp="1"/>
          </p:cNvSpPr>
          <p:nvPr>
            <p:ph type="body" idx="2"/>
          </p:nvPr>
        </p:nvSpPr>
        <p:spPr>
          <a:xfrm>
            <a:off x="8179724" y="1825625"/>
            <a:ext cx="3174076" cy="4351338"/>
          </a:xfrm>
          <a:prstGeom prst="rect">
            <a:avLst/>
          </a:prstGeom>
          <a:solidFill>
            <a:srgbClr val="E2EEBE"/>
          </a:solidFill>
          <a:ln w="19050" cap="sq" cmpd="sng">
            <a:solidFill>
              <a:srgbClr val="466318"/>
            </a:solidFill>
            <a:prstDash val="solid"/>
            <a:round/>
            <a:headEnd type="none" w="sm" len="sm"/>
            <a:tailEnd type="none" w="sm" len="sm"/>
          </a:ln>
        </p:spPr>
        <p:txBody>
          <a:bodyPr spcFirstLastPara="1" wrap="square" lIns="180000" tIns="180000" rIns="180000" bIns="180000" anchor="t" anchorCtr="0">
            <a:normAutofit lnSpcReduction="10000"/>
          </a:bodyPr>
          <a:lstStyle/>
          <a:p>
            <a:pPr marL="228600" lvl="0" indent="-228600" algn="l" rtl="0">
              <a:lnSpc>
                <a:spcPct val="108000"/>
              </a:lnSpc>
              <a:spcBef>
                <a:spcPts val="0"/>
              </a:spcBef>
              <a:spcAft>
                <a:spcPts val="0"/>
              </a:spcAft>
              <a:buSzPts val="2400"/>
              <a:buChar char="•"/>
            </a:pPr>
            <a:r>
              <a:rPr lang="en-GB" dirty="0"/>
              <a:t>Identify the hazards in the image on your worksheet.</a:t>
            </a:r>
            <a:endParaRPr dirty="0"/>
          </a:p>
          <a:p>
            <a:pPr marL="228600" lvl="0" indent="-228600" algn="l" rtl="0">
              <a:lnSpc>
                <a:spcPct val="108000"/>
              </a:lnSpc>
              <a:spcBef>
                <a:spcPts val="1000"/>
              </a:spcBef>
              <a:spcAft>
                <a:spcPts val="0"/>
              </a:spcAft>
              <a:buSzPts val="2400"/>
              <a:buChar char="•"/>
            </a:pPr>
            <a:r>
              <a:rPr lang="en-GB" dirty="0"/>
              <a:t>Write a description of each hazard in the table.</a:t>
            </a:r>
            <a:endParaRPr dirty="0"/>
          </a:p>
          <a:p>
            <a:pPr marL="0" lvl="0" indent="0" algn="l" rtl="0">
              <a:lnSpc>
                <a:spcPct val="108000"/>
              </a:lnSpc>
              <a:spcBef>
                <a:spcPts val="1000"/>
              </a:spcBef>
              <a:spcAft>
                <a:spcPts val="0"/>
              </a:spcAft>
              <a:buSzPts val="2400"/>
              <a:buNone/>
            </a:pPr>
            <a:r>
              <a:rPr lang="en-GB" b="1" dirty="0"/>
              <a:t>Resources needed</a:t>
            </a:r>
            <a:endParaRPr dirty="0"/>
          </a:p>
          <a:p>
            <a:pPr marL="228600" lvl="0" indent="-228600" algn="l" rtl="0">
              <a:lnSpc>
                <a:spcPct val="108000"/>
              </a:lnSpc>
              <a:spcBef>
                <a:spcPts val="1000"/>
              </a:spcBef>
              <a:spcAft>
                <a:spcPts val="0"/>
              </a:spcAft>
              <a:buSzPts val="2400"/>
              <a:buChar char="•"/>
            </a:pPr>
            <a:r>
              <a:rPr lang="en-GB" dirty="0"/>
              <a:t>L1 Activity 1 </a:t>
            </a:r>
            <a:br>
              <a:rPr lang="en-GB" dirty="0"/>
            </a:br>
            <a:r>
              <a:rPr lang="en-GB" dirty="0"/>
              <a:t>Worksheet 1</a:t>
            </a:r>
            <a:endParaRPr dirty="0"/>
          </a:p>
          <a:p>
            <a:pPr marL="228600" lvl="0" indent="-76200" algn="l" rtl="0">
              <a:lnSpc>
                <a:spcPct val="108000"/>
              </a:lnSpc>
              <a:spcBef>
                <a:spcPts val="1000"/>
              </a:spcBef>
              <a:spcAft>
                <a:spcPts val="0"/>
              </a:spcAft>
              <a:buSzPts val="2400"/>
              <a:buNone/>
            </a:pPr>
            <a:endParaRPr dirty="0"/>
          </a:p>
        </p:txBody>
      </p:sp>
      <p:sp>
        <p:nvSpPr>
          <p:cNvPr id="195" name="Google Shape;195;p23">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24">
            <a:extLst>
              <a:ext uri="{C183D7F6-B498-43B3-948B-1728B52AA6E4}">
                <adec:decorative xmlns:adec="http://schemas.microsoft.com/office/drawing/2017/decorative" val="1"/>
              </a:ext>
            </a:extLst>
          </p:cNvPr>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201" name="Google Shape;20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Hazards in the workplace</a:t>
            </a:r>
            <a:endParaRPr/>
          </a:p>
        </p:txBody>
      </p:sp>
      <p:sp>
        <p:nvSpPr>
          <p:cNvPr id="202" name="Google Shape;202;p24"/>
          <p:cNvSpPr txBox="1">
            <a:spLocks noGrp="1"/>
          </p:cNvSpPr>
          <p:nvPr>
            <p:ph type="body" idx="1"/>
          </p:nvPr>
        </p:nvSpPr>
        <p:spPr>
          <a:xfrm>
            <a:off x="838200" y="1825625"/>
            <a:ext cx="10515600" cy="4351338"/>
          </a:xfrm>
          <a:prstGeom prst="rect">
            <a:avLst/>
          </a:prstGeom>
          <a:solidFill>
            <a:srgbClr val="E2EEBE"/>
          </a:solidFill>
          <a:ln>
            <a:noFill/>
          </a:ln>
        </p:spPr>
        <p:txBody>
          <a:bodyPr spcFirstLastPara="1" wrap="square" lIns="180000" tIns="180000" rIns="180000" bIns="180000" anchor="t" anchorCtr="0">
            <a:normAutofit fontScale="92500" lnSpcReduction="10000"/>
          </a:bodyPr>
          <a:lstStyle/>
          <a:p>
            <a:pPr marL="0" lvl="0" indent="0" algn="l" rtl="0">
              <a:lnSpc>
                <a:spcPct val="108000"/>
              </a:lnSpc>
              <a:spcBef>
                <a:spcPts val="0"/>
              </a:spcBef>
              <a:spcAft>
                <a:spcPts val="0"/>
              </a:spcAft>
              <a:buSzPct val="100000"/>
              <a:buNone/>
            </a:pPr>
            <a:r>
              <a:rPr lang="en-GB"/>
              <a:t>When completing your worksheet, for each hazard think about:</a:t>
            </a:r>
            <a:endParaRPr/>
          </a:p>
          <a:p>
            <a:pPr marL="228600" lvl="0" indent="-228600" algn="l" rtl="0">
              <a:lnSpc>
                <a:spcPct val="108000"/>
              </a:lnSpc>
              <a:spcBef>
                <a:spcPts val="1000"/>
              </a:spcBef>
              <a:spcAft>
                <a:spcPts val="0"/>
              </a:spcAft>
              <a:buSzPct val="100000"/>
              <a:buChar char="•"/>
            </a:pPr>
            <a:r>
              <a:rPr lang="en-GB"/>
              <a:t>What is the hazard?</a:t>
            </a:r>
            <a:endParaRPr/>
          </a:p>
          <a:p>
            <a:pPr marL="228600" lvl="0" indent="-228600" algn="l" rtl="0">
              <a:lnSpc>
                <a:spcPct val="108000"/>
              </a:lnSpc>
              <a:spcBef>
                <a:spcPts val="1000"/>
              </a:spcBef>
              <a:spcAft>
                <a:spcPts val="0"/>
              </a:spcAft>
              <a:buSzPct val="100000"/>
              <a:buChar char="•"/>
            </a:pPr>
            <a:r>
              <a:rPr lang="en-GB"/>
              <a:t>What harm could it cause?</a:t>
            </a:r>
            <a:endParaRPr/>
          </a:p>
          <a:p>
            <a:pPr marL="228600" lvl="0" indent="-228600" algn="l" rtl="0">
              <a:lnSpc>
                <a:spcPct val="108000"/>
              </a:lnSpc>
              <a:spcBef>
                <a:spcPts val="1000"/>
              </a:spcBef>
              <a:spcAft>
                <a:spcPts val="0"/>
              </a:spcAft>
              <a:buSzPct val="100000"/>
              <a:buChar char="•"/>
            </a:pPr>
            <a:r>
              <a:rPr lang="en-GB"/>
              <a:t>Who could be harmed?</a:t>
            </a:r>
            <a:endParaRPr/>
          </a:p>
          <a:p>
            <a:pPr marL="228600" lvl="0" indent="-228600" algn="l" rtl="0">
              <a:lnSpc>
                <a:spcPct val="108000"/>
              </a:lnSpc>
              <a:spcBef>
                <a:spcPts val="1000"/>
              </a:spcBef>
              <a:spcAft>
                <a:spcPts val="0"/>
              </a:spcAft>
              <a:buSzPct val="100000"/>
              <a:buChar char="•"/>
            </a:pPr>
            <a:r>
              <a:rPr lang="en-GB"/>
              <a:t>How likely is it that this event will occur? </a:t>
            </a:r>
            <a:endParaRPr/>
          </a:p>
          <a:p>
            <a:pPr marL="228600" lvl="0" indent="-228600" algn="l" rtl="0">
              <a:lnSpc>
                <a:spcPct val="108000"/>
              </a:lnSpc>
              <a:spcBef>
                <a:spcPts val="1000"/>
              </a:spcBef>
              <a:spcAft>
                <a:spcPts val="0"/>
              </a:spcAft>
              <a:buSzPct val="100000"/>
              <a:buChar char="•"/>
            </a:pPr>
            <a:r>
              <a:rPr lang="en-GB"/>
              <a:t>What is the consequence and severity of the </a:t>
            </a:r>
            <a:br>
              <a:rPr lang="en-GB"/>
            </a:br>
            <a:r>
              <a:rPr lang="en-GB"/>
              <a:t>harm it could cause?</a:t>
            </a:r>
            <a:endParaRPr/>
          </a:p>
          <a:p>
            <a:pPr marL="228600" lvl="0" indent="-228600" algn="l" rtl="0">
              <a:lnSpc>
                <a:spcPct val="108000"/>
              </a:lnSpc>
              <a:spcBef>
                <a:spcPts val="1000"/>
              </a:spcBef>
              <a:spcAft>
                <a:spcPts val="0"/>
              </a:spcAft>
              <a:buSzPct val="100000"/>
              <a:buChar char="•"/>
            </a:pPr>
            <a:r>
              <a:rPr lang="en-GB"/>
              <a:t>How could the risk be reduced/controlled/prevented?</a:t>
            </a:r>
            <a:endParaRPr/>
          </a:p>
          <a:p>
            <a:pPr marL="228600" lvl="0" indent="-228600" algn="l" rtl="0">
              <a:lnSpc>
                <a:spcPct val="108000"/>
              </a:lnSpc>
              <a:spcBef>
                <a:spcPts val="1000"/>
              </a:spcBef>
              <a:spcAft>
                <a:spcPts val="0"/>
              </a:spcAft>
              <a:buSzPct val="100000"/>
              <a:buChar char="•"/>
            </a:pPr>
            <a:r>
              <a:rPr lang="en-GB"/>
              <a:t>How would you deal with the hazard if it is present?</a:t>
            </a:r>
            <a:endParaRPr/>
          </a:p>
          <a:p>
            <a:pPr marL="228600" lvl="0" indent="-87629" algn="l" rtl="0">
              <a:lnSpc>
                <a:spcPct val="108000"/>
              </a:lnSpc>
              <a:spcBef>
                <a:spcPts val="1000"/>
              </a:spcBef>
              <a:spcAft>
                <a:spcPts val="0"/>
              </a:spcAft>
              <a:buSzPct val="100000"/>
              <a:buNone/>
            </a:pPr>
            <a:endParaRPr/>
          </a:p>
        </p:txBody>
      </p:sp>
      <p:sp>
        <p:nvSpPr>
          <p:cNvPr id="205" name="Google Shape;205;p24">
            <a:extLst>
              <a:ext uri="{C183D7F6-B498-43B3-948B-1728B52AA6E4}">
                <adec:decorative xmlns:adec="http://schemas.microsoft.com/office/drawing/2017/decorative" val="1"/>
              </a:ext>
            </a:extLst>
          </p:cNvPr>
          <p:cNvSpPr/>
          <p:nvPr/>
        </p:nvSpPr>
        <p:spPr>
          <a:xfrm>
            <a:off x="7863840" y="2525488"/>
            <a:ext cx="3151118" cy="3151118"/>
          </a:xfrm>
          <a:prstGeom prst="ellipse">
            <a:avLst/>
          </a:prstGeom>
          <a:solidFill>
            <a:schemeClr val="lt1"/>
          </a:solidFill>
          <a:ln w="38100" cap="flat" cmpd="sng">
            <a:solidFill>
              <a:srgbClr val="E2EEB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6" name="Google Shape;206;p2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707470" y="3179964"/>
            <a:ext cx="1463857" cy="1842166"/>
          </a:xfrm>
          <a:prstGeom prst="rect">
            <a:avLst/>
          </a:prstGeom>
          <a:noFill/>
          <a:ln>
            <a:noFill/>
          </a:ln>
        </p:spPr>
      </p:pic>
      <p:sp>
        <p:nvSpPr>
          <p:cNvPr id="204" name="Google Shape;204;p24">
            <a:extLst>
              <a:ext uri="{C183D7F6-B498-43B3-948B-1728B52AA6E4}">
                <adec:decorative xmlns:adec="http://schemas.microsoft.com/office/drawing/2017/decorative" val="1"/>
              </a:ext>
            </a:extLst>
          </p:cNvPr>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1: How to assess risk</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cdffdc306f3439ad6324f00535c3ac53">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6e98b73cff4ebd998fae74a5787f2da4"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D72B1B-4D78-468B-8531-9BC8F2E66A0E}"/>
</file>

<file path=customXml/itemProps2.xml><?xml version="1.0" encoding="utf-8"?>
<ds:datastoreItem xmlns:ds="http://schemas.openxmlformats.org/officeDocument/2006/customXml" ds:itemID="{D0F14C9D-94B9-4441-B447-9BD5C4F65ACB}"/>
</file>

<file path=customXml/itemProps3.xml><?xml version="1.0" encoding="utf-8"?>
<ds:datastoreItem xmlns:ds="http://schemas.openxmlformats.org/officeDocument/2006/customXml" ds:itemID="{4E848C90-2E79-4523-B578-8529DF79BCA8}"/>
</file>

<file path=docProps/app.xml><?xml version="1.0" encoding="utf-8"?>
<Properties xmlns="http://schemas.openxmlformats.org/officeDocument/2006/extended-properties" xmlns:vt="http://schemas.openxmlformats.org/officeDocument/2006/docPropsVTypes">
  <TotalTime>0</TotalTime>
  <Words>3017</Words>
  <Application>Microsoft Office PowerPoint</Application>
  <PresentationFormat>Widescreen</PresentationFormat>
  <Paragraphs>282</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Helvetica Neue</vt:lpstr>
      <vt:lpstr>Calibri</vt:lpstr>
      <vt:lpstr>Arial</vt:lpstr>
      <vt:lpstr>Arial Narrow</vt:lpstr>
      <vt:lpstr>Office Theme</vt:lpstr>
      <vt:lpstr>Science</vt:lpstr>
      <vt:lpstr>In this lesson we will:</vt:lpstr>
      <vt:lpstr>Accidents at work</vt:lpstr>
      <vt:lpstr>HSE case study 1</vt:lpstr>
      <vt:lpstr>HSE case study 2</vt:lpstr>
      <vt:lpstr>HSE case study 3</vt:lpstr>
      <vt:lpstr>HSE case study 4</vt:lpstr>
      <vt:lpstr>Hazards in the workplace</vt:lpstr>
      <vt:lpstr>Hazards in the workplace</vt:lpstr>
      <vt:lpstr>Risks and hazards</vt:lpstr>
      <vt:lpstr>Risks and hazards</vt:lpstr>
      <vt:lpstr>Introduction to risk assessments</vt:lpstr>
      <vt:lpstr>Introduction to risk assessments</vt:lpstr>
      <vt:lpstr>The main purposes of a risk assessment</vt:lpstr>
      <vt:lpstr>Considering risk assessments</vt:lpstr>
      <vt:lpstr>The HSE’s Five Steps to Risk Assessment</vt:lpstr>
      <vt:lpstr>Preparing to write risk assessments</vt:lpstr>
      <vt:lpstr>Considerations when writing risk assessments</vt:lpstr>
      <vt:lpstr>Considerations when writing risk assessments</vt:lpstr>
      <vt:lpstr>Using a risk matrix</vt:lpstr>
      <vt:lpstr>Writing risk assessments</vt:lpstr>
      <vt:lpstr>Write your own risk assessment</vt:lpstr>
      <vt:lpstr>Improving a risk assessment</vt:lpstr>
      <vt:lpstr>In this lesson we have:</vt:lpstr>
      <vt:lpstr>Next lesson we will: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2026-01-22T15:52:32Z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